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80" r:id="rId6"/>
    <p:sldId id="281" r:id="rId7"/>
    <p:sldId id="282" r:id="rId8"/>
    <p:sldId id="283" r:id="rId9"/>
    <p:sldId id="284" r:id="rId10"/>
  </p:sldIdLst>
  <p:sldSz cx="9144000" cy="6858000" type="screen4x3"/>
  <p:notesSz cx="6858000" cy="9144000"/>
  <p:embeddedFontLst>
    <p:embeddedFont>
      <p:font typeface="Bahnschrift SemiBold SemiConden" panose="020B0502040204020203" pitchFamily="34" charset="0"/>
      <p:bold r:id="rId12"/>
    </p:embeddedFont>
    <p:embeddedFont>
      <p:font typeface="Calibri" panose="020F0502020204030204" pitchFamily="34" charset="0"/>
      <p:regular r:id="rId13"/>
      <p:bold r:id="rId14"/>
      <p:italic r:id="rId15"/>
      <p:boldItalic r:id="rId16"/>
    </p:embeddedFont>
    <p:embeddedFont>
      <p:font typeface="Candara" panose="020E05020303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3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CS118</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TOPIC: </a:t>
            </a:r>
            <a:endParaRPr sz="3200" b="1" i="0" u="none" strike="noStrike" cap="none" dirty="0">
              <a:solidFill>
                <a:srgbClr val="FF0000"/>
              </a:solidFill>
              <a:latin typeface="Candara"/>
              <a:ea typeface="Candara"/>
              <a:cs typeface="Candara"/>
              <a:sym typeface="Candara"/>
            </a:endParaRPr>
          </a:p>
          <a:p>
            <a:pPr algn="ctr"/>
            <a:r>
              <a:rPr lang="en-IN" sz="3600" b="0" i="0" dirty="0">
                <a:solidFill>
                  <a:srgbClr val="610B38"/>
                </a:solidFill>
                <a:effectLst/>
                <a:latin typeface="erdana"/>
              </a:rPr>
              <a:t>  </a:t>
            </a:r>
            <a:r>
              <a:rPr lang="en-IN" sz="3200" b="1" i="0" u="none" strike="noStrike" dirty="0">
                <a:solidFill>
                  <a:srgbClr val="FF0000"/>
                </a:solidFill>
                <a:effectLst/>
                <a:latin typeface="Bahnschrift SemiBold SemiConden" panose="020B0502040204020203" pitchFamily="34" charset="0"/>
              </a:rPr>
              <a:t>Stack Organization and Instruction Format </a:t>
            </a:r>
            <a:endParaRPr lang="en-IN" sz="2800" b="1" i="0" u="none" strike="noStrike" dirty="0">
              <a:solidFill>
                <a:srgbClr val="FF0000"/>
              </a:solidFill>
              <a:effectLst/>
              <a:latin typeface="Bahnschrift SemiBold SemiConden" panose="020B0502040204020203" pitchFamily="34" charset="0"/>
            </a:endParaRPr>
          </a:p>
          <a:p>
            <a:pPr algn="ctr"/>
            <a:r>
              <a:rPr lang="en-US" sz="3200" b="1" i="0" u="none" strike="noStrike" cap="none" dirty="0">
                <a:solidFill>
                  <a:srgbClr val="FF0000"/>
                </a:solidFill>
                <a:latin typeface="Candara"/>
                <a:ea typeface="Candara"/>
                <a:cs typeface="Candara"/>
                <a:sym typeface="Candara"/>
              </a:rPr>
              <a:t>(Lecture 18)</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2400" b="0" i="0" u="none" strike="noStrike" cap="none" dirty="0">
                <a:solidFill>
                  <a:schemeClr val="dk1"/>
                </a:solidFill>
                <a:latin typeface="Candara"/>
                <a:ea typeface="Candara"/>
                <a:cs typeface="Candara"/>
                <a:sym typeface="Candara"/>
              </a:rPr>
              <a:t>By – Dr </a:t>
            </a:r>
            <a:r>
              <a:rPr lang="en-US" sz="2400" dirty="0">
                <a:solidFill>
                  <a:schemeClr val="dk1"/>
                </a:solidFill>
                <a:latin typeface="Candara"/>
                <a:ea typeface="Candara"/>
                <a:cs typeface="Candara"/>
                <a:sym typeface="Candara"/>
              </a:rPr>
              <a:t>Anchal Thakur</a:t>
            </a:r>
            <a:r>
              <a:rPr lang="en-US" sz="2400" b="0" i="0" u="none" strike="noStrike" cap="none" dirty="0">
                <a:solidFill>
                  <a:schemeClr val="dk1"/>
                </a:solidFill>
                <a:latin typeface="Candara"/>
                <a:ea typeface="Candara"/>
                <a:cs typeface="Candara"/>
                <a:sym typeface="Candara"/>
              </a:rPr>
              <a:t> (Asst. Professor, DICE)</a:t>
            </a:r>
            <a:endParaRPr dirty="0"/>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pic>
        <p:nvPicPr>
          <p:cNvPr id="2" name="Picture 1">
            <a:extLst>
              <a:ext uri="{FF2B5EF4-FFF2-40B4-BE49-F238E27FC236}">
                <a16:creationId xmlns:a16="http://schemas.microsoft.com/office/drawing/2014/main" id="{5B89C10E-2399-0904-7738-90B3148AF971}"/>
              </a:ext>
            </a:extLst>
          </p:cNvPr>
          <p:cNvPicPr>
            <a:picLocks noChangeAspect="1"/>
          </p:cNvPicPr>
          <p:nvPr/>
        </p:nvPicPr>
        <p:blipFill>
          <a:blip r:embed="rId3"/>
          <a:stretch>
            <a:fillRect/>
          </a:stretch>
        </p:blipFill>
        <p:spPr>
          <a:xfrm>
            <a:off x="260252" y="136525"/>
            <a:ext cx="1720645" cy="7232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97D0-5CE2-F57E-C46B-920B5C765FD0}"/>
              </a:ext>
            </a:extLst>
          </p:cNvPr>
          <p:cNvSpPr>
            <a:spLocks noGrp="1"/>
          </p:cNvSpPr>
          <p:nvPr>
            <p:ph type="title"/>
          </p:nvPr>
        </p:nvSpPr>
        <p:spPr>
          <a:xfrm>
            <a:off x="590843" y="0"/>
            <a:ext cx="6477000" cy="838200"/>
          </a:xfrm>
        </p:spPr>
        <p:txBody>
          <a:bodyPr/>
          <a:lstStyle/>
          <a:p>
            <a:r>
              <a:rPr lang="en-IN" dirty="0"/>
              <a:t>Introduction  </a:t>
            </a:r>
          </a:p>
        </p:txBody>
      </p:sp>
      <p:sp>
        <p:nvSpPr>
          <p:cNvPr id="3" name="Text Placeholder 2">
            <a:extLst>
              <a:ext uri="{FF2B5EF4-FFF2-40B4-BE49-F238E27FC236}">
                <a16:creationId xmlns:a16="http://schemas.microsoft.com/office/drawing/2014/main" id="{F297CB4E-BE2F-0C7D-40E2-9FF8A5CCD131}"/>
              </a:ext>
            </a:extLst>
          </p:cNvPr>
          <p:cNvSpPr>
            <a:spLocks noGrp="1"/>
          </p:cNvSpPr>
          <p:nvPr>
            <p:ph type="body" idx="1"/>
          </p:nvPr>
        </p:nvSpPr>
        <p:spPr/>
        <p:txBody>
          <a:bodyPr/>
          <a:lstStyle/>
          <a:p>
            <a:pPr algn="just"/>
            <a:r>
              <a:rPr lang="en-IN" sz="1600" b="0" i="0" dirty="0">
                <a:solidFill>
                  <a:srgbClr val="000000"/>
                </a:solidFill>
                <a:effectLst/>
                <a:latin typeface="Nunito" panose="020B0604020202020204" pitchFamily="2" charset="0"/>
              </a:rPr>
              <a:t>Stack is also known as the Last In First Out (LIFO) list. It is the most important feature in the CPU. It saves data such that the element stored last is retrieved first. A stack is a memory unit with an address register. This register influence the address for the stack, which is known as Stack Pointer (SP). The stack pointer continually influences the address of the element that is located at the top of the stack.</a:t>
            </a:r>
          </a:p>
          <a:p>
            <a:pPr algn="just"/>
            <a:r>
              <a:rPr lang="en-IN" sz="1600" b="0" i="0" dirty="0">
                <a:solidFill>
                  <a:srgbClr val="000000"/>
                </a:solidFill>
                <a:effectLst/>
                <a:latin typeface="Nunito" panose="020B0604020202020204" pitchFamily="2" charset="0"/>
              </a:rPr>
              <a:t>It can insert an element into or delete an element from the stack. The insertion operation is known as push operation and the deletion operation is known as pop operation. In a computer stack, these operations are simulated by incrementing or decrementing the SP register.</a:t>
            </a:r>
          </a:p>
        </p:txBody>
      </p:sp>
      <p:sp>
        <p:nvSpPr>
          <p:cNvPr id="4" name="Slide Number Placeholder 3">
            <a:extLst>
              <a:ext uri="{FF2B5EF4-FFF2-40B4-BE49-F238E27FC236}">
                <a16:creationId xmlns:a16="http://schemas.microsoft.com/office/drawing/2014/main" id="{CA4C029B-0A9D-E51B-AD6C-C3ADD73FA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5" name="Picture 4">
            <a:extLst>
              <a:ext uri="{FF2B5EF4-FFF2-40B4-BE49-F238E27FC236}">
                <a16:creationId xmlns:a16="http://schemas.microsoft.com/office/drawing/2014/main" id="{2149D5FE-C327-9964-96CB-4770A54DA39D}"/>
              </a:ext>
            </a:extLst>
          </p:cNvPr>
          <p:cNvPicPr>
            <a:picLocks noChangeAspect="1"/>
          </p:cNvPicPr>
          <p:nvPr/>
        </p:nvPicPr>
        <p:blipFill>
          <a:blip r:embed="rId2"/>
          <a:stretch>
            <a:fillRect/>
          </a:stretch>
        </p:blipFill>
        <p:spPr>
          <a:xfrm>
            <a:off x="189914" y="189604"/>
            <a:ext cx="1720645" cy="723209"/>
          </a:xfrm>
          <a:prstGeom prst="rect">
            <a:avLst/>
          </a:prstGeom>
        </p:spPr>
      </p:pic>
    </p:spTree>
    <p:extLst>
      <p:ext uri="{BB962C8B-B14F-4D97-AF65-F5344CB8AC3E}">
        <p14:creationId xmlns:p14="http://schemas.microsoft.com/office/powerpoint/2010/main" val="100556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2050-418D-1464-340D-DB99FDE35BB8}"/>
              </a:ext>
            </a:extLst>
          </p:cNvPr>
          <p:cNvSpPr>
            <a:spLocks noGrp="1"/>
          </p:cNvSpPr>
          <p:nvPr>
            <p:ph type="title"/>
          </p:nvPr>
        </p:nvSpPr>
        <p:spPr>
          <a:xfrm>
            <a:off x="1856935" y="0"/>
            <a:ext cx="4620064" cy="838200"/>
          </a:xfrm>
        </p:spPr>
        <p:txBody>
          <a:bodyPr/>
          <a:lstStyle/>
          <a:p>
            <a:pPr algn="just"/>
            <a:r>
              <a:rPr lang="en-IN" b="0" i="0" dirty="0">
                <a:solidFill>
                  <a:schemeClr val="tx1"/>
                </a:solidFill>
                <a:effectLst/>
                <a:latin typeface="erdana"/>
              </a:rPr>
              <a:t>Registered Stacked </a:t>
            </a:r>
          </a:p>
        </p:txBody>
      </p:sp>
      <p:sp>
        <p:nvSpPr>
          <p:cNvPr id="4" name="Slide Number Placeholder 3">
            <a:extLst>
              <a:ext uri="{FF2B5EF4-FFF2-40B4-BE49-F238E27FC236}">
                <a16:creationId xmlns:a16="http://schemas.microsoft.com/office/drawing/2014/main" id="{C39F6F59-A28F-FEF7-B20F-1D5AAC6CA1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3" name="Picture 2">
            <a:extLst>
              <a:ext uri="{FF2B5EF4-FFF2-40B4-BE49-F238E27FC236}">
                <a16:creationId xmlns:a16="http://schemas.microsoft.com/office/drawing/2014/main" id="{A59FEA36-894B-5EF9-736F-B0149932FE84}"/>
              </a:ext>
            </a:extLst>
          </p:cNvPr>
          <p:cNvPicPr>
            <a:picLocks noChangeAspect="1"/>
          </p:cNvPicPr>
          <p:nvPr/>
        </p:nvPicPr>
        <p:blipFill>
          <a:blip r:embed="rId2"/>
          <a:stretch>
            <a:fillRect/>
          </a:stretch>
        </p:blipFill>
        <p:spPr>
          <a:xfrm>
            <a:off x="0" y="274010"/>
            <a:ext cx="1720645" cy="723209"/>
          </a:xfrm>
          <a:prstGeom prst="rect">
            <a:avLst/>
          </a:prstGeom>
        </p:spPr>
      </p:pic>
      <p:sp>
        <p:nvSpPr>
          <p:cNvPr id="6" name="TextBox 5">
            <a:extLst>
              <a:ext uri="{FF2B5EF4-FFF2-40B4-BE49-F238E27FC236}">
                <a16:creationId xmlns:a16="http://schemas.microsoft.com/office/drawing/2014/main" id="{9D9C4A3B-E894-EF8D-B0C7-8AC8EB99FC89}"/>
              </a:ext>
            </a:extLst>
          </p:cNvPr>
          <p:cNvSpPr txBox="1"/>
          <p:nvPr/>
        </p:nvSpPr>
        <p:spPr>
          <a:xfrm>
            <a:off x="422031" y="1402549"/>
            <a:ext cx="4909624" cy="5109091"/>
          </a:xfrm>
          <a:prstGeom prst="rect">
            <a:avLst/>
          </a:prstGeom>
          <a:noFill/>
        </p:spPr>
        <p:txBody>
          <a:bodyPr wrap="square">
            <a:spAutoFit/>
          </a:bodyPr>
          <a:lstStyle/>
          <a:p>
            <a:pPr algn="l"/>
            <a:r>
              <a:rPr lang="en-IN" sz="2000" b="1" i="0" dirty="0">
                <a:solidFill>
                  <a:srgbClr val="000000"/>
                </a:solidFill>
                <a:effectLst/>
                <a:latin typeface="Times New Roman" panose="02020603050405020304" pitchFamily="18" charset="0"/>
                <a:cs typeface="Times New Roman" panose="02020603050405020304" pitchFamily="18" charset="0"/>
              </a:rPr>
              <a:t>Register Stack</a:t>
            </a:r>
          </a:p>
          <a:p>
            <a:pPr marL="285750" indent="-285750" algn="just">
              <a:buFont typeface="Arial" panose="020B0604020202020204" pitchFamily="34" charset="0"/>
              <a:buChar char="•"/>
            </a:pPr>
            <a:r>
              <a:rPr lang="en-IN" sz="1800" b="0" i="0" dirty="0">
                <a:solidFill>
                  <a:srgbClr val="000000"/>
                </a:solidFill>
                <a:effectLst/>
                <a:latin typeface="Times New Roman" panose="02020603050405020304" pitchFamily="18" charset="0"/>
                <a:cs typeface="Times New Roman" panose="02020603050405020304" pitchFamily="18" charset="0"/>
              </a:rPr>
              <a:t>The stack can be arranged as a set of memory words or registers. Consider a 64-word register stack arranged as displayed in the figure. The stack pointer register includes a binary number, which is the address of the element present at the top of the stack. The three-element A, B, and C are located in the stack.</a:t>
            </a:r>
          </a:p>
          <a:p>
            <a:pPr marL="285750" indent="-285750" algn="just">
              <a:buFont typeface="Arial" panose="020B0604020202020204" pitchFamily="34" charset="0"/>
              <a:buChar char="•"/>
            </a:pPr>
            <a:r>
              <a:rPr lang="en-IN" sz="1800" b="0" i="0" dirty="0">
                <a:solidFill>
                  <a:srgbClr val="000000"/>
                </a:solidFill>
                <a:effectLst/>
                <a:latin typeface="Times New Roman" panose="02020603050405020304" pitchFamily="18" charset="0"/>
                <a:cs typeface="Times New Roman" panose="02020603050405020304" pitchFamily="18" charset="0"/>
              </a:rPr>
              <a:t>The element C is at the top of the stack and the stack pointer holds the address of C that is 3. The top element is popped from the stack through reading memory word at address 3 and decrementing the stack pointer by 1. Then, B is at the top of the stack and the SP holds the address of B that is 2. It can insert a new word, the stack is pushed by incrementing the stack pointer by 1 and inserting a word in that incremented location.</a:t>
            </a:r>
          </a:p>
        </p:txBody>
      </p:sp>
      <p:pic>
        <p:nvPicPr>
          <p:cNvPr id="1026" name="Picture 2">
            <a:extLst>
              <a:ext uri="{FF2B5EF4-FFF2-40B4-BE49-F238E27FC236}">
                <a16:creationId xmlns:a16="http://schemas.microsoft.com/office/drawing/2014/main" id="{3F53431A-3250-76FD-0720-5C61CBD4E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654" y="1557704"/>
            <a:ext cx="3631369"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5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09CD-3AA6-EB02-EC1C-A5897AB6D84A}"/>
              </a:ext>
            </a:extLst>
          </p:cNvPr>
          <p:cNvSpPr>
            <a:spLocks noGrp="1"/>
          </p:cNvSpPr>
          <p:nvPr>
            <p:ph type="title"/>
          </p:nvPr>
        </p:nvSpPr>
        <p:spPr>
          <a:xfrm>
            <a:off x="1720644" y="0"/>
            <a:ext cx="4756355" cy="838200"/>
          </a:xfrm>
        </p:spPr>
        <p:txBody>
          <a:bodyPr/>
          <a:lstStyle/>
          <a:p>
            <a:r>
              <a:rPr lang="en-IN" dirty="0"/>
              <a:t>Instruction Format</a:t>
            </a:r>
          </a:p>
        </p:txBody>
      </p:sp>
      <p:sp>
        <p:nvSpPr>
          <p:cNvPr id="4" name="Slide Number Placeholder 3">
            <a:extLst>
              <a:ext uri="{FF2B5EF4-FFF2-40B4-BE49-F238E27FC236}">
                <a16:creationId xmlns:a16="http://schemas.microsoft.com/office/drawing/2014/main" id="{18EBEAE8-594E-9A4C-2B79-824CF73652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3" name="Picture 2">
            <a:extLst>
              <a:ext uri="{FF2B5EF4-FFF2-40B4-BE49-F238E27FC236}">
                <a16:creationId xmlns:a16="http://schemas.microsoft.com/office/drawing/2014/main" id="{D89AC014-29FB-CC20-538A-5B9193DC22DA}"/>
              </a:ext>
            </a:extLst>
          </p:cNvPr>
          <p:cNvPicPr>
            <a:picLocks noChangeAspect="1"/>
          </p:cNvPicPr>
          <p:nvPr/>
        </p:nvPicPr>
        <p:blipFill>
          <a:blip r:embed="rId2"/>
          <a:stretch>
            <a:fillRect/>
          </a:stretch>
        </p:blipFill>
        <p:spPr>
          <a:xfrm>
            <a:off x="0" y="274010"/>
            <a:ext cx="1720645" cy="723209"/>
          </a:xfrm>
          <a:prstGeom prst="rect">
            <a:avLst/>
          </a:prstGeom>
        </p:spPr>
      </p:pic>
      <p:sp>
        <p:nvSpPr>
          <p:cNvPr id="6" name="TextBox 5">
            <a:extLst>
              <a:ext uri="{FF2B5EF4-FFF2-40B4-BE49-F238E27FC236}">
                <a16:creationId xmlns:a16="http://schemas.microsoft.com/office/drawing/2014/main" id="{EC9C5459-8C95-7C43-3D5E-8A11AA5F2761}"/>
              </a:ext>
            </a:extLst>
          </p:cNvPr>
          <p:cNvSpPr txBox="1"/>
          <p:nvPr/>
        </p:nvSpPr>
        <p:spPr>
          <a:xfrm>
            <a:off x="196947" y="1112210"/>
            <a:ext cx="8721969" cy="5324535"/>
          </a:xfrm>
          <a:prstGeom prst="rect">
            <a:avLst/>
          </a:prstGeom>
          <a:noFill/>
        </p:spPr>
        <p:txBody>
          <a:bodyPr wrap="square">
            <a:spAutoFit/>
          </a:bodyPr>
          <a:lstStyle/>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A computer performs a task based on the instruction provided. Instruction in computers comprises groups called fields. These fields contain different information as for computers everything is in 0 and 1 so each field has different significance based on which a CPU decides what to perform. The most common fields are:</a:t>
            </a:r>
          </a:p>
          <a:p>
            <a:pPr marL="342900" indent="-342900" algn="just" fontAlgn="base">
              <a:buFont typeface="Arial" panose="020B0604020202020204" pitchFamily="34" charset="0"/>
              <a:buChar char="•"/>
            </a:pPr>
            <a:r>
              <a:rPr lang="en-IN" sz="2000" b="0" i="0" dirty="0">
                <a:solidFill>
                  <a:srgbClr val="273239"/>
                </a:solidFill>
                <a:effectLst/>
                <a:latin typeface="Times New Roman" panose="02020603050405020304" pitchFamily="18" charset="0"/>
                <a:cs typeface="Times New Roman" panose="02020603050405020304" pitchFamily="18" charset="0"/>
              </a:rPr>
              <a:t>Operation field specifies the operation to be performed like addition.</a:t>
            </a:r>
          </a:p>
          <a:p>
            <a:pPr marL="342900" indent="-342900" algn="just" fontAlgn="base">
              <a:buFont typeface="Arial" panose="020B0604020202020204" pitchFamily="34" charset="0"/>
              <a:buChar char="•"/>
            </a:pPr>
            <a:r>
              <a:rPr lang="en-IN" sz="2000" b="0" i="0" dirty="0">
                <a:solidFill>
                  <a:srgbClr val="273239"/>
                </a:solidFill>
                <a:effectLst/>
                <a:latin typeface="Times New Roman" panose="02020603050405020304" pitchFamily="18" charset="0"/>
                <a:cs typeface="Times New Roman" panose="02020603050405020304" pitchFamily="18" charset="0"/>
              </a:rPr>
              <a:t>Address field which contains the location of the operand, i.e., register or memory location.</a:t>
            </a:r>
          </a:p>
          <a:p>
            <a:pPr marL="342900" indent="-342900" algn="just" fontAlgn="base">
              <a:buFont typeface="Arial" panose="020B0604020202020204" pitchFamily="34" charset="0"/>
              <a:buChar char="•"/>
            </a:pPr>
            <a:r>
              <a:rPr lang="en-IN" sz="2000" b="0" i="0" dirty="0">
                <a:solidFill>
                  <a:srgbClr val="273239"/>
                </a:solidFill>
                <a:effectLst/>
                <a:latin typeface="Times New Roman" panose="02020603050405020304" pitchFamily="18" charset="0"/>
                <a:cs typeface="Times New Roman" panose="02020603050405020304" pitchFamily="18" charset="0"/>
              </a:rPr>
              <a:t>Mode field which specifies how operand is to be founded.</a:t>
            </a: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Instruction is of variable length depending upon the number of addresses it contains. Generally, CPU organization is of three types based on the number of address fields:</a:t>
            </a:r>
          </a:p>
          <a:p>
            <a:pPr algn="just" fontAlgn="base">
              <a:buFont typeface="+mj-lt"/>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Single Accumulator organization</a:t>
            </a:r>
          </a:p>
          <a:p>
            <a:pPr algn="just" fontAlgn="base">
              <a:buFont typeface="+mj-lt"/>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General register organization</a:t>
            </a:r>
          </a:p>
          <a:p>
            <a:pPr algn="just" fontAlgn="base">
              <a:buFont typeface="+mj-lt"/>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Stack organization</a:t>
            </a:r>
          </a:p>
          <a:p>
            <a:pPr algn="just" fontAlgn="base">
              <a:buFont typeface="Arial" panose="020B0604020202020204" pitchFamily="34" charset="0"/>
              <a:buChar char="•"/>
            </a:pPr>
            <a:endParaRPr lang="en-IN" sz="20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92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B5FD-1B3E-F256-A62B-9CAC924DA404}"/>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A97E42A4-AA05-6ED5-51F2-9EF68ED8E826}"/>
              </a:ext>
            </a:extLst>
          </p:cNvPr>
          <p:cNvSpPr>
            <a:spLocks noGrp="1"/>
          </p:cNvSpPr>
          <p:nvPr>
            <p:ph type="body" idx="1"/>
          </p:nvPr>
        </p:nvSpPr>
        <p:spPr/>
        <p:txBody>
          <a:bodyPr/>
          <a:lstStyle/>
          <a:p>
            <a:pPr algn="just"/>
            <a:r>
              <a:rPr lang="en-IN" sz="2400" b="0" i="0" dirty="0">
                <a:solidFill>
                  <a:srgbClr val="273239"/>
                </a:solidFill>
                <a:effectLst/>
                <a:latin typeface="Times New Roman" panose="02020603050405020304" pitchFamily="18" charset="0"/>
                <a:cs typeface="Times New Roman" panose="02020603050405020304" pitchFamily="18" charset="0"/>
              </a:rPr>
              <a:t>In the first organization, the operation is done involving a special register called the accumulator. </a:t>
            </a:r>
          </a:p>
          <a:p>
            <a:pPr algn="just"/>
            <a:r>
              <a:rPr lang="en-IN" sz="2400" b="0" i="0" dirty="0">
                <a:solidFill>
                  <a:srgbClr val="273239"/>
                </a:solidFill>
                <a:effectLst/>
                <a:latin typeface="Times New Roman" panose="02020603050405020304" pitchFamily="18" charset="0"/>
                <a:cs typeface="Times New Roman" panose="02020603050405020304" pitchFamily="18" charset="0"/>
              </a:rPr>
              <a:t>In second on multiple registers are used for the computation purpose. </a:t>
            </a:r>
          </a:p>
          <a:p>
            <a:pPr algn="just"/>
            <a:r>
              <a:rPr lang="en-IN" sz="2400" b="0" i="0" dirty="0">
                <a:solidFill>
                  <a:srgbClr val="273239"/>
                </a:solidFill>
                <a:effectLst/>
                <a:latin typeface="Times New Roman" panose="02020603050405020304" pitchFamily="18" charset="0"/>
                <a:cs typeface="Times New Roman" panose="02020603050405020304" pitchFamily="18" charset="0"/>
              </a:rPr>
              <a:t>In the third organization the work on stack basis operation due to which it does not contain any address field. Only a single organization doesn’t need to be applied, a blend of various organizations is mostly what we see generally. </a:t>
            </a:r>
          </a:p>
        </p:txBody>
      </p:sp>
      <p:sp>
        <p:nvSpPr>
          <p:cNvPr id="4" name="Slide Number Placeholder 3">
            <a:extLst>
              <a:ext uri="{FF2B5EF4-FFF2-40B4-BE49-F238E27FC236}">
                <a16:creationId xmlns:a16="http://schemas.microsoft.com/office/drawing/2014/main" id="{4C2C6D4F-CB34-EA2D-3599-EB63CC0DA1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Picture 4">
            <a:extLst>
              <a:ext uri="{FF2B5EF4-FFF2-40B4-BE49-F238E27FC236}">
                <a16:creationId xmlns:a16="http://schemas.microsoft.com/office/drawing/2014/main" id="{72AF2386-154A-24E4-2DDF-BB028590739B}"/>
              </a:ext>
            </a:extLst>
          </p:cNvPr>
          <p:cNvPicPr>
            <a:picLocks noChangeAspect="1"/>
          </p:cNvPicPr>
          <p:nvPr/>
        </p:nvPicPr>
        <p:blipFill>
          <a:blip r:embed="rId2"/>
          <a:stretch>
            <a:fillRect/>
          </a:stretch>
        </p:blipFill>
        <p:spPr>
          <a:xfrm>
            <a:off x="0" y="274010"/>
            <a:ext cx="1720645" cy="723209"/>
          </a:xfrm>
          <a:prstGeom prst="rect">
            <a:avLst/>
          </a:prstGeom>
        </p:spPr>
      </p:pic>
    </p:spTree>
    <p:extLst>
      <p:ext uri="{BB962C8B-B14F-4D97-AF65-F5344CB8AC3E}">
        <p14:creationId xmlns:p14="http://schemas.microsoft.com/office/powerpoint/2010/main" val="9681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6297-7D68-DC0E-D31D-CC93D6E0E022}"/>
              </a:ext>
            </a:extLst>
          </p:cNvPr>
          <p:cNvSpPr>
            <a:spLocks noGrp="1"/>
          </p:cNvSpPr>
          <p:nvPr>
            <p:ph type="title"/>
          </p:nvPr>
        </p:nvSpPr>
        <p:spPr>
          <a:xfrm>
            <a:off x="1720644" y="0"/>
            <a:ext cx="4756355" cy="838200"/>
          </a:xfrm>
        </p:spPr>
        <p:txBody>
          <a:bodyPr/>
          <a:lstStyle/>
          <a:p>
            <a:r>
              <a:rPr lang="en-IN" dirty="0"/>
              <a:t>Continue..</a:t>
            </a:r>
          </a:p>
        </p:txBody>
      </p:sp>
      <p:sp>
        <p:nvSpPr>
          <p:cNvPr id="3" name="Text Placeholder 2">
            <a:extLst>
              <a:ext uri="{FF2B5EF4-FFF2-40B4-BE49-F238E27FC236}">
                <a16:creationId xmlns:a16="http://schemas.microsoft.com/office/drawing/2014/main" id="{8EE5A49C-A302-4731-2DE6-FF3383F65FB1}"/>
              </a:ext>
            </a:extLst>
          </p:cNvPr>
          <p:cNvSpPr>
            <a:spLocks noGrp="1"/>
          </p:cNvSpPr>
          <p:nvPr>
            <p:ph type="body" idx="1"/>
          </p:nvPr>
        </p:nvSpPr>
        <p:spPr>
          <a:xfrm>
            <a:off x="407962" y="1216915"/>
            <a:ext cx="8553157" cy="1906113"/>
          </a:xfrm>
        </p:spPr>
        <p:txBody>
          <a:bodyPr/>
          <a:lstStyle/>
          <a:p>
            <a:r>
              <a:rPr lang="en-IN" sz="2800" b="0" i="0" dirty="0">
                <a:solidFill>
                  <a:srgbClr val="273239"/>
                </a:solidFill>
                <a:effectLst/>
                <a:latin typeface="Times New Roman" panose="02020603050405020304" pitchFamily="18" charset="0"/>
                <a:cs typeface="Times New Roman" panose="02020603050405020304" pitchFamily="18" charset="0"/>
              </a:rPr>
              <a:t>Note that we will use X = (A+B)*(C+D) expression to showcase the procedure. </a:t>
            </a:r>
          </a:p>
          <a:p>
            <a:r>
              <a:rPr lang="en-IN" sz="2800" b="1" i="0" dirty="0">
                <a:solidFill>
                  <a:srgbClr val="273239"/>
                </a:solidFill>
                <a:effectLst/>
                <a:latin typeface="Times New Roman" panose="02020603050405020304" pitchFamily="18" charset="0"/>
                <a:cs typeface="Times New Roman" panose="02020603050405020304" pitchFamily="18" charset="0"/>
              </a:rPr>
              <a:t>Zero Address Instructions –</a:t>
            </a:r>
            <a:endParaRPr lang="en-IN" sz="2800" dirty="0">
              <a:solidFill>
                <a:srgbClr val="273239"/>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1EEF98-9EBC-D003-06D8-1CCB859696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19DCD61F-DD11-DD3F-1626-0284142F9BD2}"/>
              </a:ext>
            </a:extLst>
          </p:cNvPr>
          <p:cNvPicPr>
            <a:picLocks noChangeAspect="1"/>
          </p:cNvPicPr>
          <p:nvPr/>
        </p:nvPicPr>
        <p:blipFill>
          <a:blip r:embed="rId2"/>
          <a:stretch>
            <a:fillRect/>
          </a:stretch>
        </p:blipFill>
        <p:spPr>
          <a:xfrm>
            <a:off x="0" y="274010"/>
            <a:ext cx="1720645" cy="723209"/>
          </a:xfrm>
          <a:prstGeom prst="rect">
            <a:avLst/>
          </a:prstGeom>
        </p:spPr>
      </p:pic>
      <p:pic>
        <p:nvPicPr>
          <p:cNvPr id="2050" name="Picture 2">
            <a:extLst>
              <a:ext uri="{FF2B5EF4-FFF2-40B4-BE49-F238E27FC236}">
                <a16:creationId xmlns:a16="http://schemas.microsoft.com/office/drawing/2014/main" id="{AE4EC873-7BD1-8BAC-0151-B01ACD45F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035" y="2981739"/>
            <a:ext cx="5687270" cy="291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D941-56BE-4155-40F7-1356B68B2211}"/>
              </a:ext>
            </a:extLst>
          </p:cNvPr>
          <p:cNvSpPr>
            <a:spLocks noGrp="1"/>
          </p:cNvSpPr>
          <p:nvPr>
            <p:ph type="title"/>
          </p:nvPr>
        </p:nvSpPr>
        <p:spPr/>
        <p:txBody>
          <a:bodyPr/>
          <a:lstStyle/>
          <a:p>
            <a:r>
              <a:rPr lang="en-IN" dirty="0" err="1"/>
              <a:t>Contine</a:t>
            </a:r>
            <a:r>
              <a:rPr lang="en-IN" dirty="0"/>
              <a:t>..</a:t>
            </a:r>
          </a:p>
        </p:txBody>
      </p:sp>
      <p:sp>
        <p:nvSpPr>
          <p:cNvPr id="3" name="Text Placeholder 2">
            <a:extLst>
              <a:ext uri="{FF2B5EF4-FFF2-40B4-BE49-F238E27FC236}">
                <a16:creationId xmlns:a16="http://schemas.microsoft.com/office/drawing/2014/main" id="{4F7277D1-B999-AF36-2D80-A6474421FFFB}"/>
              </a:ext>
            </a:extLst>
          </p:cNvPr>
          <p:cNvSpPr>
            <a:spLocks noGrp="1"/>
          </p:cNvSpPr>
          <p:nvPr>
            <p:ph type="body" idx="1"/>
          </p:nvPr>
        </p:nvSpPr>
        <p:spPr>
          <a:xfrm>
            <a:off x="168812" y="1114865"/>
            <a:ext cx="8517988" cy="2314135"/>
          </a:xfrm>
        </p:spPr>
        <p:txBody>
          <a:bodyPr/>
          <a:lstStyle/>
          <a:p>
            <a:pPr marL="114300" indent="0" algn="just">
              <a:buNone/>
            </a:pPr>
            <a:r>
              <a:rPr lang="en-IN" sz="2400" b="1" i="0" dirty="0">
                <a:solidFill>
                  <a:srgbClr val="273239"/>
                </a:solidFill>
                <a:effectLst/>
                <a:latin typeface="Times New Roman" panose="02020603050405020304" pitchFamily="18" charset="0"/>
                <a:cs typeface="Times New Roman" panose="02020603050405020304" pitchFamily="18" charset="0"/>
              </a:rPr>
              <a:t>One Address Instructions –</a:t>
            </a:r>
            <a:r>
              <a:rPr lang="en-IN" sz="2400" b="0" i="0" dirty="0">
                <a:solidFill>
                  <a:srgbClr val="273239"/>
                </a:solidFill>
                <a:effectLst/>
                <a:latin typeface="Times New Roman" panose="02020603050405020304" pitchFamily="18" charset="0"/>
                <a:cs typeface="Times New Roman" panose="02020603050405020304" pitchFamily="18" charset="0"/>
              </a:rPr>
              <a:t>This uses an implied ACCUMULATOR register for data manipulation. One operand is in the accumulator and the other is in the register or memory location. Implied means that the CPU already knows that one operand is in the accumulator so there is no need to specify it.</a:t>
            </a:r>
          </a:p>
          <a:p>
            <a:pPr marL="11430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6BC9327-40A8-6F50-EADA-0C9E164CE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3074" name="Picture 2">
            <a:extLst>
              <a:ext uri="{FF2B5EF4-FFF2-40B4-BE49-F238E27FC236}">
                <a16:creationId xmlns:a16="http://schemas.microsoft.com/office/drawing/2014/main" id="{FC066AEC-EF7B-635E-03A8-0D4537D8B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9" y="3206775"/>
            <a:ext cx="872490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0156933-5B5C-91E5-4182-CDB4AB085979}"/>
              </a:ext>
            </a:extLst>
          </p:cNvPr>
          <p:cNvPicPr>
            <a:picLocks noChangeAspect="1"/>
          </p:cNvPicPr>
          <p:nvPr/>
        </p:nvPicPr>
        <p:blipFill>
          <a:blip r:embed="rId3"/>
          <a:stretch>
            <a:fillRect/>
          </a:stretch>
        </p:blipFill>
        <p:spPr>
          <a:xfrm>
            <a:off x="0" y="274010"/>
            <a:ext cx="1720645" cy="723209"/>
          </a:xfrm>
          <a:prstGeom prst="rect">
            <a:avLst/>
          </a:prstGeom>
        </p:spPr>
      </p:pic>
    </p:spTree>
    <p:extLst>
      <p:ext uri="{BB962C8B-B14F-4D97-AF65-F5344CB8AC3E}">
        <p14:creationId xmlns:p14="http://schemas.microsoft.com/office/powerpoint/2010/main" val="144603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F0E3-3415-89E3-61FF-EA327A737EF4}"/>
              </a:ext>
            </a:extLst>
          </p:cNvPr>
          <p:cNvSpPr>
            <a:spLocks noGrp="1"/>
          </p:cNvSpPr>
          <p:nvPr>
            <p:ph type="title"/>
          </p:nvPr>
        </p:nvSpPr>
        <p:spPr>
          <a:xfrm>
            <a:off x="2686928" y="0"/>
            <a:ext cx="3790071" cy="838200"/>
          </a:xfrm>
        </p:spPr>
        <p:txBody>
          <a:bodyPr/>
          <a:lstStyle/>
          <a:p>
            <a:r>
              <a:rPr lang="en-IN" dirty="0"/>
              <a:t>Continue..</a:t>
            </a:r>
          </a:p>
        </p:txBody>
      </p:sp>
      <p:sp>
        <p:nvSpPr>
          <p:cNvPr id="3" name="Text Placeholder 2">
            <a:extLst>
              <a:ext uri="{FF2B5EF4-FFF2-40B4-BE49-F238E27FC236}">
                <a16:creationId xmlns:a16="http://schemas.microsoft.com/office/drawing/2014/main" id="{4F0B33D2-D677-8CD9-01F9-74D9C0E1742E}"/>
              </a:ext>
            </a:extLst>
          </p:cNvPr>
          <p:cNvSpPr>
            <a:spLocks noGrp="1"/>
          </p:cNvSpPr>
          <p:nvPr>
            <p:ph type="body" idx="1"/>
          </p:nvPr>
        </p:nvSpPr>
        <p:spPr>
          <a:xfrm>
            <a:off x="457200" y="1371601"/>
            <a:ext cx="8229600" cy="1934308"/>
          </a:xfrm>
        </p:spPr>
        <p:txBody>
          <a:bodyPr/>
          <a:lstStyle/>
          <a:p>
            <a:pPr marL="114300" indent="0" algn="just">
              <a:buNone/>
            </a:pPr>
            <a:r>
              <a:rPr lang="en-IN" sz="2000" b="1" i="0" dirty="0">
                <a:solidFill>
                  <a:srgbClr val="273239"/>
                </a:solidFill>
                <a:effectLst/>
                <a:latin typeface="urw-din"/>
              </a:rPr>
              <a:t>Two Address Instructions –</a:t>
            </a:r>
            <a:r>
              <a:rPr lang="en-IN" sz="2000" b="0" i="0" dirty="0">
                <a:solidFill>
                  <a:srgbClr val="273239"/>
                </a:solidFill>
                <a:effectLst/>
                <a:latin typeface="urw-din"/>
              </a:rPr>
              <a:t>This is common in commercial computers. Here two addresses can be specified in the instruction. Unlike earlier in one address instruction, the result was stored in the accumulator, here the result can be stored at different locations rather than just accumulators, but require more number of bit to represent address. </a:t>
            </a:r>
            <a:endParaRPr lang="en-IN" sz="2000" dirty="0"/>
          </a:p>
        </p:txBody>
      </p:sp>
      <p:sp>
        <p:nvSpPr>
          <p:cNvPr id="4" name="Slide Number Placeholder 3">
            <a:extLst>
              <a:ext uri="{FF2B5EF4-FFF2-40B4-BE49-F238E27FC236}">
                <a16:creationId xmlns:a16="http://schemas.microsoft.com/office/drawing/2014/main" id="{12BA6C55-0618-E334-B5AA-F09AAD349A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4098" name="Picture 2">
            <a:extLst>
              <a:ext uri="{FF2B5EF4-FFF2-40B4-BE49-F238E27FC236}">
                <a16:creationId xmlns:a16="http://schemas.microsoft.com/office/drawing/2014/main" id="{624C5922-EF2E-49E7-8A26-1E40B8C56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3316460"/>
            <a:ext cx="872490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0DD5E43-BCCF-7340-3AEE-0069B0A4CFC4}"/>
              </a:ext>
            </a:extLst>
          </p:cNvPr>
          <p:cNvPicPr>
            <a:picLocks noChangeAspect="1"/>
          </p:cNvPicPr>
          <p:nvPr/>
        </p:nvPicPr>
        <p:blipFill>
          <a:blip r:embed="rId3"/>
          <a:stretch>
            <a:fillRect/>
          </a:stretch>
        </p:blipFill>
        <p:spPr>
          <a:xfrm>
            <a:off x="0" y="274010"/>
            <a:ext cx="1720645" cy="723209"/>
          </a:xfrm>
          <a:prstGeom prst="rect">
            <a:avLst/>
          </a:prstGeom>
        </p:spPr>
      </p:pic>
    </p:spTree>
    <p:extLst>
      <p:ext uri="{BB962C8B-B14F-4D97-AF65-F5344CB8AC3E}">
        <p14:creationId xmlns:p14="http://schemas.microsoft.com/office/powerpoint/2010/main" val="404964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45E0-7C36-B4A2-2069-45378A52932A}"/>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E5EC411A-B892-423F-B756-55FE261D4F51}"/>
              </a:ext>
            </a:extLst>
          </p:cNvPr>
          <p:cNvSpPr>
            <a:spLocks noGrp="1"/>
          </p:cNvSpPr>
          <p:nvPr>
            <p:ph type="body" idx="1"/>
          </p:nvPr>
        </p:nvSpPr>
        <p:spPr>
          <a:xfrm>
            <a:off x="232117" y="1048043"/>
            <a:ext cx="8672732" cy="4525963"/>
          </a:xfrm>
        </p:spPr>
        <p:txBody>
          <a:bodyPr/>
          <a:lstStyle/>
          <a:p>
            <a:pPr marL="114300" indent="0" algn="just">
              <a:buNone/>
            </a:pPr>
            <a:r>
              <a:rPr lang="en-IN" sz="2000" b="1" i="0" dirty="0">
                <a:solidFill>
                  <a:srgbClr val="273239"/>
                </a:solidFill>
                <a:effectLst/>
                <a:latin typeface="Times New Roman" panose="02020603050405020304" pitchFamily="18" charset="0"/>
                <a:cs typeface="Times New Roman" panose="02020603050405020304" pitchFamily="18" charset="0"/>
              </a:rPr>
              <a:t>Three Address Instructions –</a:t>
            </a:r>
            <a:r>
              <a:rPr lang="en-IN" sz="2000" b="0" i="0" dirty="0">
                <a:solidFill>
                  <a:srgbClr val="273239"/>
                </a:solidFill>
                <a:effectLst/>
                <a:latin typeface="Times New Roman" panose="02020603050405020304" pitchFamily="18" charset="0"/>
                <a:cs typeface="Times New Roman" panose="02020603050405020304" pitchFamily="18" charset="0"/>
              </a:rPr>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175F89-5F58-8B4D-1EE9-FF71B2C7C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122" name="Picture 2">
            <a:extLst>
              <a:ext uri="{FF2B5EF4-FFF2-40B4-BE49-F238E27FC236}">
                <a16:creationId xmlns:a16="http://schemas.microsoft.com/office/drawing/2014/main" id="{56387A29-F871-A161-E4F7-704079DC7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33" y="3150504"/>
            <a:ext cx="872490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92AD8F1-86EC-657B-7937-A0D4AD1DBB2B}"/>
              </a:ext>
            </a:extLst>
          </p:cNvPr>
          <p:cNvPicPr>
            <a:picLocks noChangeAspect="1"/>
          </p:cNvPicPr>
          <p:nvPr/>
        </p:nvPicPr>
        <p:blipFill>
          <a:blip r:embed="rId3"/>
          <a:stretch>
            <a:fillRect/>
          </a:stretch>
        </p:blipFill>
        <p:spPr>
          <a:xfrm>
            <a:off x="0" y="274010"/>
            <a:ext cx="1720645" cy="723209"/>
          </a:xfrm>
          <a:prstGeom prst="rect">
            <a:avLst/>
          </a:prstGeom>
        </p:spPr>
      </p:pic>
    </p:spTree>
    <p:extLst>
      <p:ext uri="{BB962C8B-B14F-4D97-AF65-F5344CB8AC3E}">
        <p14:creationId xmlns:p14="http://schemas.microsoft.com/office/powerpoint/2010/main" val="35289232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776</Words>
  <Application>Microsoft Office PowerPoint</Application>
  <PresentationFormat>On-screen Show (4:3)</PresentationFormat>
  <Paragraphs>48</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urw-din</vt:lpstr>
      <vt:lpstr>Candara</vt:lpstr>
      <vt:lpstr>Nunito</vt:lpstr>
      <vt:lpstr>Arial</vt:lpstr>
      <vt:lpstr>Times New Roman</vt:lpstr>
      <vt:lpstr>erdana</vt:lpstr>
      <vt:lpstr>Calibri</vt:lpstr>
      <vt:lpstr>Bahnschrift SemiBold SemiConden</vt:lpstr>
      <vt:lpstr>Office Theme</vt:lpstr>
      <vt:lpstr>PowerPoint Presentation</vt:lpstr>
      <vt:lpstr>Introduction  </vt:lpstr>
      <vt:lpstr>Registered Stacked </vt:lpstr>
      <vt:lpstr>Instruction Format</vt:lpstr>
      <vt:lpstr>Continue..</vt:lpstr>
      <vt:lpstr>Continue..</vt:lpstr>
      <vt:lpstr>Contine..</vt:lpstr>
      <vt:lpstr>Continue..</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Anchal thakur</cp:lastModifiedBy>
  <cp:revision>11</cp:revision>
  <dcterms:created xsi:type="dcterms:W3CDTF">2010-04-09T07:36:15Z</dcterms:created>
  <dcterms:modified xsi:type="dcterms:W3CDTF">2022-12-30T08:01:36Z</dcterms:modified>
</cp:coreProperties>
</file>