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9906000" cy="6819900"/>
  <p:embeddedFontLst>
    <p:embeddedFont>
      <p:font typeface="Noto Sans Symbol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hIse2Df6XhlHEEBOnPUxwIt3Mg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otoSansSymbols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NotoSansSymbol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51325" y="511475"/>
            <a:ext cx="6604325" cy="255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2917825" y="522287"/>
            <a:ext cx="3476625" cy="2606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2917825" y="522287"/>
            <a:ext cx="3476625" cy="2606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:notes"/>
          <p:cNvSpPr txBox="1"/>
          <p:nvPr>
            <p:ph idx="1" type="body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9:notes"/>
          <p:cNvSpPr/>
          <p:nvPr>
            <p:ph idx="2" type="sldImg"/>
          </p:nvPr>
        </p:nvSpPr>
        <p:spPr>
          <a:xfrm>
            <a:off x="2917825" y="522287"/>
            <a:ext cx="3476625" cy="2606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2917825" y="522287"/>
            <a:ext cx="3476625" cy="2606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2917825" y="522287"/>
            <a:ext cx="3476625" cy="2606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2917825" y="522287"/>
            <a:ext cx="3476625" cy="2606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2917825" y="522287"/>
            <a:ext cx="3476625" cy="2606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/>
          <p:nvPr>
            <p:ph idx="1" type="body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40:notes"/>
          <p:cNvSpPr/>
          <p:nvPr>
            <p:ph idx="2" type="sldImg"/>
          </p:nvPr>
        </p:nvSpPr>
        <p:spPr>
          <a:xfrm>
            <a:off x="2917825" y="522287"/>
            <a:ext cx="3476625" cy="2606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2"/>
          <p:cNvSpPr txBox="1"/>
          <p:nvPr>
            <p:ph idx="10" type="dt"/>
          </p:nvPr>
        </p:nvSpPr>
        <p:spPr>
          <a:xfrm>
            <a:off x="228600" y="63246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1" type="ftr"/>
          </p:nvPr>
        </p:nvSpPr>
        <p:spPr>
          <a:xfrm>
            <a:off x="29718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6705600" y="635635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44"/>
          <p:cNvSpPr txBox="1"/>
          <p:nvPr>
            <p:ph idx="10" type="dt"/>
          </p:nvPr>
        </p:nvSpPr>
        <p:spPr>
          <a:xfrm>
            <a:off x="228600" y="63246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>
            <a:off x="29718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6705600" y="635635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1"/>
          <p:cNvSpPr txBox="1"/>
          <p:nvPr/>
        </p:nvSpPr>
        <p:spPr>
          <a:xfrm flipH="1" rot="10800000">
            <a:off x="0" y="6705600"/>
            <a:ext cx="9144000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.jpg" id="8" name="Google Shape;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9;p4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" name="Google Shape;10;p41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11" name="Google Shape;11;p41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41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niversity_logo.jpg" id="13" name="Google Shape;13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72250" y="4257209"/>
              <a:ext cx="1876609" cy="4576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.gif" id="14" name="Google Shape;14;p41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4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41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17" name="Google Shape;17;p41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41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19" name="Google Shape;19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1" type="body"/>
          </p:nvPr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idx="10" type="dt"/>
          </p:nvPr>
        </p:nvSpPr>
        <p:spPr>
          <a:xfrm>
            <a:off x="228600" y="63246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idx="11" type="ftr"/>
          </p:nvPr>
        </p:nvSpPr>
        <p:spPr>
          <a:xfrm>
            <a:off x="29718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6705600" y="635635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3"/>
          <p:cNvSpPr txBox="1"/>
          <p:nvPr/>
        </p:nvSpPr>
        <p:spPr>
          <a:xfrm flipH="1" rot="10800000">
            <a:off x="0" y="6705600"/>
            <a:ext cx="9144000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.jpg" id="34" name="Google Shape;34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43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6" name="Google Shape;36;p43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37" name="Google Shape;37;p43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38;p43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niversity_logo.jpg" id="39" name="Google Shape;3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72250" y="4257209"/>
              <a:ext cx="1876609" cy="4576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.gif" id="40" name="Google Shape;40;p43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43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42" name="Google Shape;42;p43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OGO.gif" id="43" name="Google Shape;43;p43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43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45" name="Google Shape;45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3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3"/>
          <p:cNvSpPr txBox="1"/>
          <p:nvPr>
            <p:ph idx="10" type="dt"/>
          </p:nvPr>
        </p:nvSpPr>
        <p:spPr>
          <a:xfrm>
            <a:off x="228600" y="63246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3"/>
          <p:cNvSpPr txBox="1"/>
          <p:nvPr>
            <p:ph idx="11" type="ftr"/>
          </p:nvPr>
        </p:nvSpPr>
        <p:spPr>
          <a:xfrm>
            <a:off x="29718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6705600" y="635635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400" y="6015037"/>
            <a:ext cx="2006600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122237" y="2516187"/>
            <a:ext cx="9144000" cy="148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 COMPUTER  ORGANIZATION  AND 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400" y="6015037"/>
            <a:ext cx="2006600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/>
        </p:nvSpPr>
        <p:spPr>
          <a:xfrm>
            <a:off x="0" y="322262"/>
            <a:ext cx="9144000" cy="42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 COMPUTER  ORGANIZATION  AND  DESIGN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573075" y="1066800"/>
            <a:ext cx="5208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Timing and Control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 Cycle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77" name="Google Shape;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400" y="6015037"/>
            <a:ext cx="2006600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/>
        </p:nvSpPr>
        <p:spPr>
          <a:xfrm>
            <a:off x="1190625" y="246062"/>
            <a:ext cx="429577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TIMING  AND  CONTROL</a:t>
            </a:r>
            <a:endParaRPr/>
          </a:p>
        </p:txBody>
      </p:sp>
      <p:sp>
        <p:nvSpPr>
          <p:cNvPr id="79" name="Google Shape;79;p19"/>
          <p:cNvSpPr txBox="1"/>
          <p:nvPr/>
        </p:nvSpPr>
        <p:spPr>
          <a:xfrm>
            <a:off x="457200" y="1165225"/>
            <a:ext cx="389255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unit of Basic Computer</a:t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1984375" y="1973262"/>
            <a:ext cx="2970212" cy="1762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2524125" y="1752600"/>
            <a:ext cx="18669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 register (IR)</a:t>
            </a:r>
            <a:endParaRPr/>
          </a:p>
        </p:txBody>
      </p:sp>
      <p:cxnSp>
        <p:nvCxnSpPr>
          <p:cNvPr id="82" name="Google Shape;82;p19"/>
          <p:cNvCxnSpPr/>
          <p:nvPr/>
        </p:nvCxnSpPr>
        <p:spPr>
          <a:xfrm>
            <a:off x="2330450" y="1973262"/>
            <a:ext cx="0" cy="1857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3" name="Google Shape;83;p19"/>
          <p:cNvSpPr txBox="1"/>
          <p:nvPr/>
        </p:nvSpPr>
        <p:spPr>
          <a:xfrm>
            <a:off x="1973262" y="1941512"/>
            <a:ext cx="3492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84" name="Google Shape;84;p19"/>
          <p:cNvSpPr txBox="1"/>
          <p:nvPr/>
        </p:nvSpPr>
        <p:spPr>
          <a:xfrm>
            <a:off x="2446337" y="1936750"/>
            <a:ext cx="10287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14    13    12</a:t>
            </a:r>
            <a:endParaRPr/>
          </a:p>
        </p:txBody>
      </p:sp>
      <p:cxnSp>
        <p:nvCxnSpPr>
          <p:cNvPr id="85" name="Google Shape;85;p19"/>
          <p:cNvCxnSpPr/>
          <p:nvPr/>
        </p:nvCxnSpPr>
        <p:spPr>
          <a:xfrm>
            <a:off x="3475037" y="1973262"/>
            <a:ext cx="0" cy="1857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" name="Google Shape;86;p19"/>
          <p:cNvSpPr txBox="1"/>
          <p:nvPr/>
        </p:nvSpPr>
        <p:spPr>
          <a:xfrm>
            <a:off x="3886200" y="1941512"/>
            <a:ext cx="5699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11 - 0</a:t>
            </a:r>
            <a:endParaRPr/>
          </a:p>
        </p:txBody>
      </p:sp>
      <p:sp>
        <p:nvSpPr>
          <p:cNvPr id="87" name="Google Shape;87;p19"/>
          <p:cNvSpPr txBox="1"/>
          <p:nvPr/>
        </p:nvSpPr>
        <p:spPr>
          <a:xfrm>
            <a:off x="2413000" y="2711450"/>
            <a:ext cx="1258887" cy="5429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2752725" y="2757487"/>
            <a:ext cx="519112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2613025" y="2895600"/>
            <a:ext cx="773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2386012" y="3055937"/>
            <a:ext cx="12827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7  6 5 4 3  2 1 0</a:t>
            </a:r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2544762" y="3265487"/>
            <a:ext cx="0" cy="5048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" name="Google Shape;92;p19"/>
          <p:cNvSpPr/>
          <p:nvPr/>
        </p:nvSpPr>
        <p:spPr>
          <a:xfrm>
            <a:off x="2649537" y="3394075"/>
            <a:ext cx="95250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9"/>
          <p:cNvCxnSpPr/>
          <p:nvPr/>
        </p:nvCxnSpPr>
        <p:spPr>
          <a:xfrm>
            <a:off x="2695575" y="3265487"/>
            <a:ext cx="0" cy="1381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" name="Google Shape;94;p19"/>
          <p:cNvSpPr/>
          <p:nvPr/>
        </p:nvSpPr>
        <p:spPr>
          <a:xfrm>
            <a:off x="2787650" y="3394075"/>
            <a:ext cx="95250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9"/>
          <p:cNvCxnSpPr/>
          <p:nvPr/>
        </p:nvCxnSpPr>
        <p:spPr>
          <a:xfrm>
            <a:off x="2833687" y="3265487"/>
            <a:ext cx="0" cy="1428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6" name="Google Shape;96;p19"/>
          <p:cNvSpPr/>
          <p:nvPr/>
        </p:nvSpPr>
        <p:spPr>
          <a:xfrm>
            <a:off x="2924175" y="3394075"/>
            <a:ext cx="96837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9"/>
          <p:cNvCxnSpPr/>
          <p:nvPr/>
        </p:nvCxnSpPr>
        <p:spPr>
          <a:xfrm>
            <a:off x="2971800" y="3265487"/>
            <a:ext cx="0" cy="1492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8" name="Google Shape;98;p19"/>
          <p:cNvSpPr/>
          <p:nvPr/>
        </p:nvSpPr>
        <p:spPr>
          <a:xfrm>
            <a:off x="3076575" y="3394075"/>
            <a:ext cx="95250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3124200" y="3265487"/>
            <a:ext cx="0" cy="1492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0" name="Google Shape;100;p19"/>
          <p:cNvSpPr/>
          <p:nvPr/>
        </p:nvSpPr>
        <p:spPr>
          <a:xfrm>
            <a:off x="3214687" y="3394075"/>
            <a:ext cx="96837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>
            <a:off x="3255962" y="3260725"/>
            <a:ext cx="0" cy="1539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" name="Google Shape;102;p19"/>
          <p:cNvSpPr/>
          <p:nvPr/>
        </p:nvSpPr>
        <p:spPr>
          <a:xfrm>
            <a:off x="3352800" y="3394075"/>
            <a:ext cx="95250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9"/>
          <p:cNvCxnSpPr/>
          <p:nvPr/>
        </p:nvCxnSpPr>
        <p:spPr>
          <a:xfrm>
            <a:off x="3400425" y="3265487"/>
            <a:ext cx="0" cy="1492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3544887" y="3254375"/>
            <a:ext cx="0" cy="2444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5" name="Google Shape;105;p19"/>
          <p:cNvSpPr/>
          <p:nvPr/>
        </p:nvSpPr>
        <p:spPr>
          <a:xfrm>
            <a:off x="2573337" y="2601912"/>
            <a:ext cx="95250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2620962" y="2154237"/>
            <a:ext cx="0" cy="457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7" name="Google Shape;107;p19"/>
          <p:cNvSpPr/>
          <p:nvPr/>
        </p:nvSpPr>
        <p:spPr>
          <a:xfrm>
            <a:off x="2924175" y="2601912"/>
            <a:ext cx="96837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>
            <a:off x="2971800" y="2139950"/>
            <a:ext cx="0" cy="4714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9" name="Google Shape;109;p19"/>
          <p:cNvSpPr/>
          <p:nvPr/>
        </p:nvSpPr>
        <p:spPr>
          <a:xfrm>
            <a:off x="3290887" y="2601912"/>
            <a:ext cx="95250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>
            <a:off x="3336925" y="2154237"/>
            <a:ext cx="0" cy="4476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4903787" y="2828925"/>
            <a:ext cx="1258887" cy="188118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041525" y="3443287"/>
            <a:ext cx="177800" cy="19526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020887" y="3430587"/>
            <a:ext cx="2238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070100" y="3335337"/>
            <a:ext cx="95250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9"/>
          <p:cNvCxnSpPr/>
          <p:nvPr/>
        </p:nvCxnSpPr>
        <p:spPr>
          <a:xfrm>
            <a:off x="2108200" y="2154237"/>
            <a:ext cx="0" cy="1219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" name="Google Shape;116;p19"/>
          <p:cNvSpPr/>
          <p:nvPr/>
        </p:nvSpPr>
        <p:spPr>
          <a:xfrm>
            <a:off x="4779962" y="3451225"/>
            <a:ext cx="119062" cy="76200"/>
          </a:xfrm>
          <a:custGeom>
            <a:rect b="b" l="l" r="r" t="t"/>
            <a:pathLst>
              <a:path extrusionOk="0" fill="none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extrusionOk="0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3557587" y="3498850"/>
            <a:ext cx="122078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8" name="Google Shape;118;p19"/>
          <p:cNvSpPr/>
          <p:nvPr/>
        </p:nvSpPr>
        <p:spPr>
          <a:xfrm>
            <a:off x="4779962" y="3729037"/>
            <a:ext cx="119062" cy="74612"/>
          </a:xfrm>
          <a:custGeom>
            <a:rect b="b" l="l" r="r" t="t"/>
            <a:pathLst>
              <a:path extrusionOk="0" fill="none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extrusionOk="0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>
            <a:off x="2551112" y="3775075"/>
            <a:ext cx="222726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" name="Google Shape;120;p19"/>
          <p:cNvSpPr/>
          <p:nvPr/>
        </p:nvSpPr>
        <p:spPr>
          <a:xfrm>
            <a:off x="4779962" y="3956050"/>
            <a:ext cx="119062" cy="74612"/>
          </a:xfrm>
          <a:custGeom>
            <a:rect b="b" l="l" r="r" t="t"/>
            <a:pathLst>
              <a:path extrusionOk="0" fill="none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extrusionOk="0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>
            <a:off x="2117725" y="4002087"/>
            <a:ext cx="266065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4021137" y="3243262"/>
            <a:ext cx="2905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4141787" y="3292475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779962" y="4173537"/>
            <a:ext cx="119062" cy="76200"/>
          </a:xfrm>
          <a:custGeom>
            <a:rect b="b" l="l" r="r" t="t"/>
            <a:pathLst>
              <a:path extrusionOk="0" fill="none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extrusionOk="0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2551112" y="4221162"/>
            <a:ext cx="222726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2544762" y="4225925"/>
            <a:ext cx="0" cy="5000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" name="Google Shape;127;p19"/>
          <p:cNvSpPr/>
          <p:nvPr/>
        </p:nvSpPr>
        <p:spPr>
          <a:xfrm>
            <a:off x="4779962" y="4459287"/>
            <a:ext cx="119062" cy="77787"/>
          </a:xfrm>
          <a:custGeom>
            <a:rect b="b" l="l" r="r" t="t"/>
            <a:pathLst>
              <a:path extrusionOk="0" fill="none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extrusionOk="0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3771900" y="4508500"/>
            <a:ext cx="1006475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3765550" y="4508500"/>
            <a:ext cx="0" cy="2174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0" name="Google Shape;130;p19"/>
          <p:cNvSpPr txBox="1"/>
          <p:nvPr/>
        </p:nvSpPr>
        <p:spPr>
          <a:xfrm>
            <a:off x="2413000" y="4729162"/>
            <a:ext cx="1546225" cy="5461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371725" y="4729162"/>
            <a:ext cx="154146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15   14  . . . .  2  1  0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787650" y="4497387"/>
            <a:ext cx="95250" cy="95250"/>
          </a:xfrm>
          <a:custGeom>
            <a:rect b="b" l="l" r="r" t="t"/>
            <a:pathLst>
              <a:path extrusionOk="0" fill="none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extrusionOk="0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 rot="10800000">
            <a:off x="2833687" y="4572000"/>
            <a:ext cx="0" cy="1571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4" name="Google Shape;134;p19"/>
          <p:cNvSpPr/>
          <p:nvPr/>
        </p:nvSpPr>
        <p:spPr>
          <a:xfrm>
            <a:off x="3427412" y="4497387"/>
            <a:ext cx="96837" cy="95250"/>
          </a:xfrm>
          <a:custGeom>
            <a:rect b="b" l="l" r="r" t="t"/>
            <a:pathLst>
              <a:path extrusionOk="0" fill="none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extrusionOk="0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 rot="10800000">
            <a:off x="3475037" y="4572000"/>
            <a:ext cx="0" cy="1571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6" name="Google Shape;136;p19"/>
          <p:cNvSpPr/>
          <p:nvPr/>
        </p:nvSpPr>
        <p:spPr>
          <a:xfrm>
            <a:off x="3567112" y="4497387"/>
            <a:ext cx="96837" cy="95250"/>
          </a:xfrm>
          <a:custGeom>
            <a:rect b="b" l="l" r="r" t="t"/>
            <a:pathLst>
              <a:path extrusionOk="0" fill="none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extrusionOk="0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 rot="10800000">
            <a:off x="3614737" y="4572000"/>
            <a:ext cx="0" cy="1571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" name="Google Shape;138;p19"/>
          <p:cNvSpPr txBox="1"/>
          <p:nvPr/>
        </p:nvSpPr>
        <p:spPr>
          <a:xfrm>
            <a:off x="2776537" y="4887912"/>
            <a:ext cx="60325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x 16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687637" y="5029200"/>
            <a:ext cx="773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2838450" y="5559425"/>
            <a:ext cx="503237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4-bit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624137" y="5700712"/>
            <a:ext cx="88265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2711450" y="5835650"/>
            <a:ext cx="739775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2825750" y="5975350"/>
            <a:ext cx="4937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(SC)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2551112" y="5583237"/>
            <a:ext cx="1120775" cy="5921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2711450" y="5280025"/>
            <a:ext cx="96837" cy="93662"/>
          </a:xfrm>
          <a:custGeom>
            <a:rect b="b" l="l" r="r" t="t"/>
            <a:pathLst>
              <a:path extrusionOk="0" fill="none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extrusionOk="0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 rot="10800000">
            <a:off x="2759075" y="5353050"/>
            <a:ext cx="0" cy="2301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7" name="Google Shape;147;p19"/>
          <p:cNvSpPr/>
          <p:nvPr/>
        </p:nvSpPr>
        <p:spPr>
          <a:xfrm>
            <a:off x="2924175" y="5280025"/>
            <a:ext cx="96837" cy="93662"/>
          </a:xfrm>
          <a:custGeom>
            <a:rect b="b" l="l" r="r" t="t"/>
            <a:pathLst>
              <a:path extrusionOk="0" fill="none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extrusionOk="0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3140075" y="5280025"/>
            <a:ext cx="95250" cy="93662"/>
          </a:xfrm>
          <a:custGeom>
            <a:rect b="b" l="l" r="r" t="t"/>
            <a:pathLst>
              <a:path extrusionOk="0" fill="none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extrusionOk="0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 rot="10800000">
            <a:off x="3186112" y="5353050"/>
            <a:ext cx="0" cy="2301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0" name="Google Shape;150;p19"/>
          <p:cNvSpPr/>
          <p:nvPr/>
        </p:nvSpPr>
        <p:spPr>
          <a:xfrm>
            <a:off x="3352800" y="5280025"/>
            <a:ext cx="95250" cy="93662"/>
          </a:xfrm>
          <a:custGeom>
            <a:rect b="b" l="l" r="r" t="t"/>
            <a:pathLst>
              <a:path extrusionOk="0" fill="none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extrusionOk="0" h="21600" w="17464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 rot="10800000">
            <a:off x="3400425" y="5353050"/>
            <a:ext cx="0" cy="2301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2" name="Google Shape;152;p19"/>
          <p:cNvSpPr/>
          <p:nvPr/>
        </p:nvSpPr>
        <p:spPr>
          <a:xfrm>
            <a:off x="3689350" y="5643562"/>
            <a:ext cx="120650" cy="76200"/>
          </a:xfrm>
          <a:custGeom>
            <a:rect b="b" l="l" r="r" t="t"/>
            <a:pathLst>
              <a:path extrusionOk="0" fill="none" h="17464" w="2160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extrusionOk="0" h="17464" w="2160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lnTo>
                  <a:pt x="197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3795712" y="5686425"/>
            <a:ext cx="517525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4" name="Google Shape;154;p19"/>
          <p:cNvSpPr txBox="1"/>
          <p:nvPr/>
        </p:nvSpPr>
        <p:spPr>
          <a:xfrm>
            <a:off x="4329112" y="5532437"/>
            <a:ext cx="13144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 (INR)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3689350" y="5811837"/>
            <a:ext cx="120650" cy="76200"/>
          </a:xfrm>
          <a:custGeom>
            <a:rect b="b" l="l" r="r" t="t"/>
            <a:pathLst>
              <a:path extrusionOk="0" fill="none" h="17464" w="2160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extrusionOk="0" h="17464" w="2160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lnTo>
                  <a:pt x="197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>
            <a:off x="3795712" y="5854700"/>
            <a:ext cx="517525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4318000" y="5732462"/>
            <a:ext cx="10175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(CLR)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689350" y="6040437"/>
            <a:ext cx="120650" cy="74612"/>
          </a:xfrm>
          <a:custGeom>
            <a:rect b="b" l="l" r="r" t="t"/>
            <a:pathLst>
              <a:path extrusionOk="0" fill="none" h="17464" w="2160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extrusionOk="0" h="17464" w="2160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lnTo>
                  <a:pt x="197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>
            <a:off x="3795712" y="6081712"/>
            <a:ext cx="517525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4324350" y="5959475"/>
            <a:ext cx="5953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3525837" y="6016625"/>
            <a:ext cx="141287" cy="111125"/>
          </a:xfrm>
          <a:custGeom>
            <a:rect b="b" l="l" r="r" t="t"/>
            <a:pathLst>
              <a:path extrusionOk="0" h="89" w="89">
                <a:moveTo>
                  <a:pt x="88" y="0"/>
                </a:moveTo>
                <a:lnTo>
                  <a:pt x="0" y="48"/>
                </a:lnTo>
                <a:lnTo>
                  <a:pt x="88" y="88"/>
                </a:lnTo>
              </a:path>
            </a:pathLst>
          </a:custGeom>
          <a:noFill/>
          <a:ln cap="rnd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5492750" y="2722562"/>
            <a:ext cx="96837" cy="92075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 rot="10800000">
            <a:off x="5540375" y="2230437"/>
            <a:ext cx="0" cy="52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5083175" y="2003425"/>
            <a:ext cx="10890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inputs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046912" y="3668712"/>
            <a:ext cx="119062" cy="76200"/>
          </a:xfrm>
          <a:custGeom>
            <a:rect b="b" l="l" r="r" t="t"/>
            <a:pathLst>
              <a:path extrusionOk="0" fill="none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extrusionOk="0" h="17255" w="2160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>
            <a:off x="6162675" y="3711575"/>
            <a:ext cx="91281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7097712" y="3538537"/>
            <a:ext cx="7239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>
            <a:off x="4435475" y="3490912"/>
            <a:ext cx="180975" cy="361950"/>
            <a:chOff x="2222" y="2510"/>
            <a:chExt cx="115" cy="293"/>
          </a:xfrm>
        </p:grpSpPr>
        <p:sp>
          <p:nvSpPr>
            <p:cNvPr id="169" name="Google Shape;169;p19"/>
            <p:cNvSpPr txBox="1"/>
            <p:nvPr/>
          </p:nvSpPr>
          <p:spPr>
            <a:xfrm>
              <a:off x="2230" y="2510"/>
              <a:ext cx="100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2222" y="2558"/>
              <a:ext cx="115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2230" y="2597"/>
              <a:ext cx="100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4435475" y="4224337"/>
            <a:ext cx="180975" cy="360362"/>
            <a:chOff x="2222" y="3102"/>
            <a:chExt cx="115" cy="293"/>
          </a:xfrm>
        </p:grpSpPr>
        <p:sp>
          <p:nvSpPr>
            <p:cNvPr id="173" name="Google Shape;173;p19"/>
            <p:cNvSpPr txBox="1"/>
            <p:nvPr/>
          </p:nvSpPr>
          <p:spPr>
            <a:xfrm>
              <a:off x="2230" y="3102"/>
              <a:ext cx="100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2222" y="3146"/>
              <a:ext cx="115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2230" y="3189"/>
              <a:ext cx="100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9"/>
          <p:cNvSpPr txBox="1"/>
          <p:nvPr/>
        </p:nvSpPr>
        <p:spPr>
          <a:xfrm>
            <a:off x="4021137" y="3532187"/>
            <a:ext cx="2905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4017962" y="4016375"/>
            <a:ext cx="2746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4008437" y="4283075"/>
            <a:ext cx="2746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4141787" y="3581400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4097337" y="4037012"/>
            <a:ext cx="3492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4097337" y="4332287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82" name="Google Shape;182;p19"/>
          <p:cNvCxnSpPr/>
          <p:nvPr/>
        </p:nvCxnSpPr>
        <p:spPr>
          <a:xfrm>
            <a:off x="2114550" y="3629025"/>
            <a:ext cx="0" cy="381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/>
          <p:nvPr/>
        </p:nvCxnSpPr>
        <p:spPr>
          <a:xfrm rot="10800000">
            <a:off x="2976562" y="5346700"/>
            <a:ext cx="0" cy="2301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" name="Google Shape;184;p19"/>
          <p:cNvSpPr txBox="1"/>
          <p:nvPr/>
        </p:nvSpPr>
        <p:spPr>
          <a:xfrm>
            <a:off x="4918075" y="3400425"/>
            <a:ext cx="1244600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6257925" y="3657600"/>
            <a:ext cx="95250" cy="952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5495925" y="2619375"/>
            <a:ext cx="85725" cy="3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4200525" y="2152650"/>
            <a:ext cx="0" cy="9048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4200525" y="3048000"/>
            <a:ext cx="68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" name="Google Shape;189;p19"/>
          <p:cNvSpPr txBox="1"/>
          <p:nvPr/>
        </p:nvSpPr>
        <p:spPr>
          <a:xfrm>
            <a:off x="1219200" y="2343150"/>
            <a:ext cx="5438775" cy="4076700"/>
          </a:xfrm>
          <a:prstGeom prst="rect">
            <a:avLst/>
          </a:prstGeom>
          <a:noFill/>
          <a:ln cap="rnd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400" y="6015037"/>
            <a:ext cx="2006600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1562100" y="246050"/>
            <a:ext cx="45861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TIMING  SIGNALS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475" y="2552700"/>
            <a:ext cx="6632575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466725" y="830262"/>
            <a:ext cx="8008937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Generated by 4-bit sequence counter and 4×16 decoder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SC can be incremented or cleared.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Example:   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 . 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Assume: At time 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SC is cleared to 0 if decoder output D3 is active.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3140075" y="2165350"/>
            <a:ext cx="21558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SC ←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400" y="6015037"/>
            <a:ext cx="2006600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-465137" y="239712"/>
            <a:ext cx="8809037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INSTRUCTION  CYCLE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457200" y="1209675"/>
            <a:ext cx="80105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Basic Computer, a machine instruction is executed in the following cycle: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C4CFF"/>
              </a:buClr>
              <a:buSzPts val="16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Fetch an instruction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memory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C4CFF"/>
              </a:buClr>
              <a:buSzPts val="16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Decode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instruction and calculate effective</a:t>
            </a:r>
            <a:r>
              <a:rPr b="1" i="0" lang="en-US" sz="1600" u="none" cap="none" strike="noStrik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 address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(EA)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EA from memory if the instruction has an indirect address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(</a:t>
            </a:r>
            <a:r>
              <a:rPr b="1" i="0" lang="en-US" sz="1600" u="none" cap="none" strike="noStrik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Fetch operand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C4CFF"/>
              </a:buClr>
              <a:buSzPts val="1600"/>
              <a:buFont typeface="Arial"/>
              <a:buAutoNum type="arabicPeriod"/>
            </a:pPr>
            <a:r>
              <a:rPr b="1" i="0" lang="en-US" sz="1600" u="none" cap="none" strike="noStrik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Execute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instruction</a:t>
            </a:r>
            <a:endParaRPr/>
          </a:p>
          <a:p>
            <a:pPr indent="-241300" lvl="1" marL="8001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an instruction is executed, the cycle starts again at step 1, for the next instruction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Every different processor has its own (different) 			instruction cycle </a:t>
            </a:r>
            <a:endParaRPr/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400" y="6015037"/>
            <a:ext cx="2006600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781025" y="309450"/>
            <a:ext cx="5502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DETERMINE  THE  TYPE  OF  INSTRUCTION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1389062" y="5548312"/>
            <a:ext cx="34925" cy="15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6283325" y="3427412"/>
            <a:ext cx="9556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(direct)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952500" y="5534025"/>
            <a:ext cx="7104062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D'</a:t>
            </a: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AR </a:t>
            </a:r>
            <a:r>
              <a:rPr b="1" i="0" lang="en-US" sz="18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M[AR]</a:t>
            </a:r>
            <a:endParaRPr/>
          </a:p>
          <a:p>
            <a:pPr indent="0" lvl="0" marL="0" marR="0" rtl="0" algn="l">
              <a:lnSpc>
                <a:spcPct val="66000"/>
              </a:lnSpc>
              <a:spcBef>
                <a:spcPts val="34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D'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I'T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Nothing</a:t>
            </a:r>
            <a:endParaRPr/>
          </a:p>
          <a:p>
            <a:pPr indent="0" lvl="0" marL="0" marR="0" rtl="0" algn="l">
              <a:lnSpc>
                <a:spcPct val="66000"/>
              </a:lnSpc>
              <a:spcBef>
                <a:spcPts val="34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I'T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Execute a register-reference instr.</a:t>
            </a:r>
            <a:endParaRPr/>
          </a:p>
          <a:p>
            <a:pPr indent="0" lvl="0" marL="0" marR="0" rtl="0" algn="l">
              <a:lnSpc>
                <a:spcPct val="66000"/>
              </a:lnSpc>
              <a:spcBef>
                <a:spcPts val="34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1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Execute an input-output instr.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3687762" y="857250"/>
            <a:ext cx="700087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 </a:t>
            </a: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0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3589337" y="868362"/>
            <a:ext cx="801687" cy="2905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489325" y="1431925"/>
            <a:ext cx="4000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3797300" y="1431925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4041775" y="1431925"/>
            <a:ext cx="392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3454400" y="1444625"/>
            <a:ext cx="1019175" cy="2032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3954462" y="1335087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3"/>
          <p:cNvCxnSpPr/>
          <p:nvPr/>
        </p:nvCxnSpPr>
        <p:spPr>
          <a:xfrm>
            <a:off x="4000500" y="1152525"/>
            <a:ext cx="0" cy="19208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6" name="Google Shape;226;p23"/>
          <p:cNvSpPr/>
          <p:nvPr/>
        </p:nvSpPr>
        <p:spPr>
          <a:xfrm>
            <a:off x="3536950" y="1335087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23"/>
          <p:cNvCxnSpPr/>
          <p:nvPr/>
        </p:nvCxnSpPr>
        <p:spPr>
          <a:xfrm rot="10800000">
            <a:off x="3582987" y="1252537"/>
            <a:ext cx="0" cy="1127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" name="Google Shape;228;p23"/>
          <p:cNvSpPr txBox="1"/>
          <p:nvPr/>
        </p:nvSpPr>
        <p:spPr>
          <a:xfrm>
            <a:off x="4435475" y="1320800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2935287" y="1885950"/>
            <a:ext cx="3333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3168650" y="1887537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3414712" y="1885950"/>
            <a:ext cx="6715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M[AR],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3981450" y="1885950"/>
            <a:ext cx="392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/>
          </a:p>
        </p:txBody>
      </p:sp>
      <p:sp>
        <p:nvSpPr>
          <p:cNvPr id="233" name="Google Shape;233;p23"/>
          <p:cNvSpPr txBox="1"/>
          <p:nvPr/>
        </p:nvSpPr>
        <p:spPr>
          <a:xfrm>
            <a:off x="4233862" y="1887537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4460875" y="1885950"/>
            <a:ext cx="6508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 + 1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2962275" y="1898650"/>
            <a:ext cx="2200275" cy="2143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3954462" y="1789112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3"/>
          <p:cNvCxnSpPr/>
          <p:nvPr/>
        </p:nvCxnSpPr>
        <p:spPr>
          <a:xfrm>
            <a:off x="4000500" y="1666875"/>
            <a:ext cx="0" cy="1317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8" name="Google Shape;238;p23"/>
          <p:cNvSpPr txBox="1"/>
          <p:nvPr/>
        </p:nvSpPr>
        <p:spPr>
          <a:xfrm>
            <a:off x="5100637" y="1714500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2935287" y="2514600"/>
            <a:ext cx="4000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3206750" y="2514600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3414712" y="2514600"/>
            <a:ext cx="7810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IR(0-11),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4176712" y="2514600"/>
            <a:ext cx="2238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43" name="Google Shape;243;p23"/>
          <p:cNvSpPr txBox="1"/>
          <p:nvPr/>
        </p:nvSpPr>
        <p:spPr>
          <a:xfrm>
            <a:off x="4259262" y="2505075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4460875" y="2514600"/>
            <a:ext cx="6032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IR(15)</a:t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2800350" y="2352675"/>
            <a:ext cx="22479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 Opcode in IR(12-14),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2752725" y="2355850"/>
            <a:ext cx="2557462" cy="38258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954462" y="2244725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3"/>
          <p:cNvCxnSpPr/>
          <p:nvPr/>
        </p:nvCxnSpPr>
        <p:spPr>
          <a:xfrm>
            <a:off x="4000500" y="2133600"/>
            <a:ext cx="0" cy="1206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9" name="Google Shape;249;p23"/>
          <p:cNvSpPr txBox="1"/>
          <p:nvPr/>
        </p:nvSpPr>
        <p:spPr>
          <a:xfrm>
            <a:off x="5235575" y="2171700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3967162" y="2932112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3"/>
          <p:cNvCxnSpPr/>
          <p:nvPr/>
        </p:nvCxnSpPr>
        <p:spPr>
          <a:xfrm>
            <a:off x="4013200" y="2749550"/>
            <a:ext cx="0" cy="2127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52" name="Google Shape;252;p23"/>
          <p:cNvGrpSpPr/>
          <p:nvPr/>
        </p:nvGrpSpPr>
        <p:grpSpPr>
          <a:xfrm>
            <a:off x="3730625" y="3006725"/>
            <a:ext cx="515937" cy="420687"/>
            <a:chOff x="1696" y="3024"/>
            <a:chExt cx="376" cy="368"/>
          </a:xfrm>
        </p:grpSpPr>
        <p:cxnSp>
          <p:nvCxnSpPr>
            <p:cNvPr id="253" name="Google Shape;253;p23"/>
            <p:cNvCxnSpPr/>
            <p:nvPr/>
          </p:nvCxnSpPr>
          <p:spPr>
            <a:xfrm flipH="1">
              <a:off x="1696" y="3024"/>
              <a:ext cx="208" cy="16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" name="Google Shape;254;p23"/>
            <p:cNvCxnSpPr/>
            <p:nvPr/>
          </p:nvCxnSpPr>
          <p:spPr>
            <a:xfrm>
              <a:off x="1896" y="3024"/>
              <a:ext cx="176" cy="16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" name="Google Shape;255;p23"/>
            <p:cNvCxnSpPr/>
            <p:nvPr/>
          </p:nvCxnSpPr>
          <p:spPr>
            <a:xfrm rot="10800000">
              <a:off x="1696" y="3184"/>
              <a:ext cx="208" cy="20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6" name="Google Shape;256;p23"/>
            <p:cNvCxnSpPr/>
            <p:nvPr/>
          </p:nvCxnSpPr>
          <p:spPr>
            <a:xfrm flipH="1" rot="10800000">
              <a:off x="1896" y="3184"/>
              <a:ext cx="176" cy="20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57" name="Google Shape;257;p23"/>
          <p:cNvSpPr txBox="1"/>
          <p:nvPr/>
        </p:nvSpPr>
        <p:spPr>
          <a:xfrm>
            <a:off x="3797300" y="3100387"/>
            <a:ext cx="377825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58" name="Google Shape;258;p23"/>
          <p:cNvCxnSpPr/>
          <p:nvPr/>
        </p:nvCxnSpPr>
        <p:spPr>
          <a:xfrm flipH="1" rot="10800000">
            <a:off x="4252912" y="3205162"/>
            <a:ext cx="1746250" cy="47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" name="Google Shape;259;p23"/>
          <p:cNvCxnSpPr/>
          <p:nvPr/>
        </p:nvCxnSpPr>
        <p:spPr>
          <a:xfrm>
            <a:off x="3035300" y="3209925"/>
            <a:ext cx="701675" cy="31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0" name="Google Shape;260;p23"/>
          <p:cNvSpPr txBox="1"/>
          <p:nvPr/>
        </p:nvSpPr>
        <p:spPr>
          <a:xfrm>
            <a:off x="4262437" y="2979737"/>
            <a:ext cx="305435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(Memory-reference) =&gt;opcode ≠ </a:t>
            </a:r>
            <a:r>
              <a:rPr b="1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111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2098675" y="2979737"/>
            <a:ext cx="159226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(Register or I/O) = 1</a:t>
            </a:r>
            <a:endParaRPr/>
          </a:p>
        </p:txBody>
      </p:sp>
      <p:cxnSp>
        <p:nvCxnSpPr>
          <p:cNvPr id="262" name="Google Shape;262;p23"/>
          <p:cNvCxnSpPr/>
          <p:nvPr/>
        </p:nvCxnSpPr>
        <p:spPr>
          <a:xfrm flipH="1">
            <a:off x="5729287" y="3446462"/>
            <a:ext cx="306387" cy="2238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23"/>
          <p:cNvCxnSpPr/>
          <p:nvPr/>
        </p:nvCxnSpPr>
        <p:spPr>
          <a:xfrm>
            <a:off x="6024562" y="3446462"/>
            <a:ext cx="269875" cy="2238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23"/>
          <p:cNvCxnSpPr/>
          <p:nvPr/>
        </p:nvCxnSpPr>
        <p:spPr>
          <a:xfrm rot="10800000">
            <a:off x="5729287" y="3659187"/>
            <a:ext cx="306387" cy="254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23"/>
          <p:cNvCxnSpPr/>
          <p:nvPr/>
        </p:nvCxnSpPr>
        <p:spPr>
          <a:xfrm flipH="1" rot="10800000">
            <a:off x="6024562" y="3659187"/>
            <a:ext cx="269875" cy="254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6" name="Google Shape;266;p23"/>
          <p:cNvSpPr txBox="1"/>
          <p:nvPr/>
        </p:nvSpPr>
        <p:spPr>
          <a:xfrm>
            <a:off x="5880100" y="3571875"/>
            <a:ext cx="2238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267" name="Google Shape;267;p23"/>
          <p:cNvCxnSpPr/>
          <p:nvPr/>
        </p:nvCxnSpPr>
        <p:spPr>
          <a:xfrm flipH="1">
            <a:off x="2727325" y="3446462"/>
            <a:ext cx="320675" cy="2238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" name="Google Shape;268;p23"/>
          <p:cNvCxnSpPr/>
          <p:nvPr/>
        </p:nvCxnSpPr>
        <p:spPr>
          <a:xfrm>
            <a:off x="3035300" y="3446462"/>
            <a:ext cx="258762" cy="2238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" name="Google Shape;269;p23"/>
          <p:cNvCxnSpPr/>
          <p:nvPr/>
        </p:nvCxnSpPr>
        <p:spPr>
          <a:xfrm rot="10800000">
            <a:off x="2727325" y="3659187"/>
            <a:ext cx="320675" cy="254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" name="Google Shape;270;p23"/>
          <p:cNvCxnSpPr/>
          <p:nvPr/>
        </p:nvCxnSpPr>
        <p:spPr>
          <a:xfrm flipH="1" rot="10800000">
            <a:off x="3035300" y="3659187"/>
            <a:ext cx="258762" cy="254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1" name="Google Shape;271;p23"/>
          <p:cNvSpPr txBox="1"/>
          <p:nvPr/>
        </p:nvSpPr>
        <p:spPr>
          <a:xfrm>
            <a:off x="2905125" y="3575050"/>
            <a:ext cx="2238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3562350" y="4071937"/>
            <a:ext cx="763587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3168650" y="4211637"/>
            <a:ext cx="1471612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register-reference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3463925" y="4354512"/>
            <a:ext cx="969962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3549650" y="4525962"/>
            <a:ext cx="395287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3841750" y="4525962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4116387" y="4525962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2038350" y="4071937"/>
            <a:ext cx="763587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1878012" y="4211637"/>
            <a:ext cx="1082675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input-output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1939925" y="4354512"/>
            <a:ext cx="969962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2024062" y="4525962"/>
            <a:ext cx="395287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2303462" y="4525962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2578100" y="4525962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5334000" y="4071937"/>
            <a:ext cx="6286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M[AR]</a:t>
            </a:r>
            <a:endParaRPr/>
          </a:p>
        </p:txBody>
      </p:sp>
      <p:sp>
        <p:nvSpPr>
          <p:cNvPr id="285" name="Google Shape;285;p23"/>
          <p:cNvSpPr txBox="1"/>
          <p:nvPr/>
        </p:nvSpPr>
        <p:spPr>
          <a:xfrm>
            <a:off x="5141912" y="4071937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/>
          </a:p>
        </p:txBody>
      </p:sp>
      <p:sp>
        <p:nvSpPr>
          <p:cNvPr id="286" name="Google Shape;286;p23"/>
          <p:cNvSpPr txBox="1"/>
          <p:nvPr/>
        </p:nvSpPr>
        <p:spPr>
          <a:xfrm>
            <a:off x="4878387" y="4071937"/>
            <a:ext cx="4000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6199187" y="4062412"/>
            <a:ext cx="7588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982912" y="3381375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3"/>
          <p:cNvCxnSpPr/>
          <p:nvPr/>
        </p:nvCxnSpPr>
        <p:spPr>
          <a:xfrm rot="10800000">
            <a:off x="3035300" y="3224212"/>
            <a:ext cx="0" cy="1714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0" name="Google Shape;290;p23"/>
          <p:cNvSpPr/>
          <p:nvPr/>
        </p:nvSpPr>
        <p:spPr>
          <a:xfrm>
            <a:off x="5972175" y="3357562"/>
            <a:ext cx="93662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23"/>
          <p:cNvCxnSpPr/>
          <p:nvPr/>
        </p:nvCxnSpPr>
        <p:spPr>
          <a:xfrm rot="10800000">
            <a:off x="6011862" y="3198812"/>
            <a:ext cx="0" cy="1714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2" name="Google Shape;292;p23"/>
          <p:cNvSpPr txBox="1"/>
          <p:nvPr/>
        </p:nvSpPr>
        <p:spPr>
          <a:xfrm>
            <a:off x="1916112" y="4073525"/>
            <a:ext cx="1020762" cy="6826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3170237" y="4073525"/>
            <a:ext cx="1512887" cy="6731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4916487" y="4073525"/>
            <a:ext cx="1020762" cy="2111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6172200" y="4073525"/>
            <a:ext cx="811212" cy="211137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2355850" y="3963987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3"/>
          <p:cNvCxnSpPr/>
          <p:nvPr/>
        </p:nvCxnSpPr>
        <p:spPr>
          <a:xfrm rot="10800000">
            <a:off x="2401887" y="3668712"/>
            <a:ext cx="0" cy="32385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8" name="Google Shape;298;p23"/>
          <p:cNvSpPr/>
          <p:nvPr/>
        </p:nvSpPr>
        <p:spPr>
          <a:xfrm>
            <a:off x="3954462" y="3963987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3"/>
          <p:cNvCxnSpPr/>
          <p:nvPr/>
        </p:nvCxnSpPr>
        <p:spPr>
          <a:xfrm rot="10800000">
            <a:off x="4000500" y="3678237"/>
            <a:ext cx="0" cy="3143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0" name="Google Shape;300;p23"/>
          <p:cNvSpPr/>
          <p:nvPr/>
        </p:nvSpPr>
        <p:spPr>
          <a:xfrm>
            <a:off x="5345112" y="3963987"/>
            <a:ext cx="92075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3"/>
          <p:cNvCxnSpPr/>
          <p:nvPr/>
        </p:nvCxnSpPr>
        <p:spPr>
          <a:xfrm rot="10800000">
            <a:off x="5389562" y="3678237"/>
            <a:ext cx="0" cy="31432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" name="Google Shape;302;p23"/>
          <p:cNvSpPr/>
          <p:nvPr/>
        </p:nvSpPr>
        <p:spPr>
          <a:xfrm>
            <a:off x="6611937" y="3963987"/>
            <a:ext cx="92075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3"/>
          <p:cNvCxnSpPr/>
          <p:nvPr/>
        </p:nvCxnSpPr>
        <p:spPr>
          <a:xfrm rot="10800000">
            <a:off x="6656387" y="3659187"/>
            <a:ext cx="0" cy="3333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4" name="Google Shape;304;p23"/>
          <p:cNvCxnSpPr/>
          <p:nvPr/>
        </p:nvCxnSpPr>
        <p:spPr>
          <a:xfrm>
            <a:off x="2408237" y="3673475"/>
            <a:ext cx="33813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5" name="Google Shape;305;p23"/>
          <p:cNvCxnSpPr/>
          <p:nvPr/>
        </p:nvCxnSpPr>
        <p:spPr>
          <a:xfrm>
            <a:off x="3287712" y="3673475"/>
            <a:ext cx="714375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6" name="Google Shape;306;p23"/>
          <p:cNvCxnSpPr/>
          <p:nvPr/>
        </p:nvCxnSpPr>
        <p:spPr>
          <a:xfrm>
            <a:off x="5397500" y="3673475"/>
            <a:ext cx="33178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7" name="Google Shape;307;p23"/>
          <p:cNvCxnSpPr/>
          <p:nvPr/>
        </p:nvCxnSpPr>
        <p:spPr>
          <a:xfrm>
            <a:off x="6288087" y="3663950"/>
            <a:ext cx="38735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8" name="Google Shape;308;p23"/>
          <p:cNvSpPr txBox="1"/>
          <p:nvPr/>
        </p:nvSpPr>
        <p:spPr>
          <a:xfrm>
            <a:off x="3289300" y="3446462"/>
            <a:ext cx="10985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(register)</a:t>
            </a:r>
            <a:endParaRPr/>
          </a:p>
        </p:txBody>
      </p:sp>
      <p:sp>
        <p:nvSpPr>
          <p:cNvPr id="309" name="Google Shape;309;p23"/>
          <p:cNvSpPr txBox="1"/>
          <p:nvPr/>
        </p:nvSpPr>
        <p:spPr>
          <a:xfrm>
            <a:off x="2033587" y="3436937"/>
            <a:ext cx="74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(I/O) = 1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4681537" y="3446462"/>
            <a:ext cx="1092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(indirect) = 1</a:t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2652712" y="3881437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4398962" y="3881437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5653087" y="3881437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/>
          </a:p>
        </p:txBody>
      </p:sp>
      <p:sp>
        <p:nvSpPr>
          <p:cNvPr id="314" name="Google Shape;314;p23"/>
          <p:cNvSpPr txBox="1"/>
          <p:nvPr/>
        </p:nvSpPr>
        <p:spPr>
          <a:xfrm>
            <a:off x="6772275" y="3881437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5653087" y="4525962"/>
            <a:ext cx="763587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5248275" y="4668837"/>
            <a:ext cx="150495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memory-reference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5554662" y="4808537"/>
            <a:ext cx="96996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5640387" y="4970462"/>
            <a:ext cx="395287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/>
          </a:p>
        </p:txBody>
      </p:sp>
      <p:sp>
        <p:nvSpPr>
          <p:cNvPr id="319" name="Google Shape;319;p23"/>
          <p:cNvSpPr txBox="1"/>
          <p:nvPr/>
        </p:nvSpPr>
        <p:spPr>
          <a:xfrm>
            <a:off x="5961062" y="4970462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1" i="0" lang="en-US" sz="1200" u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/>
          </a:p>
        </p:txBody>
      </p:sp>
      <p:sp>
        <p:nvSpPr>
          <p:cNvPr id="320" name="Google Shape;320;p23"/>
          <p:cNvSpPr txBox="1"/>
          <p:nvPr/>
        </p:nvSpPr>
        <p:spPr>
          <a:xfrm>
            <a:off x="6207125" y="4970462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1" name="Google Shape;321;p23"/>
          <p:cNvSpPr txBox="1"/>
          <p:nvPr/>
        </p:nvSpPr>
        <p:spPr>
          <a:xfrm>
            <a:off x="5187950" y="4538662"/>
            <a:ext cx="1670050" cy="6635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5345112" y="4429125"/>
            <a:ext cx="92075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23"/>
          <p:cNvCxnSpPr/>
          <p:nvPr/>
        </p:nvCxnSpPr>
        <p:spPr>
          <a:xfrm rot="10800000">
            <a:off x="5389562" y="4284662"/>
            <a:ext cx="0" cy="1730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4" name="Google Shape;324;p23"/>
          <p:cNvSpPr/>
          <p:nvPr/>
        </p:nvSpPr>
        <p:spPr>
          <a:xfrm>
            <a:off x="6611937" y="4429125"/>
            <a:ext cx="92075" cy="95250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23"/>
          <p:cNvCxnSpPr/>
          <p:nvPr/>
        </p:nvCxnSpPr>
        <p:spPr>
          <a:xfrm rot="10800000">
            <a:off x="6656387" y="4284662"/>
            <a:ext cx="0" cy="17303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6" name="Google Shape;326;p23"/>
          <p:cNvSpPr/>
          <p:nvPr/>
        </p:nvSpPr>
        <p:spPr>
          <a:xfrm>
            <a:off x="5972175" y="5286375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23"/>
          <p:cNvCxnSpPr/>
          <p:nvPr/>
        </p:nvCxnSpPr>
        <p:spPr>
          <a:xfrm rot="10800000">
            <a:off x="6018212" y="5211762"/>
            <a:ext cx="0" cy="1047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" name="Google Shape;328;p23"/>
          <p:cNvCxnSpPr/>
          <p:nvPr/>
        </p:nvCxnSpPr>
        <p:spPr>
          <a:xfrm rot="10800000">
            <a:off x="1682750" y="5392737"/>
            <a:ext cx="434181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9" name="Google Shape;329;p23"/>
          <p:cNvSpPr/>
          <p:nvPr/>
        </p:nvSpPr>
        <p:spPr>
          <a:xfrm>
            <a:off x="2355850" y="5286375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23"/>
          <p:cNvCxnSpPr/>
          <p:nvPr/>
        </p:nvCxnSpPr>
        <p:spPr>
          <a:xfrm rot="10800000">
            <a:off x="2401887" y="4765675"/>
            <a:ext cx="0" cy="55086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1" name="Google Shape;331;p23"/>
          <p:cNvSpPr/>
          <p:nvPr/>
        </p:nvSpPr>
        <p:spPr>
          <a:xfrm>
            <a:off x="3881437" y="5286375"/>
            <a:ext cx="93662" cy="96837"/>
          </a:xfrm>
          <a:custGeom>
            <a:rect b="b" l="l" r="r" t="t"/>
            <a:pathLst>
              <a:path extrusionOk="0" fill="none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extrusionOk="0" h="21600" w="17255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23"/>
          <p:cNvCxnSpPr/>
          <p:nvPr/>
        </p:nvCxnSpPr>
        <p:spPr>
          <a:xfrm rot="10800000">
            <a:off x="3927475" y="4746625"/>
            <a:ext cx="0" cy="56991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3" name="Google Shape;333;p23"/>
          <p:cNvCxnSpPr/>
          <p:nvPr/>
        </p:nvCxnSpPr>
        <p:spPr>
          <a:xfrm>
            <a:off x="1700212" y="1273175"/>
            <a:ext cx="0" cy="41052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4" name="Google Shape;334;p23"/>
          <p:cNvCxnSpPr/>
          <p:nvPr/>
        </p:nvCxnSpPr>
        <p:spPr>
          <a:xfrm rot="10800000">
            <a:off x="1682750" y="1258887"/>
            <a:ext cx="190658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5" name="Google Shape;335;p23"/>
          <p:cNvSpPr txBox="1"/>
          <p:nvPr/>
        </p:nvSpPr>
        <p:spPr>
          <a:xfrm>
            <a:off x="6883400" y="4525962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41" name="Google Shape;3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400" y="5921337"/>
            <a:ext cx="2006601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4"/>
          <p:cNvSpPr txBox="1"/>
          <p:nvPr/>
        </p:nvSpPr>
        <p:spPr>
          <a:xfrm>
            <a:off x="1028712" y="104650"/>
            <a:ext cx="5237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REGISTER  REFERENCE  INSTRUCTIONS</a:t>
            </a:r>
            <a:endParaRPr/>
          </a:p>
        </p:txBody>
      </p:sp>
      <p:sp>
        <p:nvSpPr>
          <p:cNvPr id="343" name="Google Shape;343;p24"/>
          <p:cNvSpPr txBox="1"/>
          <p:nvPr/>
        </p:nvSpPr>
        <p:spPr>
          <a:xfrm>
            <a:off x="1000125" y="2311400"/>
            <a:ext cx="4981575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</a:t>
            </a:r>
            <a:r>
              <a:rPr b="1" i="0" lang="en-US" sz="1800" u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0" lang="en-US" sz="1800" u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1800" u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 I′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=&gt; </a:t>
            </a:r>
            <a:r>
              <a:rPr b="1" i="0" lang="en-US" sz="1800" u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Register Reference Instruction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IR(i) , i=0,1,2,...,11</a:t>
            </a:r>
            <a:endParaRPr/>
          </a:p>
        </p:txBody>
      </p:sp>
      <p:sp>
        <p:nvSpPr>
          <p:cNvPr id="344" name="Google Shape;344;p24"/>
          <p:cNvSpPr txBox="1"/>
          <p:nvPr/>
        </p:nvSpPr>
        <p:spPr>
          <a:xfrm>
            <a:off x="1444625" y="1290637"/>
            <a:ext cx="5364162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D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1,  I =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Register Ref. Instr. is specified in 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~ 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IR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Execution starts with timing signal T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2384425" y="2687637"/>
            <a:ext cx="1270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554037" y="914400"/>
            <a:ext cx="576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Reference Instructions are identified when</a:t>
            </a:r>
            <a:endParaRPr/>
          </a:p>
        </p:txBody>
      </p:sp>
      <p:sp>
        <p:nvSpPr>
          <p:cNvPr id="347" name="Google Shape;347;p24"/>
          <p:cNvSpPr txBox="1"/>
          <p:nvPr/>
        </p:nvSpPr>
        <p:spPr>
          <a:xfrm>
            <a:off x="1089025" y="2936875"/>
            <a:ext cx="65118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r:		SC ←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	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	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E ←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CMA	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AC’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CME	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E ← E’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	       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shr AC, </a:t>
            </a:r>
            <a:r>
              <a:rPr b="1" i="0" lang="en-US" sz="1800" u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AC(15) ← E, E ← AC(0)</a:t>
            </a:r>
            <a:endParaRPr b="1" i="0" sz="1800" u="none">
              <a:solidFill>
                <a:srgbClr val="4C4C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CIL	       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shl AC, </a:t>
            </a:r>
            <a:r>
              <a:rPr b="1" i="0" lang="en-US" sz="1800" u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AC(0) ← E, E ← AC(15)</a:t>
            </a:r>
            <a:endParaRPr b="1" i="0" sz="1800" u="none">
              <a:solidFill>
                <a:srgbClr val="4C4C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	       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AC + 1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	       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if (AC(15) = 0) then (PC ← PC+1)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	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if (AC(15) = 1) then (PC ← PC+1)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SZA	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if (AC = 0) then (PC ← PC+1)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SZE	       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if (E = 0) then (PC ← PC+1)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HLT  	rB</a:t>
            </a:r>
            <a:r>
              <a:rPr b="1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S ← 0  (S is a start-stop flip-flop)</a:t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788138" y="2936875"/>
            <a:ext cx="6677100" cy="33147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24"/>
          <p:cNvCxnSpPr/>
          <p:nvPr/>
        </p:nvCxnSpPr>
        <p:spPr>
          <a:xfrm>
            <a:off x="1790700" y="2990850"/>
            <a:ext cx="0" cy="33051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0" name="Google Shape;350;p24"/>
          <p:cNvCxnSpPr/>
          <p:nvPr/>
        </p:nvCxnSpPr>
        <p:spPr>
          <a:xfrm>
            <a:off x="2657475" y="2990850"/>
            <a:ext cx="0" cy="330517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/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56" name="Google Shape;3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724"/>
            <a:ext cx="2006601" cy="8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 txBox="1"/>
          <p:nvPr/>
        </p:nvSpPr>
        <p:spPr>
          <a:xfrm>
            <a:off x="1038037" y="2347912"/>
            <a:ext cx="78867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1" lang="en-US" sz="4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br>
              <a:rPr b="0" i="1" lang="en-US" sz="4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4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b="0" i="1" lang="en-US" sz="4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4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query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1998-03-02T08:57:48Z</dcterms:created>
  <dc:creator>Archilab</dc:creator>
</cp:coreProperties>
</file>