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1"/>
  </p:notesMasterIdLst>
  <p:sldIdLst>
    <p:sldId id="256" r:id="rId5"/>
    <p:sldId id="258" r:id="rId6"/>
    <p:sldId id="261" r:id="rId7"/>
    <p:sldId id="259" r:id="rId8"/>
    <p:sldId id="260" r:id="rId9"/>
    <p:sldId id="262" r:id="rId10"/>
  </p:sldIdLst>
  <p:sldSz cx="12192000" cy="6858000"/>
  <p:notesSz cx="6858000" cy="9144000"/>
  <p:embeddedFontLst>
    <p:embeddedFont>
      <p:font typeface="Berlin Sans FB" panose="020E0602020502020306" pitchFamily="34" charset="0"/>
      <p:regular r:id="rId12"/>
      <p:bold r:id="rId13"/>
    </p:embeddedFont>
    <p:embeddedFont>
      <p:font typeface="Georgia" panose="02040502050405020303" pitchFamily="18"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7676"/>
    <a:srgbClr val="F50575"/>
    <a:srgbClr val="CA8787"/>
    <a:srgbClr val="FFD0D0"/>
    <a:srgbClr val="400404"/>
    <a:srgbClr val="FFEAE3"/>
    <a:srgbClr val="FF922E"/>
    <a:srgbClr val="FF5480"/>
    <a:srgbClr val="DD5746"/>
    <a:srgbClr val="FFA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4459C-A566-4D26-9294-834F32E121BA}" v="1" dt="2024-07-15T12:13:23.835"/>
    <p1510:client id="{40F72967-5A83-A5BF-8A0F-AA8639FF68E1}" v="7" dt="2024-07-15T10:22:15.617"/>
    <p1510:client id="{768B0AE8-F5FC-CA49-3EA5-286137A2426E}" v="7" dt="2024-07-15T16:01:14.406"/>
    <p1510:client id="{8197530B-8E71-428A-9684-82A037ED7758}" v="1566" dt="2024-07-15T10:49:16.660"/>
    <p1510:client id="{9606326B-4E34-F61B-8ABC-A644F1440DBB}" v="29" vWet="30" dt="2024-07-14T21:57:01.011"/>
    <p1510:client id="{A274C6CA-0F9B-ED31-0365-07C063BC642E}" v="36" dt="2024-07-14T18:52:59.332"/>
    <p1510:client id="{AEB78FCA-2638-D203-22B2-B16083F562BA}" v="780" dt="2024-07-15T12:17:06.592"/>
    <p1510:client id="{BC294087-392F-4154-B284-8AB873857695}" v="2" dt="2024-07-15T14:18:44.986"/>
    <p1510:client id="{C073B60D-C2C7-4FE9-BD9F-BC282EF423C4}" v="3" dt="2024-07-15T15:29:00.922"/>
    <p1510:client id="{D7BE5B1D-7EBF-2748-8E7D-7BB9DD0E03C7}" v="1" dt="2024-07-15T08:43:04.349"/>
    <p1510:client id="{EE6737C5-3284-7E97-AD3A-D3D5C4C66BE3}" v="174" dt="2024-07-15T16:01:3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135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Hello everyone, in this video, I'll explain the workflow of our Fashion Trend Predictor. We start by gathering data on trending movies and web series from the TMDB API. The TMDB API detects popular upcoming movies by analyzing pre-release activities such as the number of times users add movies to their watchlists, the frequency of searches for these movies, and overall user engagement. It also considers metrics from social media activity, like mentions, likes, and shares, as well as trailer views and interactions on TMDB's platform. These factors collectively help TMDB rank and identify trending movies that are yet to be </a:t>
            </a:r>
            <a:r>
              <a:rPr lang="en-US" sz="1800" b="0" i="0" u="none" strike="noStrike" err="1">
                <a:solidFill>
                  <a:srgbClr val="000000"/>
                </a:solidFill>
                <a:effectLst/>
                <a:latin typeface="Arial" panose="020B0604020202020204" pitchFamily="34" charset="0"/>
              </a:rPr>
              <a:t>released.The</a:t>
            </a:r>
            <a:r>
              <a:rPr lang="en-US" sz="1800" b="0" i="0" u="none" strike="noStrike">
                <a:solidFill>
                  <a:srgbClr val="000000"/>
                </a:solidFill>
                <a:effectLst/>
                <a:latin typeface="Arial" panose="020B0604020202020204" pitchFamily="34" charset="0"/>
              </a:rPr>
              <a:t> posters, trailers, and teasers of the top three movies are saved into our database. Our main objective is to analyze the posters of these trending movies to predict upcoming fashion trends.</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To achieve this, we use a pre-trained ResNet34 model and train it on the </a:t>
            </a:r>
            <a:r>
              <a:rPr lang="en-US" sz="1800" b="0" i="0" u="none" strike="noStrike" err="1">
                <a:solidFill>
                  <a:srgbClr val="000000"/>
                </a:solidFill>
                <a:effectLst/>
                <a:latin typeface="Arial" panose="020B0604020202020204" pitchFamily="34" charset="0"/>
              </a:rPr>
              <a:t>DeepFashion</a:t>
            </a:r>
            <a:r>
              <a:rPr lang="en-US" sz="1800" b="0" i="0" u="none" strike="noStrike">
                <a:solidFill>
                  <a:srgbClr val="000000"/>
                </a:solidFill>
                <a:effectLst/>
                <a:latin typeface="Arial" panose="020B0604020202020204" pitchFamily="34" charset="0"/>
              </a:rPr>
              <a:t> dataset for outfit class recognition. This model identifies the general class of outfits. For example, if an actress in a poster is wearing a dress, the model can accurately predict that it is a dress.</a:t>
            </a:r>
            <a:endParaRPr lang="en-US" b="0">
              <a:effectLst/>
            </a:endParaRPr>
          </a:p>
          <a:p>
            <a:br>
              <a:rPr lang="en-US"/>
            </a:br>
            <a:endParaRPr lang="en-IN"/>
          </a:p>
        </p:txBody>
      </p:sp>
    </p:spTree>
    <p:extLst>
      <p:ext uri="{BB962C8B-B14F-4D97-AF65-F5344CB8AC3E}">
        <p14:creationId xmlns:p14="http://schemas.microsoft.com/office/powerpoint/2010/main" val="315839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Hello everyone, in this video, I'll explain the workflow of our Fashion Trend Predictor. We start by gathering data on trending movies and web series from the TMDB API. The TMDB API detects popular upcoming movies by analyzing pre-release activities such as the number of times users add movies to their watchlists, the frequency of searches for these movies, and overall user engagement. It also considers metrics from social media activity, like mentions, likes, and shares, as well as trailer views and interactions on TMDB's platform. These factors collectively help TMDB rank and identify trending movies that are yet to be </a:t>
            </a:r>
            <a:r>
              <a:rPr lang="en-US" sz="1800" b="0" i="0" u="none" strike="noStrike" err="1">
                <a:solidFill>
                  <a:srgbClr val="000000"/>
                </a:solidFill>
                <a:effectLst/>
                <a:latin typeface="Arial" panose="020B0604020202020204" pitchFamily="34" charset="0"/>
              </a:rPr>
              <a:t>released.The</a:t>
            </a:r>
            <a:r>
              <a:rPr lang="en-US" sz="1800" b="0" i="0" u="none" strike="noStrike">
                <a:solidFill>
                  <a:srgbClr val="000000"/>
                </a:solidFill>
                <a:effectLst/>
                <a:latin typeface="Arial" panose="020B0604020202020204" pitchFamily="34" charset="0"/>
              </a:rPr>
              <a:t> posters, trailers, and teasers of the top three movies are saved into our database. Our main objective is to analyze the posters of these trending movies to predict upcoming fashion trends.</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To achieve this, we use a pre-trained ResNet34 model and train it on the </a:t>
            </a:r>
            <a:r>
              <a:rPr lang="en-US" sz="1800" b="0" i="0" u="none" strike="noStrike" err="1">
                <a:solidFill>
                  <a:srgbClr val="000000"/>
                </a:solidFill>
                <a:effectLst/>
                <a:latin typeface="Arial" panose="020B0604020202020204" pitchFamily="34" charset="0"/>
              </a:rPr>
              <a:t>DeepFashion</a:t>
            </a:r>
            <a:r>
              <a:rPr lang="en-US" sz="1800" b="0" i="0" u="none" strike="noStrike">
                <a:solidFill>
                  <a:srgbClr val="000000"/>
                </a:solidFill>
                <a:effectLst/>
                <a:latin typeface="Arial" panose="020B0604020202020204" pitchFamily="34" charset="0"/>
              </a:rPr>
              <a:t> dataset for outfit class recognition. This model identifies the general class of outfits. For example, if an actress in a poster is wearing a dress, the model can accurately predict that it is a dress.</a:t>
            </a:r>
            <a:endParaRPr lang="en-US" b="0">
              <a:effectLst/>
            </a:endParaRPr>
          </a:p>
          <a:p>
            <a:br>
              <a:rPr lang="en-US"/>
            </a:br>
            <a:endParaRPr lang="en-IN"/>
          </a:p>
        </p:txBody>
      </p:sp>
    </p:spTree>
    <p:extLst>
      <p:ext uri="{BB962C8B-B14F-4D97-AF65-F5344CB8AC3E}">
        <p14:creationId xmlns:p14="http://schemas.microsoft.com/office/powerpoint/2010/main" val="234128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4.png"/><Relationship Id="rId21" Type="http://schemas.openxmlformats.org/officeDocument/2006/relationships/image" Target="../media/image25.png"/><Relationship Id="rId7" Type="http://schemas.openxmlformats.org/officeDocument/2006/relationships/image" Target="../media/image8.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6.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5.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4.png"/><Relationship Id="rId21" Type="http://schemas.openxmlformats.org/officeDocument/2006/relationships/image" Target="../media/image40.png"/><Relationship Id="rId7" Type="http://schemas.openxmlformats.org/officeDocument/2006/relationships/image" Target="../media/image8.png"/><Relationship Id="rId12" Type="http://schemas.openxmlformats.org/officeDocument/2006/relationships/hyperlink" Target="https://en.wikipedia.org/wiki/Residual_neural_network" TargetMode="External"/><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31.jpeg"/><Relationship Id="rId24" Type="http://schemas.openxmlformats.org/officeDocument/2006/relationships/image" Target="../media/image43.svg"/><Relationship Id="rId5" Type="http://schemas.openxmlformats.org/officeDocument/2006/relationships/image" Target="../media/image6.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30.jpeg"/><Relationship Id="rId19" Type="http://schemas.openxmlformats.org/officeDocument/2006/relationships/image" Target="../media/image38.png"/><Relationship Id="rId4" Type="http://schemas.openxmlformats.org/officeDocument/2006/relationships/image" Target="../media/image5.svg"/><Relationship Id="rId9" Type="http://schemas.openxmlformats.org/officeDocument/2006/relationships/image" Target="../media/image29.jpe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svg"/><Relationship Id="rId12"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45.png"/><Relationship Id="rId5" Type="http://schemas.openxmlformats.org/officeDocument/2006/relationships/image" Target="../media/image5.svg"/><Relationship Id="rId10" Type="http://schemas.openxmlformats.org/officeDocument/2006/relationships/image" Target="../media/image44.png"/><Relationship Id="rId4" Type="http://schemas.openxmlformats.org/officeDocument/2006/relationships/image" Target="../media/image4.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8.png"/><Relationship Id="rId3" Type="http://schemas.openxmlformats.org/officeDocument/2006/relationships/notesSlide" Target="../notesSlides/notesSlide6.xml"/><Relationship Id="rId7" Type="http://schemas.openxmlformats.org/officeDocument/2006/relationships/image" Target="../media/image7.svg"/><Relationship Id="rId12"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6.png"/><Relationship Id="rId11" Type="http://schemas.openxmlformats.org/officeDocument/2006/relationships/image" Target="../media/image46.png"/><Relationship Id="rId5" Type="http://schemas.openxmlformats.org/officeDocument/2006/relationships/image" Target="../media/image5.svg"/><Relationship Id="rId10" Type="http://schemas.openxmlformats.org/officeDocument/2006/relationships/image" Target="../media/image45.png"/><Relationship Id="rId4" Type="http://schemas.openxmlformats.org/officeDocument/2006/relationships/image" Target="../media/image4.png"/><Relationship Id="rId9" Type="http://schemas.microsoft.com/office/2007/relationships/hdphoto" Target="../media/hdphoto1.wdp"/><Relationship Id="rId1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4" name="TextBox 3">
            <a:extLst>
              <a:ext uri="{FF2B5EF4-FFF2-40B4-BE49-F238E27FC236}">
                <a16:creationId xmlns:a16="http://schemas.microsoft.com/office/drawing/2014/main" id="{2E87DF19-F469-2168-F345-C9A65814B342}"/>
              </a:ext>
            </a:extLst>
          </p:cNvPr>
          <p:cNvSpPr txBox="1"/>
          <p:nvPr/>
        </p:nvSpPr>
        <p:spPr>
          <a:xfrm>
            <a:off x="6877352" y="5268686"/>
            <a:ext cx="521062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dirty="0">
                <a:latin typeface="Roboto"/>
                <a:ea typeface="Roboto"/>
                <a:cs typeface="Roboto"/>
              </a:rPr>
              <a:t>Team Name</a:t>
            </a:r>
            <a:r>
              <a:rPr lang="en-US" sz="1900" dirty="0">
                <a:latin typeface="Roboto"/>
                <a:ea typeface="Roboto"/>
                <a:cs typeface="Roboto"/>
              </a:rPr>
              <a:t>  </a:t>
            </a:r>
            <a:r>
              <a:rPr lang="en-US" sz="1900">
                <a:latin typeface="Roboto"/>
                <a:ea typeface="Roboto"/>
                <a:cs typeface="Roboto"/>
              </a:rPr>
              <a:t>:  Techie Girls</a:t>
            </a:r>
          </a:p>
          <a:p>
            <a:r>
              <a:rPr lang="en-US" sz="1900" b="1" dirty="0">
                <a:latin typeface="Roboto"/>
                <a:ea typeface="Roboto"/>
                <a:cs typeface="Roboto"/>
              </a:rPr>
              <a:t>Team Details</a:t>
            </a:r>
            <a:r>
              <a:rPr lang="en-US" sz="1900" dirty="0">
                <a:latin typeface="Roboto"/>
                <a:ea typeface="Roboto"/>
                <a:cs typeface="Roboto"/>
              </a:rPr>
              <a:t> :  Prachi Bahadur Singh</a:t>
            </a:r>
          </a:p>
          <a:p>
            <a:r>
              <a:rPr lang="en-US" sz="1900" dirty="0">
                <a:latin typeface="Roboto"/>
                <a:ea typeface="Roboto"/>
                <a:cs typeface="Roboto"/>
              </a:rPr>
              <a:t>                            Ambati Kedar Priya</a:t>
            </a:r>
          </a:p>
          <a:p>
            <a:r>
              <a:rPr lang="en-US" sz="1900" dirty="0">
                <a:latin typeface="Roboto"/>
                <a:ea typeface="Roboto"/>
                <a:cs typeface="Roboto"/>
              </a:rPr>
              <a:t>                            Srishti Anand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7" name="Rectangle 46">
            <a:extLst>
              <a:ext uri="{FF2B5EF4-FFF2-40B4-BE49-F238E27FC236}">
                <a16:creationId xmlns:a16="http://schemas.microsoft.com/office/drawing/2014/main" id="{CC251526-CC35-1B9B-8D4E-2AD731A52033}"/>
              </a:ext>
            </a:extLst>
          </p:cNvPr>
          <p:cNvSpPr/>
          <p:nvPr/>
        </p:nvSpPr>
        <p:spPr>
          <a:xfrm>
            <a:off x="208767"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3" name="Partial Circle 2">
            <a:extLst>
              <a:ext uri="{FF2B5EF4-FFF2-40B4-BE49-F238E27FC236}">
                <a16:creationId xmlns:a16="http://schemas.microsoft.com/office/drawing/2014/main" id="{063F0543-9F06-4EFE-CF8A-4D93303810E1}"/>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 name="Straight Connector 4">
            <a:extLst>
              <a:ext uri="{FF2B5EF4-FFF2-40B4-BE49-F238E27FC236}">
                <a16:creationId xmlns:a16="http://schemas.microsoft.com/office/drawing/2014/main" id="{D45160DF-4675-FD7F-57D5-0BAFA977BFA4}"/>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17B2EC0-362C-8171-A811-C19CA9DEA6E5}"/>
              </a:ext>
            </a:extLst>
          </p:cNvPr>
          <p:cNvSpPr/>
          <p:nvPr/>
        </p:nvSpPr>
        <p:spPr>
          <a:xfrm>
            <a:off x="259081" y="1056640"/>
            <a:ext cx="761997" cy="792480"/>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Dress with solid fill">
            <a:extLst>
              <a:ext uri="{FF2B5EF4-FFF2-40B4-BE49-F238E27FC236}">
                <a16:creationId xmlns:a16="http://schemas.microsoft.com/office/drawing/2014/main" id="{72F7F961-BCFE-F2CA-0C95-92FA9DE7B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79" y="1198880"/>
            <a:ext cx="457200" cy="457200"/>
          </a:xfrm>
          <a:prstGeom prst="rect">
            <a:avLst/>
          </a:prstGeom>
        </p:spPr>
      </p:pic>
      <p:sp>
        <p:nvSpPr>
          <p:cNvPr id="12" name="Oval 11">
            <a:extLst>
              <a:ext uri="{FF2B5EF4-FFF2-40B4-BE49-F238E27FC236}">
                <a16:creationId xmlns:a16="http://schemas.microsoft.com/office/drawing/2014/main" id="{0D377B9D-C620-00FB-EF13-436BBEEACA15}"/>
              </a:ext>
            </a:extLst>
          </p:cNvPr>
          <p:cNvSpPr/>
          <p:nvPr/>
        </p:nvSpPr>
        <p:spPr>
          <a:xfrm>
            <a:off x="373379" y="2981713"/>
            <a:ext cx="533398"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0634E91-011E-3A55-8B85-E15C857C5EDA}"/>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Mandala with solid fill">
            <a:extLst>
              <a:ext uri="{FF2B5EF4-FFF2-40B4-BE49-F238E27FC236}">
                <a16:creationId xmlns:a16="http://schemas.microsoft.com/office/drawing/2014/main" id="{37C672DB-D7FD-DF85-AE20-5EDBAB095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8" name="Picture 17" descr="A white letter on a pink background&#10;&#10;Description automatically generated">
            <a:extLst>
              <a:ext uri="{FF2B5EF4-FFF2-40B4-BE49-F238E27FC236}">
                <a16:creationId xmlns:a16="http://schemas.microsoft.com/office/drawing/2014/main" id="{5478815D-8C51-8973-7A38-0BA56238BD9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43" name="Rectangle 42">
            <a:extLst>
              <a:ext uri="{FF2B5EF4-FFF2-40B4-BE49-F238E27FC236}">
                <a16:creationId xmlns:a16="http://schemas.microsoft.com/office/drawing/2014/main" id="{C05439BA-1951-B7BC-3655-4F1458D04EEB}"/>
              </a:ext>
            </a:extLst>
          </p:cNvPr>
          <p:cNvSpPr/>
          <p:nvPr/>
        </p:nvSpPr>
        <p:spPr>
          <a:xfrm>
            <a:off x="5878286" y="2094966"/>
            <a:ext cx="6313714" cy="4656099"/>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a:extLst>
              <a:ext uri="{FF2B5EF4-FFF2-40B4-BE49-F238E27FC236}">
                <a16:creationId xmlns:a16="http://schemas.microsoft.com/office/drawing/2014/main" id="{3774A78F-40CD-6C82-C218-F49679C07DEA}"/>
              </a:ext>
            </a:extLst>
          </p:cNvPr>
          <p:cNvGrpSpPr/>
          <p:nvPr/>
        </p:nvGrpSpPr>
        <p:grpSpPr>
          <a:xfrm>
            <a:off x="1839491" y="1498027"/>
            <a:ext cx="5340884" cy="2399544"/>
            <a:chOff x="4686184" y="1062966"/>
            <a:chExt cx="5340884" cy="2399544"/>
          </a:xfrm>
        </p:grpSpPr>
        <p:sp>
          <p:nvSpPr>
            <p:cNvPr id="49" name="Rectangle 48">
              <a:extLst>
                <a:ext uri="{FF2B5EF4-FFF2-40B4-BE49-F238E27FC236}">
                  <a16:creationId xmlns:a16="http://schemas.microsoft.com/office/drawing/2014/main" id="{8A3B44E7-A6E5-A0C6-DC38-75E48F4B782F}"/>
                </a:ext>
              </a:extLst>
            </p:cNvPr>
            <p:cNvSpPr/>
            <p:nvPr/>
          </p:nvSpPr>
          <p:spPr>
            <a:xfrm>
              <a:off x="5044881" y="1062966"/>
              <a:ext cx="4772899" cy="2399544"/>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09717D15-80F3-33CB-A3F5-1CD798E4DE1A}"/>
                </a:ext>
              </a:extLst>
            </p:cNvPr>
            <p:cNvSpPr txBox="1"/>
            <p:nvPr/>
          </p:nvSpPr>
          <p:spPr>
            <a:xfrm>
              <a:off x="5064796" y="1241011"/>
              <a:ext cx="4763600" cy="215444"/>
            </a:xfrm>
            <a:prstGeom prst="rect">
              <a:avLst/>
            </a:prstGeom>
            <a:solidFill>
              <a:srgbClr val="FFD0D0"/>
            </a:solidFill>
          </p:spPr>
          <p:txBody>
            <a:bodyPr wrap="square" lIns="91440" tIns="45720" rIns="91440" bIns="45720" rtlCol="0" anchor="t">
              <a:spAutoFit/>
            </a:bodyPr>
            <a:lstStyle/>
            <a:p>
              <a:pPr algn="ctr"/>
              <a:endParaRPr lang="en-IN" sz="800"/>
            </a:p>
          </p:txBody>
        </p:sp>
        <p:sp>
          <p:nvSpPr>
            <p:cNvPr id="51" name="TextBox 50">
              <a:extLst>
                <a:ext uri="{FF2B5EF4-FFF2-40B4-BE49-F238E27FC236}">
                  <a16:creationId xmlns:a16="http://schemas.microsoft.com/office/drawing/2014/main" id="{81CACE41-C20D-2ABA-215A-1D74ADC653FF}"/>
                </a:ext>
              </a:extLst>
            </p:cNvPr>
            <p:cNvSpPr txBox="1"/>
            <p:nvPr/>
          </p:nvSpPr>
          <p:spPr>
            <a:xfrm>
              <a:off x="4686184" y="1287280"/>
              <a:ext cx="5340884" cy="338554"/>
            </a:xfrm>
            <a:prstGeom prst="rect">
              <a:avLst/>
            </a:prstGeom>
            <a:solidFill>
              <a:srgbClr val="CA8787"/>
            </a:solidFill>
          </p:spPr>
          <p:txBody>
            <a:bodyPr wrap="square" lIns="91440" tIns="45720" rIns="91440" bIns="45720" rtlCol="0" anchor="t">
              <a:spAutoFit/>
            </a:bodyPr>
            <a:lstStyle/>
            <a:p>
              <a:r>
                <a:rPr lang="en-IN" sz="1600" b="1"/>
                <a:t>UNDERSTANDING THE PROBLEM STATEMENT</a:t>
              </a:r>
            </a:p>
          </p:txBody>
        </p:sp>
      </p:grpSp>
      <p:grpSp>
        <p:nvGrpSpPr>
          <p:cNvPr id="63" name="Group 62">
            <a:extLst>
              <a:ext uri="{FF2B5EF4-FFF2-40B4-BE49-F238E27FC236}">
                <a16:creationId xmlns:a16="http://schemas.microsoft.com/office/drawing/2014/main" id="{3A96716F-1428-5EF7-EAA0-4787A4B17E3D}"/>
              </a:ext>
            </a:extLst>
          </p:cNvPr>
          <p:cNvGrpSpPr/>
          <p:nvPr/>
        </p:nvGrpSpPr>
        <p:grpSpPr>
          <a:xfrm>
            <a:off x="8902190" y="1072773"/>
            <a:ext cx="3132856" cy="3028806"/>
            <a:chOff x="8965359" y="989315"/>
            <a:chExt cx="3132856" cy="3028806"/>
          </a:xfrm>
        </p:grpSpPr>
        <p:sp>
          <p:nvSpPr>
            <p:cNvPr id="53" name="Rectangle 52">
              <a:extLst>
                <a:ext uri="{FF2B5EF4-FFF2-40B4-BE49-F238E27FC236}">
                  <a16:creationId xmlns:a16="http://schemas.microsoft.com/office/drawing/2014/main" id="{5FE15674-827F-7AA9-870E-63CA382E9FAA}"/>
                </a:ext>
              </a:extLst>
            </p:cNvPr>
            <p:cNvSpPr/>
            <p:nvPr/>
          </p:nvSpPr>
          <p:spPr>
            <a:xfrm>
              <a:off x="8965359" y="989315"/>
              <a:ext cx="3132856" cy="3028806"/>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54912F68-412E-A2AD-6F55-098A05AC59EC}"/>
                </a:ext>
              </a:extLst>
            </p:cNvPr>
            <p:cNvSpPr txBox="1"/>
            <p:nvPr/>
          </p:nvSpPr>
          <p:spPr>
            <a:xfrm>
              <a:off x="8972162" y="1233642"/>
              <a:ext cx="3085154" cy="2677656"/>
            </a:xfrm>
            <a:prstGeom prst="rect">
              <a:avLst/>
            </a:prstGeom>
            <a:noFill/>
          </p:spPr>
          <p:txBody>
            <a:bodyPr wrap="square" lIns="91440" tIns="45720" rIns="91440" bIns="45720" anchor="t">
              <a:spAutoFit/>
            </a:bodyPr>
            <a:lstStyle/>
            <a:p>
              <a:pPr algn="ctr"/>
              <a:r>
                <a:rPr lang="en-US" b="0" i="0">
                  <a:effectLst/>
                  <a:latin typeface="+mn-lt"/>
                </a:rPr>
                <a:t>In the </a:t>
              </a:r>
              <a:r>
                <a:rPr lang="en-US">
                  <a:latin typeface="+mn-lt"/>
                </a:rPr>
                <a:t>fast-paced world of fashion</a:t>
              </a:r>
              <a:r>
                <a:rPr lang="en-US" b="0" i="0">
                  <a:effectLst/>
                  <a:latin typeface="+mn-lt"/>
                </a:rPr>
                <a:t>, </a:t>
              </a:r>
              <a:r>
                <a:rPr lang="en-US">
                  <a:latin typeface="+mn-lt"/>
                </a:rPr>
                <a:t>staying ahead </a:t>
              </a:r>
              <a:r>
                <a:rPr lang="en-US" b="0" i="0">
                  <a:effectLst/>
                  <a:latin typeface="+mn-lt"/>
                </a:rPr>
                <a:t>of the </a:t>
              </a:r>
              <a:r>
                <a:rPr lang="en-US">
                  <a:latin typeface="+mn-lt"/>
                </a:rPr>
                <a:t>curve is essential</a:t>
              </a:r>
              <a:r>
                <a:rPr lang="en-US" b="0" i="0">
                  <a:effectLst/>
                  <a:latin typeface="+mn-lt"/>
                </a:rPr>
                <a:t>. </a:t>
              </a:r>
              <a:r>
                <a:rPr lang="en-US">
                  <a:latin typeface="+mn-lt"/>
                </a:rPr>
                <a:t>Our innovative approach </a:t>
              </a:r>
              <a:r>
                <a:rPr lang="en-US" b="1">
                  <a:latin typeface="+mn-lt"/>
                </a:rPr>
                <a:t>leverages real-time data </a:t>
              </a:r>
              <a:r>
                <a:rPr lang="en-US">
                  <a:latin typeface="+mn-lt"/>
                </a:rPr>
                <a:t>to accurately </a:t>
              </a:r>
              <a:r>
                <a:rPr lang="en-US" b="1">
                  <a:latin typeface="+mn-lt"/>
                </a:rPr>
                <a:t>forecast trends</a:t>
              </a:r>
              <a:r>
                <a:rPr lang="en-US" b="0" i="0">
                  <a:effectLst/>
                  <a:latin typeface="+mn-lt"/>
                </a:rPr>
                <a:t>, </a:t>
              </a:r>
              <a:r>
                <a:rPr lang="en-US">
                  <a:latin typeface="+mn-lt"/>
                </a:rPr>
                <a:t>ensuring </a:t>
              </a:r>
              <a:r>
                <a:rPr lang="en-US" b="0" i="0">
                  <a:effectLst/>
                  <a:latin typeface="+mn-lt"/>
                </a:rPr>
                <a:t>that </a:t>
              </a:r>
              <a:r>
                <a:rPr lang="en-US">
                  <a:latin typeface="+mn-lt"/>
                </a:rPr>
                <a:t>Myntra remains </a:t>
              </a:r>
              <a:r>
                <a:rPr lang="en-US" b="0" i="0">
                  <a:effectLst/>
                  <a:latin typeface="+mn-lt"/>
                </a:rPr>
                <a:t>at the </a:t>
              </a:r>
              <a:r>
                <a:rPr lang="en-US">
                  <a:latin typeface="+mn-lt"/>
                </a:rPr>
                <a:t>forefront of </a:t>
              </a:r>
              <a:r>
                <a:rPr lang="en-US" b="0" i="0">
                  <a:effectLst/>
                  <a:latin typeface="+mn-lt"/>
                </a:rPr>
                <a:t>the </a:t>
              </a:r>
              <a:r>
                <a:rPr lang="en-US">
                  <a:latin typeface="+mn-lt"/>
                </a:rPr>
                <a:t>industry</a:t>
              </a:r>
              <a:r>
                <a:rPr lang="en-US" b="0" i="0">
                  <a:effectLst/>
                  <a:latin typeface="+mn-lt"/>
                </a:rPr>
                <a:t>. </a:t>
              </a:r>
              <a:r>
                <a:rPr lang="en-US">
                  <a:latin typeface="+mn-lt"/>
                </a:rPr>
                <a:t>Join us as </a:t>
              </a:r>
              <a:r>
                <a:rPr lang="en-US" b="0" i="0">
                  <a:effectLst/>
                  <a:latin typeface="+mn-lt"/>
                </a:rPr>
                <a:t>we </a:t>
              </a:r>
              <a:r>
                <a:rPr lang="en-US">
                  <a:latin typeface="+mn-lt"/>
                </a:rPr>
                <a:t>explore how </a:t>
              </a:r>
              <a:r>
                <a:rPr lang="en-US" b="1">
                  <a:latin typeface="+mn-lt"/>
                </a:rPr>
                <a:t>precise predictions</a:t>
              </a:r>
              <a:r>
                <a:rPr lang="en-US">
                  <a:latin typeface="+mn-lt"/>
                </a:rPr>
                <a:t> can </a:t>
              </a:r>
              <a:r>
                <a:rPr lang="en-US" b="1">
                  <a:latin typeface="+mn-lt"/>
                </a:rPr>
                <a:t>revolutionize production and procurement</a:t>
              </a:r>
              <a:r>
                <a:rPr lang="en-US" b="0" i="0">
                  <a:effectLst/>
                  <a:latin typeface="+mn-lt"/>
                </a:rPr>
                <a:t>, </a:t>
              </a:r>
              <a:r>
                <a:rPr lang="en-US" b="1">
                  <a:latin typeface="+mn-lt"/>
                </a:rPr>
                <a:t>tailored</a:t>
              </a:r>
              <a:r>
                <a:rPr lang="en-US">
                  <a:latin typeface="+mn-lt"/>
                </a:rPr>
                <a:t> for </a:t>
              </a:r>
              <a:r>
                <a:rPr lang="en-US" b="0" i="0">
                  <a:effectLst/>
                  <a:latin typeface="+mn-lt"/>
                </a:rPr>
                <a:t>the </a:t>
              </a:r>
              <a:r>
                <a:rPr lang="en-US">
                  <a:latin typeface="+mn-lt"/>
                </a:rPr>
                <a:t>ever-evolving demands </a:t>
              </a:r>
              <a:r>
                <a:rPr lang="en-US" b="0" i="0">
                  <a:effectLst/>
                  <a:latin typeface="+mn-lt"/>
                </a:rPr>
                <a:t>of the </a:t>
              </a:r>
              <a:r>
                <a:rPr lang="en-US" b="1">
                  <a:latin typeface="+mn-lt"/>
                </a:rPr>
                <a:t>Gen Z consumer</a:t>
              </a:r>
              <a:r>
                <a:rPr lang="en-US" b="1" i="0">
                  <a:effectLst/>
                  <a:latin typeface="+mn-lt"/>
                </a:rPr>
                <a:t>.</a:t>
              </a:r>
              <a:endParaRPr lang="en-US" b="1"/>
            </a:p>
          </p:txBody>
        </p:sp>
      </p:grpSp>
      <p:sp>
        <p:nvSpPr>
          <p:cNvPr id="79" name="Freeform: Shape 78">
            <a:extLst>
              <a:ext uri="{FF2B5EF4-FFF2-40B4-BE49-F238E27FC236}">
                <a16:creationId xmlns:a16="http://schemas.microsoft.com/office/drawing/2014/main" id="{8179D4BB-7DAA-52F1-A19D-935C9FEB1AE2}"/>
              </a:ext>
            </a:extLst>
          </p:cNvPr>
          <p:cNvSpPr/>
          <p:nvPr/>
        </p:nvSpPr>
        <p:spPr>
          <a:xfrm>
            <a:off x="557016" y="1046448"/>
            <a:ext cx="3997705" cy="5671617"/>
          </a:xfrm>
          <a:custGeom>
            <a:avLst/>
            <a:gdLst>
              <a:gd name="connsiteX0" fmla="*/ 907589 w 3997705"/>
              <a:gd name="connsiteY0" fmla="*/ 0 h 5671617"/>
              <a:gd name="connsiteX1" fmla="*/ 3997705 w 3997705"/>
              <a:gd name="connsiteY1" fmla="*/ 0 h 5671617"/>
              <a:gd name="connsiteX2" fmla="*/ 3997705 w 3997705"/>
              <a:gd name="connsiteY2" fmla="*/ 5671617 h 5671617"/>
              <a:gd name="connsiteX3" fmla="*/ 0 w 3997705"/>
              <a:gd name="connsiteY3" fmla="*/ 5671617 h 5671617"/>
              <a:gd name="connsiteX4" fmla="*/ 84523 w 3997705"/>
              <a:gd name="connsiteY4" fmla="*/ 5633047 h 5671617"/>
              <a:gd name="connsiteX5" fmla="*/ 1405245 w 3997705"/>
              <a:gd name="connsiteY5" fmla="*/ 3537151 h 5671617"/>
              <a:gd name="connsiteX6" fmla="*/ 1405410 w 3997705"/>
              <a:gd name="connsiteY6" fmla="*/ 1279464 h 5671617"/>
              <a:gd name="connsiteX7" fmla="*/ 999243 w 3997705"/>
              <a:gd name="connsiteY7" fmla="*/ 155754 h 567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7705" h="5671617">
                <a:moveTo>
                  <a:pt x="907589" y="0"/>
                </a:moveTo>
                <a:lnTo>
                  <a:pt x="3997705" y="0"/>
                </a:lnTo>
                <a:lnTo>
                  <a:pt x="3997705" y="5671617"/>
                </a:lnTo>
                <a:lnTo>
                  <a:pt x="0" y="5671617"/>
                </a:lnTo>
                <a:lnTo>
                  <a:pt x="84523" y="5633047"/>
                </a:lnTo>
                <a:cubicBezTo>
                  <a:pt x="689581" y="5315416"/>
                  <a:pt x="1185443" y="4552576"/>
                  <a:pt x="1405245" y="3537151"/>
                </a:cubicBezTo>
                <a:cubicBezTo>
                  <a:pt x="1563347" y="2806763"/>
                  <a:pt x="1563405" y="2009913"/>
                  <a:pt x="1405410" y="1279464"/>
                </a:cubicBezTo>
                <a:cubicBezTo>
                  <a:pt x="1313911" y="856444"/>
                  <a:pt x="1174503" y="477230"/>
                  <a:pt x="999243" y="155754"/>
                </a:cubicBezTo>
                <a:close/>
              </a:path>
            </a:pathLst>
          </a:cu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F5480"/>
              </a:solidFill>
            </a:endParaRPr>
          </a:p>
        </p:txBody>
      </p:sp>
      <p:sp>
        <p:nvSpPr>
          <p:cNvPr id="2" name="TextBox 1">
            <a:extLst>
              <a:ext uri="{FF2B5EF4-FFF2-40B4-BE49-F238E27FC236}">
                <a16:creationId xmlns:a16="http://schemas.microsoft.com/office/drawing/2014/main" id="{30B13D1D-D1C0-959A-723B-6E6A16475116}"/>
              </a:ext>
            </a:extLst>
          </p:cNvPr>
          <p:cNvSpPr txBox="1"/>
          <p:nvPr/>
        </p:nvSpPr>
        <p:spPr>
          <a:xfrm>
            <a:off x="2254933" y="2270300"/>
            <a:ext cx="44752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Trend Demand Forecasting</a:t>
            </a:r>
          </a:p>
        </p:txBody>
      </p:sp>
      <p:sp>
        <p:nvSpPr>
          <p:cNvPr id="4" name="TextBox 3">
            <a:extLst>
              <a:ext uri="{FF2B5EF4-FFF2-40B4-BE49-F238E27FC236}">
                <a16:creationId xmlns:a16="http://schemas.microsoft.com/office/drawing/2014/main" id="{50F41FBE-B3C8-0B0D-CB21-484866841CC9}"/>
              </a:ext>
            </a:extLst>
          </p:cNvPr>
          <p:cNvSpPr txBox="1"/>
          <p:nvPr/>
        </p:nvSpPr>
        <p:spPr>
          <a:xfrm>
            <a:off x="2255306" y="2489175"/>
            <a:ext cx="405120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Utilizing real-time data to forecast fast fashion trend demand on our platform.</a:t>
            </a:r>
          </a:p>
          <a:p>
            <a:r>
              <a:rPr lang="en-US"/>
              <a:t>Ensuring accurate predictions for shorter timeframes for productions and procurement adjustments.</a:t>
            </a:r>
          </a:p>
          <a:p>
            <a:pPr algn="l"/>
            <a:endParaRPr lang="en-US"/>
          </a:p>
        </p:txBody>
      </p:sp>
      <p:sp>
        <p:nvSpPr>
          <p:cNvPr id="8" name="TextBox 7">
            <a:extLst>
              <a:ext uri="{FF2B5EF4-FFF2-40B4-BE49-F238E27FC236}">
                <a16:creationId xmlns:a16="http://schemas.microsoft.com/office/drawing/2014/main" id="{F6095CD3-1CD6-D179-2084-491B1E1B5304}"/>
              </a:ext>
            </a:extLst>
          </p:cNvPr>
          <p:cNvSpPr txBox="1"/>
          <p:nvPr/>
        </p:nvSpPr>
        <p:spPr>
          <a:xfrm>
            <a:off x="1487093" y="-290"/>
            <a:ext cx="8475861" cy="1436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80"/>
                </a:solidFill>
                <a:latin typeface="Berlin Sans FB"/>
              </a:rPr>
              <a:t>WELCOME TO THE FUTURE OF</a:t>
            </a:r>
            <a:endParaRPr lang="en-US"/>
          </a:p>
          <a:p>
            <a:r>
              <a:rPr lang="en-US" sz="4400" b="1">
                <a:solidFill>
                  <a:srgbClr val="FF922E"/>
                </a:solidFill>
                <a:latin typeface="Berlin Sans FB"/>
              </a:rPr>
              <a:t>  </a:t>
            </a:r>
            <a:r>
              <a:rPr lang="en-US" sz="4800" b="1">
                <a:solidFill>
                  <a:srgbClr val="F50575"/>
                </a:solidFill>
                <a:latin typeface="Berlin Sans FB"/>
              </a:rPr>
              <a:t> MYNTRA MUSE</a:t>
            </a:r>
            <a:endParaRPr lang="en-US" sz="4800">
              <a:solidFill>
                <a:srgbClr val="F50575"/>
              </a:solidFill>
            </a:endParaRPr>
          </a:p>
        </p:txBody>
      </p:sp>
      <p:pic>
        <p:nvPicPr>
          <p:cNvPr id="10" name="Picture 9" descr="A group of women smiling&#10;&#10;Description automatically generated">
            <a:extLst>
              <a:ext uri="{FF2B5EF4-FFF2-40B4-BE49-F238E27FC236}">
                <a16:creationId xmlns:a16="http://schemas.microsoft.com/office/drawing/2014/main" id="{D38DEEEF-32B6-1192-6D2D-2FDD40BED73C}"/>
              </a:ext>
            </a:extLst>
          </p:cNvPr>
          <p:cNvPicPr>
            <a:picLocks noChangeAspect="1"/>
          </p:cNvPicPr>
          <p:nvPr/>
        </p:nvPicPr>
        <p:blipFill>
          <a:blip r:embed="rId9"/>
          <a:stretch>
            <a:fillRect/>
          </a:stretch>
        </p:blipFill>
        <p:spPr>
          <a:xfrm>
            <a:off x="5957957" y="1329847"/>
            <a:ext cx="2823044" cy="4114800"/>
          </a:xfrm>
          <a:prstGeom prst="rect">
            <a:avLst/>
          </a:prstGeom>
        </p:spPr>
      </p:pic>
      <p:sp>
        <p:nvSpPr>
          <p:cNvPr id="17" name="TextBox 16">
            <a:extLst>
              <a:ext uri="{FF2B5EF4-FFF2-40B4-BE49-F238E27FC236}">
                <a16:creationId xmlns:a16="http://schemas.microsoft.com/office/drawing/2014/main" id="{DAFFC221-FA04-CD11-38C1-B8E8EC372800}"/>
              </a:ext>
            </a:extLst>
          </p:cNvPr>
          <p:cNvSpPr txBox="1"/>
          <p:nvPr/>
        </p:nvSpPr>
        <p:spPr>
          <a:xfrm>
            <a:off x="2876811" y="4098099"/>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5480"/>
                </a:solidFill>
              </a:rPr>
              <a:t>"Understanding what our customers want before they even know it themselves is key to staying competitive in the fast fashion industry" </a:t>
            </a:r>
          </a:p>
        </p:txBody>
      </p:sp>
      <p:sp>
        <p:nvSpPr>
          <p:cNvPr id="19" name="TextBox 18">
            <a:extLst>
              <a:ext uri="{FF2B5EF4-FFF2-40B4-BE49-F238E27FC236}">
                <a16:creationId xmlns:a16="http://schemas.microsoft.com/office/drawing/2014/main" id="{13B27167-A275-D70C-D705-D9F49682B0FC}"/>
              </a:ext>
            </a:extLst>
          </p:cNvPr>
          <p:cNvSpPr txBox="1"/>
          <p:nvPr/>
        </p:nvSpPr>
        <p:spPr>
          <a:xfrm>
            <a:off x="2657606" y="5455085"/>
            <a:ext cx="8285966" cy="1169551"/>
          </a:xfrm>
          <a:prstGeom prst="rect">
            <a:avLst/>
          </a:prstGeom>
          <a:solidFill>
            <a:srgbClr val="CA878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With real-time trend forecasting, we can anticipate consumer desires and </a:t>
            </a:r>
            <a:r>
              <a:rPr lang="en-US" b="1"/>
              <a:t>provide personalized shopping experiences</a:t>
            </a:r>
            <a:r>
              <a:rPr lang="en-US"/>
              <a:t>. This not only i</a:t>
            </a:r>
            <a:r>
              <a:rPr lang="en-US" b="1"/>
              <a:t>ncreases customer satisfaction</a:t>
            </a:r>
            <a:r>
              <a:rPr lang="en-US"/>
              <a:t> but also f</a:t>
            </a:r>
            <a:r>
              <a:rPr lang="en-US" b="1"/>
              <a:t>osters loyalty.</a:t>
            </a:r>
            <a:r>
              <a:rPr lang="en-US"/>
              <a:t> Happy customers are more likely to return and make </a:t>
            </a:r>
            <a:r>
              <a:rPr lang="en-US" b="1"/>
              <a:t>repeat purchases</a:t>
            </a:r>
            <a:r>
              <a:rPr lang="en-US"/>
              <a:t>, driving up sales and </a:t>
            </a:r>
            <a:r>
              <a:rPr lang="en-US" b="1"/>
              <a:t>enhancing our brand reputation</a:t>
            </a:r>
            <a:r>
              <a:rPr lang="en-US"/>
              <a:t>. Our approach ensures that we always have the right products at the right time, creating a </a:t>
            </a:r>
            <a:r>
              <a:rPr lang="en-US" b="1"/>
              <a:t>seamless and delightful shopping experience</a:t>
            </a:r>
          </a:p>
        </p:txBody>
      </p:sp>
      <p:pic>
        <p:nvPicPr>
          <p:cNvPr id="9" name="Picture 8" descr="A pair of gold earrings on a stand&#10;&#10;Description automatically generated">
            <a:extLst>
              <a:ext uri="{FF2B5EF4-FFF2-40B4-BE49-F238E27FC236}">
                <a16:creationId xmlns:a16="http://schemas.microsoft.com/office/drawing/2014/main" id="{F51588EE-7A85-0960-313B-A392947F9783}"/>
              </a:ext>
            </a:extLst>
          </p:cNvPr>
          <p:cNvPicPr>
            <a:picLocks noChangeAspect="1"/>
          </p:cNvPicPr>
          <p:nvPr/>
        </p:nvPicPr>
        <p:blipFill>
          <a:blip r:embed="rId10"/>
          <a:stretch>
            <a:fillRect/>
          </a:stretch>
        </p:blipFill>
        <p:spPr>
          <a:xfrm>
            <a:off x="10165276" y="4263024"/>
            <a:ext cx="2237175" cy="2475978"/>
          </a:xfrm>
          <a:prstGeom prst="rect">
            <a:avLst/>
          </a:prstGeom>
        </p:spPr>
      </p:pic>
      <p:pic>
        <p:nvPicPr>
          <p:cNvPr id="6" name="Picture 5" descr="A person and person in green and pink outfits&#10;&#10;Description automatically generated">
            <a:extLst>
              <a:ext uri="{FF2B5EF4-FFF2-40B4-BE49-F238E27FC236}">
                <a16:creationId xmlns:a16="http://schemas.microsoft.com/office/drawing/2014/main" id="{9FE4D43F-B47F-15D1-5CE0-10A9629F6AA2}"/>
              </a:ext>
            </a:extLst>
          </p:cNvPr>
          <p:cNvPicPr>
            <a:picLocks noChangeAspect="1"/>
          </p:cNvPicPr>
          <p:nvPr/>
        </p:nvPicPr>
        <p:blipFill>
          <a:blip r:embed="rId11"/>
          <a:stretch>
            <a:fillRect/>
          </a:stretch>
        </p:blipFill>
        <p:spPr>
          <a:xfrm>
            <a:off x="583284" y="2947792"/>
            <a:ext cx="2507732" cy="4114800"/>
          </a:xfrm>
          <a:prstGeom prst="rect">
            <a:avLst/>
          </a:prstGeom>
        </p:spPr>
      </p:pic>
      <p:sp>
        <p:nvSpPr>
          <p:cNvPr id="20" name="TextBox 19">
            <a:extLst>
              <a:ext uri="{FF2B5EF4-FFF2-40B4-BE49-F238E27FC236}">
                <a16:creationId xmlns:a16="http://schemas.microsoft.com/office/drawing/2014/main" id="{A89B9C70-62D3-F29D-03CE-99BA8CF1C569}"/>
              </a:ext>
            </a:extLst>
          </p:cNvPr>
          <p:cNvSpPr txBox="1"/>
          <p:nvPr/>
        </p:nvSpPr>
        <p:spPr>
          <a:xfrm>
            <a:off x="10164598" y="659481"/>
            <a:ext cx="29791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solidFill>
                  <a:srgbClr val="400404"/>
                </a:solidFill>
                <a:latin typeface="Berlin Sans FB"/>
              </a:rPr>
              <a:t>WHY?</a:t>
            </a:r>
          </a:p>
        </p:txBody>
      </p:sp>
      <p:pic>
        <p:nvPicPr>
          <p:cNvPr id="21" name="Picture 20" descr="A pair of pink sandals&#10;&#10;Description automatically generated">
            <a:extLst>
              <a:ext uri="{FF2B5EF4-FFF2-40B4-BE49-F238E27FC236}">
                <a16:creationId xmlns:a16="http://schemas.microsoft.com/office/drawing/2014/main" id="{575BC5FA-7F4C-CFD9-B4FB-55D85C0C72E0}"/>
              </a:ext>
            </a:extLst>
          </p:cNvPr>
          <p:cNvPicPr>
            <a:picLocks noChangeAspect="1"/>
          </p:cNvPicPr>
          <p:nvPr/>
        </p:nvPicPr>
        <p:blipFill>
          <a:blip r:embed="rId12"/>
          <a:stretch>
            <a:fillRect/>
          </a:stretch>
        </p:blipFill>
        <p:spPr>
          <a:xfrm>
            <a:off x="8719419" y="180453"/>
            <a:ext cx="1444147" cy="12466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7" name="Rectangle 46">
            <a:extLst>
              <a:ext uri="{FF2B5EF4-FFF2-40B4-BE49-F238E27FC236}">
                <a16:creationId xmlns:a16="http://schemas.microsoft.com/office/drawing/2014/main" id="{CC251526-CC35-1B9B-8D4E-2AD731A52033}"/>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Google Shape;93;p3"/>
          <p:cNvSpPr txBox="1">
            <a:spLocks noGrp="1"/>
          </p:cNvSpPr>
          <p:nvPr>
            <p:ph type="title"/>
          </p:nvPr>
        </p:nvSpPr>
        <p:spPr>
          <a:xfrm>
            <a:off x="1287776" y="110173"/>
            <a:ext cx="10483677" cy="531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800" b="1">
                <a:solidFill>
                  <a:srgbClr val="CA8787"/>
                </a:solidFill>
                <a:latin typeface="Georgia" panose="02040502050405020303" pitchFamily="18" charset="0"/>
                <a:cs typeface="GENISO" panose="02000400000000000000" pitchFamily="2" charset="0"/>
              </a:rPr>
              <a:t>Trendsetting Movie Fashion: Outfit Class Recognition</a:t>
            </a:r>
            <a:endParaRPr sz="2800" b="1">
              <a:solidFill>
                <a:srgbClr val="CA8787"/>
              </a:solidFill>
              <a:latin typeface="Georgia" panose="02040502050405020303" pitchFamily="18" charset="0"/>
              <a:ea typeface="Roboto"/>
              <a:cs typeface="GENISO" panose="02000400000000000000" pitchFamily="2" charset="0"/>
              <a:sym typeface="Roboto"/>
            </a:endParaRPr>
          </a:p>
        </p:txBody>
      </p:sp>
      <p:sp>
        <p:nvSpPr>
          <p:cNvPr id="3" name="Partial Circle 2">
            <a:extLst>
              <a:ext uri="{FF2B5EF4-FFF2-40B4-BE49-F238E27FC236}">
                <a16:creationId xmlns:a16="http://schemas.microsoft.com/office/drawing/2014/main" id="{063F0543-9F06-4EFE-CF8A-4D93303810E1}"/>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 name="Straight Connector 4">
            <a:extLst>
              <a:ext uri="{FF2B5EF4-FFF2-40B4-BE49-F238E27FC236}">
                <a16:creationId xmlns:a16="http://schemas.microsoft.com/office/drawing/2014/main" id="{D45160DF-4675-FD7F-57D5-0BAFA977BFA4}"/>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17B2EC0-362C-8171-A811-C19CA9DEA6E5}"/>
              </a:ext>
            </a:extLst>
          </p:cNvPr>
          <p:cNvSpPr/>
          <p:nvPr/>
        </p:nvSpPr>
        <p:spPr>
          <a:xfrm>
            <a:off x="259081" y="1056640"/>
            <a:ext cx="761997" cy="792480"/>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Dress with solid fill">
            <a:extLst>
              <a:ext uri="{FF2B5EF4-FFF2-40B4-BE49-F238E27FC236}">
                <a16:creationId xmlns:a16="http://schemas.microsoft.com/office/drawing/2014/main" id="{72F7F961-BCFE-F2CA-0C95-92FA9DE7B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79" y="1198880"/>
            <a:ext cx="457200" cy="457200"/>
          </a:xfrm>
          <a:prstGeom prst="rect">
            <a:avLst/>
          </a:prstGeom>
        </p:spPr>
      </p:pic>
      <p:sp>
        <p:nvSpPr>
          <p:cNvPr id="12" name="Oval 11">
            <a:extLst>
              <a:ext uri="{FF2B5EF4-FFF2-40B4-BE49-F238E27FC236}">
                <a16:creationId xmlns:a16="http://schemas.microsoft.com/office/drawing/2014/main" id="{0D377B9D-C620-00FB-EF13-436BBEEACA15}"/>
              </a:ext>
            </a:extLst>
          </p:cNvPr>
          <p:cNvSpPr/>
          <p:nvPr/>
        </p:nvSpPr>
        <p:spPr>
          <a:xfrm>
            <a:off x="373379" y="2981713"/>
            <a:ext cx="533398"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0634E91-011E-3A55-8B85-E15C857C5EDA}"/>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Mandala with solid fill">
            <a:extLst>
              <a:ext uri="{FF2B5EF4-FFF2-40B4-BE49-F238E27FC236}">
                <a16:creationId xmlns:a16="http://schemas.microsoft.com/office/drawing/2014/main" id="{37C672DB-D7FD-DF85-AE20-5EDBAB095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8" name="Picture 17" descr="A white letter on a pink background&#10;&#10;Description automatically generated">
            <a:extLst>
              <a:ext uri="{FF2B5EF4-FFF2-40B4-BE49-F238E27FC236}">
                <a16:creationId xmlns:a16="http://schemas.microsoft.com/office/drawing/2014/main" id="{5478815D-8C51-8973-7A38-0BA56238BD9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34" name="TextBox 33">
            <a:extLst>
              <a:ext uri="{FF2B5EF4-FFF2-40B4-BE49-F238E27FC236}">
                <a16:creationId xmlns:a16="http://schemas.microsoft.com/office/drawing/2014/main" id="{9F4FFBCD-0058-4AF2-8BAF-61E67DC0057D}"/>
              </a:ext>
            </a:extLst>
          </p:cNvPr>
          <p:cNvSpPr txBox="1"/>
          <p:nvPr/>
        </p:nvSpPr>
        <p:spPr>
          <a:xfrm>
            <a:off x="4766521" y="888792"/>
            <a:ext cx="7309946" cy="830997"/>
          </a:xfrm>
          <a:prstGeom prst="rect">
            <a:avLst/>
          </a:prstGeom>
          <a:noFill/>
        </p:spPr>
        <p:txBody>
          <a:bodyPr wrap="square" rtlCol="0">
            <a:spAutoFit/>
          </a:bodyPr>
          <a:lstStyle/>
          <a:p>
            <a:pPr algn="just"/>
            <a:r>
              <a:rPr lang="en-US" sz="1200" i="1">
                <a:solidFill>
                  <a:srgbClr val="CA8787"/>
                </a:solidFill>
                <a:latin typeface="Georgia" panose="02040502050405020303" pitchFamily="18" charset="0"/>
              </a:rPr>
              <a:t>We will develop a sophisticated model designed to identify and classify the types of outfits featured in movie posters. By leveraging this model, we can gain insights into the fashion trends depicted in popular films, providing a deeper understanding of the styles and attire that capture the audience's attention.</a:t>
            </a:r>
            <a:endParaRPr lang="en-IN" sz="1200" i="1">
              <a:solidFill>
                <a:srgbClr val="CA8787"/>
              </a:solidFill>
              <a:latin typeface="Georgia" panose="02040502050405020303" pitchFamily="18" charset="0"/>
            </a:endParaRPr>
          </a:p>
        </p:txBody>
      </p:sp>
      <p:sp>
        <p:nvSpPr>
          <p:cNvPr id="43" name="Rectangle 42">
            <a:extLst>
              <a:ext uri="{FF2B5EF4-FFF2-40B4-BE49-F238E27FC236}">
                <a16:creationId xmlns:a16="http://schemas.microsoft.com/office/drawing/2014/main" id="{C05439BA-1951-B7BC-3655-4F1458D04EEB}"/>
              </a:ext>
            </a:extLst>
          </p:cNvPr>
          <p:cNvSpPr/>
          <p:nvPr/>
        </p:nvSpPr>
        <p:spPr>
          <a:xfrm>
            <a:off x="5878286" y="2094966"/>
            <a:ext cx="6313714" cy="4656099"/>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a:extLst>
              <a:ext uri="{FF2B5EF4-FFF2-40B4-BE49-F238E27FC236}">
                <a16:creationId xmlns:a16="http://schemas.microsoft.com/office/drawing/2014/main" id="{3774A78F-40CD-6C82-C218-F49679C07DEA}"/>
              </a:ext>
            </a:extLst>
          </p:cNvPr>
          <p:cNvGrpSpPr/>
          <p:nvPr/>
        </p:nvGrpSpPr>
        <p:grpSpPr>
          <a:xfrm>
            <a:off x="4766521" y="1849120"/>
            <a:ext cx="1736995" cy="2472115"/>
            <a:chOff x="5044881" y="1002490"/>
            <a:chExt cx="1736995" cy="2472115"/>
          </a:xfrm>
        </p:grpSpPr>
        <p:sp>
          <p:nvSpPr>
            <p:cNvPr id="49" name="Rectangle 48">
              <a:extLst>
                <a:ext uri="{FF2B5EF4-FFF2-40B4-BE49-F238E27FC236}">
                  <a16:creationId xmlns:a16="http://schemas.microsoft.com/office/drawing/2014/main" id="{8A3B44E7-A6E5-A0C6-DC38-75E48F4B782F}"/>
                </a:ext>
              </a:extLst>
            </p:cNvPr>
            <p:cNvSpPr/>
            <p:nvPr/>
          </p:nvSpPr>
          <p:spPr>
            <a:xfrm>
              <a:off x="5044881" y="1002490"/>
              <a:ext cx="1736995" cy="2472115"/>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09717D15-80F3-33CB-A3F5-1CD798E4DE1A}"/>
                </a:ext>
              </a:extLst>
            </p:cNvPr>
            <p:cNvSpPr txBox="1"/>
            <p:nvPr/>
          </p:nvSpPr>
          <p:spPr>
            <a:xfrm>
              <a:off x="5101081" y="1289391"/>
              <a:ext cx="1594649" cy="2185214"/>
            </a:xfrm>
            <a:prstGeom prst="rect">
              <a:avLst/>
            </a:prstGeom>
            <a:noFill/>
          </p:spPr>
          <p:txBody>
            <a:bodyPr wrap="square" lIns="91440" tIns="45720" rIns="91440" bIns="45720" rtlCol="0" anchor="t">
              <a:spAutoFit/>
            </a:bodyPr>
            <a:lstStyle/>
            <a:p>
              <a:pPr algn="ctr"/>
              <a:r>
                <a:rPr lang="en-IN" sz="800"/>
                <a:t>The model is trained on a </a:t>
              </a:r>
              <a:r>
                <a:rPr lang="en-IN" sz="800" err="1"/>
                <a:t>DeepFashion</a:t>
              </a:r>
              <a:r>
                <a:rPr lang="en-IN" sz="800"/>
                <a:t> Dataset ,a large-scale clothes database for Clothing Category and Attribute . The DeepFashion Database contains several datasets .For this project ,the Category and Attribute Prediction Benchmark was used . This dataset contains 289,222 diverse clothes images from 46 different categories .The dataset contains the location of the images and the labels as a string object , one label per image.</a:t>
              </a:r>
              <a:endParaRPr lang="en-US"/>
            </a:p>
          </p:txBody>
        </p:sp>
        <p:sp>
          <p:nvSpPr>
            <p:cNvPr id="51" name="TextBox 50">
              <a:extLst>
                <a:ext uri="{FF2B5EF4-FFF2-40B4-BE49-F238E27FC236}">
                  <a16:creationId xmlns:a16="http://schemas.microsoft.com/office/drawing/2014/main" id="{81CACE41-C20D-2ABA-215A-1D74ADC653FF}"/>
                </a:ext>
              </a:extLst>
            </p:cNvPr>
            <p:cNvSpPr txBox="1"/>
            <p:nvPr/>
          </p:nvSpPr>
          <p:spPr>
            <a:xfrm>
              <a:off x="5051526" y="1031789"/>
              <a:ext cx="381837" cy="307777"/>
            </a:xfrm>
            <a:prstGeom prst="rect">
              <a:avLst/>
            </a:prstGeom>
            <a:noFill/>
          </p:spPr>
          <p:txBody>
            <a:bodyPr wrap="square" rtlCol="0">
              <a:spAutoFit/>
            </a:bodyPr>
            <a:lstStyle/>
            <a:p>
              <a:r>
                <a:rPr lang="en-IN" b="1"/>
                <a:t>1</a:t>
              </a:r>
            </a:p>
          </p:txBody>
        </p:sp>
      </p:grpSp>
      <p:grpSp>
        <p:nvGrpSpPr>
          <p:cNvPr id="58" name="Group 57">
            <a:extLst>
              <a:ext uri="{FF2B5EF4-FFF2-40B4-BE49-F238E27FC236}">
                <a16:creationId xmlns:a16="http://schemas.microsoft.com/office/drawing/2014/main" id="{5FA14641-DADD-CCEB-0520-CDFF24008D69}"/>
              </a:ext>
            </a:extLst>
          </p:cNvPr>
          <p:cNvGrpSpPr/>
          <p:nvPr/>
        </p:nvGrpSpPr>
        <p:grpSpPr>
          <a:xfrm>
            <a:off x="6733373" y="1849120"/>
            <a:ext cx="2053766" cy="3041011"/>
            <a:chOff x="6849075" y="989315"/>
            <a:chExt cx="2053766" cy="3041011"/>
          </a:xfrm>
        </p:grpSpPr>
        <p:sp>
          <p:nvSpPr>
            <p:cNvPr id="50" name="Rectangle 49">
              <a:extLst>
                <a:ext uri="{FF2B5EF4-FFF2-40B4-BE49-F238E27FC236}">
                  <a16:creationId xmlns:a16="http://schemas.microsoft.com/office/drawing/2014/main" id="{3FD6216E-961C-2105-E1B8-A44AAE6E95B8}"/>
                </a:ext>
              </a:extLst>
            </p:cNvPr>
            <p:cNvSpPr/>
            <p:nvPr/>
          </p:nvSpPr>
          <p:spPr>
            <a:xfrm>
              <a:off x="6849075" y="989315"/>
              <a:ext cx="2053766" cy="3041011"/>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3AC7B653-839B-6620-21BE-8EE2A6C39B28}"/>
                </a:ext>
              </a:extLst>
            </p:cNvPr>
            <p:cNvSpPr txBox="1"/>
            <p:nvPr/>
          </p:nvSpPr>
          <p:spPr>
            <a:xfrm>
              <a:off x="6919068" y="1259960"/>
              <a:ext cx="1913433" cy="2569934"/>
            </a:xfrm>
            <a:prstGeom prst="rect">
              <a:avLst/>
            </a:prstGeom>
            <a:noFill/>
          </p:spPr>
          <p:txBody>
            <a:bodyPr wrap="square" lIns="91440" tIns="45720" rIns="91440" bIns="45720" rtlCol="0" anchor="t">
              <a:spAutoFit/>
            </a:bodyPr>
            <a:lstStyle/>
            <a:p>
              <a:pPr algn="ctr"/>
              <a:r>
                <a:rPr lang="en-US" sz="800">
                  <a:latin typeface="+mn-lt"/>
                  <a:ea typeface="Ebrima" panose="02000000000000000000" pitchFamily="2" charset="0"/>
                  <a:cs typeface="Ebrima" panose="02000000000000000000" pitchFamily="2" charset="0"/>
                </a:rPr>
                <a:t>Then we employ the FastAI library's data augmentation strategy known as "presizing" to enhance our model's performance. Presizing is a technique used to improve the training of deep learning models, particularly in the context of image classification tasks. Presizing involves resizing images to a slightly larger size than the final desired input size before applying any data augmentation. After resizing, data augmentations such as random cropping, rotation, flipping, and more are applied, followed by cropping or resizing to the final input size that the model expects. This strategy ensures that the model sees a variety of augmented views of the original image, promoting better generalization and robustness</a:t>
              </a:r>
              <a:r>
                <a:rPr lang="en-US" sz="900">
                  <a:latin typeface="+mn-lt"/>
                  <a:ea typeface="Ebrima" panose="02000000000000000000" pitchFamily="2" charset="0"/>
                  <a:cs typeface="Ebrima" panose="02000000000000000000" pitchFamily="2" charset="0"/>
                </a:rPr>
                <a:t>.</a:t>
              </a:r>
              <a:endParaRPr lang="en-IN" sz="900">
                <a:latin typeface="+mn-lt"/>
                <a:ea typeface="Ebrima" panose="02000000000000000000" pitchFamily="2" charset="0"/>
                <a:cs typeface="Ebrima" panose="02000000000000000000" pitchFamily="2" charset="0"/>
              </a:endParaRPr>
            </a:p>
          </p:txBody>
        </p:sp>
        <p:sp>
          <p:nvSpPr>
            <p:cNvPr id="52" name="TextBox 51">
              <a:extLst>
                <a:ext uri="{FF2B5EF4-FFF2-40B4-BE49-F238E27FC236}">
                  <a16:creationId xmlns:a16="http://schemas.microsoft.com/office/drawing/2014/main" id="{3DCFFFE4-FD74-2381-EBC8-73085ED26E0E}"/>
                </a:ext>
              </a:extLst>
            </p:cNvPr>
            <p:cNvSpPr txBox="1"/>
            <p:nvPr/>
          </p:nvSpPr>
          <p:spPr>
            <a:xfrm>
              <a:off x="6954039" y="1031789"/>
              <a:ext cx="381837" cy="307777"/>
            </a:xfrm>
            <a:prstGeom prst="rect">
              <a:avLst/>
            </a:prstGeom>
            <a:noFill/>
          </p:spPr>
          <p:txBody>
            <a:bodyPr wrap="square" rtlCol="0">
              <a:spAutoFit/>
            </a:bodyPr>
            <a:lstStyle/>
            <a:p>
              <a:r>
                <a:rPr lang="en-IN" b="1"/>
                <a:t>2</a:t>
              </a:r>
            </a:p>
          </p:txBody>
        </p:sp>
      </p:grpSp>
      <p:grpSp>
        <p:nvGrpSpPr>
          <p:cNvPr id="63" name="Group 62">
            <a:extLst>
              <a:ext uri="{FF2B5EF4-FFF2-40B4-BE49-F238E27FC236}">
                <a16:creationId xmlns:a16="http://schemas.microsoft.com/office/drawing/2014/main" id="{3A96716F-1428-5EF7-EAA0-4787A4B17E3D}"/>
              </a:ext>
            </a:extLst>
          </p:cNvPr>
          <p:cNvGrpSpPr/>
          <p:nvPr/>
        </p:nvGrpSpPr>
        <p:grpSpPr>
          <a:xfrm>
            <a:off x="8943612" y="1833282"/>
            <a:ext cx="3132856" cy="3028806"/>
            <a:chOff x="8965359" y="989315"/>
            <a:chExt cx="3132856" cy="3028806"/>
          </a:xfrm>
        </p:grpSpPr>
        <p:sp>
          <p:nvSpPr>
            <p:cNvPr id="53" name="Rectangle 52">
              <a:extLst>
                <a:ext uri="{FF2B5EF4-FFF2-40B4-BE49-F238E27FC236}">
                  <a16:creationId xmlns:a16="http://schemas.microsoft.com/office/drawing/2014/main" id="{5FE15674-827F-7AA9-870E-63CA382E9FAA}"/>
                </a:ext>
              </a:extLst>
            </p:cNvPr>
            <p:cNvSpPr/>
            <p:nvPr/>
          </p:nvSpPr>
          <p:spPr>
            <a:xfrm>
              <a:off x="8965359" y="989315"/>
              <a:ext cx="3132856" cy="3028806"/>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A160235F-F5AC-D350-80FC-AE00C3E26952}"/>
                </a:ext>
              </a:extLst>
            </p:cNvPr>
            <p:cNvSpPr txBox="1"/>
            <p:nvPr/>
          </p:nvSpPr>
          <p:spPr>
            <a:xfrm>
              <a:off x="9113568" y="1013581"/>
              <a:ext cx="381837" cy="307777"/>
            </a:xfrm>
            <a:prstGeom prst="rect">
              <a:avLst/>
            </a:prstGeom>
            <a:noFill/>
          </p:spPr>
          <p:txBody>
            <a:bodyPr wrap="square" rtlCol="0">
              <a:spAutoFit/>
            </a:bodyPr>
            <a:lstStyle/>
            <a:p>
              <a:r>
                <a:rPr lang="en-IN" b="1"/>
                <a:t>3</a:t>
              </a:r>
            </a:p>
          </p:txBody>
        </p:sp>
        <p:sp>
          <p:nvSpPr>
            <p:cNvPr id="38" name="TextBox 37">
              <a:extLst>
                <a:ext uri="{FF2B5EF4-FFF2-40B4-BE49-F238E27FC236}">
                  <a16:creationId xmlns:a16="http://schemas.microsoft.com/office/drawing/2014/main" id="{54912F68-412E-A2AD-6F55-098A05AC59EC}"/>
                </a:ext>
              </a:extLst>
            </p:cNvPr>
            <p:cNvSpPr txBox="1"/>
            <p:nvPr/>
          </p:nvSpPr>
          <p:spPr>
            <a:xfrm>
              <a:off x="9055668" y="1264957"/>
              <a:ext cx="2855512" cy="2677656"/>
            </a:xfrm>
            <a:prstGeom prst="rect">
              <a:avLst/>
            </a:prstGeom>
            <a:noFill/>
          </p:spPr>
          <p:txBody>
            <a:bodyPr wrap="square" lIns="91440" tIns="45720" rIns="91440" bIns="45720" anchor="t">
              <a:spAutoFit/>
            </a:bodyPr>
            <a:lstStyle/>
            <a:p>
              <a:pPr algn="ctr"/>
              <a:r>
                <a:rPr lang="en-US" sz="800" b="0" i="0">
                  <a:effectLst/>
                  <a:latin typeface="+mn-lt"/>
                </a:rPr>
                <a:t>In this project we want to recognize different types of clothes. Apparently, our classification categories differ from the original classes in the ImageNet dataset which was used to train ResNet34 model. In order to make transfer learning work, we need to replace the last layer of the network with a new linear layer containing the same number of activations as the number of classes in our dataset. In our case we have 46 clothes categories, meaning that we have 46 activations in our new layer. The newly added layer does not contain pre-trained weights and initializes them at random. Therefore, our model will have random output before it is trained, which doesn't mean that the model is entirely random. All the other layers that were not changed will preserve the same weights as the original model and will be good in recognizing general visual concepts such as basic geometric figures, gradients, etc. Therefore, when we are tuning our model to be able to recognize clothes types, we freeze the entire network, but the last layer. That will allow us to optimize the weights of the last layer without changing the weights of the deeper layers.</a:t>
              </a:r>
              <a:endParaRPr lang="en-IN" sz="800">
                <a:latin typeface="+mn-lt"/>
              </a:endParaRPr>
            </a:p>
          </p:txBody>
        </p:sp>
      </p:grpSp>
      <p:grpSp>
        <p:nvGrpSpPr>
          <p:cNvPr id="59" name="Group 58">
            <a:extLst>
              <a:ext uri="{FF2B5EF4-FFF2-40B4-BE49-F238E27FC236}">
                <a16:creationId xmlns:a16="http://schemas.microsoft.com/office/drawing/2014/main" id="{EF66DE48-BB01-523C-1966-B14A97147743}"/>
              </a:ext>
            </a:extLst>
          </p:cNvPr>
          <p:cNvGrpSpPr/>
          <p:nvPr/>
        </p:nvGrpSpPr>
        <p:grpSpPr>
          <a:xfrm>
            <a:off x="4796623" y="4489557"/>
            <a:ext cx="1736995" cy="2178865"/>
            <a:chOff x="5038957" y="3551045"/>
            <a:chExt cx="1736995" cy="2178865"/>
          </a:xfrm>
        </p:grpSpPr>
        <p:sp>
          <p:nvSpPr>
            <p:cNvPr id="55" name="Rectangle 54">
              <a:extLst>
                <a:ext uri="{FF2B5EF4-FFF2-40B4-BE49-F238E27FC236}">
                  <a16:creationId xmlns:a16="http://schemas.microsoft.com/office/drawing/2014/main" id="{C0D95D9E-E291-75B6-15F6-21324E76F1EB}"/>
                </a:ext>
              </a:extLst>
            </p:cNvPr>
            <p:cNvSpPr/>
            <p:nvPr/>
          </p:nvSpPr>
          <p:spPr>
            <a:xfrm>
              <a:off x="5038957" y="3551045"/>
              <a:ext cx="1736995" cy="2178865"/>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348D087D-473C-6D04-1B57-32E6E216C7F8}"/>
                </a:ext>
              </a:extLst>
            </p:cNvPr>
            <p:cNvSpPr txBox="1"/>
            <p:nvPr/>
          </p:nvSpPr>
          <p:spPr>
            <a:xfrm>
              <a:off x="5063176" y="3615799"/>
              <a:ext cx="381837" cy="307777"/>
            </a:xfrm>
            <a:prstGeom prst="rect">
              <a:avLst/>
            </a:prstGeom>
            <a:noFill/>
          </p:spPr>
          <p:txBody>
            <a:bodyPr wrap="square" rtlCol="0">
              <a:spAutoFit/>
            </a:bodyPr>
            <a:lstStyle/>
            <a:p>
              <a:r>
                <a:rPr lang="en-IN" b="1"/>
                <a:t>4</a:t>
              </a:r>
            </a:p>
          </p:txBody>
        </p:sp>
        <p:sp>
          <p:nvSpPr>
            <p:cNvPr id="40" name="TextBox 39">
              <a:extLst>
                <a:ext uri="{FF2B5EF4-FFF2-40B4-BE49-F238E27FC236}">
                  <a16:creationId xmlns:a16="http://schemas.microsoft.com/office/drawing/2014/main" id="{FA00A757-29BD-6A44-294A-09CE27783121}"/>
                </a:ext>
              </a:extLst>
            </p:cNvPr>
            <p:cNvSpPr txBox="1"/>
            <p:nvPr/>
          </p:nvSpPr>
          <p:spPr>
            <a:xfrm>
              <a:off x="5066106" y="3823345"/>
              <a:ext cx="1629624" cy="1815882"/>
            </a:xfrm>
            <a:prstGeom prst="rect">
              <a:avLst/>
            </a:prstGeom>
            <a:noFill/>
          </p:spPr>
          <p:txBody>
            <a:bodyPr wrap="square" lIns="91440" tIns="45720" rIns="91440" bIns="45720" anchor="t">
              <a:spAutoFit/>
            </a:bodyPr>
            <a:lstStyle/>
            <a:p>
              <a:pPr algn="ctr"/>
              <a:r>
                <a:rPr lang="en-US" sz="800"/>
                <a:t>We then move to create confusion matrix .Examining the Confusion Matrix allows us to evaluate the performance of our neural network by showing how often different classes are misclassified. For instance, the network might confuse 'Top' with 'Blouse' or 'Romper' with 'Dress', highlighting areas where the model struggles. These insights help us understand the model's limitations.</a:t>
              </a:r>
              <a:endParaRPr lang="en-IN" sz="800"/>
            </a:p>
          </p:txBody>
        </p:sp>
      </p:grpSp>
      <p:grpSp>
        <p:nvGrpSpPr>
          <p:cNvPr id="62" name="Group 61">
            <a:extLst>
              <a:ext uri="{FF2B5EF4-FFF2-40B4-BE49-F238E27FC236}">
                <a16:creationId xmlns:a16="http://schemas.microsoft.com/office/drawing/2014/main" id="{B563C095-D54E-F092-6585-C38A5900061F}"/>
              </a:ext>
            </a:extLst>
          </p:cNvPr>
          <p:cNvGrpSpPr/>
          <p:nvPr/>
        </p:nvGrpSpPr>
        <p:grpSpPr>
          <a:xfrm>
            <a:off x="6733373" y="5111983"/>
            <a:ext cx="5378581" cy="1573862"/>
            <a:chOff x="6719634" y="4237163"/>
            <a:chExt cx="5378581" cy="1573862"/>
          </a:xfrm>
        </p:grpSpPr>
        <p:sp>
          <p:nvSpPr>
            <p:cNvPr id="60" name="Rectangle 59">
              <a:extLst>
                <a:ext uri="{FF2B5EF4-FFF2-40B4-BE49-F238E27FC236}">
                  <a16:creationId xmlns:a16="http://schemas.microsoft.com/office/drawing/2014/main" id="{B5449249-C426-F155-64A0-0A04786E78EE}"/>
                </a:ext>
              </a:extLst>
            </p:cNvPr>
            <p:cNvSpPr/>
            <p:nvPr/>
          </p:nvSpPr>
          <p:spPr>
            <a:xfrm>
              <a:off x="6719634" y="4237163"/>
              <a:ext cx="5378581" cy="1556441"/>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10829387-DA69-57FC-F970-78A2A0F3C96F}"/>
                </a:ext>
              </a:extLst>
            </p:cNvPr>
            <p:cNvSpPr txBox="1"/>
            <p:nvPr/>
          </p:nvSpPr>
          <p:spPr>
            <a:xfrm>
              <a:off x="6788883" y="4610696"/>
              <a:ext cx="5109577" cy="1200329"/>
            </a:xfrm>
            <a:prstGeom prst="rect">
              <a:avLst/>
            </a:prstGeom>
            <a:noFill/>
          </p:spPr>
          <p:txBody>
            <a:bodyPr wrap="square" lIns="91440" tIns="45720" rIns="91440" bIns="45720" rtlCol="0" anchor="t">
              <a:spAutoFit/>
            </a:bodyPr>
            <a:lstStyle/>
            <a:p>
              <a:pPr algn="ctr"/>
              <a:r>
                <a:rPr lang="en-US" sz="800" b="0" i="0">
                  <a:effectLst/>
                  <a:latin typeface="+mn-lt"/>
                  <a:ea typeface="Ebrima" panose="02000000000000000000" pitchFamily="2" charset="0"/>
                  <a:cs typeface="Ebrima" panose="02000000000000000000" pitchFamily="2" charset="0"/>
                </a:rPr>
                <a:t>As was mentioned previously the layers transferred from the pre-trained model are already good at recognizing fundamental visual concepts and do not require much training. While deeper layers that are responsible for recognizing complex shapes specific to our project, still will benefit from higher learning rates. Therefore ,we  use smaller learning rates(1e-7) for the first layers and bigger learning rates(1e-3) for the last layers, to allow them to fine-tune more quickly than earlier layers</a:t>
              </a:r>
              <a:r>
                <a:rPr lang="en-US" sz="800" b="0" i="0">
                  <a:effectLst/>
                  <a:latin typeface="+mn-lt"/>
                </a:rPr>
                <a:t>. Finally ,after training for 6 epochs ,we evaluate our model on test set and calculate accuracy.Top-1 Accuracy of the model on the user-specified data is 62% which is lower than on DeepFashion Dataset. However, it is still good for a 46-class classification model.</a:t>
              </a:r>
              <a:endParaRPr lang="en-IN" sz="800">
                <a:latin typeface="+mn-lt"/>
              </a:endParaRPr>
            </a:p>
            <a:p>
              <a:pPr algn="just"/>
              <a:endParaRPr lang="en-IN" sz="800">
                <a:latin typeface="+mn-lt"/>
              </a:endParaRPr>
            </a:p>
          </p:txBody>
        </p:sp>
        <p:sp>
          <p:nvSpPr>
            <p:cNvPr id="61" name="TextBox 60">
              <a:extLst>
                <a:ext uri="{FF2B5EF4-FFF2-40B4-BE49-F238E27FC236}">
                  <a16:creationId xmlns:a16="http://schemas.microsoft.com/office/drawing/2014/main" id="{36980691-A97C-C820-27FF-76899F6990C0}"/>
                </a:ext>
              </a:extLst>
            </p:cNvPr>
            <p:cNvSpPr txBox="1"/>
            <p:nvPr/>
          </p:nvSpPr>
          <p:spPr>
            <a:xfrm>
              <a:off x="6790042" y="4290220"/>
              <a:ext cx="381837" cy="307777"/>
            </a:xfrm>
            <a:prstGeom prst="rect">
              <a:avLst/>
            </a:prstGeom>
            <a:noFill/>
          </p:spPr>
          <p:txBody>
            <a:bodyPr wrap="square" rtlCol="0">
              <a:spAutoFit/>
            </a:bodyPr>
            <a:lstStyle/>
            <a:p>
              <a:r>
                <a:rPr lang="en-IN" b="1"/>
                <a:t>5</a:t>
              </a:r>
            </a:p>
          </p:txBody>
        </p:sp>
      </p:grpSp>
      <p:sp>
        <p:nvSpPr>
          <p:cNvPr id="79" name="Freeform: Shape 78">
            <a:extLst>
              <a:ext uri="{FF2B5EF4-FFF2-40B4-BE49-F238E27FC236}">
                <a16:creationId xmlns:a16="http://schemas.microsoft.com/office/drawing/2014/main" id="{8179D4BB-7DAA-52F1-A19D-935C9FEB1AE2}"/>
              </a:ext>
            </a:extLst>
          </p:cNvPr>
          <p:cNvSpPr/>
          <p:nvPr/>
        </p:nvSpPr>
        <p:spPr>
          <a:xfrm>
            <a:off x="557016" y="1046448"/>
            <a:ext cx="3997705" cy="5671617"/>
          </a:xfrm>
          <a:custGeom>
            <a:avLst/>
            <a:gdLst>
              <a:gd name="connsiteX0" fmla="*/ 907589 w 3997705"/>
              <a:gd name="connsiteY0" fmla="*/ 0 h 5671617"/>
              <a:gd name="connsiteX1" fmla="*/ 3997705 w 3997705"/>
              <a:gd name="connsiteY1" fmla="*/ 0 h 5671617"/>
              <a:gd name="connsiteX2" fmla="*/ 3997705 w 3997705"/>
              <a:gd name="connsiteY2" fmla="*/ 5671617 h 5671617"/>
              <a:gd name="connsiteX3" fmla="*/ 0 w 3997705"/>
              <a:gd name="connsiteY3" fmla="*/ 5671617 h 5671617"/>
              <a:gd name="connsiteX4" fmla="*/ 84523 w 3997705"/>
              <a:gd name="connsiteY4" fmla="*/ 5633047 h 5671617"/>
              <a:gd name="connsiteX5" fmla="*/ 1405245 w 3997705"/>
              <a:gd name="connsiteY5" fmla="*/ 3537151 h 5671617"/>
              <a:gd name="connsiteX6" fmla="*/ 1405410 w 3997705"/>
              <a:gd name="connsiteY6" fmla="*/ 1279464 h 5671617"/>
              <a:gd name="connsiteX7" fmla="*/ 999243 w 3997705"/>
              <a:gd name="connsiteY7" fmla="*/ 155754 h 567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7705" h="5671617">
                <a:moveTo>
                  <a:pt x="907589" y="0"/>
                </a:moveTo>
                <a:lnTo>
                  <a:pt x="3997705" y="0"/>
                </a:lnTo>
                <a:lnTo>
                  <a:pt x="3997705" y="5671617"/>
                </a:lnTo>
                <a:lnTo>
                  <a:pt x="0" y="5671617"/>
                </a:lnTo>
                <a:lnTo>
                  <a:pt x="84523" y="5633047"/>
                </a:lnTo>
                <a:cubicBezTo>
                  <a:pt x="689581" y="5315416"/>
                  <a:pt x="1185443" y="4552576"/>
                  <a:pt x="1405245" y="3537151"/>
                </a:cubicBezTo>
                <a:cubicBezTo>
                  <a:pt x="1563347" y="2806763"/>
                  <a:pt x="1563405" y="2009913"/>
                  <a:pt x="1405410" y="1279464"/>
                </a:cubicBezTo>
                <a:cubicBezTo>
                  <a:pt x="1313911" y="856444"/>
                  <a:pt x="1174503" y="477230"/>
                  <a:pt x="999243" y="155754"/>
                </a:cubicBezTo>
                <a:close/>
              </a:path>
            </a:pathLst>
          </a:cu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F5480"/>
              </a:solidFill>
            </a:endParaRPr>
          </a:p>
        </p:txBody>
      </p:sp>
      <p:sp>
        <p:nvSpPr>
          <p:cNvPr id="89" name="TextBox 88">
            <a:extLst>
              <a:ext uri="{FF2B5EF4-FFF2-40B4-BE49-F238E27FC236}">
                <a16:creationId xmlns:a16="http://schemas.microsoft.com/office/drawing/2014/main" id="{A8154CD4-9410-9D46-0AA5-AE0A83050B45}"/>
              </a:ext>
            </a:extLst>
          </p:cNvPr>
          <p:cNvSpPr txBox="1"/>
          <p:nvPr/>
        </p:nvSpPr>
        <p:spPr>
          <a:xfrm>
            <a:off x="3774877" y="4773429"/>
            <a:ext cx="925381"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Chinos</a:t>
            </a:r>
          </a:p>
        </p:txBody>
      </p:sp>
      <p:sp>
        <p:nvSpPr>
          <p:cNvPr id="91" name="TextBox 90">
            <a:extLst>
              <a:ext uri="{FF2B5EF4-FFF2-40B4-BE49-F238E27FC236}">
                <a16:creationId xmlns:a16="http://schemas.microsoft.com/office/drawing/2014/main" id="{67E7860A-F2B1-34A9-8872-6C22ACC654B2}"/>
              </a:ext>
            </a:extLst>
          </p:cNvPr>
          <p:cNvSpPr txBox="1"/>
          <p:nvPr/>
        </p:nvSpPr>
        <p:spPr>
          <a:xfrm rot="7602078">
            <a:off x="711863" y="5717837"/>
            <a:ext cx="1268807" cy="400110"/>
          </a:xfrm>
          <a:prstGeom prst="rect">
            <a:avLst/>
          </a:prstGeom>
          <a:noFill/>
        </p:spPr>
        <p:txBody>
          <a:bodyPr wrap="square" rtlCol="0">
            <a:prstTxWarp prst="textArchUp">
              <a:avLst>
                <a:gd name="adj" fmla="val 11595414"/>
              </a:avLst>
            </a:prstTxWarp>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Coverup</a:t>
            </a:r>
          </a:p>
        </p:txBody>
      </p:sp>
      <p:grpSp>
        <p:nvGrpSpPr>
          <p:cNvPr id="147" name="Group 146">
            <a:extLst>
              <a:ext uri="{FF2B5EF4-FFF2-40B4-BE49-F238E27FC236}">
                <a16:creationId xmlns:a16="http://schemas.microsoft.com/office/drawing/2014/main" id="{C8AE853A-2812-7DB3-E2F6-33A56D228D30}"/>
              </a:ext>
            </a:extLst>
          </p:cNvPr>
          <p:cNvGrpSpPr/>
          <p:nvPr/>
        </p:nvGrpSpPr>
        <p:grpSpPr>
          <a:xfrm>
            <a:off x="977663" y="913668"/>
            <a:ext cx="3742481" cy="5737225"/>
            <a:chOff x="930807" y="1033505"/>
            <a:chExt cx="3742481" cy="5737225"/>
          </a:xfrm>
        </p:grpSpPr>
        <p:sp>
          <p:nvSpPr>
            <p:cNvPr id="81" name="TextBox 80">
              <a:extLst>
                <a:ext uri="{FF2B5EF4-FFF2-40B4-BE49-F238E27FC236}">
                  <a16:creationId xmlns:a16="http://schemas.microsoft.com/office/drawing/2014/main" id="{CFAFA2FF-BF51-3227-5F48-F42C14F62A97}"/>
                </a:ext>
              </a:extLst>
            </p:cNvPr>
            <p:cNvSpPr txBox="1"/>
            <p:nvPr/>
          </p:nvSpPr>
          <p:spPr>
            <a:xfrm rot="5400000">
              <a:off x="3931796" y="136520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Anorak</a:t>
              </a:r>
            </a:p>
          </p:txBody>
        </p:sp>
        <p:sp>
          <p:nvSpPr>
            <p:cNvPr id="83" name="TextBox 82">
              <a:extLst>
                <a:ext uri="{FF2B5EF4-FFF2-40B4-BE49-F238E27FC236}">
                  <a16:creationId xmlns:a16="http://schemas.microsoft.com/office/drawing/2014/main" id="{C5E12091-5DFC-CB23-CF2A-6532FA9C76E9}"/>
                </a:ext>
              </a:extLst>
            </p:cNvPr>
            <p:cNvSpPr txBox="1"/>
            <p:nvPr/>
          </p:nvSpPr>
          <p:spPr>
            <a:xfrm>
              <a:off x="2450082" y="3032554"/>
              <a:ext cx="1400695" cy="584775"/>
            </a:xfrm>
            <a:prstGeom prst="rect">
              <a:avLst/>
            </a:prstGeom>
            <a:noFill/>
          </p:spPr>
          <p:txBody>
            <a:bodyPr wrap="square" rtlCol="0">
              <a:spAutoFit/>
            </a:bodyPr>
            <a:lstStyle/>
            <a:p>
              <a:r>
                <a:rPr lang="en-IN" sz="3200">
                  <a:solidFill>
                    <a:srgbClr val="FF5480"/>
                  </a:solidFill>
                  <a:latin typeface="Georgia" panose="02040502050405020303" pitchFamily="18" charset="0"/>
                  <a:ea typeface="Ebrima" panose="02000000000000000000" pitchFamily="2" charset="0"/>
                  <a:cs typeface="Ebrima" panose="02000000000000000000" pitchFamily="2" charset="0"/>
                </a:rPr>
                <a:t>Blazer</a:t>
              </a:r>
            </a:p>
          </p:txBody>
        </p:sp>
        <p:sp>
          <p:nvSpPr>
            <p:cNvPr id="84" name="TextBox 83">
              <a:extLst>
                <a:ext uri="{FF2B5EF4-FFF2-40B4-BE49-F238E27FC236}">
                  <a16:creationId xmlns:a16="http://schemas.microsoft.com/office/drawing/2014/main" id="{4D54976E-69B9-FEFD-EE3C-3A3317056162}"/>
                </a:ext>
              </a:extLst>
            </p:cNvPr>
            <p:cNvSpPr txBox="1"/>
            <p:nvPr/>
          </p:nvSpPr>
          <p:spPr>
            <a:xfrm>
              <a:off x="1657834" y="1046447"/>
              <a:ext cx="1048297"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Blouse</a:t>
              </a:r>
            </a:p>
          </p:txBody>
        </p:sp>
        <p:sp>
          <p:nvSpPr>
            <p:cNvPr id="85" name="TextBox 84">
              <a:extLst>
                <a:ext uri="{FF2B5EF4-FFF2-40B4-BE49-F238E27FC236}">
                  <a16:creationId xmlns:a16="http://schemas.microsoft.com/office/drawing/2014/main" id="{CD391511-A91B-32E4-570D-6C256CF52A41}"/>
                </a:ext>
              </a:extLst>
            </p:cNvPr>
            <p:cNvSpPr txBox="1"/>
            <p:nvPr/>
          </p:nvSpPr>
          <p:spPr>
            <a:xfrm>
              <a:off x="930807" y="6358925"/>
              <a:ext cx="1062424"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Bomber</a:t>
              </a:r>
            </a:p>
          </p:txBody>
        </p:sp>
        <p:sp>
          <p:nvSpPr>
            <p:cNvPr id="86" name="TextBox 85">
              <a:extLst>
                <a:ext uri="{FF2B5EF4-FFF2-40B4-BE49-F238E27FC236}">
                  <a16:creationId xmlns:a16="http://schemas.microsoft.com/office/drawing/2014/main" id="{B0175E1E-2A8D-C4E7-5EB4-54A98B15DF4E}"/>
                </a:ext>
              </a:extLst>
            </p:cNvPr>
            <p:cNvSpPr txBox="1"/>
            <p:nvPr/>
          </p:nvSpPr>
          <p:spPr>
            <a:xfrm rot="16200000">
              <a:off x="3334426" y="5519309"/>
              <a:ext cx="2053766" cy="400110"/>
            </a:xfrm>
            <a:prstGeom prst="rect">
              <a:avLst/>
            </a:prstGeom>
            <a:noFill/>
          </p:spPr>
          <p:txBody>
            <a:bodyPr wrap="square" rtlCol="0">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Button-down</a:t>
              </a:r>
            </a:p>
          </p:txBody>
        </p:sp>
        <p:sp>
          <p:nvSpPr>
            <p:cNvPr id="87" name="TextBox 86">
              <a:extLst>
                <a:ext uri="{FF2B5EF4-FFF2-40B4-BE49-F238E27FC236}">
                  <a16:creationId xmlns:a16="http://schemas.microsoft.com/office/drawing/2014/main" id="{83E46DAE-D963-2E95-B8FA-690D50D13186}"/>
                </a:ext>
              </a:extLst>
            </p:cNvPr>
            <p:cNvSpPr txBox="1"/>
            <p:nvPr/>
          </p:nvSpPr>
          <p:spPr>
            <a:xfrm rot="5400000">
              <a:off x="1032378" y="3060335"/>
              <a:ext cx="1992451" cy="338554"/>
            </a:xfrm>
            <a:prstGeom prst="rect">
              <a:avLst/>
            </a:prstGeom>
            <a:noFill/>
          </p:spPr>
          <p:txBody>
            <a:bodyPr wrap="square" rtlCol="0">
              <a:prstTxWarp prst="textArchUp">
                <a:avLst/>
              </a:prstTxWarp>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Caftan</a:t>
              </a:r>
            </a:p>
          </p:txBody>
        </p:sp>
        <p:sp>
          <p:nvSpPr>
            <p:cNvPr id="88" name="TextBox 87">
              <a:extLst>
                <a:ext uri="{FF2B5EF4-FFF2-40B4-BE49-F238E27FC236}">
                  <a16:creationId xmlns:a16="http://schemas.microsoft.com/office/drawing/2014/main" id="{C7F5D90B-EA67-7050-56AA-37AAEAAB4AC9}"/>
                </a:ext>
              </a:extLst>
            </p:cNvPr>
            <p:cNvSpPr txBox="1"/>
            <p:nvPr/>
          </p:nvSpPr>
          <p:spPr>
            <a:xfrm>
              <a:off x="2060254" y="5148575"/>
              <a:ext cx="1697214" cy="523220"/>
            </a:xfrm>
            <a:prstGeom prst="rect">
              <a:avLst/>
            </a:prstGeom>
            <a:noFill/>
          </p:spPr>
          <p:txBody>
            <a:bodyPr wrap="square" rtlCol="0">
              <a:spAutoFit/>
            </a:bodyPr>
            <a:lstStyle/>
            <a:p>
              <a:r>
                <a:rPr lang="en-IN" sz="2800">
                  <a:solidFill>
                    <a:srgbClr val="FF5480"/>
                  </a:solidFill>
                  <a:latin typeface="Georgia" panose="02040502050405020303" pitchFamily="18" charset="0"/>
                  <a:ea typeface="Ebrima" panose="02000000000000000000" pitchFamily="2" charset="0"/>
                  <a:cs typeface="Ebrima" panose="02000000000000000000" pitchFamily="2" charset="0"/>
                </a:rPr>
                <a:t>Cardigan</a:t>
              </a:r>
            </a:p>
          </p:txBody>
        </p:sp>
        <p:sp>
          <p:nvSpPr>
            <p:cNvPr id="90" name="TextBox 89">
              <a:extLst>
                <a:ext uri="{FF2B5EF4-FFF2-40B4-BE49-F238E27FC236}">
                  <a16:creationId xmlns:a16="http://schemas.microsoft.com/office/drawing/2014/main" id="{73524995-D2FC-1AC9-AF4D-4327FED64E6D}"/>
                </a:ext>
              </a:extLst>
            </p:cNvPr>
            <p:cNvSpPr txBox="1"/>
            <p:nvPr/>
          </p:nvSpPr>
          <p:spPr>
            <a:xfrm>
              <a:off x="3964763" y="2889969"/>
              <a:ext cx="633031" cy="364637"/>
            </a:xfrm>
            <a:prstGeom prst="rect">
              <a:avLst/>
            </a:prstGeom>
            <a:noFill/>
          </p:spPr>
          <p:txBody>
            <a:bodyPr wrap="square" rtlCol="0">
              <a:spAutoFit/>
            </a:bodyPr>
            <a:lstStyle/>
            <a:p>
              <a:r>
                <a:rPr lang="en-IN" sz="1700">
                  <a:solidFill>
                    <a:srgbClr val="FF5480"/>
                  </a:solidFill>
                  <a:latin typeface="Georgia" panose="02040502050405020303" pitchFamily="18" charset="0"/>
                  <a:ea typeface="Ebrima" panose="02000000000000000000" pitchFamily="2" charset="0"/>
                  <a:cs typeface="Ebrima" panose="02000000000000000000" pitchFamily="2" charset="0"/>
                </a:rPr>
                <a:t>Coat</a:t>
              </a:r>
            </a:p>
          </p:txBody>
        </p:sp>
        <p:pic>
          <p:nvPicPr>
            <p:cNvPr id="94" name="Graphic 93" descr="Suit with solid fill">
              <a:extLst>
                <a:ext uri="{FF2B5EF4-FFF2-40B4-BE49-F238E27FC236}">
                  <a16:creationId xmlns:a16="http://schemas.microsoft.com/office/drawing/2014/main" id="{141C0F62-3886-EBF5-35A5-BA42037FD7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50137" y="5856330"/>
              <a:ext cx="914400" cy="914400"/>
            </a:xfrm>
            <a:prstGeom prst="rect">
              <a:avLst/>
            </a:prstGeom>
          </p:spPr>
        </p:pic>
        <p:pic>
          <p:nvPicPr>
            <p:cNvPr id="96" name="Graphic 95" descr="Mannequin with solid fill">
              <a:extLst>
                <a:ext uri="{FF2B5EF4-FFF2-40B4-BE49-F238E27FC236}">
                  <a16:creationId xmlns:a16="http://schemas.microsoft.com/office/drawing/2014/main" id="{BABA9BCE-BD06-2AF9-B498-A86F61F376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53744" y="3319751"/>
              <a:ext cx="914400" cy="914400"/>
            </a:xfrm>
            <a:prstGeom prst="rect">
              <a:avLst/>
            </a:prstGeom>
          </p:spPr>
        </p:pic>
        <p:pic>
          <p:nvPicPr>
            <p:cNvPr id="98" name="Graphic 97" descr="Skirt with solid fill">
              <a:extLst>
                <a:ext uri="{FF2B5EF4-FFF2-40B4-BE49-F238E27FC236}">
                  <a16:creationId xmlns:a16="http://schemas.microsoft.com/office/drawing/2014/main" id="{73BC48E0-C880-0635-380B-91DA5F1901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28530" y="3200522"/>
              <a:ext cx="914400" cy="914400"/>
            </a:xfrm>
            <a:prstGeom prst="rect">
              <a:avLst/>
            </a:prstGeom>
          </p:spPr>
        </p:pic>
        <p:pic>
          <p:nvPicPr>
            <p:cNvPr id="100" name="Graphic 99" descr="Shirt with solid fill">
              <a:extLst>
                <a:ext uri="{FF2B5EF4-FFF2-40B4-BE49-F238E27FC236}">
                  <a16:creationId xmlns:a16="http://schemas.microsoft.com/office/drawing/2014/main" id="{78196E36-200B-991A-5DD9-E4231B7E2CE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71192" y="1801750"/>
              <a:ext cx="870277" cy="870277"/>
            </a:xfrm>
            <a:prstGeom prst="rect">
              <a:avLst/>
            </a:prstGeom>
          </p:spPr>
        </p:pic>
        <p:pic>
          <p:nvPicPr>
            <p:cNvPr id="102" name="Graphic 101" descr="Pants with solid fill">
              <a:extLst>
                <a:ext uri="{FF2B5EF4-FFF2-40B4-BE49-F238E27FC236}">
                  <a16:creationId xmlns:a16="http://schemas.microsoft.com/office/drawing/2014/main" id="{985CE030-142E-41EB-E436-FDDD8D803B7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46333" y="1099654"/>
              <a:ext cx="675123" cy="675123"/>
            </a:xfrm>
            <a:prstGeom prst="rect">
              <a:avLst/>
            </a:prstGeom>
          </p:spPr>
        </p:pic>
        <p:pic>
          <p:nvPicPr>
            <p:cNvPr id="104" name="Graphic 103" descr="Handbag with solid fill">
              <a:extLst>
                <a:ext uri="{FF2B5EF4-FFF2-40B4-BE49-F238E27FC236}">
                  <a16:creationId xmlns:a16="http://schemas.microsoft.com/office/drawing/2014/main" id="{6B4FBA0A-6EFE-D183-0F9F-E001D392FE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00265" y="4267599"/>
              <a:ext cx="726359" cy="726359"/>
            </a:xfrm>
            <a:prstGeom prst="rect">
              <a:avLst/>
            </a:prstGeom>
          </p:spPr>
        </p:pic>
        <p:pic>
          <p:nvPicPr>
            <p:cNvPr id="106" name="Graphic 105" descr="Long sleeve shirt with solid fill">
              <a:extLst>
                <a:ext uri="{FF2B5EF4-FFF2-40B4-BE49-F238E27FC236}">
                  <a16:creationId xmlns:a16="http://schemas.microsoft.com/office/drawing/2014/main" id="{7AA17FA2-0F45-6A85-14FB-257F81DACFF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729712" y="6197196"/>
              <a:ext cx="507676" cy="507676"/>
            </a:xfrm>
            <a:prstGeom prst="rect">
              <a:avLst/>
            </a:prstGeom>
          </p:spPr>
        </p:pic>
        <p:sp>
          <p:nvSpPr>
            <p:cNvPr id="107" name="TextBox 106">
              <a:extLst>
                <a:ext uri="{FF2B5EF4-FFF2-40B4-BE49-F238E27FC236}">
                  <a16:creationId xmlns:a16="http://schemas.microsoft.com/office/drawing/2014/main" id="{69E225A6-6710-7ED7-399A-B7D20C09358E}"/>
                </a:ext>
              </a:extLst>
            </p:cNvPr>
            <p:cNvSpPr txBox="1"/>
            <p:nvPr/>
          </p:nvSpPr>
          <p:spPr>
            <a:xfrm>
              <a:off x="2800414" y="6385704"/>
              <a:ext cx="1177077"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Coverup</a:t>
              </a:r>
            </a:p>
          </p:txBody>
        </p:sp>
        <p:sp>
          <p:nvSpPr>
            <p:cNvPr id="108" name="TextBox 107">
              <a:extLst>
                <a:ext uri="{FF2B5EF4-FFF2-40B4-BE49-F238E27FC236}">
                  <a16:creationId xmlns:a16="http://schemas.microsoft.com/office/drawing/2014/main" id="{284CE14F-BFCE-D830-D64D-7F1631E31AC1}"/>
                </a:ext>
              </a:extLst>
            </p:cNvPr>
            <p:cNvSpPr txBox="1"/>
            <p:nvPr/>
          </p:nvSpPr>
          <p:spPr>
            <a:xfrm>
              <a:off x="2421782" y="1065339"/>
              <a:ext cx="935965" cy="276999"/>
            </a:xfrm>
            <a:prstGeom prst="rect">
              <a:avLst/>
            </a:prstGeom>
            <a:noFill/>
          </p:spPr>
          <p:txBody>
            <a:bodyPr wrap="square" rtlCol="0">
              <a:spAutoFit/>
            </a:bodyPr>
            <a:lstStyle/>
            <a:p>
              <a:r>
                <a:rPr lang="en-IN" sz="1200">
                  <a:solidFill>
                    <a:srgbClr val="FF5480"/>
                  </a:solidFill>
                  <a:latin typeface="Georgia" panose="02040502050405020303" pitchFamily="18" charset="0"/>
                  <a:ea typeface="Ebrima" panose="02000000000000000000" pitchFamily="2" charset="0"/>
                  <a:cs typeface="Ebrima" panose="02000000000000000000" pitchFamily="2" charset="0"/>
                </a:rPr>
                <a:t>Culottes</a:t>
              </a:r>
            </a:p>
          </p:txBody>
        </p:sp>
        <p:sp>
          <p:nvSpPr>
            <p:cNvPr id="109" name="TextBox 108">
              <a:extLst>
                <a:ext uri="{FF2B5EF4-FFF2-40B4-BE49-F238E27FC236}">
                  <a16:creationId xmlns:a16="http://schemas.microsoft.com/office/drawing/2014/main" id="{FBD01517-8BBD-0317-D149-1DC4C18E0C0C}"/>
                </a:ext>
              </a:extLst>
            </p:cNvPr>
            <p:cNvSpPr txBox="1"/>
            <p:nvPr/>
          </p:nvSpPr>
          <p:spPr>
            <a:xfrm>
              <a:off x="3669185" y="6002333"/>
              <a:ext cx="668791" cy="276999"/>
            </a:xfrm>
            <a:prstGeom prst="rect">
              <a:avLst/>
            </a:prstGeom>
            <a:noFill/>
          </p:spPr>
          <p:txBody>
            <a:bodyPr wrap="square" rtlCol="0">
              <a:spAutoFit/>
            </a:bodyPr>
            <a:lstStyle/>
            <a:p>
              <a:r>
                <a:rPr lang="en-IN" sz="1200">
                  <a:solidFill>
                    <a:srgbClr val="FF5480"/>
                  </a:solidFill>
                  <a:latin typeface="Georgia" panose="02040502050405020303" pitchFamily="18" charset="0"/>
                  <a:ea typeface="Ebrima" panose="02000000000000000000" pitchFamily="2" charset="0"/>
                  <a:cs typeface="Ebrima" panose="02000000000000000000" pitchFamily="2" charset="0"/>
                </a:rPr>
                <a:t>Cutoffs</a:t>
              </a:r>
            </a:p>
          </p:txBody>
        </p:sp>
        <p:sp>
          <p:nvSpPr>
            <p:cNvPr id="110" name="TextBox 109">
              <a:extLst>
                <a:ext uri="{FF2B5EF4-FFF2-40B4-BE49-F238E27FC236}">
                  <a16:creationId xmlns:a16="http://schemas.microsoft.com/office/drawing/2014/main" id="{8230EE9F-A6C0-37D8-2792-2CAA036C4CE0}"/>
                </a:ext>
              </a:extLst>
            </p:cNvPr>
            <p:cNvSpPr txBox="1"/>
            <p:nvPr/>
          </p:nvSpPr>
          <p:spPr>
            <a:xfrm rot="5400000">
              <a:off x="2966970" y="1524886"/>
              <a:ext cx="1505981" cy="523220"/>
            </a:xfrm>
            <a:prstGeom prst="rect">
              <a:avLst/>
            </a:prstGeom>
            <a:noFill/>
          </p:spPr>
          <p:txBody>
            <a:bodyPr wrap="square" rtlCol="0">
              <a:spAutoFit/>
            </a:bodyPr>
            <a:lstStyle/>
            <a:p>
              <a:r>
                <a:rPr lang="en-IN" sz="2800">
                  <a:solidFill>
                    <a:srgbClr val="FF5480"/>
                  </a:solidFill>
                  <a:latin typeface="Georgia" panose="02040502050405020303" pitchFamily="18" charset="0"/>
                  <a:ea typeface="Ebrima" panose="02000000000000000000" pitchFamily="2" charset="0"/>
                  <a:cs typeface="Ebrima" panose="02000000000000000000" pitchFamily="2" charset="0"/>
                </a:rPr>
                <a:t>Dress</a:t>
              </a:r>
            </a:p>
          </p:txBody>
        </p:sp>
        <p:sp>
          <p:nvSpPr>
            <p:cNvPr id="111" name="TextBox 110">
              <a:extLst>
                <a:ext uri="{FF2B5EF4-FFF2-40B4-BE49-F238E27FC236}">
                  <a16:creationId xmlns:a16="http://schemas.microsoft.com/office/drawing/2014/main" id="{741ED487-0526-3EF7-C544-626223E0CC95}"/>
                </a:ext>
              </a:extLst>
            </p:cNvPr>
            <p:cNvSpPr txBox="1"/>
            <p:nvPr/>
          </p:nvSpPr>
          <p:spPr>
            <a:xfrm rot="6838814">
              <a:off x="1106810" y="5096483"/>
              <a:ext cx="1285283" cy="400110"/>
            </a:xfrm>
            <a:prstGeom prst="rect">
              <a:avLst/>
            </a:prstGeom>
            <a:noFill/>
          </p:spPr>
          <p:txBody>
            <a:bodyPr wrap="square" rtlCol="0">
              <a:prstTxWarp prst="textArchUp">
                <a:avLst>
                  <a:gd name="adj" fmla="val 11530335"/>
                </a:avLst>
              </a:prstTxWarp>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Flannel</a:t>
              </a:r>
            </a:p>
          </p:txBody>
        </p:sp>
        <p:sp>
          <p:nvSpPr>
            <p:cNvPr id="112" name="TextBox 111">
              <a:extLst>
                <a:ext uri="{FF2B5EF4-FFF2-40B4-BE49-F238E27FC236}">
                  <a16:creationId xmlns:a16="http://schemas.microsoft.com/office/drawing/2014/main" id="{CF6166B1-9D4C-4D3D-018C-4B040691E2B8}"/>
                </a:ext>
              </a:extLst>
            </p:cNvPr>
            <p:cNvSpPr txBox="1"/>
            <p:nvPr/>
          </p:nvSpPr>
          <p:spPr>
            <a:xfrm>
              <a:off x="1990661" y="4367830"/>
              <a:ext cx="1130413"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Gauchos</a:t>
              </a:r>
            </a:p>
          </p:txBody>
        </p:sp>
        <p:sp>
          <p:nvSpPr>
            <p:cNvPr id="113" name="TextBox 112">
              <a:extLst>
                <a:ext uri="{FF2B5EF4-FFF2-40B4-BE49-F238E27FC236}">
                  <a16:creationId xmlns:a16="http://schemas.microsoft.com/office/drawing/2014/main" id="{32031D45-F752-6788-D181-5A6900114184}"/>
                </a:ext>
              </a:extLst>
            </p:cNvPr>
            <p:cNvSpPr txBox="1"/>
            <p:nvPr/>
          </p:nvSpPr>
          <p:spPr>
            <a:xfrm>
              <a:off x="2103209" y="5534698"/>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Halter</a:t>
              </a:r>
            </a:p>
          </p:txBody>
        </p:sp>
        <p:sp>
          <p:nvSpPr>
            <p:cNvPr id="114" name="TextBox 113">
              <a:extLst>
                <a:ext uri="{FF2B5EF4-FFF2-40B4-BE49-F238E27FC236}">
                  <a16:creationId xmlns:a16="http://schemas.microsoft.com/office/drawing/2014/main" id="{5AADEF04-24FB-4608-8EF2-69F36F150E06}"/>
                </a:ext>
              </a:extLst>
            </p:cNvPr>
            <p:cNvSpPr txBox="1"/>
            <p:nvPr/>
          </p:nvSpPr>
          <p:spPr>
            <a:xfrm>
              <a:off x="3737323" y="1703659"/>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Henley</a:t>
              </a:r>
            </a:p>
          </p:txBody>
        </p:sp>
        <p:sp>
          <p:nvSpPr>
            <p:cNvPr id="115" name="TextBox 114">
              <a:extLst>
                <a:ext uri="{FF2B5EF4-FFF2-40B4-BE49-F238E27FC236}">
                  <a16:creationId xmlns:a16="http://schemas.microsoft.com/office/drawing/2014/main" id="{776EE450-545A-A1C1-0451-7E614E9E939D}"/>
                </a:ext>
              </a:extLst>
            </p:cNvPr>
            <p:cNvSpPr txBox="1"/>
            <p:nvPr/>
          </p:nvSpPr>
          <p:spPr>
            <a:xfrm rot="16825255">
              <a:off x="3354960" y="3342707"/>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Hoodie</a:t>
              </a:r>
            </a:p>
          </p:txBody>
        </p:sp>
        <p:sp>
          <p:nvSpPr>
            <p:cNvPr id="116" name="TextBox 115">
              <a:extLst>
                <a:ext uri="{FF2B5EF4-FFF2-40B4-BE49-F238E27FC236}">
                  <a16:creationId xmlns:a16="http://schemas.microsoft.com/office/drawing/2014/main" id="{96370036-9EFC-99F8-706E-10A52C3EAA6F}"/>
                </a:ext>
              </a:extLst>
            </p:cNvPr>
            <p:cNvSpPr txBox="1"/>
            <p:nvPr/>
          </p:nvSpPr>
          <p:spPr>
            <a:xfrm rot="4459761">
              <a:off x="1330552" y="1730160"/>
              <a:ext cx="935965" cy="369332"/>
            </a:xfrm>
            <a:prstGeom prst="rect">
              <a:avLst/>
            </a:prstGeom>
            <a:noFill/>
          </p:spPr>
          <p:txBody>
            <a:bodyPr wrap="square" rtlCol="0">
              <a:prstTxWarp prst="textArchUp">
                <a:avLst>
                  <a:gd name="adj" fmla="val 12650416"/>
                </a:avLst>
              </a:prstTxWarp>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Jacket</a:t>
              </a:r>
            </a:p>
          </p:txBody>
        </p:sp>
        <p:sp>
          <p:nvSpPr>
            <p:cNvPr id="117" name="TextBox 116">
              <a:extLst>
                <a:ext uri="{FF2B5EF4-FFF2-40B4-BE49-F238E27FC236}">
                  <a16:creationId xmlns:a16="http://schemas.microsoft.com/office/drawing/2014/main" id="{858960A6-6245-BD37-06BD-58910841798D}"/>
                </a:ext>
              </a:extLst>
            </p:cNvPr>
            <p:cNvSpPr txBox="1"/>
            <p:nvPr/>
          </p:nvSpPr>
          <p:spPr>
            <a:xfrm rot="16586855">
              <a:off x="1606181" y="6040949"/>
              <a:ext cx="935965" cy="323165"/>
            </a:xfrm>
            <a:prstGeom prst="rect">
              <a:avLst/>
            </a:prstGeom>
            <a:noFill/>
          </p:spPr>
          <p:txBody>
            <a:bodyPr wrap="square" rtlCol="0">
              <a:spAutoFit/>
            </a:bodyPr>
            <a:lstStyle/>
            <a:p>
              <a:r>
                <a:rPr lang="en-IN" sz="1500">
                  <a:solidFill>
                    <a:srgbClr val="FF5480"/>
                  </a:solidFill>
                  <a:latin typeface="Georgia" panose="02040502050405020303" pitchFamily="18" charset="0"/>
                  <a:ea typeface="Ebrima" panose="02000000000000000000" pitchFamily="2" charset="0"/>
                  <a:cs typeface="Ebrima" panose="02000000000000000000" pitchFamily="2" charset="0"/>
                </a:rPr>
                <a:t>Jeans</a:t>
              </a:r>
            </a:p>
          </p:txBody>
        </p:sp>
        <p:sp>
          <p:nvSpPr>
            <p:cNvPr id="118" name="TextBox 117">
              <a:extLst>
                <a:ext uri="{FF2B5EF4-FFF2-40B4-BE49-F238E27FC236}">
                  <a16:creationId xmlns:a16="http://schemas.microsoft.com/office/drawing/2014/main" id="{94D0CADA-5405-D116-E946-C83A13B31944}"/>
                </a:ext>
              </a:extLst>
            </p:cNvPr>
            <p:cNvSpPr txBox="1"/>
            <p:nvPr/>
          </p:nvSpPr>
          <p:spPr>
            <a:xfrm rot="16200000">
              <a:off x="3896781" y="4213941"/>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Jeggings</a:t>
              </a:r>
            </a:p>
          </p:txBody>
        </p:sp>
        <p:sp>
          <p:nvSpPr>
            <p:cNvPr id="119" name="TextBox 118">
              <a:extLst>
                <a:ext uri="{FF2B5EF4-FFF2-40B4-BE49-F238E27FC236}">
                  <a16:creationId xmlns:a16="http://schemas.microsoft.com/office/drawing/2014/main" id="{3475D60A-159A-10F5-4F58-E76B6B5731E0}"/>
                </a:ext>
              </a:extLst>
            </p:cNvPr>
            <p:cNvSpPr txBox="1"/>
            <p:nvPr/>
          </p:nvSpPr>
          <p:spPr>
            <a:xfrm>
              <a:off x="2048259" y="2860731"/>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Jerseys</a:t>
              </a:r>
            </a:p>
          </p:txBody>
        </p:sp>
        <p:sp>
          <p:nvSpPr>
            <p:cNvPr id="120" name="TextBox 119">
              <a:extLst>
                <a:ext uri="{FF2B5EF4-FFF2-40B4-BE49-F238E27FC236}">
                  <a16:creationId xmlns:a16="http://schemas.microsoft.com/office/drawing/2014/main" id="{357AC6F7-6BA9-DCE3-BFE7-1B2946F4D1EF}"/>
                </a:ext>
              </a:extLst>
            </p:cNvPr>
            <p:cNvSpPr txBox="1"/>
            <p:nvPr/>
          </p:nvSpPr>
          <p:spPr>
            <a:xfrm>
              <a:off x="1978830" y="1286735"/>
              <a:ext cx="1580468" cy="461665"/>
            </a:xfrm>
            <a:prstGeom prst="rect">
              <a:avLst/>
            </a:prstGeom>
            <a:noFill/>
          </p:spPr>
          <p:txBody>
            <a:bodyPr wrap="square" rtlCol="0">
              <a:spAutoFit/>
            </a:bodyPr>
            <a:lstStyle/>
            <a:p>
              <a:r>
                <a:rPr lang="en-IN" sz="2400">
                  <a:solidFill>
                    <a:srgbClr val="FF5480"/>
                  </a:solidFill>
                  <a:latin typeface="Georgia" panose="02040502050405020303" pitchFamily="18" charset="0"/>
                  <a:ea typeface="Ebrima" panose="02000000000000000000" pitchFamily="2" charset="0"/>
                  <a:cs typeface="Ebrima" panose="02000000000000000000" pitchFamily="2" charset="0"/>
                </a:rPr>
                <a:t>Jodhpurs</a:t>
              </a:r>
            </a:p>
          </p:txBody>
        </p:sp>
        <p:sp>
          <p:nvSpPr>
            <p:cNvPr id="121" name="TextBox 120">
              <a:extLst>
                <a:ext uri="{FF2B5EF4-FFF2-40B4-BE49-F238E27FC236}">
                  <a16:creationId xmlns:a16="http://schemas.microsoft.com/office/drawing/2014/main" id="{A738B660-D936-39F3-996C-F9FC3192089D}"/>
                </a:ext>
              </a:extLst>
            </p:cNvPr>
            <p:cNvSpPr txBox="1"/>
            <p:nvPr/>
          </p:nvSpPr>
          <p:spPr>
            <a:xfrm>
              <a:off x="2854156" y="5594546"/>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Joggers</a:t>
              </a:r>
            </a:p>
          </p:txBody>
        </p:sp>
        <p:sp>
          <p:nvSpPr>
            <p:cNvPr id="122" name="TextBox 121">
              <a:extLst>
                <a:ext uri="{FF2B5EF4-FFF2-40B4-BE49-F238E27FC236}">
                  <a16:creationId xmlns:a16="http://schemas.microsoft.com/office/drawing/2014/main" id="{2CB5791F-535A-8C75-44D5-E9CB2EEA6A43}"/>
                </a:ext>
              </a:extLst>
            </p:cNvPr>
            <p:cNvSpPr txBox="1"/>
            <p:nvPr/>
          </p:nvSpPr>
          <p:spPr>
            <a:xfrm>
              <a:off x="2209122" y="4966852"/>
              <a:ext cx="1179830"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Jumpsuits</a:t>
              </a:r>
            </a:p>
          </p:txBody>
        </p:sp>
        <p:sp>
          <p:nvSpPr>
            <p:cNvPr id="123" name="TextBox 122">
              <a:extLst>
                <a:ext uri="{FF2B5EF4-FFF2-40B4-BE49-F238E27FC236}">
                  <a16:creationId xmlns:a16="http://schemas.microsoft.com/office/drawing/2014/main" id="{2E265419-BAE1-53EF-43F5-4F354A56BC59}"/>
                </a:ext>
              </a:extLst>
            </p:cNvPr>
            <p:cNvSpPr txBox="1"/>
            <p:nvPr/>
          </p:nvSpPr>
          <p:spPr>
            <a:xfrm>
              <a:off x="3249741" y="501348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Kaftan</a:t>
              </a:r>
            </a:p>
          </p:txBody>
        </p:sp>
        <p:sp>
          <p:nvSpPr>
            <p:cNvPr id="124" name="TextBox 123">
              <a:extLst>
                <a:ext uri="{FF2B5EF4-FFF2-40B4-BE49-F238E27FC236}">
                  <a16:creationId xmlns:a16="http://schemas.microsoft.com/office/drawing/2014/main" id="{115F191F-69D4-BECE-030C-C6CD3B7E8D0E}"/>
                </a:ext>
              </a:extLst>
            </p:cNvPr>
            <p:cNvSpPr txBox="1"/>
            <p:nvPr/>
          </p:nvSpPr>
          <p:spPr>
            <a:xfrm rot="5400000">
              <a:off x="2913540" y="2526563"/>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Kimono</a:t>
              </a:r>
            </a:p>
          </p:txBody>
        </p:sp>
        <p:sp>
          <p:nvSpPr>
            <p:cNvPr id="125" name="TextBox 124">
              <a:extLst>
                <a:ext uri="{FF2B5EF4-FFF2-40B4-BE49-F238E27FC236}">
                  <a16:creationId xmlns:a16="http://schemas.microsoft.com/office/drawing/2014/main" id="{DDC4CD32-5D59-BE2B-59D5-D43E3C2D4858}"/>
                </a:ext>
              </a:extLst>
            </p:cNvPr>
            <p:cNvSpPr txBox="1"/>
            <p:nvPr/>
          </p:nvSpPr>
          <p:spPr>
            <a:xfrm rot="5400000">
              <a:off x="2011388" y="3983540"/>
              <a:ext cx="1278170"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Leggings</a:t>
              </a:r>
            </a:p>
          </p:txBody>
        </p:sp>
        <p:sp>
          <p:nvSpPr>
            <p:cNvPr id="126" name="TextBox 125">
              <a:extLst>
                <a:ext uri="{FF2B5EF4-FFF2-40B4-BE49-F238E27FC236}">
                  <a16:creationId xmlns:a16="http://schemas.microsoft.com/office/drawing/2014/main" id="{2385FACF-B382-4889-5283-FF10E48EEBD9}"/>
                </a:ext>
              </a:extLst>
            </p:cNvPr>
            <p:cNvSpPr txBox="1"/>
            <p:nvPr/>
          </p:nvSpPr>
          <p:spPr>
            <a:xfrm>
              <a:off x="3204001" y="4042384"/>
              <a:ext cx="1120938" cy="384721"/>
            </a:xfrm>
            <a:prstGeom prst="rect">
              <a:avLst/>
            </a:prstGeom>
            <a:noFill/>
          </p:spPr>
          <p:txBody>
            <a:bodyPr wrap="square" rtlCol="0">
              <a:spAutoFit/>
            </a:bodyPr>
            <a:lstStyle/>
            <a:p>
              <a:r>
                <a:rPr lang="en-IN" sz="1900">
                  <a:solidFill>
                    <a:srgbClr val="FF5480"/>
                  </a:solidFill>
                  <a:latin typeface="Georgia" panose="02040502050405020303" pitchFamily="18" charset="0"/>
                  <a:ea typeface="Ebrima" panose="02000000000000000000" pitchFamily="2" charset="0"/>
                  <a:cs typeface="Ebrima" panose="02000000000000000000" pitchFamily="2" charset="0"/>
                </a:rPr>
                <a:t>Oneside</a:t>
              </a:r>
            </a:p>
          </p:txBody>
        </p:sp>
        <p:sp>
          <p:nvSpPr>
            <p:cNvPr id="127" name="TextBox 126">
              <a:extLst>
                <a:ext uri="{FF2B5EF4-FFF2-40B4-BE49-F238E27FC236}">
                  <a16:creationId xmlns:a16="http://schemas.microsoft.com/office/drawing/2014/main" id="{52C26D27-3E72-7485-AA3E-90ED72554765}"/>
                </a:ext>
              </a:extLst>
            </p:cNvPr>
            <p:cNvSpPr txBox="1"/>
            <p:nvPr/>
          </p:nvSpPr>
          <p:spPr>
            <a:xfrm rot="6526014">
              <a:off x="1376716" y="6128286"/>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Parka</a:t>
              </a:r>
            </a:p>
          </p:txBody>
        </p:sp>
        <p:sp>
          <p:nvSpPr>
            <p:cNvPr id="128" name="TextBox 127">
              <a:extLst>
                <a:ext uri="{FF2B5EF4-FFF2-40B4-BE49-F238E27FC236}">
                  <a16:creationId xmlns:a16="http://schemas.microsoft.com/office/drawing/2014/main" id="{B77132BE-9C59-9096-1123-2E082230EAAC}"/>
                </a:ext>
              </a:extLst>
            </p:cNvPr>
            <p:cNvSpPr txBox="1"/>
            <p:nvPr/>
          </p:nvSpPr>
          <p:spPr>
            <a:xfrm rot="5400000">
              <a:off x="3134834" y="5997955"/>
              <a:ext cx="1130413"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Peacoat</a:t>
              </a:r>
            </a:p>
          </p:txBody>
        </p:sp>
        <p:sp>
          <p:nvSpPr>
            <p:cNvPr id="129" name="TextBox 128">
              <a:extLst>
                <a:ext uri="{FF2B5EF4-FFF2-40B4-BE49-F238E27FC236}">
                  <a16:creationId xmlns:a16="http://schemas.microsoft.com/office/drawing/2014/main" id="{C0658990-C1ED-5ACB-BC1B-753487407662}"/>
                </a:ext>
              </a:extLst>
            </p:cNvPr>
            <p:cNvSpPr txBox="1"/>
            <p:nvPr/>
          </p:nvSpPr>
          <p:spPr>
            <a:xfrm rot="4926673">
              <a:off x="1834523" y="2096280"/>
              <a:ext cx="1235230" cy="400110"/>
            </a:xfrm>
            <a:prstGeom prst="rect">
              <a:avLst/>
            </a:prstGeom>
            <a:noFill/>
          </p:spPr>
          <p:txBody>
            <a:bodyPr wrap="square" rtlCol="0">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Poncho</a:t>
              </a:r>
            </a:p>
          </p:txBody>
        </p:sp>
        <p:sp>
          <p:nvSpPr>
            <p:cNvPr id="130" name="TextBox 129">
              <a:extLst>
                <a:ext uri="{FF2B5EF4-FFF2-40B4-BE49-F238E27FC236}">
                  <a16:creationId xmlns:a16="http://schemas.microsoft.com/office/drawing/2014/main" id="{057EE96E-AFF7-252F-D575-A0BCD0CDCD9F}"/>
                </a:ext>
              </a:extLst>
            </p:cNvPr>
            <p:cNvSpPr txBox="1"/>
            <p:nvPr/>
          </p:nvSpPr>
          <p:spPr>
            <a:xfrm rot="5400000">
              <a:off x="3655490" y="2290936"/>
              <a:ext cx="1272984" cy="553998"/>
            </a:xfrm>
            <a:prstGeom prst="rect">
              <a:avLst/>
            </a:prstGeom>
            <a:noFill/>
          </p:spPr>
          <p:txBody>
            <a:bodyPr wrap="square" rtlCol="0">
              <a:spAutoFit/>
            </a:bodyPr>
            <a:lstStyle/>
            <a:p>
              <a:r>
                <a:rPr lang="en-IN" sz="3000">
                  <a:solidFill>
                    <a:srgbClr val="FF5480"/>
                  </a:solidFill>
                  <a:latin typeface="Georgia" panose="02040502050405020303" pitchFamily="18" charset="0"/>
                  <a:ea typeface="Ebrima" panose="02000000000000000000" pitchFamily="2" charset="0"/>
                  <a:cs typeface="Ebrima" panose="02000000000000000000" pitchFamily="2" charset="0"/>
                </a:rPr>
                <a:t>Robe</a:t>
              </a:r>
            </a:p>
          </p:txBody>
        </p:sp>
        <p:sp>
          <p:nvSpPr>
            <p:cNvPr id="131" name="TextBox 130">
              <a:extLst>
                <a:ext uri="{FF2B5EF4-FFF2-40B4-BE49-F238E27FC236}">
                  <a16:creationId xmlns:a16="http://schemas.microsoft.com/office/drawing/2014/main" id="{3CC6709C-2B66-DBFB-69B7-DA869D46B731}"/>
                </a:ext>
              </a:extLst>
            </p:cNvPr>
            <p:cNvSpPr txBox="1"/>
            <p:nvPr/>
          </p:nvSpPr>
          <p:spPr>
            <a:xfrm>
              <a:off x="2684345" y="3543386"/>
              <a:ext cx="122747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Romper</a:t>
              </a:r>
            </a:p>
          </p:txBody>
        </p:sp>
        <p:sp>
          <p:nvSpPr>
            <p:cNvPr id="132" name="TextBox 131">
              <a:extLst>
                <a:ext uri="{FF2B5EF4-FFF2-40B4-BE49-F238E27FC236}">
                  <a16:creationId xmlns:a16="http://schemas.microsoft.com/office/drawing/2014/main" id="{B4FBE1BD-EBC5-A7E3-1A45-060B5311CEF9}"/>
                </a:ext>
              </a:extLst>
            </p:cNvPr>
            <p:cNvSpPr txBox="1"/>
            <p:nvPr/>
          </p:nvSpPr>
          <p:spPr>
            <a:xfrm>
              <a:off x="2174335" y="4623966"/>
              <a:ext cx="1106636" cy="430887"/>
            </a:xfrm>
            <a:prstGeom prst="rect">
              <a:avLst/>
            </a:prstGeom>
            <a:noFill/>
          </p:spPr>
          <p:txBody>
            <a:bodyPr wrap="square" rtlCol="0">
              <a:spAutoFit/>
            </a:bodyPr>
            <a:lstStyle/>
            <a:p>
              <a:r>
                <a:rPr lang="en-IN" sz="2200">
                  <a:solidFill>
                    <a:srgbClr val="FF5480"/>
                  </a:solidFill>
                  <a:latin typeface="Georgia" panose="02040502050405020303" pitchFamily="18" charset="0"/>
                  <a:ea typeface="Ebrima" panose="02000000000000000000" pitchFamily="2" charset="0"/>
                  <a:cs typeface="Ebrima" panose="02000000000000000000" pitchFamily="2" charset="0"/>
                </a:rPr>
                <a:t>Sarong</a:t>
              </a:r>
            </a:p>
          </p:txBody>
        </p:sp>
        <p:sp>
          <p:nvSpPr>
            <p:cNvPr id="133" name="TextBox 132">
              <a:extLst>
                <a:ext uri="{FF2B5EF4-FFF2-40B4-BE49-F238E27FC236}">
                  <a16:creationId xmlns:a16="http://schemas.microsoft.com/office/drawing/2014/main" id="{3914315E-CA1D-4715-C23A-0F07825A8CC0}"/>
                </a:ext>
              </a:extLst>
            </p:cNvPr>
            <p:cNvSpPr txBox="1"/>
            <p:nvPr/>
          </p:nvSpPr>
          <p:spPr>
            <a:xfrm>
              <a:off x="2810368" y="5880512"/>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Shorts</a:t>
              </a:r>
            </a:p>
          </p:txBody>
        </p:sp>
        <p:sp>
          <p:nvSpPr>
            <p:cNvPr id="134" name="TextBox 133">
              <a:extLst>
                <a:ext uri="{FF2B5EF4-FFF2-40B4-BE49-F238E27FC236}">
                  <a16:creationId xmlns:a16="http://schemas.microsoft.com/office/drawing/2014/main" id="{72186408-0BF4-8462-7EC1-6A323BED0DFE}"/>
                </a:ext>
              </a:extLst>
            </p:cNvPr>
            <p:cNvSpPr txBox="1"/>
            <p:nvPr/>
          </p:nvSpPr>
          <p:spPr>
            <a:xfrm>
              <a:off x="2280080" y="2628986"/>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Skirt</a:t>
              </a:r>
            </a:p>
          </p:txBody>
        </p:sp>
        <p:sp>
          <p:nvSpPr>
            <p:cNvPr id="135" name="TextBox 134">
              <a:extLst>
                <a:ext uri="{FF2B5EF4-FFF2-40B4-BE49-F238E27FC236}">
                  <a16:creationId xmlns:a16="http://schemas.microsoft.com/office/drawing/2014/main" id="{BFA8B738-C996-46E3-67C6-3BC8347F8C77}"/>
                </a:ext>
              </a:extLst>
            </p:cNvPr>
            <p:cNvSpPr txBox="1"/>
            <p:nvPr/>
          </p:nvSpPr>
          <p:spPr>
            <a:xfrm>
              <a:off x="2866173" y="6209177"/>
              <a:ext cx="935965" cy="246221"/>
            </a:xfrm>
            <a:prstGeom prst="rect">
              <a:avLst/>
            </a:prstGeom>
            <a:noFill/>
          </p:spPr>
          <p:txBody>
            <a:bodyPr wrap="square" rtlCol="0">
              <a:spAutoFit/>
            </a:bodyPr>
            <a:lstStyle/>
            <a:p>
              <a:r>
                <a:rPr lang="en-IN" sz="1000">
                  <a:solidFill>
                    <a:srgbClr val="FF5480"/>
                  </a:solidFill>
                  <a:latin typeface="Georgia" panose="02040502050405020303" pitchFamily="18" charset="0"/>
                  <a:ea typeface="Ebrima" panose="02000000000000000000" pitchFamily="2" charset="0"/>
                  <a:cs typeface="Ebrima" panose="02000000000000000000" pitchFamily="2" charset="0"/>
                </a:rPr>
                <a:t>Sweater</a:t>
              </a:r>
            </a:p>
          </p:txBody>
        </p:sp>
        <p:sp>
          <p:nvSpPr>
            <p:cNvPr id="136" name="TextBox 135">
              <a:extLst>
                <a:ext uri="{FF2B5EF4-FFF2-40B4-BE49-F238E27FC236}">
                  <a16:creationId xmlns:a16="http://schemas.microsoft.com/office/drawing/2014/main" id="{F46568FA-7887-EAFD-A775-DF1CCC81D331}"/>
                </a:ext>
              </a:extLst>
            </p:cNvPr>
            <p:cNvSpPr txBox="1"/>
            <p:nvPr/>
          </p:nvSpPr>
          <p:spPr>
            <a:xfrm rot="5594947">
              <a:off x="3238422" y="2502517"/>
              <a:ext cx="1444938"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Sweatpants</a:t>
              </a:r>
            </a:p>
          </p:txBody>
        </p:sp>
        <p:sp>
          <p:nvSpPr>
            <p:cNvPr id="137" name="TextBox 136">
              <a:extLst>
                <a:ext uri="{FF2B5EF4-FFF2-40B4-BE49-F238E27FC236}">
                  <a16:creationId xmlns:a16="http://schemas.microsoft.com/office/drawing/2014/main" id="{D8B02ECF-42FC-DBF0-05B2-49A679B24470}"/>
                </a:ext>
              </a:extLst>
            </p:cNvPr>
            <p:cNvSpPr txBox="1"/>
            <p:nvPr/>
          </p:nvSpPr>
          <p:spPr>
            <a:xfrm rot="5400000">
              <a:off x="2967951" y="2634818"/>
              <a:ext cx="1424151" cy="261610"/>
            </a:xfrm>
            <a:prstGeom prst="rect">
              <a:avLst/>
            </a:prstGeom>
            <a:noFill/>
          </p:spPr>
          <p:txBody>
            <a:bodyPr wrap="square" rtlCol="0">
              <a:spAutoFit/>
            </a:bodyPr>
            <a:lstStyle/>
            <a:p>
              <a:r>
                <a:rPr lang="en-IN" sz="1100">
                  <a:solidFill>
                    <a:srgbClr val="FF5480"/>
                  </a:solidFill>
                  <a:latin typeface="Georgia" panose="02040502050405020303" pitchFamily="18" charset="0"/>
                  <a:ea typeface="Ebrima" panose="02000000000000000000" pitchFamily="2" charset="0"/>
                  <a:cs typeface="Ebrima" panose="02000000000000000000" pitchFamily="2" charset="0"/>
                </a:rPr>
                <a:t>Sweatshorts</a:t>
              </a:r>
            </a:p>
          </p:txBody>
        </p:sp>
        <p:sp>
          <p:nvSpPr>
            <p:cNvPr id="138" name="TextBox 137">
              <a:extLst>
                <a:ext uri="{FF2B5EF4-FFF2-40B4-BE49-F238E27FC236}">
                  <a16:creationId xmlns:a16="http://schemas.microsoft.com/office/drawing/2014/main" id="{A65B3C7B-DAF3-AE8F-1C06-AD48DE2C7116}"/>
                </a:ext>
              </a:extLst>
            </p:cNvPr>
            <p:cNvSpPr txBox="1"/>
            <p:nvPr/>
          </p:nvSpPr>
          <p:spPr>
            <a:xfrm>
              <a:off x="3064758" y="2930143"/>
              <a:ext cx="935965"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Tank</a:t>
              </a:r>
            </a:p>
          </p:txBody>
        </p:sp>
        <p:sp>
          <p:nvSpPr>
            <p:cNvPr id="139" name="TextBox 138">
              <a:extLst>
                <a:ext uri="{FF2B5EF4-FFF2-40B4-BE49-F238E27FC236}">
                  <a16:creationId xmlns:a16="http://schemas.microsoft.com/office/drawing/2014/main" id="{D5AB6FAC-F648-C57E-C2C0-E8AD4C65521D}"/>
                </a:ext>
              </a:extLst>
            </p:cNvPr>
            <p:cNvSpPr txBox="1"/>
            <p:nvPr/>
          </p:nvSpPr>
          <p:spPr>
            <a:xfrm rot="5400000">
              <a:off x="2568036" y="296607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Tee</a:t>
              </a:r>
            </a:p>
          </p:txBody>
        </p:sp>
        <p:sp>
          <p:nvSpPr>
            <p:cNvPr id="140" name="TextBox 139">
              <a:extLst>
                <a:ext uri="{FF2B5EF4-FFF2-40B4-BE49-F238E27FC236}">
                  <a16:creationId xmlns:a16="http://schemas.microsoft.com/office/drawing/2014/main" id="{DAEF2310-74C5-B175-81A8-A5E51157437D}"/>
                </a:ext>
              </a:extLst>
            </p:cNvPr>
            <p:cNvSpPr txBox="1"/>
            <p:nvPr/>
          </p:nvSpPr>
          <p:spPr>
            <a:xfrm rot="16460763">
              <a:off x="2684345" y="3950763"/>
              <a:ext cx="774556" cy="415498"/>
            </a:xfrm>
            <a:prstGeom prst="rect">
              <a:avLst/>
            </a:prstGeom>
            <a:noFill/>
          </p:spPr>
          <p:txBody>
            <a:bodyPr wrap="square" rtlCol="0">
              <a:spAutoFit/>
            </a:bodyPr>
            <a:lstStyle/>
            <a:p>
              <a:r>
                <a:rPr lang="en-IN" sz="2100">
                  <a:solidFill>
                    <a:srgbClr val="FF5480"/>
                  </a:solidFill>
                  <a:latin typeface="Georgia" panose="02040502050405020303" pitchFamily="18" charset="0"/>
                  <a:ea typeface="Ebrima" panose="02000000000000000000" pitchFamily="2" charset="0"/>
                  <a:cs typeface="Ebrima" panose="02000000000000000000" pitchFamily="2" charset="0"/>
                </a:rPr>
                <a:t>Top</a:t>
              </a:r>
            </a:p>
          </p:txBody>
        </p:sp>
        <p:sp>
          <p:nvSpPr>
            <p:cNvPr id="141" name="TextBox 140">
              <a:extLst>
                <a:ext uri="{FF2B5EF4-FFF2-40B4-BE49-F238E27FC236}">
                  <a16:creationId xmlns:a16="http://schemas.microsoft.com/office/drawing/2014/main" id="{16EFF24F-316F-7713-33A0-838120450DB1}"/>
                </a:ext>
              </a:extLst>
            </p:cNvPr>
            <p:cNvSpPr txBox="1"/>
            <p:nvPr/>
          </p:nvSpPr>
          <p:spPr>
            <a:xfrm>
              <a:off x="3668075" y="432987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Trunks</a:t>
              </a:r>
            </a:p>
          </p:txBody>
        </p:sp>
        <p:sp>
          <p:nvSpPr>
            <p:cNvPr id="142" name="TextBox 141">
              <a:extLst>
                <a:ext uri="{FF2B5EF4-FFF2-40B4-BE49-F238E27FC236}">
                  <a16:creationId xmlns:a16="http://schemas.microsoft.com/office/drawing/2014/main" id="{B847544A-F4D1-4075-E8FA-1563D7BB4BE8}"/>
                </a:ext>
              </a:extLst>
            </p:cNvPr>
            <p:cNvSpPr txBox="1"/>
            <p:nvPr/>
          </p:nvSpPr>
          <p:spPr>
            <a:xfrm rot="5400000">
              <a:off x="3454961" y="5572599"/>
              <a:ext cx="1246497"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Turtleneck</a:t>
              </a:r>
            </a:p>
          </p:txBody>
        </p:sp>
        <p:sp>
          <p:nvSpPr>
            <p:cNvPr id="143" name="TextBox 142">
              <a:extLst>
                <a:ext uri="{FF2B5EF4-FFF2-40B4-BE49-F238E27FC236}">
                  <a16:creationId xmlns:a16="http://schemas.microsoft.com/office/drawing/2014/main" id="{17CC8951-83F2-ACBE-A4F0-D3341EF18A9C}"/>
                </a:ext>
              </a:extLst>
            </p:cNvPr>
            <p:cNvSpPr txBox="1"/>
            <p:nvPr/>
          </p:nvSpPr>
          <p:spPr>
            <a:xfrm>
              <a:off x="3118180" y="1091872"/>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Tee</a:t>
              </a:r>
            </a:p>
          </p:txBody>
        </p:sp>
        <p:pic>
          <p:nvPicPr>
            <p:cNvPr id="145" name="Graphic 144" descr="3d Glasses with solid fill">
              <a:extLst>
                <a:ext uri="{FF2B5EF4-FFF2-40B4-BE49-F238E27FC236}">
                  <a16:creationId xmlns:a16="http://schemas.microsoft.com/office/drawing/2014/main" id="{EDCEE46A-C434-8B26-AA85-14247DDEE64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09330" y="5321815"/>
              <a:ext cx="335891" cy="335891"/>
            </a:xfrm>
            <a:prstGeom prst="rect">
              <a:avLst/>
            </a:prstGeom>
          </p:spPr>
        </p:pic>
      </p:grpSp>
    </p:spTree>
    <p:extLst>
      <p:ext uri="{BB962C8B-B14F-4D97-AF65-F5344CB8AC3E}">
        <p14:creationId xmlns:p14="http://schemas.microsoft.com/office/powerpoint/2010/main" val="373599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angle 1">
            <a:extLst>
              <a:ext uri="{FF2B5EF4-FFF2-40B4-BE49-F238E27FC236}">
                <a16:creationId xmlns:a16="http://schemas.microsoft.com/office/drawing/2014/main" id="{F2CC9D48-7226-3DEC-668A-ECB83D25CA3D}"/>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tial Circle 4">
            <a:extLst>
              <a:ext uri="{FF2B5EF4-FFF2-40B4-BE49-F238E27FC236}">
                <a16:creationId xmlns:a16="http://schemas.microsoft.com/office/drawing/2014/main" id="{14C92936-09AB-34F2-B26D-97B4A0DD9F3C}"/>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9A95C288-1C2F-6291-4D2A-641566D7877C}"/>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4D17741-529D-305B-2110-E08565A5FCFE}"/>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Dress with solid fill">
            <a:extLst>
              <a:ext uri="{FF2B5EF4-FFF2-40B4-BE49-F238E27FC236}">
                <a16:creationId xmlns:a16="http://schemas.microsoft.com/office/drawing/2014/main" id="{E15F6A1D-38DC-C8A7-BAD4-FD84437CC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24" y="1290371"/>
            <a:ext cx="391188" cy="391188"/>
          </a:xfrm>
          <a:prstGeom prst="rect">
            <a:avLst/>
          </a:prstGeom>
        </p:spPr>
      </p:pic>
      <p:sp>
        <p:nvSpPr>
          <p:cNvPr id="9" name="Oval 8">
            <a:extLst>
              <a:ext uri="{FF2B5EF4-FFF2-40B4-BE49-F238E27FC236}">
                <a16:creationId xmlns:a16="http://schemas.microsoft.com/office/drawing/2014/main" id="{1D05A6D6-044F-37E4-0AE8-7B32EFD95699}"/>
              </a:ext>
            </a:extLst>
          </p:cNvPr>
          <p:cNvSpPr/>
          <p:nvPr/>
        </p:nvSpPr>
        <p:spPr>
          <a:xfrm>
            <a:off x="253822" y="2891393"/>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E000AD5-63B8-68A5-F7AA-0C680DFE15B9}"/>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Mandala with solid fill">
            <a:extLst>
              <a:ext uri="{FF2B5EF4-FFF2-40B4-BE49-F238E27FC236}">
                <a16:creationId xmlns:a16="http://schemas.microsoft.com/office/drawing/2014/main" id="{AF883D11-5FD8-FC92-DB77-94C69B210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2" name="Picture 11" descr="A white letter on a pink background&#10;&#10;Description automatically generated">
            <a:extLst>
              <a:ext uri="{FF2B5EF4-FFF2-40B4-BE49-F238E27FC236}">
                <a16:creationId xmlns:a16="http://schemas.microsoft.com/office/drawing/2014/main" id="{C97A59AE-1EA9-997D-A905-87838D63090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14" name="Google Shape;93;p3">
            <a:extLst>
              <a:ext uri="{FF2B5EF4-FFF2-40B4-BE49-F238E27FC236}">
                <a16:creationId xmlns:a16="http://schemas.microsoft.com/office/drawing/2014/main" id="{A6EF89AD-5DED-119B-C88D-A8EC1EEDB9CF}"/>
              </a:ext>
            </a:extLst>
          </p:cNvPr>
          <p:cNvSpPr txBox="1">
            <a:spLocks noGrp="1"/>
          </p:cNvSpPr>
          <p:nvPr>
            <p:ph type="title"/>
          </p:nvPr>
        </p:nvSpPr>
        <p:spPr>
          <a:xfrm>
            <a:off x="1287776" y="110173"/>
            <a:ext cx="10483677" cy="531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800" b="1">
                <a:solidFill>
                  <a:srgbClr val="CA8787"/>
                </a:solidFill>
                <a:latin typeface="Georgia" panose="02040502050405020303" pitchFamily="18" charset="0"/>
                <a:cs typeface="GENISO" panose="02000400000000000000" pitchFamily="2" charset="0"/>
              </a:rPr>
              <a:t>Trendsetting Movie Fashion: Outfit Type Recognition</a:t>
            </a:r>
            <a:endParaRPr sz="2800" b="1">
              <a:solidFill>
                <a:srgbClr val="CA8787"/>
              </a:solidFill>
              <a:latin typeface="Georgia" panose="02040502050405020303" pitchFamily="18" charset="0"/>
              <a:ea typeface="Roboto"/>
              <a:cs typeface="GENISO" panose="02000400000000000000" pitchFamily="2" charset="0"/>
              <a:sym typeface="Roboto"/>
            </a:endParaRPr>
          </a:p>
        </p:txBody>
      </p:sp>
      <p:pic>
        <p:nvPicPr>
          <p:cNvPr id="18" name="Picture 17" descr="A person in a green jacket and striped dress&#10;&#10;Description automatically generated">
            <a:extLst>
              <a:ext uri="{FF2B5EF4-FFF2-40B4-BE49-F238E27FC236}">
                <a16:creationId xmlns:a16="http://schemas.microsoft.com/office/drawing/2014/main" id="{0911AE33-F748-8414-11FC-F04B2536D53C}"/>
              </a:ext>
            </a:extLst>
          </p:cNvPr>
          <p:cNvPicPr>
            <a:picLocks noChangeAspect="1"/>
          </p:cNvPicPr>
          <p:nvPr/>
        </p:nvPicPr>
        <p:blipFill rotWithShape="1">
          <a:blip r:embed="rId9"/>
          <a:srcRect l="24056"/>
          <a:stretch/>
        </p:blipFill>
        <p:spPr>
          <a:xfrm>
            <a:off x="10678768" y="1064706"/>
            <a:ext cx="1323758" cy="4807068"/>
          </a:xfrm>
          <a:prstGeom prst="rect">
            <a:avLst/>
          </a:prstGeom>
        </p:spPr>
      </p:pic>
      <p:pic>
        <p:nvPicPr>
          <p:cNvPr id="20" name="Picture 19" descr="A person wearing sunglasses and a dress&#10;&#10;Description automatically generated">
            <a:extLst>
              <a:ext uri="{FF2B5EF4-FFF2-40B4-BE49-F238E27FC236}">
                <a16:creationId xmlns:a16="http://schemas.microsoft.com/office/drawing/2014/main" id="{BC240FBA-AEE6-4C5B-3A03-BE38C181CDDD}"/>
              </a:ext>
            </a:extLst>
          </p:cNvPr>
          <p:cNvPicPr>
            <a:picLocks noChangeAspect="1"/>
          </p:cNvPicPr>
          <p:nvPr/>
        </p:nvPicPr>
        <p:blipFill rotWithShape="1">
          <a:blip r:embed="rId10"/>
          <a:srcRect l="9497" r="17783"/>
          <a:stretch/>
        </p:blipFill>
        <p:spPr>
          <a:xfrm>
            <a:off x="9181609" y="1771378"/>
            <a:ext cx="1323758" cy="4100396"/>
          </a:xfrm>
          <a:prstGeom prst="rect">
            <a:avLst/>
          </a:prstGeom>
        </p:spPr>
      </p:pic>
      <p:pic>
        <p:nvPicPr>
          <p:cNvPr id="22" name="Picture 21" descr="A person holding a handbag and smoking&#10;&#10;Description automatically generated">
            <a:extLst>
              <a:ext uri="{FF2B5EF4-FFF2-40B4-BE49-F238E27FC236}">
                <a16:creationId xmlns:a16="http://schemas.microsoft.com/office/drawing/2014/main" id="{B6EA9013-2A3B-22AE-4417-AE855E1C3C63}"/>
              </a:ext>
            </a:extLst>
          </p:cNvPr>
          <p:cNvPicPr>
            <a:picLocks noChangeAspect="1"/>
          </p:cNvPicPr>
          <p:nvPr/>
        </p:nvPicPr>
        <p:blipFill rotWithShape="1">
          <a:blip r:embed="rId11"/>
          <a:srcRect l="11897" r="24526"/>
          <a:stretch/>
        </p:blipFill>
        <p:spPr>
          <a:xfrm>
            <a:off x="7609232" y="1068984"/>
            <a:ext cx="1429162" cy="4807068"/>
          </a:xfrm>
          <a:prstGeom prst="rect">
            <a:avLst/>
          </a:prstGeom>
        </p:spPr>
      </p:pic>
      <p:sp>
        <p:nvSpPr>
          <p:cNvPr id="24" name="TextBox 23">
            <a:extLst>
              <a:ext uri="{FF2B5EF4-FFF2-40B4-BE49-F238E27FC236}">
                <a16:creationId xmlns:a16="http://schemas.microsoft.com/office/drawing/2014/main" id="{4FBFCAE9-B4B9-A006-5C2F-4E085475A0D2}"/>
              </a:ext>
            </a:extLst>
          </p:cNvPr>
          <p:cNvSpPr txBox="1"/>
          <p:nvPr/>
        </p:nvSpPr>
        <p:spPr>
          <a:xfrm>
            <a:off x="7679343" y="699652"/>
            <a:ext cx="1030146"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Denim</a:t>
            </a:r>
          </a:p>
        </p:txBody>
      </p:sp>
      <p:sp>
        <p:nvSpPr>
          <p:cNvPr id="27" name="TextBox 26">
            <a:extLst>
              <a:ext uri="{FF2B5EF4-FFF2-40B4-BE49-F238E27FC236}">
                <a16:creationId xmlns:a16="http://schemas.microsoft.com/office/drawing/2014/main" id="{4E8BF55B-2EEE-0D73-50EA-3B77A8B2A9AF}"/>
              </a:ext>
            </a:extLst>
          </p:cNvPr>
          <p:cNvSpPr txBox="1"/>
          <p:nvPr/>
        </p:nvSpPr>
        <p:spPr>
          <a:xfrm>
            <a:off x="9444708" y="699652"/>
            <a:ext cx="827746"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Print</a:t>
            </a:r>
          </a:p>
        </p:txBody>
      </p:sp>
      <p:sp>
        <p:nvSpPr>
          <p:cNvPr id="28" name="TextBox 27">
            <a:extLst>
              <a:ext uri="{FF2B5EF4-FFF2-40B4-BE49-F238E27FC236}">
                <a16:creationId xmlns:a16="http://schemas.microsoft.com/office/drawing/2014/main" id="{AC9C9237-2171-DF37-84A9-4BBA0DBFE517}"/>
              </a:ext>
            </a:extLst>
          </p:cNvPr>
          <p:cNvSpPr txBox="1"/>
          <p:nvPr/>
        </p:nvSpPr>
        <p:spPr>
          <a:xfrm>
            <a:off x="10801620" y="643866"/>
            <a:ext cx="1078054"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Striped</a:t>
            </a:r>
          </a:p>
        </p:txBody>
      </p:sp>
      <p:sp>
        <p:nvSpPr>
          <p:cNvPr id="29" name="TextBox 28">
            <a:extLst>
              <a:ext uri="{FF2B5EF4-FFF2-40B4-BE49-F238E27FC236}">
                <a16:creationId xmlns:a16="http://schemas.microsoft.com/office/drawing/2014/main" id="{B886AC66-0E74-A286-4B36-24C8DA2724A2}"/>
              </a:ext>
            </a:extLst>
          </p:cNvPr>
          <p:cNvSpPr txBox="1"/>
          <p:nvPr/>
        </p:nvSpPr>
        <p:spPr>
          <a:xfrm>
            <a:off x="1615198" y="690206"/>
            <a:ext cx="5896610" cy="830997"/>
          </a:xfrm>
          <a:prstGeom prst="rect">
            <a:avLst/>
          </a:prstGeom>
          <a:noFill/>
        </p:spPr>
        <p:txBody>
          <a:bodyPr wrap="square" rtlCol="0">
            <a:spAutoFit/>
          </a:bodyPr>
          <a:lstStyle/>
          <a:p>
            <a:pPr algn="just"/>
            <a:r>
              <a:rPr lang="en-US" sz="1200" i="1">
                <a:solidFill>
                  <a:srgbClr val="DD5746"/>
                </a:solidFill>
                <a:latin typeface="Georgia" panose="02040502050405020303" pitchFamily="18" charset="0"/>
              </a:rPr>
              <a:t>Our next goal is to develop a model capable of recognizing and categorizing the patterns on outfits, such as striped, floral, print, and more. This enhancement aims to deepen our understanding of object properties, enabling more precise and nuanced fashion analysis.</a:t>
            </a:r>
            <a:endParaRPr lang="en-IN" sz="1200" i="1">
              <a:solidFill>
                <a:srgbClr val="DD5746"/>
              </a:solidFill>
              <a:latin typeface="Georgia" panose="02040502050405020303" pitchFamily="18" charset="0"/>
            </a:endParaRPr>
          </a:p>
        </p:txBody>
      </p:sp>
      <p:sp>
        <p:nvSpPr>
          <p:cNvPr id="30" name="TextBox 29">
            <a:extLst>
              <a:ext uri="{FF2B5EF4-FFF2-40B4-BE49-F238E27FC236}">
                <a16:creationId xmlns:a16="http://schemas.microsoft.com/office/drawing/2014/main" id="{CE495FC8-7967-CB7E-A6F1-553FC34F527E}"/>
              </a:ext>
            </a:extLst>
          </p:cNvPr>
          <p:cNvSpPr txBox="1"/>
          <p:nvPr/>
        </p:nvSpPr>
        <p:spPr>
          <a:xfrm>
            <a:off x="2452568" y="1634384"/>
            <a:ext cx="4998354" cy="461665"/>
          </a:xfrm>
          <a:prstGeom prst="rect">
            <a:avLst/>
          </a:prstGeom>
          <a:noFill/>
        </p:spPr>
        <p:txBody>
          <a:bodyPr wrap="square" lIns="91440" tIns="45720" rIns="91440" bIns="45720" rtlCol="0" anchor="t">
            <a:spAutoFit/>
          </a:bodyPr>
          <a:lstStyle/>
          <a:p>
            <a:pPr algn="just"/>
            <a:r>
              <a:rPr lang="en-US" sz="800" dirty="0">
                <a:solidFill>
                  <a:srgbClr val="A87676"/>
                </a:solidFill>
              </a:rPr>
              <a:t>This model is also trained on the DeepFashion dataset. In this model, the dataset includes image links alongside their training labels. The training labels are represented as one-hot encoded vectors, encompassing categories like striped, printed, and floral etc.</a:t>
            </a:r>
            <a:endParaRPr lang="en-IN" sz="800" dirty="0">
              <a:solidFill>
                <a:srgbClr val="A87676"/>
              </a:solidFill>
            </a:endParaRPr>
          </a:p>
        </p:txBody>
      </p:sp>
      <p:sp>
        <p:nvSpPr>
          <p:cNvPr id="33" name="TextBox 32">
            <a:extLst>
              <a:ext uri="{FF2B5EF4-FFF2-40B4-BE49-F238E27FC236}">
                <a16:creationId xmlns:a16="http://schemas.microsoft.com/office/drawing/2014/main" id="{E82F5E47-18CF-EE8D-B003-7EFC68A9AB66}"/>
              </a:ext>
            </a:extLst>
          </p:cNvPr>
          <p:cNvSpPr txBox="1"/>
          <p:nvPr/>
        </p:nvSpPr>
        <p:spPr>
          <a:xfrm>
            <a:off x="2556440" y="2272203"/>
            <a:ext cx="4849635" cy="707886"/>
          </a:xfrm>
          <a:prstGeom prst="rect">
            <a:avLst/>
          </a:prstGeom>
          <a:noFill/>
        </p:spPr>
        <p:txBody>
          <a:bodyPr wrap="square" lIns="91440" tIns="45720" rIns="91440" bIns="45720" anchor="t">
            <a:spAutoFit/>
          </a:bodyPr>
          <a:lstStyle/>
          <a:p>
            <a:pPr algn="just"/>
            <a:r>
              <a:rPr lang="en-US" sz="800" i="0">
                <a:solidFill>
                  <a:srgbClr val="A87676"/>
                </a:solidFill>
                <a:effectLst/>
                <a:latin typeface="+mn-lt"/>
              </a:rPr>
              <a:t>We will be using FBeta as the evaluation metric for this model because of one-hot encoded nature of training labels .</a:t>
            </a:r>
            <a:r>
              <a:rPr lang="en-US" sz="800" i="0" err="1">
                <a:solidFill>
                  <a:srgbClr val="A87676"/>
                </a:solidFill>
                <a:effectLst/>
                <a:latin typeface="+mn-lt"/>
              </a:rPr>
              <a:t>FBeta</a:t>
            </a:r>
            <a:r>
              <a:rPr lang="en-US" sz="800" i="0">
                <a:solidFill>
                  <a:srgbClr val="A87676"/>
                </a:solidFill>
                <a:effectLst/>
                <a:latin typeface="+mn-lt"/>
              </a:rPr>
              <a:t> is a generalization of F-score. While F-score is defined as the harmonic mean of precision and recall and gives each the same weight, </a:t>
            </a:r>
            <a:r>
              <a:rPr lang="en-US" sz="800" i="0" err="1">
                <a:solidFill>
                  <a:srgbClr val="A87676"/>
                </a:solidFill>
                <a:effectLst/>
                <a:latin typeface="+mn-lt"/>
              </a:rPr>
              <a:t>FBeta</a:t>
            </a:r>
            <a:r>
              <a:rPr lang="en-US" sz="800" i="0">
                <a:solidFill>
                  <a:srgbClr val="A87676"/>
                </a:solidFill>
                <a:effectLst/>
                <a:latin typeface="+mn-lt"/>
              </a:rPr>
              <a:t> adds a configuration parameter called beta. The beta parameter determines the weight of recall in the combined score. beta &lt; 1 lends more weight to precision, while beta &gt; 1 favors recall.</a:t>
            </a:r>
            <a:endParaRPr lang="en-IN" sz="800">
              <a:solidFill>
                <a:srgbClr val="A87676"/>
              </a:solidFill>
              <a:latin typeface="+mn-lt"/>
            </a:endParaRPr>
          </a:p>
        </p:txBody>
      </p:sp>
      <p:sp>
        <p:nvSpPr>
          <p:cNvPr id="40" name="Rectangle 4">
            <a:extLst>
              <a:ext uri="{FF2B5EF4-FFF2-40B4-BE49-F238E27FC236}">
                <a16:creationId xmlns:a16="http://schemas.microsoft.com/office/drawing/2014/main" id="{D1746CEB-32C1-4787-F862-18C57B109743}"/>
              </a:ext>
            </a:extLst>
          </p:cNvPr>
          <p:cNvSpPr>
            <a:spLocks noChangeArrowheads="1"/>
          </p:cNvSpPr>
          <p:nvPr/>
        </p:nvSpPr>
        <p:spPr bwMode="auto">
          <a:xfrm>
            <a:off x="2578979" y="3180290"/>
            <a:ext cx="48496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800" b="0" i="0">
                <a:solidFill>
                  <a:srgbClr val="A87676"/>
                </a:solidFill>
                <a:effectLst/>
                <a:latin typeface="+mn-lt"/>
              </a:rPr>
              <a:t>In fast AI the default choice of the loss function for a multi-label classification problem is a BCEWithLogitsLossFlat, which is a Binary Cross Entropy with Logits (in fact a sigmoid function, which is an inverse of the logit function and maps arbitrary real values of Cross-Entropy back to the [0, 1] range which is what we usually want for the targets encoded between 0 and 1).</a:t>
            </a:r>
            <a:r>
              <a:rPr kumimoji="0" lang="en-US" altLang="en-US" sz="800" b="0" i="0" u="none" strike="noStrike" cap="none" normalizeH="0" baseline="0">
                <a:ln>
                  <a:noFill/>
                </a:ln>
                <a:solidFill>
                  <a:srgbClr val="A87676"/>
                </a:solidFill>
                <a:effectLst/>
                <a:latin typeface="+mn-lt"/>
              </a:rPr>
              <a:t>We will create a custom loss class, LabelSmoothingBCEWithLogitsLossFlat, which wraps the existing BCEWithLogitsLossFlat function. This custom class will apply label smoothing, a technique that adjusts the target labels to be less confident, before computing the binary cross-entropy loss with logits. Label smoothing helps in regularizing the model, reducing overfitting, and improving generalization by preventing the model from becoming overly confident in its predictions.</a:t>
            </a:r>
          </a:p>
        </p:txBody>
      </p:sp>
      <p:sp>
        <p:nvSpPr>
          <p:cNvPr id="41" name="TextBox 40">
            <a:extLst>
              <a:ext uri="{FF2B5EF4-FFF2-40B4-BE49-F238E27FC236}">
                <a16:creationId xmlns:a16="http://schemas.microsoft.com/office/drawing/2014/main" id="{1DE18D45-7EA3-DF2F-569E-F2E1DADD3782}"/>
              </a:ext>
            </a:extLst>
          </p:cNvPr>
          <p:cNvSpPr txBox="1"/>
          <p:nvPr/>
        </p:nvSpPr>
        <p:spPr>
          <a:xfrm>
            <a:off x="2416555" y="4580821"/>
            <a:ext cx="5078421" cy="584775"/>
          </a:xfrm>
          <a:prstGeom prst="rect">
            <a:avLst/>
          </a:prstGeom>
          <a:noFill/>
        </p:spPr>
        <p:txBody>
          <a:bodyPr wrap="square" rtlCol="0">
            <a:spAutoFit/>
          </a:bodyPr>
          <a:lstStyle/>
          <a:p>
            <a:pPr algn="just"/>
            <a:r>
              <a:rPr lang="en-US" sz="800" b="0" i="0">
                <a:solidFill>
                  <a:srgbClr val="A87676"/>
                </a:solidFill>
                <a:effectLst/>
                <a:latin typeface="+mn-lt"/>
              </a:rPr>
              <a:t>After defining all the necessary parameters, we will use a </a:t>
            </a:r>
            <a:r>
              <a:rPr lang="en-US" sz="800" b="0" i="0" u="none" strike="noStrike">
                <a:solidFill>
                  <a:srgbClr val="A87676"/>
                </a:solidFill>
                <a:effectLst/>
                <a:latin typeface="+mn-lt"/>
                <a:hlinkClick r:id="rId12">
                  <a:extLst>
                    <a:ext uri="{A12FA001-AC4F-418D-AE19-62706E023703}">
                      <ahyp:hlinkClr xmlns:ahyp="http://schemas.microsoft.com/office/drawing/2018/hyperlinkcolor" val="tx"/>
                    </a:ext>
                  </a:extLst>
                </a:hlinkClick>
              </a:rPr>
              <a:t>Resnet34</a:t>
            </a:r>
            <a:r>
              <a:rPr lang="en-US" sz="800" b="0" i="0">
                <a:solidFill>
                  <a:srgbClr val="A87676"/>
                </a:solidFill>
                <a:effectLst/>
                <a:latin typeface="+mn-lt"/>
              </a:rPr>
              <a:t> architecture pretrained on the ImageNet dataset. When we call learn.fine_tune(), we freeze the entire network, and train for an epoch only the randomly initialized activations of the newly created layer. Then we unfreeze the network and train all layers together for the number of epochs we specified (in our case two). </a:t>
            </a:r>
            <a:endParaRPr lang="en-IN" sz="800">
              <a:solidFill>
                <a:srgbClr val="A87676"/>
              </a:solidFill>
              <a:latin typeface="+mn-lt"/>
            </a:endParaRPr>
          </a:p>
        </p:txBody>
      </p:sp>
      <p:sp>
        <p:nvSpPr>
          <p:cNvPr id="42" name="TextBox 41">
            <a:extLst>
              <a:ext uri="{FF2B5EF4-FFF2-40B4-BE49-F238E27FC236}">
                <a16:creationId xmlns:a16="http://schemas.microsoft.com/office/drawing/2014/main" id="{DD037CC5-5319-80E6-48B3-97F9FC00E44B}"/>
              </a:ext>
            </a:extLst>
          </p:cNvPr>
          <p:cNvSpPr txBox="1"/>
          <p:nvPr/>
        </p:nvSpPr>
        <p:spPr>
          <a:xfrm>
            <a:off x="2185441" y="5396841"/>
            <a:ext cx="5115427" cy="461665"/>
          </a:xfrm>
          <a:prstGeom prst="rect">
            <a:avLst/>
          </a:prstGeom>
          <a:noFill/>
        </p:spPr>
        <p:txBody>
          <a:bodyPr wrap="square" rtlCol="0">
            <a:spAutoFit/>
          </a:bodyPr>
          <a:lstStyle/>
          <a:p>
            <a:r>
              <a:rPr lang="en-US" sz="800" b="0" i="0">
                <a:solidFill>
                  <a:srgbClr val="A87676"/>
                </a:solidFill>
                <a:effectLst/>
                <a:latin typeface="+mn-lt"/>
              </a:rPr>
              <a:t>After fine tuning, we aim to find the optimum learning rate </a:t>
            </a:r>
            <a:r>
              <a:rPr lang="en-US" sz="800">
                <a:solidFill>
                  <a:srgbClr val="A87676"/>
                </a:solidFill>
                <a:latin typeface="+mn-lt"/>
              </a:rPr>
              <a:t>that will allow network to converge faster </a:t>
            </a:r>
            <a:r>
              <a:rPr lang="en-US" sz="800" b="0" i="0">
                <a:solidFill>
                  <a:srgbClr val="A87676"/>
                </a:solidFill>
                <a:effectLst/>
                <a:latin typeface="+mn-lt"/>
              </a:rPr>
              <a:t>. We go through the data in our DataLoader and gradually increase the learning rate with each mini-batch, to observe how the value of loss changes with the change of learning rate. </a:t>
            </a:r>
            <a:endParaRPr lang="en-IN" sz="800">
              <a:solidFill>
                <a:srgbClr val="A87676"/>
              </a:solidFill>
              <a:latin typeface="+mn-lt"/>
            </a:endParaRPr>
          </a:p>
        </p:txBody>
      </p:sp>
      <p:sp>
        <p:nvSpPr>
          <p:cNvPr id="44" name="Oval 43">
            <a:extLst>
              <a:ext uri="{FF2B5EF4-FFF2-40B4-BE49-F238E27FC236}">
                <a16:creationId xmlns:a16="http://schemas.microsoft.com/office/drawing/2014/main" id="{FF3B2BC4-05F8-83F0-AF5E-8F51E70CB8F5}"/>
              </a:ext>
            </a:extLst>
          </p:cNvPr>
          <p:cNvSpPr/>
          <p:nvPr/>
        </p:nvSpPr>
        <p:spPr>
          <a:xfrm>
            <a:off x="1884304" y="1642550"/>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287734F7-2930-40E3-FFA0-7C735D88DD73}"/>
              </a:ext>
            </a:extLst>
          </p:cNvPr>
          <p:cNvSpPr/>
          <p:nvPr/>
        </p:nvSpPr>
        <p:spPr>
          <a:xfrm>
            <a:off x="2036355" y="2395314"/>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69CE6B23-784C-0368-0223-5353EA38A89D}"/>
              </a:ext>
            </a:extLst>
          </p:cNvPr>
          <p:cNvSpPr/>
          <p:nvPr/>
        </p:nvSpPr>
        <p:spPr>
          <a:xfrm>
            <a:off x="2075867" y="3434412"/>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979C6490-12FF-6E4A-F837-62DDAB15FDA9}"/>
              </a:ext>
            </a:extLst>
          </p:cNvPr>
          <p:cNvSpPr/>
          <p:nvPr/>
        </p:nvSpPr>
        <p:spPr>
          <a:xfrm>
            <a:off x="1922485" y="4547215"/>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4187474E-C0D3-EDFA-F876-616F02097DD1}"/>
              </a:ext>
            </a:extLst>
          </p:cNvPr>
          <p:cNvSpPr/>
          <p:nvPr/>
        </p:nvSpPr>
        <p:spPr>
          <a:xfrm>
            <a:off x="1646883" y="5410109"/>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7CA430B9-A245-E8A6-59DF-1FE23F9A76CF}"/>
              </a:ext>
            </a:extLst>
          </p:cNvPr>
          <p:cNvSpPr txBox="1"/>
          <p:nvPr/>
        </p:nvSpPr>
        <p:spPr>
          <a:xfrm>
            <a:off x="1592690" y="6122442"/>
            <a:ext cx="5813385" cy="338554"/>
          </a:xfrm>
          <a:prstGeom prst="rect">
            <a:avLst/>
          </a:prstGeom>
          <a:noFill/>
        </p:spPr>
        <p:txBody>
          <a:bodyPr wrap="square">
            <a:spAutoFit/>
          </a:bodyPr>
          <a:lstStyle/>
          <a:p>
            <a:pPr algn="just"/>
            <a:r>
              <a:rPr lang="en-US" sz="800">
                <a:solidFill>
                  <a:srgbClr val="A87676"/>
                </a:solidFill>
                <a:latin typeface="+mn-lt"/>
              </a:rPr>
              <a:t>We have successfully identified the optimal learning rates and decided to use a learning rate of 5e-7 for the initial layers and 1e-4 for the final layer. We will finally train the model with these settings for 8 epochs</a:t>
            </a:r>
            <a:r>
              <a:rPr lang="en-US" sz="800">
                <a:latin typeface="+mn-lt"/>
              </a:rPr>
              <a:t>.</a:t>
            </a:r>
            <a:endParaRPr lang="en-IN" sz="800">
              <a:latin typeface="+mn-lt"/>
            </a:endParaRPr>
          </a:p>
        </p:txBody>
      </p:sp>
      <p:sp>
        <p:nvSpPr>
          <p:cNvPr id="51" name="Oval 50">
            <a:extLst>
              <a:ext uri="{FF2B5EF4-FFF2-40B4-BE49-F238E27FC236}">
                <a16:creationId xmlns:a16="http://schemas.microsoft.com/office/drawing/2014/main" id="{9A143838-0527-EAD4-B014-1590C2B5E4C7}"/>
              </a:ext>
            </a:extLst>
          </p:cNvPr>
          <p:cNvSpPr/>
          <p:nvPr/>
        </p:nvSpPr>
        <p:spPr>
          <a:xfrm>
            <a:off x="1083420" y="6060680"/>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727C00F6-A7C4-0871-4D0C-8164D0E793E0}"/>
              </a:ext>
            </a:extLst>
          </p:cNvPr>
          <p:cNvSpPr txBox="1"/>
          <p:nvPr/>
        </p:nvSpPr>
        <p:spPr>
          <a:xfrm>
            <a:off x="7644970" y="5969158"/>
            <a:ext cx="4501102" cy="707886"/>
          </a:xfrm>
          <a:prstGeom prst="rect">
            <a:avLst/>
          </a:prstGeom>
          <a:noFill/>
        </p:spPr>
        <p:txBody>
          <a:bodyPr wrap="square" rtlCol="0">
            <a:spAutoFit/>
          </a:bodyPr>
          <a:lstStyle/>
          <a:p>
            <a:pPr algn="just"/>
            <a:r>
              <a:rPr lang="en-IN" sz="2000" b="1">
                <a:solidFill>
                  <a:srgbClr val="FF5480"/>
                </a:solidFill>
                <a:latin typeface="Georgia" panose="02040502050405020303" pitchFamily="18" charset="0"/>
              </a:rPr>
              <a:t>Hurray!!! Our model shows an F1 score of 0.984 on test set.</a:t>
            </a:r>
          </a:p>
        </p:txBody>
      </p:sp>
      <p:pic>
        <p:nvPicPr>
          <p:cNvPr id="54" name="Graphic 53" descr="Database with solid fill">
            <a:extLst>
              <a:ext uri="{FF2B5EF4-FFF2-40B4-BE49-F238E27FC236}">
                <a16:creationId xmlns:a16="http://schemas.microsoft.com/office/drawing/2014/main" id="{77D22A0A-8C35-7A23-6218-BD1552ECA2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80195" y="1700372"/>
            <a:ext cx="324697" cy="324697"/>
          </a:xfrm>
          <a:prstGeom prst="rect">
            <a:avLst/>
          </a:prstGeom>
        </p:spPr>
      </p:pic>
      <p:pic>
        <p:nvPicPr>
          <p:cNvPr id="56" name="Graphic 55" descr="Calculator with solid fill">
            <a:extLst>
              <a:ext uri="{FF2B5EF4-FFF2-40B4-BE49-F238E27FC236}">
                <a16:creationId xmlns:a16="http://schemas.microsoft.com/office/drawing/2014/main" id="{14E2DE03-8786-353E-C542-C9E1375E98A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66771" y="2498789"/>
            <a:ext cx="243913" cy="243913"/>
          </a:xfrm>
          <a:prstGeom prst="rect">
            <a:avLst/>
          </a:prstGeom>
        </p:spPr>
      </p:pic>
      <p:pic>
        <p:nvPicPr>
          <p:cNvPr id="58" name="Graphic 57" descr="Statistics outline">
            <a:extLst>
              <a:ext uri="{FF2B5EF4-FFF2-40B4-BE49-F238E27FC236}">
                <a16:creationId xmlns:a16="http://schemas.microsoft.com/office/drawing/2014/main" id="{7A283C85-F512-E357-8440-FA8F05C2DC8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08766" y="3470885"/>
            <a:ext cx="398605" cy="398605"/>
          </a:xfrm>
          <a:prstGeom prst="rect">
            <a:avLst/>
          </a:prstGeom>
        </p:spPr>
      </p:pic>
      <p:pic>
        <p:nvPicPr>
          <p:cNvPr id="60" name="Graphic 59" descr="Artificial Intelligence with solid fill">
            <a:extLst>
              <a:ext uri="{FF2B5EF4-FFF2-40B4-BE49-F238E27FC236}">
                <a16:creationId xmlns:a16="http://schemas.microsoft.com/office/drawing/2014/main" id="{A4051871-B9BA-5A6D-2120-621CAC60F4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8792" y="5485935"/>
            <a:ext cx="330058" cy="330058"/>
          </a:xfrm>
          <a:prstGeom prst="rect">
            <a:avLst/>
          </a:prstGeom>
        </p:spPr>
      </p:pic>
      <p:pic>
        <p:nvPicPr>
          <p:cNvPr id="62" name="Graphic 61" descr="Filter with solid fill">
            <a:extLst>
              <a:ext uri="{FF2B5EF4-FFF2-40B4-BE49-F238E27FC236}">
                <a16:creationId xmlns:a16="http://schemas.microsoft.com/office/drawing/2014/main" id="{00225FDC-3B7D-FCFE-5A9B-D13FEE11983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29062" y="4639127"/>
            <a:ext cx="330058" cy="330058"/>
          </a:xfrm>
          <a:prstGeom prst="rect">
            <a:avLst/>
          </a:prstGeom>
        </p:spPr>
      </p:pic>
      <p:pic>
        <p:nvPicPr>
          <p:cNvPr id="64" name="Graphic 63" descr="Books on shelf with solid fill">
            <a:extLst>
              <a:ext uri="{FF2B5EF4-FFF2-40B4-BE49-F238E27FC236}">
                <a16:creationId xmlns:a16="http://schemas.microsoft.com/office/drawing/2014/main" id="{0AA92BBD-47A4-0B1A-7A07-7DAEE613B99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82011" y="6147443"/>
            <a:ext cx="313553" cy="3135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48783-88D6-6950-BB3D-C2D8555D017C}"/>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AF82BE6-A497-8504-C367-75E49A634C48}"/>
              </a:ext>
            </a:extLst>
          </p:cNvPr>
          <p:cNvSpPr/>
          <p:nvPr/>
        </p:nvSpPr>
        <p:spPr>
          <a:xfrm>
            <a:off x="0" y="6774428"/>
            <a:ext cx="12192000" cy="8357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tial Circle 3">
            <a:extLst>
              <a:ext uri="{FF2B5EF4-FFF2-40B4-BE49-F238E27FC236}">
                <a16:creationId xmlns:a16="http://schemas.microsoft.com/office/drawing/2014/main" id="{AD851B1F-8943-CDC3-9D60-36C30FDD1E23}"/>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Google Shape;93;p3">
            <a:extLst>
              <a:ext uri="{FF2B5EF4-FFF2-40B4-BE49-F238E27FC236}">
                <a16:creationId xmlns:a16="http://schemas.microsoft.com/office/drawing/2014/main" id="{CC338997-8482-B50E-AF02-ED0E0F6FA32F}"/>
              </a:ext>
            </a:extLst>
          </p:cNvPr>
          <p:cNvSpPr txBox="1">
            <a:spLocks/>
          </p:cNvSpPr>
          <p:nvPr/>
        </p:nvSpPr>
        <p:spPr>
          <a:xfrm>
            <a:off x="1183605" y="83572"/>
            <a:ext cx="8272912" cy="5310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buFont typeface="Calibri"/>
              <a:buNone/>
            </a:pPr>
            <a:r>
              <a:rPr lang="en-US" sz="2800" b="1">
                <a:solidFill>
                  <a:srgbClr val="CA8787"/>
                </a:solidFill>
                <a:latin typeface="Georgia" panose="02040502050405020303" pitchFamily="18" charset="0"/>
                <a:ea typeface="Roboto"/>
                <a:cs typeface="GENISO" panose="02000400000000000000" pitchFamily="2" charset="0"/>
                <a:sym typeface="Roboto"/>
              </a:rPr>
              <a:t>Overall Workflow</a:t>
            </a:r>
          </a:p>
        </p:txBody>
      </p:sp>
      <p:cxnSp>
        <p:nvCxnSpPr>
          <p:cNvPr id="7" name="Straight Connector 6">
            <a:extLst>
              <a:ext uri="{FF2B5EF4-FFF2-40B4-BE49-F238E27FC236}">
                <a16:creationId xmlns:a16="http://schemas.microsoft.com/office/drawing/2014/main" id="{F5D28CC6-6CA0-9F06-7C28-20522A887D67}"/>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B3833A3-2EC6-838D-973D-9841F0A05416}"/>
              </a:ext>
            </a:extLst>
          </p:cNvPr>
          <p:cNvSpPr/>
          <p:nvPr/>
        </p:nvSpPr>
        <p:spPr>
          <a:xfrm>
            <a:off x="253822" y="4710579"/>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FABFCF9-9D84-F866-18EF-896FA72EACA8}"/>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Dress with solid fill">
            <a:extLst>
              <a:ext uri="{FF2B5EF4-FFF2-40B4-BE49-F238E27FC236}">
                <a16:creationId xmlns:a16="http://schemas.microsoft.com/office/drawing/2014/main" id="{DD9D6114-53A2-26C4-A3DC-9141FDF06D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124" y="1290371"/>
            <a:ext cx="391188" cy="391188"/>
          </a:xfrm>
          <a:prstGeom prst="rect">
            <a:avLst/>
          </a:prstGeom>
        </p:spPr>
      </p:pic>
      <p:sp>
        <p:nvSpPr>
          <p:cNvPr id="10" name="Oval 9">
            <a:extLst>
              <a:ext uri="{FF2B5EF4-FFF2-40B4-BE49-F238E27FC236}">
                <a16:creationId xmlns:a16="http://schemas.microsoft.com/office/drawing/2014/main" id="{5B6FCA26-ACCE-83DE-8140-7628E98CD04D}"/>
              </a:ext>
            </a:extLst>
          </p:cNvPr>
          <p:cNvSpPr/>
          <p:nvPr/>
        </p:nvSpPr>
        <p:spPr>
          <a:xfrm>
            <a:off x="335283" y="3044014"/>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Mandala with solid fill">
            <a:extLst>
              <a:ext uri="{FF2B5EF4-FFF2-40B4-BE49-F238E27FC236}">
                <a16:creationId xmlns:a16="http://schemas.microsoft.com/office/drawing/2014/main" id="{382A925F-6FCE-CFAA-7C86-1B3FA6A82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441" y="3109329"/>
            <a:ext cx="395871" cy="395871"/>
          </a:xfrm>
          <a:prstGeom prst="rect">
            <a:avLst/>
          </a:prstGeom>
        </p:spPr>
      </p:pic>
      <p:pic>
        <p:nvPicPr>
          <p:cNvPr id="13" name="Picture 12" descr="A white letter on a pink background&#10;&#10;Description automatically generated">
            <a:extLst>
              <a:ext uri="{FF2B5EF4-FFF2-40B4-BE49-F238E27FC236}">
                <a16:creationId xmlns:a16="http://schemas.microsoft.com/office/drawing/2014/main" id="{FEFB1C84-E20C-1632-709C-5CBE4D4AD63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18579" y="4817678"/>
            <a:ext cx="465861" cy="465861"/>
          </a:xfrm>
          <a:prstGeom prst="rect">
            <a:avLst/>
          </a:prstGeom>
        </p:spPr>
      </p:pic>
      <p:grpSp>
        <p:nvGrpSpPr>
          <p:cNvPr id="33" name="Group 32">
            <a:extLst>
              <a:ext uri="{FF2B5EF4-FFF2-40B4-BE49-F238E27FC236}">
                <a16:creationId xmlns:a16="http://schemas.microsoft.com/office/drawing/2014/main" id="{0DED6A9A-7033-0A65-80A0-A08DFAF3B69E}"/>
              </a:ext>
            </a:extLst>
          </p:cNvPr>
          <p:cNvGrpSpPr/>
          <p:nvPr/>
        </p:nvGrpSpPr>
        <p:grpSpPr>
          <a:xfrm>
            <a:off x="5874801" y="2643564"/>
            <a:ext cx="5882758" cy="3821894"/>
            <a:chOff x="5613915" y="2698026"/>
            <a:chExt cx="5882758" cy="3821894"/>
          </a:xfrm>
        </p:grpSpPr>
        <p:pic>
          <p:nvPicPr>
            <p:cNvPr id="20" name="Picture 19" descr="A screenshot of a cellphone&#10;&#10;Description automatically generated">
              <a:extLst>
                <a:ext uri="{FF2B5EF4-FFF2-40B4-BE49-F238E27FC236}">
                  <a16:creationId xmlns:a16="http://schemas.microsoft.com/office/drawing/2014/main" id="{64A2CB99-29F6-19AE-2F73-C0E97ABD853D}"/>
                </a:ext>
              </a:extLst>
            </p:cNvPr>
            <p:cNvPicPr>
              <a:picLocks noChangeAspect="1"/>
            </p:cNvPicPr>
            <p:nvPr/>
          </p:nvPicPr>
          <p:blipFill rotWithShape="1">
            <a:blip r:embed="rId10"/>
            <a:srcRect t="3039" b="4134"/>
            <a:stretch/>
          </p:blipFill>
          <p:spPr>
            <a:xfrm rot="958598">
              <a:off x="9561717" y="3159182"/>
              <a:ext cx="1934956" cy="3303282"/>
            </a:xfrm>
            <a:prstGeom prst="rect">
              <a:avLst/>
            </a:prstGeom>
          </p:spPr>
        </p:pic>
        <p:pic>
          <p:nvPicPr>
            <p:cNvPr id="31" name="Picture 30" descr="A screenshot of a person wearing a dress&#10;&#10;Description automatically generated">
              <a:extLst>
                <a:ext uri="{FF2B5EF4-FFF2-40B4-BE49-F238E27FC236}">
                  <a16:creationId xmlns:a16="http://schemas.microsoft.com/office/drawing/2014/main" id="{B734CA34-E644-0EE5-7945-BD4561730466}"/>
                </a:ext>
              </a:extLst>
            </p:cNvPr>
            <p:cNvPicPr>
              <a:picLocks noChangeAspect="1"/>
            </p:cNvPicPr>
            <p:nvPr/>
          </p:nvPicPr>
          <p:blipFill rotWithShape="1">
            <a:blip r:embed="rId11"/>
            <a:srcRect t="3544" b="3629"/>
            <a:stretch/>
          </p:blipFill>
          <p:spPr>
            <a:xfrm rot="20416714">
              <a:off x="5613915" y="3083928"/>
              <a:ext cx="2175982" cy="343599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81A4416F-1D03-EDC7-D1F1-2952ABAAFFE0}"/>
                </a:ext>
              </a:extLst>
            </p:cNvPr>
            <p:cNvPicPr>
              <a:picLocks noChangeAspect="1"/>
            </p:cNvPicPr>
            <p:nvPr/>
          </p:nvPicPr>
          <p:blipFill rotWithShape="1">
            <a:blip r:embed="rId12"/>
            <a:srcRect l="489" t="6865" r="-489" b="4189"/>
            <a:stretch/>
          </p:blipFill>
          <p:spPr>
            <a:xfrm>
              <a:off x="7600237" y="2698026"/>
              <a:ext cx="2093279" cy="3571267"/>
            </a:xfrm>
            <a:prstGeom prst="rect">
              <a:avLst/>
            </a:prstGeom>
          </p:spPr>
        </p:pic>
      </p:grpSp>
      <p:cxnSp>
        <p:nvCxnSpPr>
          <p:cNvPr id="35" name="Straight Connector 34">
            <a:extLst>
              <a:ext uri="{FF2B5EF4-FFF2-40B4-BE49-F238E27FC236}">
                <a16:creationId xmlns:a16="http://schemas.microsoft.com/office/drawing/2014/main" id="{AC5A3DD2-5CFF-2007-76A3-F64B2A33581C}"/>
              </a:ext>
            </a:extLst>
          </p:cNvPr>
          <p:cNvCxnSpPr/>
          <p:nvPr/>
        </p:nvCxnSpPr>
        <p:spPr>
          <a:xfrm flipH="1">
            <a:off x="4053051" y="2462687"/>
            <a:ext cx="7708740" cy="0"/>
          </a:xfrm>
          <a:prstGeom prst="line">
            <a:avLst/>
          </a:prstGeom>
          <a:ln w="12700">
            <a:solidFill>
              <a:srgbClr val="FF922E"/>
            </a:solidFill>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F350D047-A10F-8BD2-2905-9FBD4E8C4038}"/>
              </a:ext>
            </a:extLst>
          </p:cNvPr>
          <p:cNvSpPr/>
          <p:nvPr/>
        </p:nvSpPr>
        <p:spPr>
          <a:xfrm rot="8030981">
            <a:off x="11537022" y="1924565"/>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E059C9E5-BDC2-07FC-05F0-8AB0A84485F2}"/>
              </a:ext>
            </a:extLst>
          </p:cNvPr>
          <p:cNvSpPr txBox="1"/>
          <p:nvPr/>
        </p:nvSpPr>
        <p:spPr>
          <a:xfrm>
            <a:off x="9674286" y="675966"/>
            <a:ext cx="2338086" cy="1200329"/>
          </a:xfrm>
          <a:prstGeom prst="rect">
            <a:avLst/>
          </a:prstGeom>
          <a:noFill/>
        </p:spPr>
        <p:txBody>
          <a:bodyPr wrap="square" rtlCol="0">
            <a:spAutoFit/>
          </a:bodyPr>
          <a:lstStyle/>
          <a:p>
            <a:pPr algn="just"/>
            <a:r>
              <a:rPr lang="en-IN" sz="1200">
                <a:solidFill>
                  <a:srgbClr val="CA8787"/>
                </a:solidFill>
                <a:latin typeface="Georgia" panose="02040502050405020303" pitchFamily="18" charset="0"/>
              </a:rPr>
              <a:t>We began by retrieving data on trending movies and web series from TMDB API . The posters , trailers and teasers of the top three movies will be saved into our database.</a:t>
            </a:r>
          </a:p>
        </p:txBody>
      </p:sp>
      <p:sp>
        <p:nvSpPr>
          <p:cNvPr id="38" name="Teardrop 37">
            <a:extLst>
              <a:ext uri="{FF2B5EF4-FFF2-40B4-BE49-F238E27FC236}">
                <a16:creationId xmlns:a16="http://schemas.microsoft.com/office/drawing/2014/main" id="{F4B62126-8633-F981-C65F-CA5B9118FCCA}"/>
              </a:ext>
            </a:extLst>
          </p:cNvPr>
          <p:cNvSpPr/>
          <p:nvPr/>
        </p:nvSpPr>
        <p:spPr>
          <a:xfrm rot="8030981">
            <a:off x="8914605" y="1904231"/>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6411A3AD-86E1-9B4B-2830-E2A757C07986}"/>
              </a:ext>
            </a:extLst>
          </p:cNvPr>
          <p:cNvSpPr txBox="1"/>
          <p:nvPr/>
        </p:nvSpPr>
        <p:spPr>
          <a:xfrm>
            <a:off x="6987233" y="675966"/>
            <a:ext cx="2338086" cy="1015663"/>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rPr>
              <a:t>We analyzed these posters using our trained class recognition model to predict the outfit class (skirt, tee, shirt) present in each poster.</a:t>
            </a:r>
            <a:endParaRPr lang="en-IN" sz="1200">
              <a:solidFill>
                <a:srgbClr val="CA8787"/>
              </a:solidFill>
              <a:latin typeface="Georgia" panose="02040502050405020303" pitchFamily="18" charset="0"/>
            </a:endParaRPr>
          </a:p>
        </p:txBody>
      </p:sp>
      <p:sp>
        <p:nvSpPr>
          <p:cNvPr id="40" name="Teardrop 39">
            <a:extLst>
              <a:ext uri="{FF2B5EF4-FFF2-40B4-BE49-F238E27FC236}">
                <a16:creationId xmlns:a16="http://schemas.microsoft.com/office/drawing/2014/main" id="{AD970A17-E5D0-DEB6-1444-F13C557EAACE}"/>
              </a:ext>
            </a:extLst>
          </p:cNvPr>
          <p:cNvSpPr/>
          <p:nvPr/>
        </p:nvSpPr>
        <p:spPr>
          <a:xfrm rot="8030981">
            <a:off x="5996706" y="1904231"/>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7234AB32-03CD-D606-0EA5-8CB22EBC3461}"/>
              </a:ext>
            </a:extLst>
          </p:cNvPr>
          <p:cNvSpPr txBox="1"/>
          <p:nvPr/>
        </p:nvSpPr>
        <p:spPr>
          <a:xfrm>
            <a:off x="4027302" y="675966"/>
            <a:ext cx="2338086" cy="1015663"/>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rPr>
              <a:t>Further we also analyzed these posters using our trained type(striped , floral) recognition model to predict the outfit type present in each poster.</a:t>
            </a:r>
            <a:endParaRPr lang="en-IN" sz="1200">
              <a:solidFill>
                <a:srgbClr val="CA8787"/>
              </a:solidFill>
              <a:latin typeface="Georgia" panose="02040502050405020303" pitchFamily="18" charset="0"/>
            </a:endParaRPr>
          </a:p>
        </p:txBody>
      </p:sp>
      <p:sp>
        <p:nvSpPr>
          <p:cNvPr id="43" name="Arc 42">
            <a:extLst>
              <a:ext uri="{FF2B5EF4-FFF2-40B4-BE49-F238E27FC236}">
                <a16:creationId xmlns:a16="http://schemas.microsoft.com/office/drawing/2014/main" id="{B21E2A5F-E53D-627A-803C-8B20AA1BE2BA}"/>
              </a:ext>
            </a:extLst>
          </p:cNvPr>
          <p:cNvSpPr/>
          <p:nvPr/>
        </p:nvSpPr>
        <p:spPr>
          <a:xfrm rot="10800000">
            <a:off x="2494895" y="2462687"/>
            <a:ext cx="2979930" cy="2462687"/>
          </a:xfrm>
          <a:prstGeom prst="arc">
            <a:avLst>
              <a:gd name="adj1" fmla="val 16200000"/>
              <a:gd name="adj2" fmla="val 5652840"/>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17FD864E-9FFE-965A-8CF5-6A8766A80EE7}"/>
              </a:ext>
            </a:extLst>
          </p:cNvPr>
          <p:cNvCxnSpPr>
            <a:stCxn id="43" idx="0"/>
          </p:cNvCxnSpPr>
          <p:nvPr/>
        </p:nvCxnSpPr>
        <p:spPr>
          <a:xfrm>
            <a:off x="3984860" y="4925374"/>
            <a:ext cx="169831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46" name="Flowchart: Off-page Connector 45">
            <a:extLst>
              <a:ext uri="{FF2B5EF4-FFF2-40B4-BE49-F238E27FC236}">
                <a16:creationId xmlns:a16="http://schemas.microsoft.com/office/drawing/2014/main" id="{FE79A463-5C07-5276-0AA4-2E1F0C9EF9A4}"/>
              </a:ext>
            </a:extLst>
          </p:cNvPr>
          <p:cNvSpPr/>
          <p:nvPr/>
        </p:nvSpPr>
        <p:spPr>
          <a:xfrm rot="5400000">
            <a:off x="11238916" y="-428803"/>
            <a:ext cx="358210" cy="1555798"/>
          </a:xfrm>
          <a:prstGeom prst="flowChartOffpageConnector">
            <a:avLst/>
          </a:prstGeom>
          <a:solidFill>
            <a:srgbClr val="FF92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CD175E05-6582-3AD7-8554-C04E15DBE10F}"/>
              </a:ext>
            </a:extLst>
          </p:cNvPr>
          <p:cNvSpPr txBox="1"/>
          <p:nvPr/>
        </p:nvSpPr>
        <p:spPr>
          <a:xfrm>
            <a:off x="11049091" y="189647"/>
            <a:ext cx="940132" cy="338554"/>
          </a:xfrm>
          <a:prstGeom prst="rect">
            <a:avLst/>
          </a:prstGeom>
          <a:noFill/>
        </p:spPr>
        <p:txBody>
          <a:bodyPr wrap="square" rtlCol="0">
            <a:spAutoFit/>
          </a:bodyPr>
          <a:lstStyle/>
          <a:p>
            <a:r>
              <a:rPr lang="en-IN" sz="1600" b="1">
                <a:solidFill>
                  <a:schemeClr val="bg1"/>
                </a:solidFill>
                <a:latin typeface="Georgia" panose="02040502050405020303" pitchFamily="18" charset="0"/>
              </a:rPr>
              <a:t>START</a:t>
            </a:r>
          </a:p>
        </p:txBody>
      </p:sp>
      <p:sp>
        <p:nvSpPr>
          <p:cNvPr id="48" name="Teardrop 47">
            <a:extLst>
              <a:ext uri="{FF2B5EF4-FFF2-40B4-BE49-F238E27FC236}">
                <a16:creationId xmlns:a16="http://schemas.microsoft.com/office/drawing/2014/main" id="{07EF8F79-C7F3-478E-3B42-0A0F77BD1838}"/>
              </a:ext>
            </a:extLst>
          </p:cNvPr>
          <p:cNvSpPr/>
          <p:nvPr/>
        </p:nvSpPr>
        <p:spPr>
          <a:xfrm rot="8030981">
            <a:off x="3784574" y="4355503"/>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146FCC1F-A203-EED5-FDEE-7A9E620CDF45}"/>
              </a:ext>
            </a:extLst>
          </p:cNvPr>
          <p:cNvSpPr txBox="1"/>
          <p:nvPr/>
        </p:nvSpPr>
        <p:spPr>
          <a:xfrm>
            <a:off x="1767191" y="5082465"/>
            <a:ext cx="4032285" cy="1569660"/>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ea typeface="Ebrima" panose="02000000000000000000" pitchFamily="2" charset="0"/>
                <a:cs typeface="Ebrima" panose="02000000000000000000" pitchFamily="2" charset="0"/>
              </a:rPr>
              <a:t>Myntra MUSE uses these labels to match the predicted tags with the actual tags on clothing items available in its catalog. By doing so, it ensures that the recommendations are accurate and relevant to the users' preferences. Finally, the app presents these matched results to the users, allowing them to explore and purchase the suggested outfits even before the actual release of movie.</a:t>
            </a:r>
            <a:endParaRPr lang="en-IN" sz="1200">
              <a:solidFill>
                <a:srgbClr val="CA8787"/>
              </a:solidFill>
              <a:latin typeface="Georgia" panose="02040502050405020303" pitchFamily="18" charset="0"/>
              <a:ea typeface="Ebrima" panose="02000000000000000000" pitchFamily="2" charset="0"/>
              <a:cs typeface="Ebrima" panose="02000000000000000000" pitchFamily="2" charset="0"/>
            </a:endParaRPr>
          </a:p>
        </p:txBody>
      </p:sp>
      <p:sp>
        <p:nvSpPr>
          <p:cNvPr id="50" name="Teardrop 49">
            <a:extLst>
              <a:ext uri="{FF2B5EF4-FFF2-40B4-BE49-F238E27FC236}">
                <a16:creationId xmlns:a16="http://schemas.microsoft.com/office/drawing/2014/main" id="{118881A9-E585-879D-89BF-0EFD641D0481}"/>
              </a:ext>
            </a:extLst>
          </p:cNvPr>
          <p:cNvSpPr/>
          <p:nvPr/>
        </p:nvSpPr>
        <p:spPr>
          <a:xfrm rot="8030981">
            <a:off x="2325672" y="2994575"/>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40EF7AD1-810E-290D-0545-626B52DBBD4C}"/>
              </a:ext>
            </a:extLst>
          </p:cNvPr>
          <p:cNvSpPr txBox="1"/>
          <p:nvPr/>
        </p:nvSpPr>
        <p:spPr>
          <a:xfrm>
            <a:off x="1951364" y="1094332"/>
            <a:ext cx="1842231" cy="1569660"/>
          </a:xfrm>
          <a:prstGeom prst="rect">
            <a:avLst/>
          </a:prstGeom>
          <a:noFill/>
        </p:spPr>
        <p:txBody>
          <a:bodyPr wrap="square" rtlCol="0">
            <a:spAutoFit/>
          </a:bodyPr>
          <a:lstStyle/>
          <a:p>
            <a:pPr algn="ctr"/>
            <a:r>
              <a:rPr lang="en-US" sz="1200">
                <a:solidFill>
                  <a:srgbClr val="CA8787"/>
                </a:solidFill>
                <a:latin typeface="Georgia" panose="02040502050405020303" pitchFamily="18" charset="0"/>
                <a:ea typeface="Ebrima" panose="02000000000000000000" pitchFamily="2" charset="0"/>
                <a:cs typeface="Ebrima" panose="02000000000000000000" pitchFamily="2" charset="0"/>
              </a:rPr>
              <a:t>The predicted labels are then sent to the Myntra MUSE app using a Flask API. This API facilitates communication between our model and the app, ensuring seamless data transfer.</a:t>
            </a:r>
            <a:endParaRPr lang="en-IN" sz="1200">
              <a:solidFill>
                <a:srgbClr val="CA8787"/>
              </a:solidFill>
              <a:latin typeface="Georgia" panose="02040502050405020303" pitchFamily="18" charset="0"/>
            </a:endParaRPr>
          </a:p>
        </p:txBody>
      </p:sp>
      <p:sp>
        <p:nvSpPr>
          <p:cNvPr id="52" name="TextBox 51">
            <a:extLst>
              <a:ext uri="{FF2B5EF4-FFF2-40B4-BE49-F238E27FC236}">
                <a16:creationId xmlns:a16="http://schemas.microsoft.com/office/drawing/2014/main" id="{49D05FDB-843E-BA5A-4CB0-FEAF6B263C8F}"/>
              </a:ext>
            </a:extLst>
          </p:cNvPr>
          <p:cNvSpPr txBox="1"/>
          <p:nvPr/>
        </p:nvSpPr>
        <p:spPr>
          <a:xfrm>
            <a:off x="2729363" y="2590206"/>
            <a:ext cx="2845067" cy="1846659"/>
          </a:xfrm>
          <a:prstGeom prst="rect">
            <a:avLst/>
          </a:prstGeom>
          <a:noFill/>
        </p:spPr>
        <p:txBody>
          <a:bodyPr wrap="square" rtlCol="0">
            <a:spAutoFit/>
          </a:bodyPr>
          <a:lstStyle/>
          <a:p>
            <a:pPr algn="ctr"/>
            <a:endParaRPr lang="en-US" sz="1600"/>
          </a:p>
          <a:p>
            <a:pPr algn="ctr"/>
            <a:r>
              <a:rPr lang="en-US" i="1">
                <a:solidFill>
                  <a:srgbClr val="FF922E"/>
                </a:solidFill>
                <a:latin typeface="Georgia" panose="02040502050405020303" pitchFamily="18" charset="0"/>
              </a:rPr>
              <a:t>Discover and shop outfits inspired by your favorite actor's style with Myntra MUSE, where curated collections based on celebrity looks are just a tap away.</a:t>
            </a:r>
          </a:p>
          <a:p>
            <a:pPr algn="ctr"/>
            <a:endParaRPr lang="en-IN"/>
          </a:p>
        </p:txBody>
      </p:sp>
    </p:spTree>
    <p:custDataLst>
      <p:tags r:id="rId1"/>
    </p:custDataLst>
    <p:extLst>
      <p:ext uri="{BB962C8B-B14F-4D97-AF65-F5344CB8AC3E}">
        <p14:creationId xmlns:p14="http://schemas.microsoft.com/office/powerpoint/2010/main" val="3019696100"/>
      </p:ext>
    </p:extLst>
  </p:cSld>
  <p:clrMapOvr>
    <a:masterClrMapping/>
  </p:clrMapOvr>
  <mc:AlternateContent xmlns:mc="http://schemas.openxmlformats.org/markup-compatibility/2006" xmlns:p14="http://schemas.microsoft.com/office/powerpoint/2010/main">
    <mc:Choice Requires="p14">
      <p:transition spd="slow" p14:dur="2000" advTm="73812"/>
    </mc:Choice>
    <mc:Fallback xmlns="">
      <p:transition spd="slow" advTm="73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1000"/>
                                        <p:tgtEl>
                                          <p:spTgt spid="37"/>
                                        </p:tgtEl>
                                      </p:cBhvr>
                                    </p:animEffect>
                                    <p:anim calcmode="lin" valueType="num">
                                      <p:cBhvr>
                                        <p:cTn id="12" dur="1000" fill="hold"/>
                                        <p:tgtEl>
                                          <p:spTgt spid="37"/>
                                        </p:tgtEl>
                                        <p:attrNameLst>
                                          <p:attrName>ppt_x</p:attrName>
                                        </p:attrNameLst>
                                      </p:cBhvr>
                                      <p:tavLst>
                                        <p:tav tm="0">
                                          <p:val>
                                            <p:strVal val="#ppt_x"/>
                                          </p:val>
                                        </p:tav>
                                        <p:tav tm="100000">
                                          <p:val>
                                            <p:strVal val="#ppt_x"/>
                                          </p:val>
                                        </p:tav>
                                      </p:tavLst>
                                    </p:anim>
                                    <p:anim calcmode="lin" valueType="num">
                                      <p:cBhvr>
                                        <p:cTn id="13" dur="1000" fill="hold"/>
                                        <p:tgtEl>
                                          <p:spTgt spid="3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750"/>
                                        <p:tgtEl>
                                          <p:spTgt spid="36"/>
                                        </p:tgtEl>
                                      </p:cBhvr>
                                    </p:animEffect>
                                    <p:anim calcmode="lin" valueType="num">
                                      <p:cBhvr>
                                        <p:cTn id="17" dur="750" fill="hold"/>
                                        <p:tgtEl>
                                          <p:spTgt spid="36"/>
                                        </p:tgtEl>
                                        <p:attrNameLst>
                                          <p:attrName>ppt_x</p:attrName>
                                        </p:attrNameLst>
                                      </p:cBhvr>
                                      <p:tavLst>
                                        <p:tav tm="0">
                                          <p:val>
                                            <p:strVal val="#ppt_x"/>
                                          </p:val>
                                        </p:tav>
                                        <p:tav tm="100000">
                                          <p:val>
                                            <p:strVal val="#ppt_x"/>
                                          </p:val>
                                        </p:tav>
                                      </p:tavLst>
                                    </p:anim>
                                    <p:anim calcmode="lin" valueType="num">
                                      <p:cBhvr>
                                        <p:cTn id="18" dur="75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750"/>
                                        <p:tgtEl>
                                          <p:spTgt spid="39"/>
                                        </p:tgtEl>
                                      </p:cBhvr>
                                    </p:animEffect>
                                    <p:anim calcmode="lin" valueType="num">
                                      <p:cBhvr>
                                        <p:cTn id="31" dur="750" fill="hold"/>
                                        <p:tgtEl>
                                          <p:spTgt spid="39"/>
                                        </p:tgtEl>
                                        <p:attrNameLst>
                                          <p:attrName>ppt_x</p:attrName>
                                        </p:attrNameLst>
                                      </p:cBhvr>
                                      <p:tavLst>
                                        <p:tav tm="0">
                                          <p:val>
                                            <p:strVal val="#ppt_x"/>
                                          </p:val>
                                        </p:tav>
                                        <p:tav tm="100000">
                                          <p:val>
                                            <p:strVal val="#ppt_x"/>
                                          </p:val>
                                        </p:tav>
                                      </p:tavLst>
                                    </p:anim>
                                    <p:anim calcmode="lin" valueType="num">
                                      <p:cBhvr>
                                        <p:cTn id="32"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750"/>
                                        <p:tgtEl>
                                          <p:spTgt spid="41"/>
                                        </p:tgtEl>
                                      </p:cBhvr>
                                    </p:animEffect>
                                    <p:anim calcmode="lin" valueType="num">
                                      <p:cBhvr>
                                        <p:cTn id="38" dur="750" fill="hold"/>
                                        <p:tgtEl>
                                          <p:spTgt spid="41"/>
                                        </p:tgtEl>
                                        <p:attrNameLst>
                                          <p:attrName>ppt_x</p:attrName>
                                        </p:attrNameLst>
                                      </p:cBhvr>
                                      <p:tavLst>
                                        <p:tav tm="0">
                                          <p:val>
                                            <p:strVal val="#ppt_x"/>
                                          </p:val>
                                        </p:tav>
                                        <p:tav tm="100000">
                                          <p:val>
                                            <p:strVal val="#ppt_x"/>
                                          </p:val>
                                        </p:tav>
                                      </p:tavLst>
                                    </p:anim>
                                    <p:anim calcmode="lin" valueType="num">
                                      <p:cBhvr>
                                        <p:cTn id="39" dur="75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750"/>
                                        <p:tgtEl>
                                          <p:spTgt spid="40"/>
                                        </p:tgtEl>
                                      </p:cBhvr>
                                    </p:animEffect>
                                    <p:anim calcmode="lin" valueType="num">
                                      <p:cBhvr>
                                        <p:cTn id="43" dur="750" fill="hold"/>
                                        <p:tgtEl>
                                          <p:spTgt spid="40"/>
                                        </p:tgtEl>
                                        <p:attrNameLst>
                                          <p:attrName>ppt_x</p:attrName>
                                        </p:attrNameLst>
                                      </p:cBhvr>
                                      <p:tavLst>
                                        <p:tav tm="0">
                                          <p:val>
                                            <p:strVal val="#ppt_x"/>
                                          </p:val>
                                        </p:tav>
                                        <p:tav tm="100000">
                                          <p:val>
                                            <p:strVal val="#ppt_x"/>
                                          </p:val>
                                        </p:tav>
                                      </p:tavLst>
                                    </p:anim>
                                    <p:anim calcmode="lin" valueType="num">
                                      <p:cBhvr>
                                        <p:cTn id="44" dur="75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750"/>
                                        <p:tgtEl>
                                          <p:spTgt spid="51"/>
                                        </p:tgtEl>
                                      </p:cBhvr>
                                    </p:animEffect>
                                    <p:anim calcmode="lin" valueType="num">
                                      <p:cBhvr>
                                        <p:cTn id="50" dur="750" fill="hold"/>
                                        <p:tgtEl>
                                          <p:spTgt spid="51"/>
                                        </p:tgtEl>
                                        <p:attrNameLst>
                                          <p:attrName>ppt_x</p:attrName>
                                        </p:attrNameLst>
                                      </p:cBhvr>
                                      <p:tavLst>
                                        <p:tav tm="0">
                                          <p:val>
                                            <p:strVal val="#ppt_x"/>
                                          </p:val>
                                        </p:tav>
                                        <p:tav tm="100000">
                                          <p:val>
                                            <p:strVal val="#ppt_x"/>
                                          </p:val>
                                        </p:tav>
                                      </p:tavLst>
                                    </p:anim>
                                    <p:anim calcmode="lin" valueType="num">
                                      <p:cBhvr>
                                        <p:cTn id="51" dur="75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750"/>
                                        <p:tgtEl>
                                          <p:spTgt spid="50"/>
                                        </p:tgtEl>
                                      </p:cBhvr>
                                    </p:animEffect>
                                    <p:anim calcmode="lin" valueType="num">
                                      <p:cBhvr>
                                        <p:cTn id="55" dur="750" fill="hold"/>
                                        <p:tgtEl>
                                          <p:spTgt spid="50"/>
                                        </p:tgtEl>
                                        <p:attrNameLst>
                                          <p:attrName>ppt_x</p:attrName>
                                        </p:attrNameLst>
                                      </p:cBhvr>
                                      <p:tavLst>
                                        <p:tav tm="0">
                                          <p:val>
                                            <p:strVal val="#ppt_x"/>
                                          </p:val>
                                        </p:tav>
                                        <p:tav tm="100000">
                                          <p:val>
                                            <p:strVal val="#ppt_x"/>
                                          </p:val>
                                        </p:tav>
                                      </p:tavLst>
                                    </p:anim>
                                    <p:anim calcmode="lin" valueType="num">
                                      <p:cBhvr>
                                        <p:cTn id="56" dur="75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750"/>
                                        <p:tgtEl>
                                          <p:spTgt spid="33"/>
                                        </p:tgtEl>
                                      </p:cBhvr>
                                    </p:animEffect>
                                    <p:anim calcmode="lin" valueType="num">
                                      <p:cBhvr>
                                        <p:cTn id="62" dur="750" fill="hold"/>
                                        <p:tgtEl>
                                          <p:spTgt spid="33"/>
                                        </p:tgtEl>
                                        <p:attrNameLst>
                                          <p:attrName>ppt_x</p:attrName>
                                        </p:attrNameLst>
                                      </p:cBhvr>
                                      <p:tavLst>
                                        <p:tav tm="0">
                                          <p:val>
                                            <p:strVal val="#ppt_x"/>
                                          </p:val>
                                        </p:tav>
                                        <p:tav tm="100000">
                                          <p:val>
                                            <p:strVal val="#ppt_x"/>
                                          </p:val>
                                        </p:tav>
                                      </p:tavLst>
                                    </p:anim>
                                    <p:anim calcmode="lin" valueType="num">
                                      <p:cBhvr>
                                        <p:cTn id="63"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750"/>
                                        <p:tgtEl>
                                          <p:spTgt spid="48"/>
                                        </p:tgtEl>
                                      </p:cBhvr>
                                    </p:animEffect>
                                    <p:anim calcmode="lin" valueType="num">
                                      <p:cBhvr>
                                        <p:cTn id="69" dur="750" fill="hold"/>
                                        <p:tgtEl>
                                          <p:spTgt spid="48"/>
                                        </p:tgtEl>
                                        <p:attrNameLst>
                                          <p:attrName>ppt_x</p:attrName>
                                        </p:attrNameLst>
                                      </p:cBhvr>
                                      <p:tavLst>
                                        <p:tav tm="0">
                                          <p:val>
                                            <p:strVal val="#ppt_x"/>
                                          </p:val>
                                        </p:tav>
                                        <p:tav tm="100000">
                                          <p:val>
                                            <p:strVal val="#ppt_x"/>
                                          </p:val>
                                        </p:tav>
                                      </p:tavLst>
                                    </p:anim>
                                    <p:anim calcmode="lin" valueType="num">
                                      <p:cBhvr>
                                        <p:cTn id="70" dur="750" fill="hold"/>
                                        <p:tgtEl>
                                          <p:spTgt spid="4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750"/>
                                        <p:tgtEl>
                                          <p:spTgt spid="49"/>
                                        </p:tgtEl>
                                      </p:cBhvr>
                                    </p:animEffect>
                                    <p:anim calcmode="lin" valueType="num">
                                      <p:cBhvr>
                                        <p:cTn id="74" dur="750" fill="hold"/>
                                        <p:tgtEl>
                                          <p:spTgt spid="49"/>
                                        </p:tgtEl>
                                        <p:attrNameLst>
                                          <p:attrName>ppt_x</p:attrName>
                                        </p:attrNameLst>
                                      </p:cBhvr>
                                      <p:tavLst>
                                        <p:tav tm="0">
                                          <p:val>
                                            <p:strVal val="#ppt_x"/>
                                          </p:val>
                                        </p:tav>
                                        <p:tav tm="100000">
                                          <p:val>
                                            <p:strVal val="#ppt_x"/>
                                          </p:val>
                                        </p:tav>
                                      </p:tavLst>
                                    </p:anim>
                                    <p:anim calcmode="lin" valueType="num">
                                      <p:cBhvr>
                                        <p:cTn id="75" dur="75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750"/>
                                        <p:tgtEl>
                                          <p:spTgt spid="52"/>
                                        </p:tgtEl>
                                      </p:cBhvr>
                                    </p:animEffect>
                                    <p:anim calcmode="lin" valueType="num">
                                      <p:cBhvr>
                                        <p:cTn id="81" dur="750" fill="hold"/>
                                        <p:tgtEl>
                                          <p:spTgt spid="52"/>
                                        </p:tgtEl>
                                        <p:attrNameLst>
                                          <p:attrName>ppt_x</p:attrName>
                                        </p:attrNameLst>
                                      </p:cBhvr>
                                      <p:tavLst>
                                        <p:tav tm="0">
                                          <p:val>
                                            <p:strVal val="#ppt_x"/>
                                          </p:val>
                                        </p:tav>
                                        <p:tav tm="100000">
                                          <p:val>
                                            <p:strVal val="#ppt_x"/>
                                          </p:val>
                                        </p:tav>
                                      </p:tavLst>
                                    </p:anim>
                                    <p:anim calcmode="lin" valueType="num">
                                      <p:cBhvr>
                                        <p:cTn id="82"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7" grpId="0"/>
      <p:bldP spid="38" grpId="0" animBg="1"/>
      <p:bldP spid="39" grpId="0"/>
      <p:bldP spid="40" grpId="0" animBg="1"/>
      <p:bldP spid="41" grpId="0"/>
      <p:bldP spid="48" grpId="0" animBg="1"/>
      <p:bldP spid="49" grpId="0"/>
      <p:bldP spid="50"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48783-88D6-6950-BB3D-C2D8555D017C}"/>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AF82BE6-A497-8504-C367-75E49A634C48}"/>
              </a:ext>
            </a:extLst>
          </p:cNvPr>
          <p:cNvSpPr/>
          <p:nvPr/>
        </p:nvSpPr>
        <p:spPr>
          <a:xfrm>
            <a:off x="0" y="6774428"/>
            <a:ext cx="12192000" cy="8357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tial Circle 3">
            <a:extLst>
              <a:ext uri="{FF2B5EF4-FFF2-40B4-BE49-F238E27FC236}">
                <a16:creationId xmlns:a16="http://schemas.microsoft.com/office/drawing/2014/main" id="{AD851B1F-8943-CDC3-9D60-36C30FDD1E23}"/>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Google Shape;93;p3">
            <a:extLst>
              <a:ext uri="{FF2B5EF4-FFF2-40B4-BE49-F238E27FC236}">
                <a16:creationId xmlns:a16="http://schemas.microsoft.com/office/drawing/2014/main" id="{CC338997-8482-B50E-AF02-ED0E0F6FA32F}"/>
              </a:ext>
            </a:extLst>
          </p:cNvPr>
          <p:cNvSpPr txBox="1">
            <a:spLocks/>
          </p:cNvSpPr>
          <p:nvPr/>
        </p:nvSpPr>
        <p:spPr>
          <a:xfrm>
            <a:off x="1183605" y="83572"/>
            <a:ext cx="8272912" cy="531048"/>
          </a:xfrm>
          <a:prstGeom prst="rect">
            <a:avLst/>
          </a:prstGeom>
          <a:noFill/>
          <a:ln>
            <a:solidFill>
              <a:srgbClr val="F50575"/>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2800" b="1">
                <a:solidFill>
                  <a:srgbClr val="CA8787"/>
                </a:solidFill>
                <a:latin typeface="Georgia"/>
                <a:ea typeface="Roboto"/>
                <a:cs typeface="GENISO" panose="02000400000000000000" pitchFamily="2" charset="0"/>
              </a:rPr>
              <a:t>Benefits :</a:t>
            </a:r>
            <a:r>
              <a:rPr lang="en-US" sz="3000" b="1">
                <a:solidFill>
                  <a:srgbClr val="F50575"/>
                </a:solidFill>
                <a:latin typeface="Georgia"/>
                <a:ea typeface="Roboto"/>
                <a:cs typeface="GENISO" panose="02000400000000000000" pitchFamily="2" charset="0"/>
              </a:rPr>
              <a:t> </a:t>
            </a:r>
            <a:r>
              <a:rPr lang="en-US" sz="3000" b="1">
                <a:solidFill>
                  <a:srgbClr val="A87676"/>
                </a:solidFill>
                <a:latin typeface="Georgia"/>
                <a:ea typeface="Roboto"/>
                <a:cs typeface="GENISO" panose="02000400000000000000" pitchFamily="2" charset="0"/>
              </a:rPr>
              <a:t>MYNTRA MUSE</a:t>
            </a:r>
            <a:endParaRPr lang="en-US" sz="3000" b="1">
              <a:solidFill>
                <a:srgbClr val="A87676"/>
              </a:solidFill>
              <a:latin typeface="Georgia" panose="02040502050405020303" pitchFamily="18" charset="0"/>
              <a:ea typeface="Roboto"/>
              <a:cs typeface="GENISO" panose="02000400000000000000" pitchFamily="2" charset="0"/>
            </a:endParaRPr>
          </a:p>
        </p:txBody>
      </p:sp>
      <p:cxnSp>
        <p:nvCxnSpPr>
          <p:cNvPr id="7" name="Straight Connector 6">
            <a:extLst>
              <a:ext uri="{FF2B5EF4-FFF2-40B4-BE49-F238E27FC236}">
                <a16:creationId xmlns:a16="http://schemas.microsoft.com/office/drawing/2014/main" id="{F5D28CC6-6CA0-9F06-7C28-20522A887D67}"/>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B3833A3-2EC6-838D-973D-9841F0A05416}"/>
              </a:ext>
            </a:extLst>
          </p:cNvPr>
          <p:cNvSpPr/>
          <p:nvPr/>
        </p:nvSpPr>
        <p:spPr>
          <a:xfrm>
            <a:off x="253822" y="4710579"/>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FABFCF9-9D84-F866-18EF-896FA72EACA8}"/>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Dress with solid fill">
            <a:extLst>
              <a:ext uri="{FF2B5EF4-FFF2-40B4-BE49-F238E27FC236}">
                <a16:creationId xmlns:a16="http://schemas.microsoft.com/office/drawing/2014/main" id="{DD9D6114-53A2-26C4-A3DC-9141FDF06D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124" y="1290371"/>
            <a:ext cx="391188" cy="391188"/>
          </a:xfrm>
          <a:prstGeom prst="rect">
            <a:avLst/>
          </a:prstGeom>
        </p:spPr>
      </p:pic>
      <p:sp>
        <p:nvSpPr>
          <p:cNvPr id="10" name="Oval 9">
            <a:extLst>
              <a:ext uri="{FF2B5EF4-FFF2-40B4-BE49-F238E27FC236}">
                <a16:creationId xmlns:a16="http://schemas.microsoft.com/office/drawing/2014/main" id="{5B6FCA26-ACCE-83DE-8140-7628E98CD04D}"/>
              </a:ext>
            </a:extLst>
          </p:cNvPr>
          <p:cNvSpPr/>
          <p:nvPr/>
        </p:nvSpPr>
        <p:spPr>
          <a:xfrm>
            <a:off x="335283" y="3044014"/>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Mandala with solid fill">
            <a:extLst>
              <a:ext uri="{FF2B5EF4-FFF2-40B4-BE49-F238E27FC236}">
                <a16:creationId xmlns:a16="http://schemas.microsoft.com/office/drawing/2014/main" id="{382A925F-6FCE-CFAA-7C86-1B3FA6A82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441" y="3109329"/>
            <a:ext cx="395871" cy="395871"/>
          </a:xfrm>
          <a:prstGeom prst="rect">
            <a:avLst/>
          </a:prstGeom>
        </p:spPr>
      </p:pic>
      <p:pic>
        <p:nvPicPr>
          <p:cNvPr id="13" name="Picture 12" descr="A white letter on a pink background&#10;&#10;Description automatically generated">
            <a:extLst>
              <a:ext uri="{FF2B5EF4-FFF2-40B4-BE49-F238E27FC236}">
                <a16:creationId xmlns:a16="http://schemas.microsoft.com/office/drawing/2014/main" id="{FEFB1C84-E20C-1632-709C-5CBE4D4AD63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18579" y="4817678"/>
            <a:ext cx="465861" cy="465861"/>
          </a:xfrm>
          <a:prstGeom prst="rect">
            <a:avLst/>
          </a:prstGeom>
        </p:spPr>
      </p:pic>
      <p:grpSp>
        <p:nvGrpSpPr>
          <p:cNvPr id="33" name="Group 32">
            <a:extLst>
              <a:ext uri="{FF2B5EF4-FFF2-40B4-BE49-F238E27FC236}">
                <a16:creationId xmlns:a16="http://schemas.microsoft.com/office/drawing/2014/main" id="{0DED6A9A-7033-0A65-80A0-A08DFAF3B69E}"/>
              </a:ext>
            </a:extLst>
          </p:cNvPr>
          <p:cNvGrpSpPr/>
          <p:nvPr/>
        </p:nvGrpSpPr>
        <p:grpSpPr>
          <a:xfrm>
            <a:off x="1181849" y="2691945"/>
            <a:ext cx="4079601" cy="3821894"/>
            <a:chOff x="5613915" y="2698026"/>
            <a:chExt cx="4079601" cy="3821894"/>
          </a:xfrm>
        </p:grpSpPr>
        <p:pic>
          <p:nvPicPr>
            <p:cNvPr id="31" name="Picture 30" descr="A screenshot of a person wearing a dress&#10;&#10;Description automatically generated">
              <a:extLst>
                <a:ext uri="{FF2B5EF4-FFF2-40B4-BE49-F238E27FC236}">
                  <a16:creationId xmlns:a16="http://schemas.microsoft.com/office/drawing/2014/main" id="{B734CA34-E644-0EE5-7945-BD4561730466}"/>
                </a:ext>
              </a:extLst>
            </p:cNvPr>
            <p:cNvPicPr>
              <a:picLocks noChangeAspect="1"/>
            </p:cNvPicPr>
            <p:nvPr/>
          </p:nvPicPr>
          <p:blipFill rotWithShape="1">
            <a:blip r:embed="rId10"/>
            <a:srcRect t="3544" b="3629"/>
            <a:stretch/>
          </p:blipFill>
          <p:spPr>
            <a:xfrm>
              <a:off x="5613915" y="3083928"/>
              <a:ext cx="2175982" cy="343599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81A4416F-1D03-EDC7-D1F1-2952ABAAFFE0}"/>
                </a:ext>
              </a:extLst>
            </p:cNvPr>
            <p:cNvPicPr>
              <a:picLocks noChangeAspect="1"/>
            </p:cNvPicPr>
            <p:nvPr/>
          </p:nvPicPr>
          <p:blipFill rotWithShape="1">
            <a:blip r:embed="rId11"/>
            <a:srcRect l="489" t="6865" r="-489" b="4189"/>
            <a:stretch/>
          </p:blipFill>
          <p:spPr>
            <a:xfrm>
              <a:off x="7600237" y="2698026"/>
              <a:ext cx="2093279" cy="3571267"/>
            </a:xfrm>
            <a:prstGeom prst="rect">
              <a:avLst/>
            </a:prstGeom>
          </p:spPr>
        </p:pic>
      </p:grpSp>
      <p:sp>
        <p:nvSpPr>
          <p:cNvPr id="16" name="TextBox 15">
            <a:extLst>
              <a:ext uri="{FF2B5EF4-FFF2-40B4-BE49-F238E27FC236}">
                <a16:creationId xmlns:a16="http://schemas.microsoft.com/office/drawing/2014/main" id="{0AD6A02B-5124-4399-C71D-876FC594F49A}"/>
              </a:ext>
            </a:extLst>
          </p:cNvPr>
          <p:cNvSpPr txBox="1"/>
          <p:nvPr/>
        </p:nvSpPr>
        <p:spPr>
          <a:xfrm>
            <a:off x="1033315" y="575394"/>
            <a:ext cx="5743041" cy="1815882"/>
          </a:xfrm>
          <a:prstGeom prst="rect">
            <a:avLst/>
          </a:prstGeom>
          <a:solidFill>
            <a:srgbClr val="CA8787"/>
          </a:solidFill>
          <a:ln>
            <a:solidFill>
              <a:srgbClr val="CA878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Introducing </a:t>
            </a:r>
            <a:r>
              <a:rPr lang="en-US" b="1"/>
              <a:t>"Myntra Muse" </a:t>
            </a:r>
            <a:r>
              <a:rPr lang="en-US"/>
              <a:t>is a game-changer for customer retention and company finances. It offers </a:t>
            </a:r>
            <a:r>
              <a:rPr lang="en-US" b="1"/>
              <a:t>highly personalized product</a:t>
            </a:r>
            <a:r>
              <a:rPr lang="en-US"/>
              <a:t> recommendations, </a:t>
            </a:r>
            <a:r>
              <a:rPr lang="en-US" b="1"/>
              <a:t>boosting engagement</a:t>
            </a:r>
            <a:r>
              <a:rPr lang="en-US"/>
              <a:t> and conversion rates. The precise trend alignment enhances the shopping experience, while AI-driven insights </a:t>
            </a:r>
            <a:r>
              <a:rPr lang="en-US" b="1"/>
              <a:t>optimize inventory management,</a:t>
            </a:r>
            <a:r>
              <a:rPr lang="en-US"/>
              <a:t> reducing markdowns and i</a:t>
            </a:r>
            <a:r>
              <a:rPr lang="en-US" b="1"/>
              <a:t>mproving profitability.</a:t>
            </a:r>
            <a:r>
              <a:rPr lang="en-US"/>
              <a:t> This innovative approach not only </a:t>
            </a:r>
            <a:r>
              <a:rPr lang="en-US" b="1"/>
              <a:t>meets current cultural demands </a:t>
            </a:r>
            <a:r>
              <a:rPr lang="en-US"/>
              <a:t>but also fosters brand loyalty, driving</a:t>
            </a:r>
            <a:r>
              <a:rPr lang="en-US" b="1"/>
              <a:t> significant financial growth.</a:t>
            </a:r>
          </a:p>
        </p:txBody>
      </p:sp>
      <p:pic>
        <p:nvPicPr>
          <p:cNvPr id="17" name="Picture 16" descr="A group of banners with text&#10;&#10;Description automatically generated">
            <a:extLst>
              <a:ext uri="{FF2B5EF4-FFF2-40B4-BE49-F238E27FC236}">
                <a16:creationId xmlns:a16="http://schemas.microsoft.com/office/drawing/2014/main" id="{E482F21B-AE90-764E-CE64-C1B3E4B7DDF4}"/>
              </a:ext>
            </a:extLst>
          </p:cNvPr>
          <p:cNvPicPr>
            <a:picLocks noChangeAspect="1"/>
          </p:cNvPicPr>
          <p:nvPr/>
        </p:nvPicPr>
        <p:blipFill>
          <a:blip r:embed="rId12"/>
          <a:stretch>
            <a:fillRect/>
          </a:stretch>
        </p:blipFill>
        <p:spPr>
          <a:xfrm>
            <a:off x="5321865" y="2550677"/>
            <a:ext cx="6767447" cy="4094837"/>
          </a:xfrm>
          <a:prstGeom prst="rect">
            <a:avLst/>
          </a:prstGeom>
        </p:spPr>
      </p:pic>
      <p:pic>
        <p:nvPicPr>
          <p:cNvPr id="18" name="Picture 17" descr="A bar chart with different colored bars&#10;&#10;Description automatically generated">
            <a:extLst>
              <a:ext uri="{FF2B5EF4-FFF2-40B4-BE49-F238E27FC236}">
                <a16:creationId xmlns:a16="http://schemas.microsoft.com/office/drawing/2014/main" id="{B89DADAB-A4E4-ADAD-8B71-B59DAF892B34}"/>
              </a:ext>
            </a:extLst>
          </p:cNvPr>
          <p:cNvPicPr>
            <a:picLocks noChangeAspect="1"/>
          </p:cNvPicPr>
          <p:nvPr/>
        </p:nvPicPr>
        <p:blipFill>
          <a:blip r:embed="rId13"/>
          <a:stretch>
            <a:fillRect/>
          </a:stretch>
        </p:blipFill>
        <p:spPr>
          <a:xfrm>
            <a:off x="6888805" y="267322"/>
            <a:ext cx="3025640" cy="1864698"/>
          </a:xfrm>
          <a:prstGeom prst="rect">
            <a:avLst/>
          </a:prstGeom>
        </p:spPr>
      </p:pic>
      <p:pic>
        <p:nvPicPr>
          <p:cNvPr id="19" name="Picture 18" descr="A yellow and purple bars with white text&#10;&#10;Description automatically generated">
            <a:extLst>
              <a:ext uri="{FF2B5EF4-FFF2-40B4-BE49-F238E27FC236}">
                <a16:creationId xmlns:a16="http://schemas.microsoft.com/office/drawing/2014/main" id="{B63495FD-3C32-53F4-AE1D-6EF83E7ED256}"/>
              </a:ext>
            </a:extLst>
          </p:cNvPr>
          <p:cNvPicPr>
            <a:picLocks noChangeAspect="1"/>
          </p:cNvPicPr>
          <p:nvPr/>
        </p:nvPicPr>
        <p:blipFill rotWithShape="1">
          <a:blip r:embed="rId14"/>
          <a:srcRect l="5555" b="-370"/>
          <a:stretch/>
        </p:blipFill>
        <p:spPr>
          <a:xfrm>
            <a:off x="10046990" y="263233"/>
            <a:ext cx="2046389" cy="1867241"/>
          </a:xfrm>
          <a:prstGeom prst="rect">
            <a:avLst/>
          </a:prstGeom>
        </p:spPr>
      </p:pic>
      <p:sp>
        <p:nvSpPr>
          <p:cNvPr id="20" name="TextBox 19">
            <a:extLst>
              <a:ext uri="{FF2B5EF4-FFF2-40B4-BE49-F238E27FC236}">
                <a16:creationId xmlns:a16="http://schemas.microsoft.com/office/drawing/2014/main" id="{56DCCD6A-C4EE-C7C1-1111-CA7443E5C8B4}"/>
              </a:ext>
            </a:extLst>
          </p:cNvPr>
          <p:cNvSpPr txBox="1"/>
          <p:nvPr/>
        </p:nvSpPr>
        <p:spPr>
          <a:xfrm>
            <a:off x="6780590" y="2148114"/>
            <a:ext cx="5320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This graph highlights how personalized recommendations based on trending movies and series can significantly enhance user interaction, increase purchase likelihood, and improve customer loyalty.</a:t>
            </a:r>
          </a:p>
        </p:txBody>
      </p:sp>
    </p:spTree>
    <p:custDataLst>
      <p:tags r:id="rId1"/>
    </p:custDataLst>
    <p:extLst>
      <p:ext uri="{BB962C8B-B14F-4D97-AF65-F5344CB8AC3E}">
        <p14:creationId xmlns:p14="http://schemas.microsoft.com/office/powerpoint/2010/main" val="1551269003"/>
      </p:ext>
    </p:extLst>
  </p:cSld>
  <p:clrMapOvr>
    <a:masterClrMapping/>
  </p:clrMapOvr>
  <mc:AlternateContent xmlns:mc="http://schemas.openxmlformats.org/markup-compatibility/2006" xmlns:p14="http://schemas.microsoft.com/office/powerpoint/2010/main">
    <mc:Choice Requires="p14">
      <p:transition spd="slow" p14:dur="2000" advTm="73812"/>
    </mc:Choice>
    <mc:Fallback xmlns="">
      <p:transition spd="slow" advTm="73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750"/>
                                        <p:tgtEl>
                                          <p:spTgt spid="33"/>
                                        </p:tgtEl>
                                      </p:cBhvr>
                                    </p:animEffect>
                                    <p:anim calcmode="lin" valueType="num">
                                      <p:cBhvr>
                                        <p:cTn id="12" dur="750" fill="hold"/>
                                        <p:tgtEl>
                                          <p:spTgt spid="33"/>
                                        </p:tgtEl>
                                        <p:attrNameLst>
                                          <p:attrName>ppt_x</p:attrName>
                                        </p:attrNameLst>
                                      </p:cBhvr>
                                      <p:tavLst>
                                        <p:tav tm="0">
                                          <p:val>
                                            <p:strVal val="#ppt_x"/>
                                          </p:val>
                                        </p:tav>
                                        <p:tav tm="100000">
                                          <p:val>
                                            <p:strVal val="#ppt_x"/>
                                          </p:val>
                                        </p:tav>
                                      </p:tavLst>
                                    </p:anim>
                                    <p:anim calcmode="lin" valueType="num">
                                      <p:cBhvr>
                                        <p:cTn id="13"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8|0.5|49.9|1.2"/>
</p:tagLst>
</file>

<file path=ppt/tags/tag2.xml><?xml version="1.0" encoding="utf-8"?>
<p:tagLst xmlns:a="http://schemas.openxmlformats.org/drawingml/2006/main" xmlns:r="http://schemas.openxmlformats.org/officeDocument/2006/relationships" xmlns:p="http://schemas.openxmlformats.org/presentationml/2006/main">
  <p:tag name="TIMING" val="|4.8|0.5|49.9|1.2"/>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535f98-5b79-47b1-8f4f-c504002e37c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047B9AF98F4845B6C94475DC5A64D9" ma:contentTypeVersion="10" ma:contentTypeDescription="Create a new document." ma:contentTypeScope="" ma:versionID="3c0671f94267f09498922c40553a1231">
  <xsd:schema xmlns:xsd="http://www.w3.org/2001/XMLSchema" xmlns:xs="http://www.w3.org/2001/XMLSchema" xmlns:p="http://schemas.microsoft.com/office/2006/metadata/properties" xmlns:ns3="00535f98-5b79-47b1-8f4f-c504002e37cf" xmlns:ns4="433af422-5cc6-4a39-af29-4d2d92169cdb" targetNamespace="http://schemas.microsoft.com/office/2006/metadata/properties" ma:root="true" ma:fieldsID="59abcdfb8e042610ee9a3d111b51dd90" ns3:_="" ns4:_="">
    <xsd:import namespace="00535f98-5b79-47b1-8f4f-c504002e37cf"/>
    <xsd:import namespace="433af422-5cc6-4a39-af29-4d2d92169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35f98-5b79-47b1-8f4f-c504002e37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3af422-5cc6-4a39-af29-4d2d92169cd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831A8A-76F2-4F71-AE56-68D1AC94F0D7}">
  <ds:schemaRefs>
    <ds:schemaRef ds:uri="00535f98-5b79-47b1-8f4f-c504002e37cf"/>
    <ds:schemaRef ds:uri="433af422-5cc6-4a39-af29-4d2d92169cd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33A69AD-2AFF-4505-B5A3-8C93F1717824}">
  <ds:schemaRefs>
    <ds:schemaRef ds:uri="00535f98-5b79-47b1-8f4f-c504002e37cf"/>
    <ds:schemaRef ds:uri="433af422-5cc6-4a39-af29-4d2d92169c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4DA372-A3E4-4294-96A1-16D51E93F3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2185</Words>
  <Application>Microsoft Office PowerPoint</Application>
  <PresentationFormat>Widescreen</PresentationFormat>
  <Paragraphs>103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Roboto</vt:lpstr>
      <vt:lpstr>Berlin Sans FB</vt:lpstr>
      <vt:lpstr>Georgia</vt:lpstr>
      <vt:lpstr>Arial</vt:lpstr>
      <vt:lpstr>Calibri</vt:lpstr>
      <vt:lpstr>Office Theme</vt:lpstr>
      <vt:lpstr>PowerPoint Presentation</vt:lpstr>
      <vt:lpstr>PowerPoint Presentation</vt:lpstr>
      <vt:lpstr>Trendsetting Movie Fashion: Outfit Class Recognition</vt:lpstr>
      <vt:lpstr>Trendsetting Movie Fashion: Outfit Type Recognition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Team Details</dc:title>
  <cp:lastModifiedBy>PRACHI BAHADUR SINGH</cp:lastModifiedBy>
  <cp:revision>9</cp:revision>
  <dcterms:modified xsi:type="dcterms:W3CDTF">2024-07-15T16:08:13Z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