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Black"/>
      <p:bold r:id="rId48"/>
      <p:boldItalic r:id="rId49"/>
    </p:embeddedFont>
    <p:embeddedFont>
      <p:font typeface="Maven Pro Black"/>
      <p:bold r:id="rId50"/>
    </p:embeddedFont>
    <p:embeddedFont>
      <p:font typeface="Oswald"/>
      <p:regular r:id="rId51"/>
      <p:bold r:id="rId52"/>
    </p:embeddedFont>
    <p:embeddedFont>
      <p:font typeface="Comfortaa"/>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lack-bold.fntdata"/><Relationship Id="rId47" Type="http://schemas.openxmlformats.org/officeDocument/2006/relationships/slide" Target="slides/slide42.xml"/><Relationship Id="rId49" Type="http://schemas.openxmlformats.org/officeDocument/2006/relationships/font" Target="fonts/Montserrat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swald-regular.fntdata"/><Relationship Id="rId50" Type="http://schemas.openxmlformats.org/officeDocument/2006/relationships/font" Target="fonts/MavenProBlack-bold.fntdata"/><Relationship Id="rId53" Type="http://schemas.openxmlformats.org/officeDocument/2006/relationships/font" Target="fonts/Comfortaa-regular.fntdata"/><Relationship Id="rId52"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28ea658c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28ea658c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249820e9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249820e9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249820e9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249820e9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249820e9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249820e9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249820e9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249820e9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249820f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249820f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249820f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249820f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49820f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49820f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249820f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249820f3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249820f3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249820f3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249820e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249820e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249820f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249820f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249820f3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249820f3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249820f3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249820f3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249820f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249820f3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249820f3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249820f3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249820f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249820f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249820f3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249820f3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249820f3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249820f3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249820f3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249820f3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249820f3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249820f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249820e9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249820e9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249820f3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249820f3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249820f3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249820f3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249820f3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249820f3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249820f3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249820f3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249820f3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249820f3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249820f3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249820f3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249820f3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249820f3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249820f3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249820f3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249820f3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249820f3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249820f3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249820f3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249820e9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249820e9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249820f3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249820f3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249820f3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1249820f3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293e88b7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293e88b7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249820e9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249820e9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249820e9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249820e9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249820e9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249820e9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249820e9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249820e9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28ea658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28ea658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papergames.io/en/tic-tac-toe" TargetMode="External"/><Relationship Id="rId4" Type="http://schemas.openxmlformats.org/officeDocument/2006/relationships/image" Target="../media/image2.jp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hyperlink" Target="https://www.youtube.com/watch?v=_889aB2D1KI" TargetMode="External"/><Relationship Id="rId4" Type="http://schemas.openxmlformats.org/officeDocument/2006/relationships/hyperlink" Target="https://www.geeksforgeeks.org/" TargetMode="External"/><Relationship Id="rId5"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4225" y="45200"/>
            <a:ext cx="2867025" cy="1590675"/>
          </a:xfrm>
          <a:prstGeom prst="rect">
            <a:avLst/>
          </a:prstGeom>
          <a:noFill/>
          <a:ln>
            <a:noFill/>
          </a:ln>
        </p:spPr>
      </p:pic>
      <p:sp>
        <p:nvSpPr>
          <p:cNvPr id="55" name="Google Shape;55;p13"/>
          <p:cNvSpPr txBox="1"/>
          <p:nvPr/>
        </p:nvSpPr>
        <p:spPr>
          <a:xfrm>
            <a:off x="4572000" y="0"/>
            <a:ext cx="4572000" cy="1816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600">
                <a:solidFill>
                  <a:srgbClr val="C0791B"/>
                </a:solidFill>
                <a:latin typeface="Oswald"/>
                <a:ea typeface="Oswald"/>
                <a:cs typeface="Oswald"/>
                <a:sym typeface="Oswald"/>
              </a:rPr>
              <a:t>SRM INSTITUTE OF SCIENCE AND TECHNOLOGY</a:t>
            </a:r>
            <a:endParaRPr b="1" sz="1600">
              <a:solidFill>
                <a:srgbClr val="C0791B"/>
              </a:solidFill>
              <a:latin typeface="Oswald"/>
              <a:ea typeface="Oswald"/>
              <a:cs typeface="Oswald"/>
              <a:sym typeface="Oswald"/>
            </a:endParaRPr>
          </a:p>
          <a:p>
            <a:pPr indent="0" lvl="0" marL="0" rtl="0" algn="ctr">
              <a:lnSpc>
                <a:spcPct val="115000"/>
              </a:lnSpc>
              <a:spcBef>
                <a:spcPts val="0"/>
              </a:spcBef>
              <a:spcAft>
                <a:spcPts val="0"/>
              </a:spcAft>
              <a:buNone/>
            </a:pPr>
            <a:r>
              <a:rPr b="1" lang="en" sz="1600">
                <a:solidFill>
                  <a:srgbClr val="C0791B"/>
                </a:solidFill>
                <a:latin typeface="Oswald"/>
                <a:ea typeface="Oswald"/>
                <a:cs typeface="Oswald"/>
                <a:sym typeface="Oswald"/>
              </a:rPr>
              <a:t>FACULTY OF ENGINEERING AND TECHNOLOGY</a:t>
            </a:r>
            <a:endParaRPr b="1" sz="1600">
              <a:solidFill>
                <a:srgbClr val="C0791B"/>
              </a:solidFill>
              <a:latin typeface="Oswald"/>
              <a:ea typeface="Oswald"/>
              <a:cs typeface="Oswald"/>
              <a:sym typeface="Oswald"/>
            </a:endParaRPr>
          </a:p>
          <a:p>
            <a:pPr indent="0" lvl="0" marL="0" rtl="0" algn="ctr">
              <a:lnSpc>
                <a:spcPct val="115000"/>
              </a:lnSpc>
              <a:spcBef>
                <a:spcPts val="0"/>
              </a:spcBef>
              <a:spcAft>
                <a:spcPts val="0"/>
              </a:spcAft>
              <a:buNone/>
            </a:pPr>
            <a:r>
              <a:rPr b="1" lang="en" sz="1600">
                <a:solidFill>
                  <a:srgbClr val="C0791B"/>
                </a:solidFill>
                <a:latin typeface="Oswald"/>
                <a:ea typeface="Oswald"/>
                <a:cs typeface="Oswald"/>
                <a:sym typeface="Oswald"/>
              </a:rPr>
              <a:t>DEPARTMENT OF NETWORKING AND COMMUNICATIONS</a:t>
            </a:r>
            <a:endParaRPr b="1" sz="1600">
              <a:solidFill>
                <a:srgbClr val="C0791B"/>
              </a:solidFill>
              <a:latin typeface="Oswald"/>
              <a:ea typeface="Oswald"/>
              <a:cs typeface="Oswald"/>
              <a:sym typeface="Oswald"/>
            </a:endParaRPr>
          </a:p>
          <a:p>
            <a:pPr indent="0" lvl="0" marL="0" rtl="0" algn="ctr">
              <a:lnSpc>
                <a:spcPct val="115000"/>
              </a:lnSpc>
              <a:spcBef>
                <a:spcPts val="0"/>
              </a:spcBef>
              <a:spcAft>
                <a:spcPts val="0"/>
              </a:spcAft>
              <a:buNone/>
            </a:pPr>
            <a:r>
              <a:rPr b="1" lang="en" sz="1600">
                <a:solidFill>
                  <a:srgbClr val="C0791B"/>
                </a:solidFill>
                <a:latin typeface="Oswald"/>
                <a:ea typeface="Oswald"/>
                <a:cs typeface="Oswald"/>
                <a:sym typeface="Oswald"/>
              </a:rPr>
              <a:t>18CSS101J- MINI PROJECT </a:t>
            </a:r>
            <a:endParaRPr b="1" sz="1600">
              <a:solidFill>
                <a:srgbClr val="C0791B"/>
              </a:solidFill>
              <a:latin typeface="Oswald"/>
              <a:ea typeface="Oswald"/>
              <a:cs typeface="Oswald"/>
              <a:sym typeface="Oswald"/>
            </a:endParaRPr>
          </a:p>
          <a:p>
            <a:pPr indent="0" lvl="0" marL="0" rtl="0" algn="l">
              <a:spcBef>
                <a:spcPts val="0"/>
              </a:spcBef>
              <a:spcAft>
                <a:spcPts val="0"/>
              </a:spcAft>
              <a:buNone/>
            </a:pPr>
            <a:r>
              <a:t/>
            </a:r>
            <a:endParaRPr>
              <a:solidFill>
                <a:schemeClr val="dk1"/>
              </a:solidFill>
            </a:endParaRPr>
          </a:p>
        </p:txBody>
      </p:sp>
      <p:sp>
        <p:nvSpPr>
          <p:cNvPr id="56" name="Google Shape;56;p13"/>
          <p:cNvSpPr txBox="1"/>
          <p:nvPr/>
        </p:nvSpPr>
        <p:spPr>
          <a:xfrm>
            <a:off x="907575" y="2803800"/>
            <a:ext cx="6981300" cy="2339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solidFill>
                  <a:schemeClr val="dk1"/>
                </a:solidFill>
                <a:latin typeface="Oswald"/>
                <a:ea typeface="Oswald"/>
                <a:cs typeface="Oswald"/>
                <a:sym typeface="Oswald"/>
              </a:rPr>
              <a:t>By </a:t>
            </a:r>
            <a:endParaRPr>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a:solidFill>
                  <a:schemeClr val="dk1"/>
                </a:solidFill>
                <a:latin typeface="Oswald"/>
                <a:ea typeface="Oswald"/>
                <a:cs typeface="Oswald"/>
                <a:sym typeface="Oswald"/>
              </a:rPr>
              <a:t>	PRACHI (RA2111026010111)                                                  </a:t>
            </a:r>
            <a:endParaRPr b="1">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a:solidFill>
                  <a:schemeClr val="dk1"/>
                </a:solidFill>
                <a:latin typeface="Oswald"/>
                <a:ea typeface="Oswald"/>
                <a:cs typeface="Oswald"/>
                <a:sym typeface="Oswald"/>
              </a:rPr>
              <a:t>	CH MALVIKA REDDY (RA2111026010125)</a:t>
            </a:r>
            <a:endParaRPr b="1">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a:solidFill>
                  <a:schemeClr val="dk1"/>
                </a:solidFill>
                <a:latin typeface="Oswald"/>
                <a:ea typeface="Oswald"/>
                <a:cs typeface="Oswald"/>
                <a:sym typeface="Oswald"/>
              </a:rPr>
              <a:t>	ANURADHA KRISHNAN (RA2111026010134)</a:t>
            </a:r>
            <a:endParaRPr b="1">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a:solidFill>
                  <a:schemeClr val="dk1"/>
                </a:solidFill>
                <a:latin typeface="Oswald"/>
                <a:ea typeface="Oswald"/>
                <a:cs typeface="Oswald"/>
                <a:sym typeface="Oswald"/>
              </a:rPr>
              <a:t>          BRANCH - CSE with specialisation in </a:t>
            </a:r>
            <a:r>
              <a:rPr b="1" lang="en">
                <a:solidFill>
                  <a:schemeClr val="dk1"/>
                </a:solidFill>
                <a:latin typeface="Oswald"/>
                <a:ea typeface="Oswald"/>
                <a:cs typeface="Oswald"/>
                <a:sym typeface="Oswald"/>
              </a:rPr>
              <a:t>AIML</a:t>
            </a:r>
            <a:endParaRPr b="1">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a:solidFill>
                  <a:schemeClr val="dk1"/>
                </a:solidFill>
                <a:latin typeface="Oswald"/>
                <a:ea typeface="Oswald"/>
                <a:cs typeface="Oswald"/>
                <a:sym typeface="Oswald"/>
              </a:rPr>
              <a:t>    SECTION - T1</a:t>
            </a:r>
            <a:endParaRPr b="1">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a:solidFill>
                  <a:schemeClr val="dk1"/>
                </a:solidFill>
                <a:latin typeface="Oswald"/>
                <a:ea typeface="Oswald"/>
                <a:cs typeface="Oswald"/>
                <a:sym typeface="Oswald"/>
              </a:rPr>
              <a:t>   BATCH - 1</a:t>
            </a:r>
            <a:endParaRPr b="1">
              <a:solidFill>
                <a:schemeClr val="dk1"/>
              </a:solidFill>
              <a:latin typeface="Oswald"/>
              <a:ea typeface="Oswald"/>
              <a:cs typeface="Oswald"/>
              <a:sym typeface="Oswald"/>
            </a:endParaRPr>
          </a:p>
        </p:txBody>
      </p:sp>
      <p:sp>
        <p:nvSpPr>
          <p:cNvPr id="57" name="Google Shape;57;p13"/>
          <p:cNvSpPr txBox="1"/>
          <p:nvPr/>
        </p:nvSpPr>
        <p:spPr>
          <a:xfrm>
            <a:off x="2561550" y="1726500"/>
            <a:ext cx="55416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800">
                <a:latin typeface="Impact"/>
                <a:ea typeface="Impact"/>
                <a:cs typeface="Impact"/>
                <a:sym typeface="Impact"/>
              </a:rPr>
              <a:t>TIC TAC TOE</a:t>
            </a:r>
            <a:endParaRPr sz="58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347025" y="359425"/>
            <a:ext cx="68910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FUNCTION - </a:t>
            </a:r>
            <a:r>
              <a:rPr lang="en" sz="1500"/>
              <a:t>char checkWinner()</a:t>
            </a:r>
            <a:endParaRPr sz="1500"/>
          </a:p>
          <a:p>
            <a:pPr indent="0" lvl="0" marL="0" rtl="0" algn="l">
              <a:spcBef>
                <a:spcPts val="0"/>
              </a:spcBef>
              <a:spcAft>
                <a:spcPts val="0"/>
              </a:spcAft>
              <a:buNone/>
            </a:pPr>
            <a:r>
              <a:rPr lang="en" sz="1500"/>
              <a:t>STEP 1 :  Open for loop initialize i and give conditions.</a:t>
            </a:r>
            <a:endParaRPr sz="1500"/>
          </a:p>
          <a:p>
            <a:pPr indent="0" lvl="0" marL="0" rtl="0" algn="l">
              <a:spcBef>
                <a:spcPts val="0"/>
              </a:spcBef>
              <a:spcAft>
                <a:spcPts val="0"/>
              </a:spcAft>
              <a:buNone/>
            </a:pPr>
            <a:r>
              <a:rPr lang="en" sz="1500"/>
              <a:t>STEP 2 : If any row of array board[][] has same elements return board[i][0].</a:t>
            </a:r>
            <a:endParaRPr sz="1500"/>
          </a:p>
          <a:p>
            <a:pPr indent="0" lvl="0" marL="0" rtl="0" algn="l">
              <a:spcBef>
                <a:spcPts val="0"/>
              </a:spcBef>
              <a:spcAft>
                <a:spcPts val="0"/>
              </a:spcAft>
              <a:buNone/>
            </a:pPr>
            <a:r>
              <a:rPr lang="en" sz="1500"/>
              <a:t>STEP 3 : </a:t>
            </a:r>
            <a:r>
              <a:rPr lang="en" sz="1500">
                <a:solidFill>
                  <a:schemeClr val="dk1"/>
                </a:solidFill>
              </a:rPr>
              <a:t>Open another for loop initialize i and give conditions.</a:t>
            </a:r>
            <a:endParaRPr sz="1500">
              <a:solidFill>
                <a:schemeClr val="dk1"/>
              </a:solidFill>
            </a:endParaRPr>
          </a:p>
          <a:p>
            <a:pPr indent="0" lvl="0" marL="0" rtl="0" algn="l">
              <a:spcBef>
                <a:spcPts val="0"/>
              </a:spcBef>
              <a:spcAft>
                <a:spcPts val="0"/>
              </a:spcAft>
              <a:buNone/>
            </a:pPr>
            <a:r>
              <a:rPr lang="en" sz="1500">
                <a:solidFill>
                  <a:schemeClr val="dk1"/>
                </a:solidFill>
              </a:rPr>
              <a:t>STEP 4 : If any column of array board[][] has same elements return board[0][i]</a:t>
            </a:r>
            <a:endParaRPr sz="1500">
              <a:solidFill>
                <a:schemeClr val="dk1"/>
              </a:solidFill>
            </a:endParaRPr>
          </a:p>
          <a:p>
            <a:pPr indent="0" lvl="0" marL="0" rtl="0" algn="l">
              <a:spcBef>
                <a:spcPts val="0"/>
              </a:spcBef>
              <a:spcAft>
                <a:spcPts val="0"/>
              </a:spcAft>
              <a:buNone/>
            </a:pPr>
            <a:r>
              <a:rPr lang="en" sz="1500">
                <a:solidFill>
                  <a:schemeClr val="dk1"/>
                </a:solidFill>
              </a:rPr>
              <a:t>STEP 5 : If any diagnols are same then return respective board[][] value.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FUNCTION - void printWinner()</a:t>
            </a:r>
            <a:endParaRPr sz="1500">
              <a:solidFill>
                <a:schemeClr val="dk1"/>
              </a:solidFill>
            </a:endParaRPr>
          </a:p>
          <a:p>
            <a:pPr indent="0" lvl="0" marL="0" rtl="0" algn="l">
              <a:spcBef>
                <a:spcPts val="0"/>
              </a:spcBef>
              <a:spcAft>
                <a:spcPts val="0"/>
              </a:spcAft>
              <a:buNone/>
            </a:pPr>
            <a:r>
              <a:rPr lang="en" sz="1500">
                <a:solidFill>
                  <a:schemeClr val="dk1"/>
                </a:solidFill>
              </a:rPr>
              <a:t>STEP 1 : If winner is equal to PLAYER, print ‘ YOU WIN’.</a:t>
            </a:r>
            <a:endParaRPr sz="1500">
              <a:solidFill>
                <a:schemeClr val="dk1"/>
              </a:solidFill>
            </a:endParaRPr>
          </a:p>
          <a:p>
            <a:pPr indent="0" lvl="0" marL="0" rtl="0" algn="l">
              <a:spcBef>
                <a:spcPts val="0"/>
              </a:spcBef>
              <a:spcAft>
                <a:spcPts val="0"/>
              </a:spcAft>
              <a:buNone/>
            </a:pPr>
            <a:r>
              <a:rPr lang="en" sz="1500">
                <a:solidFill>
                  <a:schemeClr val="dk1"/>
                </a:solidFill>
              </a:rPr>
              <a:t>STEP 2 : Else If winner is equal to computerter, print ‘ YOU LOSE’.</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STEP 3 : Else print ‘ It’s a tie’. </a:t>
            </a:r>
            <a:endParaRPr sz="1500">
              <a:solidFill>
                <a:schemeClr val="dk1"/>
              </a:solidFill>
            </a:endParaRPr>
          </a:p>
        </p:txBody>
      </p:sp>
      <p:pic>
        <p:nvPicPr>
          <p:cNvPr id="118" name="Google Shape;118;p22"/>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704175" y="0"/>
            <a:ext cx="7429500" cy="78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3900">
                <a:solidFill>
                  <a:srgbClr val="274E13"/>
                </a:solidFill>
                <a:highlight>
                  <a:schemeClr val="lt1"/>
                </a:highlight>
                <a:latin typeface="Montserrat Black"/>
                <a:ea typeface="Montserrat Black"/>
                <a:cs typeface="Montserrat Black"/>
                <a:sym typeface="Montserrat Black"/>
              </a:rPr>
              <a:t>FLOWCHART</a:t>
            </a:r>
            <a:endParaRPr/>
          </a:p>
        </p:txBody>
      </p:sp>
      <p:sp>
        <p:nvSpPr>
          <p:cNvPr id="124" name="Google Shape;124;p23"/>
          <p:cNvSpPr/>
          <p:nvPr/>
        </p:nvSpPr>
        <p:spPr>
          <a:xfrm>
            <a:off x="1227075" y="3340875"/>
            <a:ext cx="7002600" cy="18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3"/>
          <p:cNvGrpSpPr/>
          <p:nvPr/>
        </p:nvGrpSpPr>
        <p:grpSpPr>
          <a:xfrm>
            <a:off x="3321575" y="747025"/>
            <a:ext cx="1970700" cy="400200"/>
            <a:chOff x="3321575" y="747025"/>
            <a:chExt cx="1970700" cy="400200"/>
          </a:xfrm>
        </p:grpSpPr>
        <p:sp>
          <p:nvSpPr>
            <p:cNvPr id="126" name="Google Shape;126;p23"/>
            <p:cNvSpPr/>
            <p:nvPr/>
          </p:nvSpPr>
          <p:spPr>
            <a:xfrm>
              <a:off x="3321575" y="762925"/>
              <a:ext cx="1970700" cy="38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nvSpPr>
          <p:spPr>
            <a:xfrm>
              <a:off x="3892125" y="747025"/>
              <a:ext cx="10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a:t>
              </a:r>
              <a:endParaRPr/>
            </a:p>
          </p:txBody>
        </p:sp>
      </p:grpSp>
      <p:grpSp>
        <p:nvGrpSpPr>
          <p:cNvPr id="128" name="Google Shape;128;p23"/>
          <p:cNvGrpSpPr/>
          <p:nvPr/>
        </p:nvGrpSpPr>
        <p:grpSpPr>
          <a:xfrm>
            <a:off x="1227000" y="1395000"/>
            <a:ext cx="7059075" cy="400200"/>
            <a:chOff x="1227000" y="1395000"/>
            <a:chExt cx="7059075" cy="400200"/>
          </a:xfrm>
        </p:grpSpPr>
        <p:sp>
          <p:nvSpPr>
            <p:cNvPr id="129" name="Google Shape;129;p23"/>
            <p:cNvSpPr/>
            <p:nvPr/>
          </p:nvSpPr>
          <p:spPr>
            <a:xfrm>
              <a:off x="1227000" y="1402075"/>
              <a:ext cx="7002600" cy="3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nvSpPr>
          <p:spPr>
            <a:xfrm>
              <a:off x="1379475" y="1395000"/>
              <a:ext cx="69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Declare and initialize global variables: board[][], char PLAYER , char COMPUTER</a:t>
              </a:r>
              <a:endParaRPr/>
            </a:p>
          </p:txBody>
        </p:sp>
      </p:grpSp>
      <p:grpSp>
        <p:nvGrpSpPr>
          <p:cNvPr id="131" name="Google Shape;131;p23"/>
          <p:cNvGrpSpPr/>
          <p:nvPr/>
        </p:nvGrpSpPr>
        <p:grpSpPr>
          <a:xfrm>
            <a:off x="1227000" y="1979375"/>
            <a:ext cx="7002600" cy="554100"/>
            <a:chOff x="1227000" y="1979375"/>
            <a:chExt cx="7002600" cy="554100"/>
          </a:xfrm>
        </p:grpSpPr>
        <p:sp>
          <p:nvSpPr>
            <p:cNvPr id="132" name="Google Shape;132;p23"/>
            <p:cNvSpPr/>
            <p:nvPr/>
          </p:nvSpPr>
          <p:spPr>
            <a:xfrm>
              <a:off x="1227000" y="2041225"/>
              <a:ext cx="7002600" cy="42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txBox="1"/>
            <p:nvPr/>
          </p:nvSpPr>
          <p:spPr>
            <a:xfrm>
              <a:off x="1350950" y="1979375"/>
              <a:ext cx="672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Declare functions </a:t>
              </a:r>
              <a:r>
                <a:rPr lang="en" sz="1200">
                  <a:solidFill>
                    <a:schemeClr val="dk1"/>
                  </a:solidFill>
                </a:rPr>
                <a:t>resetBoard(), printBoard(), checkFreeSpaces(), playerMove(), computerMove(), checkWinner(), printWinner().</a:t>
              </a:r>
              <a:endParaRPr sz="1100"/>
            </a:p>
          </p:txBody>
        </p:sp>
      </p:grpSp>
      <p:grpSp>
        <p:nvGrpSpPr>
          <p:cNvPr id="134" name="Google Shape;134;p23"/>
          <p:cNvGrpSpPr/>
          <p:nvPr/>
        </p:nvGrpSpPr>
        <p:grpSpPr>
          <a:xfrm>
            <a:off x="1227000" y="2664775"/>
            <a:ext cx="7002600" cy="415500"/>
            <a:chOff x="1227000" y="2664775"/>
            <a:chExt cx="7002600" cy="415500"/>
          </a:xfrm>
        </p:grpSpPr>
        <p:sp>
          <p:nvSpPr>
            <p:cNvPr id="135" name="Google Shape;135;p23"/>
            <p:cNvSpPr/>
            <p:nvPr/>
          </p:nvSpPr>
          <p:spPr>
            <a:xfrm>
              <a:off x="1227000" y="2680375"/>
              <a:ext cx="7002600" cy="3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nvSpPr>
          <p:spPr>
            <a:xfrm>
              <a:off x="2187525" y="2664775"/>
              <a:ext cx="5651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rPr>
                <a:t>D</a:t>
              </a:r>
              <a:r>
                <a:rPr lang="en" sz="1500">
                  <a:solidFill>
                    <a:schemeClr val="dk1"/>
                  </a:solidFill>
                </a:rPr>
                <a:t>eclare and initialise char winner and response.</a:t>
              </a:r>
              <a:endParaRPr/>
            </a:p>
          </p:txBody>
        </p:sp>
      </p:grpSp>
      <p:grpSp>
        <p:nvGrpSpPr>
          <p:cNvPr id="137" name="Google Shape;137;p23"/>
          <p:cNvGrpSpPr/>
          <p:nvPr/>
        </p:nvGrpSpPr>
        <p:grpSpPr>
          <a:xfrm>
            <a:off x="2694300" y="3322675"/>
            <a:ext cx="3755400" cy="415500"/>
            <a:chOff x="2694300" y="3398875"/>
            <a:chExt cx="3755400" cy="415500"/>
          </a:xfrm>
        </p:grpSpPr>
        <p:sp>
          <p:nvSpPr>
            <p:cNvPr id="138" name="Google Shape;138;p23"/>
            <p:cNvSpPr/>
            <p:nvPr/>
          </p:nvSpPr>
          <p:spPr>
            <a:xfrm>
              <a:off x="2694300" y="3445525"/>
              <a:ext cx="3755400" cy="322200"/>
            </a:xfrm>
            <a:prstGeom prst="rect">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nvSpPr>
          <p:spPr>
            <a:xfrm>
              <a:off x="2874000" y="3398875"/>
              <a:ext cx="339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rPr>
                <a:t>Assign winner and response to ‘ ‘. </a:t>
              </a:r>
              <a:endParaRPr/>
            </a:p>
          </p:txBody>
        </p:sp>
      </p:grpSp>
      <p:grpSp>
        <p:nvGrpSpPr>
          <p:cNvPr id="140" name="Google Shape;140;p23"/>
          <p:cNvGrpSpPr/>
          <p:nvPr/>
        </p:nvGrpSpPr>
        <p:grpSpPr>
          <a:xfrm>
            <a:off x="2694300" y="3873650"/>
            <a:ext cx="3755400" cy="415500"/>
            <a:chOff x="2694300" y="3398875"/>
            <a:chExt cx="3755400" cy="415500"/>
          </a:xfrm>
        </p:grpSpPr>
        <p:sp>
          <p:nvSpPr>
            <p:cNvPr id="141" name="Google Shape;141;p23"/>
            <p:cNvSpPr/>
            <p:nvPr/>
          </p:nvSpPr>
          <p:spPr>
            <a:xfrm>
              <a:off x="2694300" y="3445525"/>
              <a:ext cx="3755400" cy="322200"/>
            </a:xfrm>
            <a:prstGeom prst="rect">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nvSpPr>
          <p:spPr>
            <a:xfrm>
              <a:off x="2874000" y="3398875"/>
              <a:ext cx="339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        </a:t>
              </a:r>
              <a:r>
                <a:rPr lang="en" sz="1500">
                  <a:solidFill>
                    <a:schemeClr val="dk1"/>
                  </a:solidFill>
                </a:rPr>
                <a:t>Call function resetBoard()</a:t>
              </a:r>
              <a:endParaRPr/>
            </a:p>
          </p:txBody>
        </p:sp>
      </p:grpSp>
      <p:grpSp>
        <p:nvGrpSpPr>
          <p:cNvPr id="143" name="Google Shape;143;p23"/>
          <p:cNvGrpSpPr/>
          <p:nvPr/>
        </p:nvGrpSpPr>
        <p:grpSpPr>
          <a:xfrm>
            <a:off x="2887800" y="4424625"/>
            <a:ext cx="3234775" cy="586200"/>
            <a:chOff x="2887800" y="4468725"/>
            <a:chExt cx="3234775" cy="586200"/>
          </a:xfrm>
        </p:grpSpPr>
        <p:sp>
          <p:nvSpPr>
            <p:cNvPr id="144" name="Google Shape;144;p23"/>
            <p:cNvSpPr/>
            <p:nvPr/>
          </p:nvSpPr>
          <p:spPr>
            <a:xfrm>
              <a:off x="2887800" y="4500825"/>
              <a:ext cx="3135600" cy="554100"/>
            </a:xfrm>
            <a:prstGeom prst="diamond">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742975" y="4468725"/>
              <a:ext cx="2379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rPr>
                <a:t>winner = ‘ ‘ &amp;&amp; checkFreeSpaces &gt; 0 </a:t>
              </a:r>
              <a:endParaRPr sz="1200"/>
            </a:p>
          </p:txBody>
        </p:sp>
      </p:grpSp>
      <p:cxnSp>
        <p:nvCxnSpPr>
          <p:cNvPr id="146" name="Google Shape;146;p23"/>
          <p:cNvCxnSpPr/>
          <p:nvPr/>
        </p:nvCxnSpPr>
        <p:spPr>
          <a:xfrm>
            <a:off x="4418925" y="1147225"/>
            <a:ext cx="5700" cy="240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3"/>
          <p:cNvCxnSpPr/>
          <p:nvPr/>
        </p:nvCxnSpPr>
        <p:spPr>
          <a:xfrm>
            <a:off x="4416075" y="1785550"/>
            <a:ext cx="5700" cy="2409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3"/>
          <p:cNvCxnSpPr/>
          <p:nvPr/>
        </p:nvCxnSpPr>
        <p:spPr>
          <a:xfrm>
            <a:off x="4418925" y="2407050"/>
            <a:ext cx="5700" cy="2409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23"/>
          <p:cNvCxnSpPr/>
          <p:nvPr/>
        </p:nvCxnSpPr>
        <p:spPr>
          <a:xfrm>
            <a:off x="4416075" y="3083113"/>
            <a:ext cx="5700" cy="2409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3"/>
          <p:cNvCxnSpPr/>
          <p:nvPr/>
        </p:nvCxnSpPr>
        <p:spPr>
          <a:xfrm>
            <a:off x="4416075" y="3727738"/>
            <a:ext cx="5700" cy="2409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3"/>
          <p:cNvCxnSpPr/>
          <p:nvPr/>
        </p:nvCxnSpPr>
        <p:spPr>
          <a:xfrm>
            <a:off x="4418925" y="4212938"/>
            <a:ext cx="5700" cy="2409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3"/>
          <p:cNvCxnSpPr/>
          <p:nvPr/>
        </p:nvCxnSpPr>
        <p:spPr>
          <a:xfrm flipH="1">
            <a:off x="4461925" y="5031950"/>
            <a:ext cx="12300" cy="2850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3"/>
          <p:cNvCxnSpPr/>
          <p:nvPr/>
        </p:nvCxnSpPr>
        <p:spPr>
          <a:xfrm flipH="1" rot="10800000">
            <a:off x="718850" y="3185100"/>
            <a:ext cx="37200" cy="19584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23"/>
          <p:cNvCxnSpPr/>
          <p:nvPr/>
        </p:nvCxnSpPr>
        <p:spPr>
          <a:xfrm>
            <a:off x="780825" y="3185250"/>
            <a:ext cx="1152600" cy="12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23"/>
          <p:cNvCxnSpPr/>
          <p:nvPr/>
        </p:nvCxnSpPr>
        <p:spPr>
          <a:xfrm>
            <a:off x="1945850" y="3210050"/>
            <a:ext cx="0" cy="1239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3"/>
          <p:cNvCxnSpPr>
            <a:stCxn id="144" idx="1"/>
          </p:cNvCxnSpPr>
          <p:nvPr/>
        </p:nvCxnSpPr>
        <p:spPr>
          <a:xfrm flipH="1">
            <a:off x="1809600" y="4733775"/>
            <a:ext cx="1078200" cy="6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3"/>
          <p:cNvCxnSpPr/>
          <p:nvPr/>
        </p:nvCxnSpPr>
        <p:spPr>
          <a:xfrm>
            <a:off x="1834300" y="4734500"/>
            <a:ext cx="0" cy="433800"/>
          </a:xfrm>
          <a:prstGeom prst="straightConnector1">
            <a:avLst/>
          </a:prstGeom>
          <a:noFill/>
          <a:ln cap="flat" cmpd="sng" w="9525">
            <a:solidFill>
              <a:schemeClr val="dk2"/>
            </a:solidFill>
            <a:prstDash val="solid"/>
            <a:round/>
            <a:headEnd len="med" w="med" type="none"/>
            <a:tailEnd len="med" w="med" type="none"/>
          </a:ln>
        </p:spPr>
      </p:cxnSp>
      <p:sp>
        <p:nvSpPr>
          <p:cNvPr id="158" name="Google Shape;158;p23"/>
          <p:cNvSpPr txBox="1"/>
          <p:nvPr/>
        </p:nvSpPr>
        <p:spPr>
          <a:xfrm>
            <a:off x="4606750" y="4890500"/>
            <a:ext cx="92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True </a:t>
            </a:r>
            <a:endParaRPr sz="1100"/>
          </a:p>
        </p:txBody>
      </p:sp>
      <p:sp>
        <p:nvSpPr>
          <p:cNvPr id="159" name="Google Shape;159;p23"/>
          <p:cNvSpPr txBox="1"/>
          <p:nvPr/>
        </p:nvSpPr>
        <p:spPr>
          <a:xfrm>
            <a:off x="1809600" y="4451175"/>
            <a:ext cx="92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False</a:t>
            </a:r>
            <a:endParaRPr sz="1100"/>
          </a:p>
        </p:txBody>
      </p:sp>
      <p:pic>
        <p:nvPicPr>
          <p:cNvPr id="160" name="Google Shape;160;p23"/>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p:nvPr/>
        </p:nvSpPr>
        <p:spPr>
          <a:xfrm>
            <a:off x="1205900" y="0"/>
            <a:ext cx="6767100" cy="393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1710425" y="183925"/>
            <a:ext cx="5515500" cy="2529300"/>
          </a:xfrm>
          <a:prstGeom prst="rect">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24"/>
          <p:cNvGrpSpPr/>
          <p:nvPr/>
        </p:nvGrpSpPr>
        <p:grpSpPr>
          <a:xfrm>
            <a:off x="2454481" y="219424"/>
            <a:ext cx="4081027" cy="2398900"/>
            <a:chOff x="1921075" y="143225"/>
            <a:chExt cx="5292475" cy="3259375"/>
          </a:xfrm>
        </p:grpSpPr>
        <p:grpSp>
          <p:nvGrpSpPr>
            <p:cNvPr id="168" name="Google Shape;168;p24"/>
            <p:cNvGrpSpPr/>
            <p:nvPr/>
          </p:nvGrpSpPr>
          <p:grpSpPr>
            <a:xfrm>
              <a:off x="1921075" y="143225"/>
              <a:ext cx="5292475" cy="522900"/>
              <a:chOff x="1921075" y="219425"/>
              <a:chExt cx="5292475" cy="522900"/>
            </a:xfrm>
          </p:grpSpPr>
          <p:sp>
            <p:nvSpPr>
              <p:cNvPr id="169" name="Google Shape;169;p24"/>
              <p:cNvSpPr/>
              <p:nvPr/>
            </p:nvSpPr>
            <p:spPr>
              <a:xfrm>
                <a:off x="1921075" y="322250"/>
                <a:ext cx="4883100" cy="260400"/>
              </a:xfrm>
              <a:prstGeom prst="rect">
                <a:avLst/>
              </a:prstGeom>
              <a:solidFill>
                <a:srgbClr val="DCD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txBox="1"/>
              <p:nvPr/>
            </p:nvSpPr>
            <p:spPr>
              <a:xfrm>
                <a:off x="2379650" y="219425"/>
                <a:ext cx="4833900" cy="52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rPr>
                  <a:t>Call function printBoard().</a:t>
                </a:r>
                <a:endParaRPr sz="1200"/>
              </a:p>
            </p:txBody>
          </p:sp>
        </p:grpSp>
        <p:grpSp>
          <p:nvGrpSpPr>
            <p:cNvPr id="171" name="Google Shape;171;p24"/>
            <p:cNvGrpSpPr/>
            <p:nvPr/>
          </p:nvGrpSpPr>
          <p:grpSpPr>
            <a:xfrm>
              <a:off x="1921075" y="524225"/>
              <a:ext cx="5292475" cy="522900"/>
              <a:chOff x="1921075" y="219425"/>
              <a:chExt cx="5292475" cy="522900"/>
            </a:xfrm>
          </p:grpSpPr>
          <p:sp>
            <p:nvSpPr>
              <p:cNvPr id="172" name="Google Shape;172;p24"/>
              <p:cNvSpPr/>
              <p:nvPr/>
            </p:nvSpPr>
            <p:spPr>
              <a:xfrm>
                <a:off x="1921075" y="322250"/>
                <a:ext cx="4883100" cy="260400"/>
              </a:xfrm>
              <a:prstGeom prst="rect">
                <a:avLst/>
              </a:prstGeom>
              <a:solidFill>
                <a:srgbClr val="DCD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nvSpPr>
            <p:spPr>
              <a:xfrm>
                <a:off x="2379650" y="219425"/>
                <a:ext cx="4833900" cy="52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Call function playerMove()</a:t>
                </a:r>
                <a:r>
                  <a:rPr lang="en" sz="1300">
                    <a:solidFill>
                      <a:schemeClr val="dk1"/>
                    </a:solidFill>
                  </a:rPr>
                  <a:t>.</a:t>
                </a:r>
                <a:endParaRPr sz="1200"/>
              </a:p>
            </p:txBody>
          </p:sp>
        </p:grpSp>
        <p:grpSp>
          <p:nvGrpSpPr>
            <p:cNvPr id="174" name="Google Shape;174;p24"/>
            <p:cNvGrpSpPr/>
            <p:nvPr/>
          </p:nvGrpSpPr>
          <p:grpSpPr>
            <a:xfrm>
              <a:off x="1921075" y="939725"/>
              <a:ext cx="5292475" cy="522900"/>
              <a:chOff x="1921075" y="219425"/>
              <a:chExt cx="5292475" cy="522900"/>
            </a:xfrm>
          </p:grpSpPr>
          <p:sp>
            <p:nvSpPr>
              <p:cNvPr id="175" name="Google Shape;175;p24"/>
              <p:cNvSpPr/>
              <p:nvPr/>
            </p:nvSpPr>
            <p:spPr>
              <a:xfrm>
                <a:off x="1921075" y="322250"/>
                <a:ext cx="4883100" cy="260400"/>
              </a:xfrm>
              <a:prstGeom prst="rect">
                <a:avLst/>
              </a:prstGeom>
              <a:solidFill>
                <a:srgbClr val="DCD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txBox="1"/>
              <p:nvPr/>
            </p:nvSpPr>
            <p:spPr>
              <a:xfrm>
                <a:off x="2379650" y="219425"/>
                <a:ext cx="4833900" cy="52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Winner = checkWinner()</a:t>
                </a:r>
                <a:endParaRPr sz="1200"/>
              </a:p>
            </p:txBody>
          </p:sp>
        </p:grpSp>
        <p:grpSp>
          <p:nvGrpSpPr>
            <p:cNvPr id="177" name="Google Shape;177;p24"/>
            <p:cNvGrpSpPr/>
            <p:nvPr/>
          </p:nvGrpSpPr>
          <p:grpSpPr>
            <a:xfrm>
              <a:off x="1921075" y="2323250"/>
              <a:ext cx="5292475" cy="522900"/>
              <a:chOff x="1921075" y="219425"/>
              <a:chExt cx="5292475" cy="522900"/>
            </a:xfrm>
          </p:grpSpPr>
          <p:sp>
            <p:nvSpPr>
              <p:cNvPr id="178" name="Google Shape;178;p24"/>
              <p:cNvSpPr/>
              <p:nvPr/>
            </p:nvSpPr>
            <p:spPr>
              <a:xfrm>
                <a:off x="1921075" y="322250"/>
                <a:ext cx="4883100" cy="260400"/>
              </a:xfrm>
              <a:prstGeom prst="rect">
                <a:avLst/>
              </a:prstGeom>
              <a:solidFill>
                <a:srgbClr val="DCD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txBox="1"/>
              <p:nvPr/>
            </p:nvSpPr>
            <p:spPr>
              <a:xfrm>
                <a:off x="2379650" y="219425"/>
                <a:ext cx="4833900" cy="52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Winner = checkWinner()</a:t>
                </a:r>
                <a:endParaRPr sz="1200"/>
              </a:p>
            </p:txBody>
          </p:sp>
        </p:grpSp>
        <p:grpSp>
          <p:nvGrpSpPr>
            <p:cNvPr id="180" name="Google Shape;180;p24"/>
            <p:cNvGrpSpPr/>
            <p:nvPr/>
          </p:nvGrpSpPr>
          <p:grpSpPr>
            <a:xfrm>
              <a:off x="2478800" y="1392538"/>
              <a:ext cx="3061200" cy="492600"/>
              <a:chOff x="2478800" y="1392538"/>
              <a:chExt cx="3061200" cy="492600"/>
            </a:xfrm>
          </p:grpSpPr>
          <p:sp>
            <p:nvSpPr>
              <p:cNvPr id="181" name="Google Shape;181;p24"/>
              <p:cNvSpPr/>
              <p:nvPr/>
            </p:nvSpPr>
            <p:spPr>
              <a:xfrm>
                <a:off x="2478800" y="1425300"/>
                <a:ext cx="3061200" cy="415500"/>
              </a:xfrm>
              <a:prstGeom prst="diamond">
                <a:avLst/>
              </a:prstGeom>
              <a:solidFill>
                <a:srgbClr val="DCD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txBox="1"/>
              <p:nvPr/>
            </p:nvSpPr>
            <p:spPr>
              <a:xfrm>
                <a:off x="2958500" y="1392538"/>
                <a:ext cx="21195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Winner = ‘ ‘ &amp;&amp; </a:t>
                </a:r>
                <a:endParaRPr sz="800"/>
              </a:p>
              <a:p>
                <a:pPr indent="0" lvl="0" marL="0" rtl="0" algn="ctr">
                  <a:spcBef>
                    <a:spcPts val="0"/>
                  </a:spcBef>
                  <a:spcAft>
                    <a:spcPts val="0"/>
                  </a:spcAft>
                  <a:buNone/>
                </a:pPr>
                <a:r>
                  <a:rPr lang="en" sz="800"/>
                  <a:t>checkFreeSpaces == 0</a:t>
                </a:r>
                <a:endParaRPr sz="800"/>
              </a:p>
            </p:txBody>
          </p:sp>
        </p:grpSp>
        <p:sp>
          <p:nvSpPr>
            <p:cNvPr id="183" name="Google Shape;183;p24"/>
            <p:cNvSpPr/>
            <p:nvPr/>
          </p:nvSpPr>
          <p:spPr>
            <a:xfrm>
              <a:off x="6172200" y="1523800"/>
              <a:ext cx="892500" cy="291600"/>
            </a:xfrm>
            <a:prstGeom prst="rect">
              <a:avLst/>
            </a:prstGeom>
            <a:solidFill>
              <a:srgbClr val="DCD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txBox="1"/>
            <p:nvPr/>
          </p:nvSpPr>
          <p:spPr>
            <a:xfrm>
              <a:off x="6246575" y="1469500"/>
              <a:ext cx="750000" cy="48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break</a:t>
              </a:r>
              <a:endParaRPr sz="1100"/>
            </a:p>
          </p:txBody>
        </p:sp>
        <p:grpSp>
          <p:nvGrpSpPr>
            <p:cNvPr id="185" name="Google Shape;185;p24"/>
            <p:cNvGrpSpPr/>
            <p:nvPr/>
          </p:nvGrpSpPr>
          <p:grpSpPr>
            <a:xfrm>
              <a:off x="1921075" y="1895825"/>
              <a:ext cx="5292475" cy="522900"/>
              <a:chOff x="1921075" y="219425"/>
              <a:chExt cx="5292475" cy="522900"/>
            </a:xfrm>
          </p:grpSpPr>
          <p:sp>
            <p:nvSpPr>
              <p:cNvPr id="186" name="Google Shape;186;p24"/>
              <p:cNvSpPr/>
              <p:nvPr/>
            </p:nvSpPr>
            <p:spPr>
              <a:xfrm>
                <a:off x="1921075" y="322250"/>
                <a:ext cx="4883100" cy="260400"/>
              </a:xfrm>
              <a:prstGeom prst="rect">
                <a:avLst/>
              </a:prstGeom>
              <a:solidFill>
                <a:srgbClr val="DCD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2379650" y="219425"/>
                <a:ext cx="4833900" cy="52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Call function computerMove().</a:t>
                </a:r>
                <a:endParaRPr sz="1200"/>
              </a:p>
            </p:txBody>
          </p:sp>
        </p:grpSp>
        <p:grpSp>
          <p:nvGrpSpPr>
            <p:cNvPr id="188" name="Google Shape;188;p24"/>
            <p:cNvGrpSpPr/>
            <p:nvPr/>
          </p:nvGrpSpPr>
          <p:grpSpPr>
            <a:xfrm>
              <a:off x="2555000" y="2840338"/>
              <a:ext cx="3061200" cy="492600"/>
              <a:chOff x="2478800" y="1392538"/>
              <a:chExt cx="3061200" cy="492600"/>
            </a:xfrm>
          </p:grpSpPr>
          <p:sp>
            <p:nvSpPr>
              <p:cNvPr id="189" name="Google Shape;189;p24"/>
              <p:cNvSpPr/>
              <p:nvPr/>
            </p:nvSpPr>
            <p:spPr>
              <a:xfrm>
                <a:off x="2478800" y="1425300"/>
                <a:ext cx="3061200" cy="415500"/>
              </a:xfrm>
              <a:prstGeom prst="diamond">
                <a:avLst/>
              </a:prstGeom>
              <a:solidFill>
                <a:srgbClr val="DCD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txBox="1"/>
              <p:nvPr/>
            </p:nvSpPr>
            <p:spPr>
              <a:xfrm>
                <a:off x="2958500" y="1392538"/>
                <a:ext cx="21195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Winner = ‘ ‘ &amp;&amp; </a:t>
                </a:r>
                <a:endParaRPr sz="800"/>
              </a:p>
              <a:p>
                <a:pPr indent="0" lvl="0" marL="0" rtl="0" algn="ctr">
                  <a:spcBef>
                    <a:spcPts val="0"/>
                  </a:spcBef>
                  <a:spcAft>
                    <a:spcPts val="0"/>
                  </a:spcAft>
                  <a:buNone/>
                </a:pPr>
                <a:r>
                  <a:rPr lang="en" sz="800"/>
                  <a:t>checkFreeSpaces == 0</a:t>
                </a:r>
                <a:endParaRPr sz="800"/>
              </a:p>
            </p:txBody>
          </p:sp>
        </p:grpSp>
        <p:sp>
          <p:nvSpPr>
            <p:cNvPr id="191" name="Google Shape;191;p24"/>
            <p:cNvSpPr/>
            <p:nvPr/>
          </p:nvSpPr>
          <p:spPr>
            <a:xfrm>
              <a:off x="6104000" y="2976900"/>
              <a:ext cx="892500" cy="291600"/>
            </a:xfrm>
            <a:prstGeom prst="rect">
              <a:avLst/>
            </a:prstGeom>
            <a:solidFill>
              <a:srgbClr val="DCD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txBox="1"/>
            <p:nvPr/>
          </p:nvSpPr>
          <p:spPr>
            <a:xfrm>
              <a:off x="6175250" y="2900700"/>
              <a:ext cx="750000" cy="5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break</a:t>
              </a:r>
              <a:endParaRPr sz="1200"/>
            </a:p>
          </p:txBody>
        </p:sp>
      </p:grpSp>
      <p:grpSp>
        <p:nvGrpSpPr>
          <p:cNvPr id="193" name="Google Shape;193;p24"/>
          <p:cNvGrpSpPr/>
          <p:nvPr/>
        </p:nvGrpSpPr>
        <p:grpSpPr>
          <a:xfrm>
            <a:off x="2351175" y="3201325"/>
            <a:ext cx="5700825" cy="369300"/>
            <a:chOff x="2540775" y="2871725"/>
            <a:chExt cx="5700825" cy="369300"/>
          </a:xfrm>
        </p:grpSpPr>
        <p:sp>
          <p:nvSpPr>
            <p:cNvPr id="194" name="Google Shape;194;p24"/>
            <p:cNvSpPr/>
            <p:nvPr/>
          </p:nvSpPr>
          <p:spPr>
            <a:xfrm>
              <a:off x="2540775" y="2931575"/>
              <a:ext cx="3941275" cy="253675"/>
            </a:xfrm>
            <a:prstGeom prst="flowChartInputOutput">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
          <p:nvSpPr>
            <p:cNvPr id="195" name="Google Shape;195;p24"/>
            <p:cNvSpPr txBox="1"/>
            <p:nvPr/>
          </p:nvSpPr>
          <p:spPr>
            <a:xfrm>
              <a:off x="2986500" y="2871725"/>
              <a:ext cx="525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rPr>
                <a:t>Print line “ Would you like to play again “</a:t>
              </a:r>
              <a:endParaRPr/>
            </a:p>
          </p:txBody>
        </p:sp>
      </p:grpSp>
      <p:grpSp>
        <p:nvGrpSpPr>
          <p:cNvPr id="196" name="Google Shape;196;p24"/>
          <p:cNvGrpSpPr/>
          <p:nvPr/>
        </p:nvGrpSpPr>
        <p:grpSpPr>
          <a:xfrm>
            <a:off x="2272175" y="3570625"/>
            <a:ext cx="5700825" cy="369300"/>
            <a:chOff x="2540775" y="2871725"/>
            <a:chExt cx="5700825" cy="369300"/>
          </a:xfrm>
        </p:grpSpPr>
        <p:sp>
          <p:nvSpPr>
            <p:cNvPr id="197" name="Google Shape;197;p24"/>
            <p:cNvSpPr/>
            <p:nvPr/>
          </p:nvSpPr>
          <p:spPr>
            <a:xfrm>
              <a:off x="2540775" y="2931575"/>
              <a:ext cx="3941275" cy="253675"/>
            </a:xfrm>
            <a:prstGeom prst="flowChartInputOutput">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98" name="Google Shape;198;p24"/>
            <p:cNvSpPr txBox="1"/>
            <p:nvPr/>
          </p:nvSpPr>
          <p:spPr>
            <a:xfrm>
              <a:off x="2986500" y="2871725"/>
              <a:ext cx="525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Scan value, assign to response</a:t>
              </a:r>
              <a:endParaRPr/>
            </a:p>
          </p:txBody>
        </p:sp>
      </p:grpSp>
      <p:grpSp>
        <p:nvGrpSpPr>
          <p:cNvPr id="199" name="Google Shape;199;p24"/>
          <p:cNvGrpSpPr/>
          <p:nvPr/>
        </p:nvGrpSpPr>
        <p:grpSpPr>
          <a:xfrm>
            <a:off x="2521025" y="2789425"/>
            <a:ext cx="7684125" cy="400200"/>
            <a:chOff x="2825825" y="2941825"/>
            <a:chExt cx="7684125" cy="400200"/>
          </a:xfrm>
        </p:grpSpPr>
        <p:sp>
          <p:nvSpPr>
            <p:cNvPr id="200" name="Google Shape;200;p24"/>
            <p:cNvSpPr/>
            <p:nvPr/>
          </p:nvSpPr>
          <p:spPr>
            <a:xfrm>
              <a:off x="2825825" y="2999350"/>
              <a:ext cx="4152000" cy="272700"/>
            </a:xfrm>
            <a:prstGeom prst="rect">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txBox="1"/>
            <p:nvPr/>
          </p:nvSpPr>
          <p:spPr>
            <a:xfrm>
              <a:off x="3371150" y="294182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Call </a:t>
              </a:r>
              <a:r>
                <a:rPr lang="en" sz="1300"/>
                <a:t>function printBoard</a:t>
              </a:r>
              <a:r>
                <a:rPr lang="en"/>
                <a:t>()</a:t>
              </a:r>
              <a:endParaRPr/>
            </a:p>
          </p:txBody>
        </p:sp>
      </p:grpSp>
      <p:grpSp>
        <p:nvGrpSpPr>
          <p:cNvPr id="202" name="Google Shape;202;p24"/>
          <p:cNvGrpSpPr/>
          <p:nvPr/>
        </p:nvGrpSpPr>
        <p:grpSpPr>
          <a:xfrm>
            <a:off x="2292875" y="4075775"/>
            <a:ext cx="8473700" cy="419475"/>
            <a:chOff x="2292875" y="4075775"/>
            <a:chExt cx="8473700" cy="419475"/>
          </a:xfrm>
        </p:grpSpPr>
        <p:sp>
          <p:nvSpPr>
            <p:cNvPr id="203" name="Google Shape;203;p24"/>
            <p:cNvSpPr/>
            <p:nvPr/>
          </p:nvSpPr>
          <p:spPr>
            <a:xfrm>
              <a:off x="2292875" y="4075775"/>
              <a:ext cx="4189200" cy="369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txBox="1"/>
            <p:nvPr/>
          </p:nvSpPr>
          <p:spPr>
            <a:xfrm>
              <a:off x="3627775" y="40950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Response == ‘Y’</a:t>
              </a:r>
              <a:endParaRPr/>
            </a:p>
          </p:txBody>
        </p:sp>
      </p:grpSp>
      <p:grpSp>
        <p:nvGrpSpPr>
          <p:cNvPr id="205" name="Google Shape;205;p24"/>
          <p:cNvGrpSpPr/>
          <p:nvPr/>
        </p:nvGrpSpPr>
        <p:grpSpPr>
          <a:xfrm>
            <a:off x="3441886" y="4743395"/>
            <a:ext cx="1710371" cy="400098"/>
            <a:chOff x="3321575" y="625668"/>
            <a:chExt cx="1970700" cy="637200"/>
          </a:xfrm>
        </p:grpSpPr>
        <p:sp>
          <p:nvSpPr>
            <p:cNvPr id="206" name="Google Shape;206;p24"/>
            <p:cNvSpPr/>
            <p:nvPr/>
          </p:nvSpPr>
          <p:spPr>
            <a:xfrm>
              <a:off x="3321575" y="762925"/>
              <a:ext cx="1970700" cy="38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txBox="1"/>
            <p:nvPr/>
          </p:nvSpPr>
          <p:spPr>
            <a:xfrm>
              <a:off x="3892125" y="625668"/>
              <a:ext cx="1053600" cy="63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STOP</a:t>
              </a:r>
              <a:endParaRPr/>
            </a:p>
          </p:txBody>
        </p:sp>
      </p:grpSp>
      <p:sp>
        <p:nvSpPr>
          <p:cNvPr id="208" name="Google Shape;208;p24"/>
          <p:cNvSpPr/>
          <p:nvPr/>
        </p:nvSpPr>
        <p:spPr>
          <a:xfrm>
            <a:off x="3441875" y="4463150"/>
            <a:ext cx="1838100" cy="22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      Return 0</a:t>
            </a:r>
            <a:endParaRPr sz="1300"/>
          </a:p>
        </p:txBody>
      </p:sp>
      <p:pic>
        <p:nvPicPr>
          <p:cNvPr id="209" name="Google Shape;209;p24"/>
          <p:cNvPicPr preferRelativeResize="0"/>
          <p:nvPr/>
        </p:nvPicPr>
        <p:blipFill rotWithShape="1">
          <a:blip r:embed="rId3">
            <a:alphaModFix/>
          </a:blip>
          <a:srcRect b="19745" l="36460" r="22604" t="26975"/>
          <a:stretch/>
        </p:blipFill>
        <p:spPr>
          <a:xfrm>
            <a:off x="1127850" y="0"/>
            <a:ext cx="7052176" cy="4463149"/>
          </a:xfrm>
          <a:prstGeom prst="rect">
            <a:avLst/>
          </a:prstGeom>
          <a:noFill/>
          <a:ln>
            <a:noFill/>
          </a:ln>
        </p:spPr>
      </p:pic>
      <p:cxnSp>
        <p:nvCxnSpPr>
          <p:cNvPr id="210" name="Google Shape;210;p24"/>
          <p:cNvCxnSpPr/>
          <p:nvPr/>
        </p:nvCxnSpPr>
        <p:spPr>
          <a:xfrm flipH="1">
            <a:off x="4276025" y="0"/>
            <a:ext cx="12300" cy="2478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4"/>
          <p:cNvCxnSpPr/>
          <p:nvPr/>
        </p:nvCxnSpPr>
        <p:spPr>
          <a:xfrm>
            <a:off x="3928875" y="412500"/>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4"/>
          <p:cNvCxnSpPr/>
          <p:nvPr/>
        </p:nvCxnSpPr>
        <p:spPr>
          <a:xfrm>
            <a:off x="3831550" y="676500"/>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4"/>
          <p:cNvCxnSpPr/>
          <p:nvPr/>
        </p:nvCxnSpPr>
        <p:spPr>
          <a:xfrm>
            <a:off x="4107900" y="940500"/>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4"/>
          <p:cNvCxnSpPr/>
          <p:nvPr/>
        </p:nvCxnSpPr>
        <p:spPr>
          <a:xfrm>
            <a:off x="4107900" y="1554675"/>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4"/>
          <p:cNvCxnSpPr/>
          <p:nvPr/>
        </p:nvCxnSpPr>
        <p:spPr>
          <a:xfrm>
            <a:off x="4107900" y="1820450"/>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4"/>
          <p:cNvCxnSpPr/>
          <p:nvPr/>
        </p:nvCxnSpPr>
        <p:spPr>
          <a:xfrm>
            <a:off x="4107900" y="2271925"/>
            <a:ext cx="19200" cy="2442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4"/>
          <p:cNvCxnSpPr/>
          <p:nvPr/>
        </p:nvCxnSpPr>
        <p:spPr>
          <a:xfrm>
            <a:off x="4107900" y="2789425"/>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4"/>
          <p:cNvCxnSpPr/>
          <p:nvPr/>
        </p:nvCxnSpPr>
        <p:spPr>
          <a:xfrm>
            <a:off x="4107900" y="3073675"/>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4"/>
          <p:cNvCxnSpPr/>
          <p:nvPr/>
        </p:nvCxnSpPr>
        <p:spPr>
          <a:xfrm>
            <a:off x="4292525" y="4383650"/>
            <a:ext cx="0" cy="1116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4"/>
          <p:cNvCxnSpPr/>
          <p:nvPr/>
        </p:nvCxnSpPr>
        <p:spPr>
          <a:xfrm flipH="1">
            <a:off x="4350425" y="3915788"/>
            <a:ext cx="21000" cy="2022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4"/>
          <p:cNvCxnSpPr/>
          <p:nvPr/>
        </p:nvCxnSpPr>
        <p:spPr>
          <a:xfrm>
            <a:off x="4288775" y="4712000"/>
            <a:ext cx="7500" cy="1437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4"/>
          <p:cNvCxnSpPr/>
          <p:nvPr/>
        </p:nvCxnSpPr>
        <p:spPr>
          <a:xfrm flipH="1">
            <a:off x="4274225" y="3382388"/>
            <a:ext cx="21000" cy="2022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4"/>
          <p:cNvCxnSpPr/>
          <p:nvPr/>
        </p:nvCxnSpPr>
        <p:spPr>
          <a:xfrm>
            <a:off x="632100" y="3767775"/>
            <a:ext cx="1648500" cy="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24"/>
          <p:cNvCxnSpPr/>
          <p:nvPr/>
        </p:nvCxnSpPr>
        <p:spPr>
          <a:xfrm flipH="1" rot="10800000">
            <a:off x="632100" y="-123950"/>
            <a:ext cx="12300" cy="3916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4"/>
          <p:cNvCxnSpPr/>
          <p:nvPr/>
        </p:nvCxnSpPr>
        <p:spPr>
          <a:xfrm>
            <a:off x="1487275" y="24800"/>
            <a:ext cx="0" cy="24912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4"/>
          <p:cNvCxnSpPr/>
          <p:nvPr/>
        </p:nvCxnSpPr>
        <p:spPr>
          <a:xfrm>
            <a:off x="1499675" y="2528375"/>
            <a:ext cx="929700" cy="0"/>
          </a:xfrm>
          <a:prstGeom prst="straightConnector1">
            <a:avLst/>
          </a:prstGeom>
          <a:noFill/>
          <a:ln cap="flat" cmpd="sng" w="9525">
            <a:solidFill>
              <a:schemeClr val="dk2"/>
            </a:solidFill>
            <a:prstDash val="solid"/>
            <a:round/>
            <a:headEnd len="med" w="med" type="none"/>
            <a:tailEnd len="med" w="med" type="stealth"/>
          </a:ln>
        </p:spPr>
      </p:cxnSp>
      <p:cxnSp>
        <p:nvCxnSpPr>
          <p:cNvPr id="227" name="Google Shape;227;p24"/>
          <p:cNvCxnSpPr/>
          <p:nvPr/>
        </p:nvCxnSpPr>
        <p:spPr>
          <a:xfrm flipH="1" rot="10800000">
            <a:off x="5331250" y="1152725"/>
            <a:ext cx="495900" cy="123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24"/>
          <p:cNvCxnSpPr/>
          <p:nvPr/>
        </p:nvCxnSpPr>
        <p:spPr>
          <a:xfrm>
            <a:off x="4107900" y="1244875"/>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24"/>
          <p:cNvCxnSpPr/>
          <p:nvPr/>
        </p:nvCxnSpPr>
        <p:spPr>
          <a:xfrm flipH="1" rot="10800000">
            <a:off x="5279975" y="2091900"/>
            <a:ext cx="495900" cy="123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24"/>
          <p:cNvSpPr txBox="1"/>
          <p:nvPr/>
        </p:nvSpPr>
        <p:spPr>
          <a:xfrm>
            <a:off x="1127850" y="3514750"/>
            <a:ext cx="92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True </a:t>
            </a:r>
            <a:endParaRPr sz="1100"/>
          </a:p>
        </p:txBody>
      </p:sp>
      <p:sp>
        <p:nvSpPr>
          <p:cNvPr id="231" name="Google Shape;231;p24"/>
          <p:cNvSpPr txBox="1"/>
          <p:nvPr/>
        </p:nvSpPr>
        <p:spPr>
          <a:xfrm>
            <a:off x="4268425" y="-51400"/>
            <a:ext cx="92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True </a:t>
            </a:r>
            <a:endParaRPr sz="1100"/>
          </a:p>
        </p:txBody>
      </p:sp>
      <p:sp>
        <p:nvSpPr>
          <p:cNvPr id="232" name="Google Shape;232;p24"/>
          <p:cNvSpPr txBox="1"/>
          <p:nvPr/>
        </p:nvSpPr>
        <p:spPr>
          <a:xfrm>
            <a:off x="1448575" y="24800"/>
            <a:ext cx="92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False</a:t>
            </a:r>
            <a:endParaRPr sz="1100"/>
          </a:p>
        </p:txBody>
      </p:sp>
      <p:sp>
        <p:nvSpPr>
          <p:cNvPr id="233" name="Google Shape;233;p24"/>
          <p:cNvSpPr txBox="1"/>
          <p:nvPr/>
        </p:nvSpPr>
        <p:spPr>
          <a:xfrm>
            <a:off x="4323975" y="3839888"/>
            <a:ext cx="92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False</a:t>
            </a:r>
            <a:endParaRPr sz="1100"/>
          </a:p>
        </p:txBody>
      </p:sp>
      <p:pic>
        <p:nvPicPr>
          <p:cNvPr id="234" name="Google Shape;234;p24"/>
          <p:cNvPicPr preferRelativeResize="0"/>
          <p:nvPr/>
        </p:nvPicPr>
        <p:blipFill>
          <a:blip r:embed="rId4">
            <a:alphaModFix/>
          </a:blip>
          <a:stretch>
            <a:fillRect/>
          </a:stretch>
        </p:blipFill>
        <p:spPr>
          <a:xfrm>
            <a:off x="7583250" y="59350"/>
            <a:ext cx="1519075" cy="84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5"/>
          <p:cNvPicPr preferRelativeResize="0"/>
          <p:nvPr/>
        </p:nvPicPr>
        <p:blipFill>
          <a:blip r:embed="rId3">
            <a:alphaModFix/>
          </a:blip>
          <a:stretch>
            <a:fillRect/>
          </a:stretch>
        </p:blipFill>
        <p:spPr>
          <a:xfrm>
            <a:off x="1209400" y="918250"/>
            <a:ext cx="6025650" cy="3630924"/>
          </a:xfrm>
          <a:prstGeom prst="rect">
            <a:avLst/>
          </a:prstGeom>
          <a:noFill/>
          <a:ln>
            <a:noFill/>
          </a:ln>
        </p:spPr>
      </p:pic>
      <p:sp>
        <p:nvSpPr>
          <p:cNvPr id="240" name="Google Shape;240;p25"/>
          <p:cNvSpPr txBox="1"/>
          <p:nvPr/>
        </p:nvSpPr>
        <p:spPr>
          <a:xfrm>
            <a:off x="2673125" y="162600"/>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visual studio code</a:t>
            </a:r>
            <a:endParaRPr sz="2700">
              <a:solidFill>
                <a:schemeClr val="dk1"/>
              </a:solidFill>
              <a:latin typeface="Impact"/>
              <a:ea typeface="Impact"/>
              <a:cs typeface="Impact"/>
              <a:sym typeface="Impact"/>
            </a:endParaRPr>
          </a:p>
        </p:txBody>
      </p:sp>
      <p:sp>
        <p:nvSpPr>
          <p:cNvPr id="241" name="Google Shape;241;p25"/>
          <p:cNvSpPr txBox="1"/>
          <p:nvPr/>
        </p:nvSpPr>
        <p:spPr>
          <a:xfrm>
            <a:off x="7296850" y="2148863"/>
            <a:ext cx="1714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highlight>
                  <a:schemeClr val="lt1"/>
                </a:highlight>
              </a:rPr>
              <a:t>We have used visual studio code to make our project.</a:t>
            </a:r>
            <a:endParaRPr sz="1600">
              <a:solidFill>
                <a:schemeClr val="dk1"/>
              </a:solidFill>
              <a:highlight>
                <a:schemeClr val="lt1"/>
              </a:highlight>
            </a:endParaRPr>
          </a:p>
        </p:txBody>
      </p:sp>
      <p:pic>
        <p:nvPicPr>
          <p:cNvPr id="242" name="Google Shape;242;p25"/>
          <p:cNvPicPr preferRelativeResize="0"/>
          <p:nvPr/>
        </p:nvPicPr>
        <p:blipFill>
          <a:blip r:embed="rId4">
            <a:alphaModFix/>
          </a:blip>
          <a:stretch>
            <a:fillRect/>
          </a:stretch>
        </p:blipFill>
        <p:spPr>
          <a:xfrm>
            <a:off x="7491400" y="77600"/>
            <a:ext cx="1519075" cy="84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6"/>
          <p:cNvPicPr preferRelativeResize="0"/>
          <p:nvPr/>
        </p:nvPicPr>
        <p:blipFill>
          <a:blip r:embed="rId3">
            <a:alphaModFix/>
          </a:blip>
          <a:stretch>
            <a:fillRect/>
          </a:stretch>
        </p:blipFill>
        <p:spPr>
          <a:xfrm>
            <a:off x="0" y="1375779"/>
            <a:ext cx="9143999" cy="2391942"/>
          </a:xfrm>
          <a:prstGeom prst="rect">
            <a:avLst/>
          </a:prstGeom>
          <a:noFill/>
          <a:ln>
            <a:noFill/>
          </a:ln>
        </p:spPr>
      </p:pic>
      <p:sp>
        <p:nvSpPr>
          <p:cNvPr id="248" name="Google Shape;248;p26"/>
          <p:cNvSpPr txBox="1"/>
          <p:nvPr/>
        </p:nvSpPr>
        <p:spPr>
          <a:xfrm>
            <a:off x="562500" y="4153650"/>
            <a:ext cx="8019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The terminal of the visual studio code ide will like this. We will have to run commands here in order to compile and execute the code.</a:t>
            </a:r>
            <a:endParaRPr sz="1600"/>
          </a:p>
        </p:txBody>
      </p:sp>
      <p:pic>
        <p:nvPicPr>
          <p:cNvPr id="249" name="Google Shape;249;p26"/>
          <p:cNvPicPr preferRelativeResize="0"/>
          <p:nvPr/>
        </p:nvPicPr>
        <p:blipFill>
          <a:blip r:embed="rId4">
            <a:alphaModFix/>
          </a:blip>
          <a:stretch>
            <a:fillRect/>
          </a:stretch>
        </p:blipFill>
        <p:spPr>
          <a:xfrm>
            <a:off x="7491400" y="77600"/>
            <a:ext cx="1519075" cy="84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7"/>
          <p:cNvPicPr preferRelativeResize="0"/>
          <p:nvPr/>
        </p:nvPicPr>
        <p:blipFill>
          <a:blip r:embed="rId3">
            <a:alphaModFix/>
          </a:blip>
          <a:stretch>
            <a:fillRect/>
          </a:stretch>
        </p:blipFill>
        <p:spPr>
          <a:xfrm>
            <a:off x="775838" y="252400"/>
            <a:ext cx="4543425" cy="4638675"/>
          </a:xfrm>
          <a:prstGeom prst="rect">
            <a:avLst/>
          </a:prstGeom>
          <a:noFill/>
          <a:ln>
            <a:noFill/>
          </a:ln>
        </p:spPr>
      </p:pic>
      <p:sp>
        <p:nvSpPr>
          <p:cNvPr id="255" name="Google Shape;255;p27"/>
          <p:cNvSpPr txBox="1"/>
          <p:nvPr/>
        </p:nvSpPr>
        <p:spPr>
          <a:xfrm>
            <a:off x="5651675" y="954375"/>
            <a:ext cx="29373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First, we have to create a new file with .c extension. The file name here is tictac.c.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Following changes occur on the screen.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After creating the file, following coding part has been done for the project.</a:t>
            </a:r>
            <a:endParaRPr sz="1700"/>
          </a:p>
        </p:txBody>
      </p:sp>
      <p:sp>
        <p:nvSpPr>
          <p:cNvPr id="256" name="Google Shape;256;p27"/>
          <p:cNvSpPr/>
          <p:nvPr/>
        </p:nvSpPr>
        <p:spPr>
          <a:xfrm>
            <a:off x="5319275" y="2478800"/>
            <a:ext cx="359400" cy="309900"/>
          </a:xfrm>
          <a:prstGeom prst="leftArrow">
            <a:avLst>
              <a:gd fmla="val 50000" name="adj1"/>
              <a:gd fmla="val 5000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27"/>
          <p:cNvPicPr preferRelativeResize="0"/>
          <p:nvPr/>
        </p:nvPicPr>
        <p:blipFill>
          <a:blip r:embed="rId4">
            <a:alphaModFix/>
          </a:blip>
          <a:stretch>
            <a:fillRect/>
          </a:stretch>
        </p:blipFill>
        <p:spPr>
          <a:xfrm>
            <a:off x="7491400" y="77600"/>
            <a:ext cx="1519075" cy="84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28"/>
          <p:cNvPicPr preferRelativeResize="0"/>
          <p:nvPr/>
        </p:nvPicPr>
        <p:blipFill rotWithShape="1">
          <a:blip r:embed="rId3">
            <a:alphaModFix/>
          </a:blip>
          <a:srcRect b="0" l="7978" r="35476" t="0"/>
          <a:stretch/>
        </p:blipFill>
        <p:spPr>
          <a:xfrm>
            <a:off x="5826900" y="1971675"/>
            <a:ext cx="3000001" cy="1200150"/>
          </a:xfrm>
          <a:prstGeom prst="rect">
            <a:avLst/>
          </a:prstGeom>
          <a:noFill/>
          <a:ln>
            <a:noFill/>
          </a:ln>
        </p:spPr>
      </p:pic>
      <p:pic>
        <p:nvPicPr>
          <p:cNvPr id="263" name="Google Shape;263;p28"/>
          <p:cNvPicPr preferRelativeResize="0"/>
          <p:nvPr/>
        </p:nvPicPr>
        <p:blipFill rotWithShape="1">
          <a:blip r:embed="rId4">
            <a:alphaModFix/>
          </a:blip>
          <a:srcRect b="0" l="0" r="31815" t="0"/>
          <a:stretch/>
        </p:blipFill>
        <p:spPr>
          <a:xfrm>
            <a:off x="281096" y="4065050"/>
            <a:ext cx="4007225" cy="962025"/>
          </a:xfrm>
          <a:prstGeom prst="rect">
            <a:avLst/>
          </a:prstGeom>
          <a:noFill/>
          <a:ln>
            <a:noFill/>
          </a:ln>
        </p:spPr>
      </p:pic>
      <p:sp>
        <p:nvSpPr>
          <p:cNvPr id="264" name="Google Shape;264;p28"/>
          <p:cNvSpPr txBox="1"/>
          <p:nvPr/>
        </p:nvSpPr>
        <p:spPr>
          <a:xfrm>
            <a:off x="70425" y="1590463"/>
            <a:ext cx="7895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We have used these 4 header files in the program.</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 </a:t>
            </a:r>
            <a:r>
              <a:rPr b="1" lang="en" sz="1600"/>
              <a:t>&lt;stdio.h&gt;</a:t>
            </a:r>
            <a:r>
              <a:rPr lang="en" sz="1600"/>
              <a:t> - Functions such as printf(), scanf() are used.</a:t>
            </a:r>
            <a:endParaRPr sz="1600"/>
          </a:p>
          <a:p>
            <a:pPr indent="-330200" lvl="0" marL="457200" rtl="0" algn="l">
              <a:spcBef>
                <a:spcPts val="0"/>
              </a:spcBef>
              <a:spcAft>
                <a:spcPts val="0"/>
              </a:spcAft>
              <a:buSzPts val="1600"/>
              <a:buChar char="●"/>
            </a:pPr>
            <a:r>
              <a:rPr b="1" lang="en" sz="1600"/>
              <a:t>&lt;stdlib.h&gt;</a:t>
            </a:r>
            <a:r>
              <a:rPr lang="en" sz="1600"/>
              <a:t> - Functions such as srand() &amp; rand() are used.</a:t>
            </a:r>
            <a:endParaRPr sz="1600"/>
          </a:p>
          <a:p>
            <a:pPr indent="-330200" lvl="0" marL="457200" rtl="0" algn="l">
              <a:spcBef>
                <a:spcPts val="0"/>
              </a:spcBef>
              <a:spcAft>
                <a:spcPts val="0"/>
              </a:spcAft>
              <a:buSzPts val="1600"/>
              <a:buChar char="●"/>
            </a:pPr>
            <a:r>
              <a:rPr b="1" lang="en" sz="1600"/>
              <a:t>&lt;ctype.h&gt;</a:t>
            </a:r>
            <a:r>
              <a:rPr lang="en" sz="1600"/>
              <a:t>- Function such as toupper() is used .</a:t>
            </a:r>
            <a:endParaRPr sz="1600"/>
          </a:p>
          <a:p>
            <a:pPr indent="-330200" lvl="0" marL="457200" rtl="0" algn="l">
              <a:spcBef>
                <a:spcPts val="0"/>
              </a:spcBef>
              <a:spcAft>
                <a:spcPts val="0"/>
              </a:spcAft>
              <a:buSzPts val="1600"/>
              <a:buChar char="●"/>
            </a:pPr>
            <a:r>
              <a:rPr b="1" lang="en" sz="1600"/>
              <a:t>&lt;time.h&gt;</a:t>
            </a:r>
            <a:r>
              <a:rPr lang="en" sz="1600"/>
              <a:t> - Function such as time() is used.</a:t>
            </a:r>
            <a:endParaRPr sz="1600"/>
          </a:p>
        </p:txBody>
      </p:sp>
      <p:sp>
        <p:nvSpPr>
          <p:cNvPr id="265" name="Google Shape;265;p28"/>
          <p:cNvSpPr txBox="1"/>
          <p:nvPr/>
        </p:nvSpPr>
        <p:spPr>
          <a:xfrm>
            <a:off x="469500" y="173550"/>
            <a:ext cx="8205000" cy="78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3900">
                <a:solidFill>
                  <a:srgbClr val="274E13"/>
                </a:solidFill>
                <a:highlight>
                  <a:schemeClr val="lt1"/>
                </a:highlight>
                <a:latin typeface="Montserrat Black"/>
                <a:ea typeface="Montserrat Black"/>
                <a:cs typeface="Montserrat Black"/>
                <a:sym typeface="Montserrat Black"/>
              </a:rPr>
              <a:t>EXPLANATION OF THE CODE </a:t>
            </a:r>
            <a:endParaRPr sz="3900">
              <a:solidFill>
                <a:srgbClr val="274E13"/>
              </a:solidFill>
              <a:highlight>
                <a:schemeClr val="lt1"/>
              </a:highlight>
              <a:latin typeface="Montserrat Black"/>
              <a:ea typeface="Montserrat Black"/>
              <a:cs typeface="Montserrat Black"/>
              <a:sym typeface="Montserrat Black"/>
            </a:endParaRPr>
          </a:p>
        </p:txBody>
      </p:sp>
      <p:sp>
        <p:nvSpPr>
          <p:cNvPr id="266" name="Google Shape;266;p28"/>
          <p:cNvSpPr txBox="1"/>
          <p:nvPr/>
        </p:nvSpPr>
        <p:spPr>
          <a:xfrm>
            <a:off x="281100" y="1054975"/>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HEADER FILES </a:t>
            </a:r>
            <a:endParaRPr sz="2700">
              <a:solidFill>
                <a:schemeClr val="dk1"/>
              </a:solidFill>
              <a:latin typeface="Impact"/>
              <a:ea typeface="Impact"/>
              <a:cs typeface="Impact"/>
              <a:sym typeface="Impact"/>
            </a:endParaRPr>
          </a:p>
        </p:txBody>
      </p:sp>
      <p:sp>
        <p:nvSpPr>
          <p:cNvPr id="267" name="Google Shape;267;p28"/>
          <p:cNvSpPr txBox="1"/>
          <p:nvPr/>
        </p:nvSpPr>
        <p:spPr>
          <a:xfrm>
            <a:off x="469500" y="3358763"/>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GLOBAL VARIABLES</a:t>
            </a:r>
            <a:endParaRPr sz="2700">
              <a:solidFill>
                <a:schemeClr val="dk1"/>
              </a:solidFill>
              <a:latin typeface="Impact"/>
              <a:ea typeface="Impact"/>
              <a:cs typeface="Impact"/>
              <a:sym typeface="Impact"/>
            </a:endParaRPr>
          </a:p>
        </p:txBody>
      </p:sp>
      <p:sp>
        <p:nvSpPr>
          <p:cNvPr id="268" name="Google Shape;268;p28"/>
          <p:cNvSpPr txBox="1"/>
          <p:nvPr/>
        </p:nvSpPr>
        <p:spPr>
          <a:xfrm>
            <a:off x="4288325" y="3549575"/>
            <a:ext cx="4855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 character array named “board” is defined for creating the overall structure of the game. Two char variables “PLAYER” and “COMPUTER” are declared and initialized with ‘X’ and ‘O’ respectively.</a:t>
            </a:r>
            <a:endParaRPr sz="1600"/>
          </a:p>
          <a:p>
            <a:pPr indent="0" lvl="0" marL="0" rtl="0" algn="l">
              <a:spcBef>
                <a:spcPts val="0"/>
              </a:spcBef>
              <a:spcAft>
                <a:spcPts val="0"/>
              </a:spcAft>
              <a:buNone/>
            </a:pPr>
            <a:r>
              <a:rPr lang="en" sz="1600"/>
              <a:t> </a:t>
            </a:r>
            <a:r>
              <a:rPr b="1" lang="en" sz="1600"/>
              <a:t>These values will remain constant throughout the program.</a:t>
            </a:r>
            <a:endParaRPr b="1"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9"/>
          <p:cNvPicPr preferRelativeResize="0"/>
          <p:nvPr/>
        </p:nvPicPr>
        <p:blipFill>
          <a:blip r:embed="rId3">
            <a:alphaModFix/>
          </a:blip>
          <a:stretch>
            <a:fillRect/>
          </a:stretch>
        </p:blipFill>
        <p:spPr>
          <a:xfrm>
            <a:off x="1466850" y="1139800"/>
            <a:ext cx="5820800" cy="1964075"/>
          </a:xfrm>
          <a:prstGeom prst="rect">
            <a:avLst/>
          </a:prstGeom>
          <a:noFill/>
          <a:ln>
            <a:noFill/>
          </a:ln>
        </p:spPr>
      </p:pic>
      <p:sp>
        <p:nvSpPr>
          <p:cNvPr id="274" name="Google Shape;274;p29"/>
          <p:cNvSpPr txBox="1"/>
          <p:nvPr/>
        </p:nvSpPr>
        <p:spPr>
          <a:xfrm>
            <a:off x="479400" y="373300"/>
            <a:ext cx="472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FUNCTION DECLARATION </a:t>
            </a:r>
            <a:endParaRPr sz="2700">
              <a:solidFill>
                <a:schemeClr val="dk1"/>
              </a:solidFill>
              <a:latin typeface="Impact"/>
              <a:ea typeface="Impact"/>
              <a:cs typeface="Impact"/>
              <a:sym typeface="Impact"/>
            </a:endParaRPr>
          </a:p>
        </p:txBody>
      </p:sp>
      <p:sp>
        <p:nvSpPr>
          <p:cNvPr id="275" name="Google Shape;275;p29"/>
          <p:cNvSpPr txBox="1"/>
          <p:nvPr/>
        </p:nvSpPr>
        <p:spPr>
          <a:xfrm>
            <a:off x="818000" y="3128325"/>
            <a:ext cx="76347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The additional functions used in this code have been declared here as they have been defined after the main function.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prototypes of the functions contain </a:t>
            </a:r>
            <a:endParaRPr sz="1600"/>
          </a:p>
          <a:p>
            <a:pPr indent="-330200" lvl="0" marL="457200" rtl="0" algn="l">
              <a:spcBef>
                <a:spcPts val="0"/>
              </a:spcBef>
              <a:spcAft>
                <a:spcPts val="0"/>
              </a:spcAft>
              <a:buSzPts val="1600"/>
              <a:buChar char="●"/>
            </a:pPr>
            <a:r>
              <a:rPr lang="en" sz="1600"/>
              <a:t>The name of the function</a:t>
            </a:r>
            <a:endParaRPr sz="1600"/>
          </a:p>
          <a:p>
            <a:pPr indent="-330200" lvl="0" marL="457200" rtl="0" algn="l">
              <a:spcBef>
                <a:spcPts val="0"/>
              </a:spcBef>
              <a:spcAft>
                <a:spcPts val="0"/>
              </a:spcAft>
              <a:buSzPts val="1600"/>
              <a:buChar char="●"/>
            </a:pPr>
            <a:r>
              <a:rPr lang="en" sz="1600"/>
              <a:t>The return type</a:t>
            </a:r>
            <a:endParaRPr sz="1600"/>
          </a:p>
          <a:p>
            <a:pPr indent="-330200" lvl="0" marL="457200" rtl="0" algn="l">
              <a:spcBef>
                <a:spcPts val="0"/>
              </a:spcBef>
              <a:spcAft>
                <a:spcPts val="0"/>
              </a:spcAft>
              <a:buSzPts val="1600"/>
              <a:buChar char="●"/>
            </a:pPr>
            <a:r>
              <a:rPr lang="en" sz="1600"/>
              <a:t>Parameter if any is used</a:t>
            </a:r>
            <a:endParaRPr sz="1600"/>
          </a:p>
        </p:txBody>
      </p:sp>
      <p:pic>
        <p:nvPicPr>
          <p:cNvPr id="276" name="Google Shape;276;p29"/>
          <p:cNvPicPr preferRelativeResize="0"/>
          <p:nvPr/>
        </p:nvPicPr>
        <p:blipFill>
          <a:blip r:embed="rId4">
            <a:alphaModFix/>
          </a:blip>
          <a:stretch>
            <a:fillRect/>
          </a:stretch>
        </p:blipFill>
        <p:spPr>
          <a:xfrm>
            <a:off x="7491400" y="77600"/>
            <a:ext cx="1519075" cy="842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0"/>
          <p:cNvPicPr preferRelativeResize="0"/>
          <p:nvPr/>
        </p:nvPicPr>
        <p:blipFill>
          <a:blip r:embed="rId3">
            <a:alphaModFix/>
          </a:blip>
          <a:stretch>
            <a:fillRect/>
          </a:stretch>
        </p:blipFill>
        <p:spPr>
          <a:xfrm>
            <a:off x="2351342" y="0"/>
            <a:ext cx="4441315" cy="5143499"/>
          </a:xfrm>
          <a:prstGeom prst="rect">
            <a:avLst/>
          </a:prstGeom>
          <a:noFill/>
          <a:ln>
            <a:noFill/>
          </a:ln>
        </p:spPr>
      </p:pic>
      <p:sp>
        <p:nvSpPr>
          <p:cNvPr id="282" name="Google Shape;282;p30"/>
          <p:cNvSpPr txBox="1"/>
          <p:nvPr/>
        </p:nvSpPr>
        <p:spPr>
          <a:xfrm>
            <a:off x="95175" y="249375"/>
            <a:ext cx="472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MAIN FUNCTION</a:t>
            </a:r>
            <a:endParaRPr sz="2700">
              <a:solidFill>
                <a:schemeClr val="dk1"/>
              </a:solidFill>
              <a:latin typeface="Impact"/>
              <a:ea typeface="Impact"/>
              <a:cs typeface="Impact"/>
              <a:sym typeface="Impact"/>
            </a:endParaRPr>
          </a:p>
        </p:txBody>
      </p:sp>
      <p:sp>
        <p:nvSpPr>
          <p:cNvPr id="283" name="Google Shape;283;p30"/>
          <p:cNvSpPr txBox="1"/>
          <p:nvPr/>
        </p:nvSpPr>
        <p:spPr>
          <a:xfrm>
            <a:off x="6915850" y="309850"/>
            <a:ext cx="19212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main function has do-while and while-do loops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program is run, the resetBoard() function is called.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while loop gets executed as long as the conditions are true, i.e, there is no winner and there is still space on the game 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 the other functions are called and executed for the running of the game.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1"/>
          <p:cNvPicPr preferRelativeResize="0"/>
          <p:nvPr/>
        </p:nvPicPr>
        <p:blipFill>
          <a:blip r:embed="rId3">
            <a:alphaModFix/>
          </a:blip>
          <a:stretch>
            <a:fillRect/>
          </a:stretch>
        </p:blipFill>
        <p:spPr>
          <a:xfrm>
            <a:off x="1151725" y="240599"/>
            <a:ext cx="6840549" cy="3609275"/>
          </a:xfrm>
          <a:prstGeom prst="rect">
            <a:avLst/>
          </a:prstGeom>
          <a:noFill/>
          <a:ln>
            <a:noFill/>
          </a:ln>
        </p:spPr>
      </p:pic>
      <p:sp>
        <p:nvSpPr>
          <p:cNvPr id="289" name="Google Shape;289;p31"/>
          <p:cNvSpPr txBox="1"/>
          <p:nvPr/>
        </p:nvSpPr>
        <p:spPr>
          <a:xfrm>
            <a:off x="396600" y="3953675"/>
            <a:ext cx="844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a winner is detected, a message is returned that tells whether the player has won,lost or tied.</a:t>
            </a:r>
            <a:endParaRPr/>
          </a:p>
          <a:p>
            <a:pPr indent="0" lvl="0" marL="0" rtl="0" algn="l">
              <a:spcBef>
                <a:spcPts val="0"/>
              </a:spcBef>
              <a:spcAft>
                <a:spcPts val="0"/>
              </a:spcAft>
              <a:buNone/>
            </a:pPr>
            <a:r>
              <a:rPr lang="en"/>
              <a:t>The do-while loop has been used so that the user can play the game multiple times. A message will be printed asking if you want to play again and if the player chooses ‘Y’ then the do-while loop will get executed again.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a:hlinkClick r:id="rId3"/>
          </p:cNvPr>
          <p:cNvPicPr preferRelativeResize="0"/>
          <p:nvPr/>
        </p:nvPicPr>
        <p:blipFill>
          <a:blip r:embed="rId4">
            <a:alphaModFix/>
          </a:blip>
          <a:stretch>
            <a:fillRect/>
          </a:stretch>
        </p:blipFill>
        <p:spPr>
          <a:xfrm>
            <a:off x="4918375" y="583275"/>
            <a:ext cx="3381375" cy="3381375"/>
          </a:xfrm>
          <a:prstGeom prst="rect">
            <a:avLst/>
          </a:prstGeom>
          <a:noFill/>
          <a:ln>
            <a:noFill/>
          </a:ln>
        </p:spPr>
      </p:pic>
      <p:sp>
        <p:nvSpPr>
          <p:cNvPr id="63" name="Google Shape;63;p14"/>
          <p:cNvSpPr txBox="1"/>
          <p:nvPr/>
        </p:nvSpPr>
        <p:spPr>
          <a:xfrm>
            <a:off x="91150" y="1193350"/>
            <a:ext cx="50115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rPr>
              <a:t>Tic Tac Toe (also called Noughts and crosses, Xs and Os, XOX Game, 3 in a row) is a very popular children’s pencil and paper board game, which is often played and enjoyed by many adults, as well. Because of its simplicity, this 3 row per 3 row board game may seem trivial at first, however, Tic Tac Toe involves its share of analytics and rapidity.</a:t>
            </a:r>
            <a:endParaRPr sz="1800">
              <a:solidFill>
                <a:schemeClr val="dk2"/>
              </a:solidFill>
            </a:endParaRPr>
          </a:p>
        </p:txBody>
      </p:sp>
      <p:sp>
        <p:nvSpPr>
          <p:cNvPr id="64" name="Google Shape;64;p14"/>
          <p:cNvSpPr txBox="1"/>
          <p:nvPr/>
        </p:nvSpPr>
        <p:spPr>
          <a:xfrm>
            <a:off x="304800" y="304800"/>
            <a:ext cx="30000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rPr>
              <a:t>Tic Tac Toe</a:t>
            </a:r>
            <a:endParaRPr b="1" sz="2800">
              <a:solidFill>
                <a:schemeClr val="lt1"/>
              </a:solidFill>
            </a:endParaRPr>
          </a:p>
        </p:txBody>
      </p:sp>
      <p:pic>
        <p:nvPicPr>
          <p:cNvPr id="65" name="Google Shape;65;p14"/>
          <p:cNvPicPr preferRelativeResize="0"/>
          <p:nvPr/>
        </p:nvPicPr>
        <p:blipFill>
          <a:blip r:embed="rId5">
            <a:alphaModFix/>
          </a:blip>
          <a:stretch>
            <a:fillRect/>
          </a:stretch>
        </p:blipFill>
        <p:spPr>
          <a:xfrm>
            <a:off x="7491400" y="77600"/>
            <a:ext cx="1519075" cy="84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2"/>
          <p:cNvPicPr preferRelativeResize="0"/>
          <p:nvPr/>
        </p:nvPicPr>
        <p:blipFill>
          <a:blip r:embed="rId3">
            <a:alphaModFix/>
          </a:blip>
          <a:stretch>
            <a:fillRect/>
          </a:stretch>
        </p:blipFill>
        <p:spPr>
          <a:xfrm>
            <a:off x="553313" y="1109650"/>
            <a:ext cx="5781675" cy="2924175"/>
          </a:xfrm>
          <a:prstGeom prst="rect">
            <a:avLst/>
          </a:prstGeom>
          <a:noFill/>
          <a:ln>
            <a:noFill/>
          </a:ln>
        </p:spPr>
      </p:pic>
      <p:sp>
        <p:nvSpPr>
          <p:cNvPr id="295" name="Google Shape;295;p32"/>
          <p:cNvSpPr txBox="1"/>
          <p:nvPr/>
        </p:nvSpPr>
        <p:spPr>
          <a:xfrm>
            <a:off x="95175" y="249375"/>
            <a:ext cx="472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FUNCTION - resetBoard()</a:t>
            </a:r>
            <a:endParaRPr sz="2700">
              <a:solidFill>
                <a:schemeClr val="dk1"/>
              </a:solidFill>
              <a:latin typeface="Impact"/>
              <a:ea typeface="Impact"/>
              <a:cs typeface="Impact"/>
              <a:sym typeface="Impact"/>
            </a:endParaRPr>
          </a:p>
        </p:txBody>
      </p:sp>
      <p:sp>
        <p:nvSpPr>
          <p:cNvPr id="296" name="Google Shape;296;p32"/>
          <p:cNvSpPr txBox="1"/>
          <p:nvPr/>
        </p:nvSpPr>
        <p:spPr>
          <a:xfrm>
            <a:off x="6457275" y="909450"/>
            <a:ext cx="24417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This function is used to reset the game board.</a:t>
            </a:r>
            <a:endParaRPr sz="1600"/>
          </a:p>
          <a:p>
            <a:pPr indent="0" lvl="0" marL="0" rtl="0" algn="l">
              <a:spcBef>
                <a:spcPts val="0"/>
              </a:spcBef>
              <a:spcAft>
                <a:spcPts val="0"/>
              </a:spcAft>
              <a:buNone/>
            </a:pPr>
            <a:r>
              <a:rPr lang="en" sz="1600"/>
              <a:t>This is done by replacing all the values of the board[][] array to ‘ ‘, a blank space.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Here a nested for loop is used inorder to access all the elements of the 2D array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is a void function, hence there is no return value.</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97" name="Google Shape;297;p32"/>
          <p:cNvPicPr preferRelativeResize="0"/>
          <p:nvPr/>
        </p:nvPicPr>
        <p:blipFill>
          <a:blip r:embed="rId4">
            <a:alphaModFix/>
          </a:blip>
          <a:stretch>
            <a:fillRect/>
          </a:stretch>
        </p:blipFill>
        <p:spPr>
          <a:xfrm>
            <a:off x="7491400" y="77600"/>
            <a:ext cx="1519075" cy="84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3"/>
          <p:cNvPicPr preferRelativeResize="0"/>
          <p:nvPr/>
        </p:nvPicPr>
        <p:blipFill>
          <a:blip r:embed="rId3">
            <a:alphaModFix/>
          </a:blip>
          <a:stretch>
            <a:fillRect/>
          </a:stretch>
        </p:blipFill>
        <p:spPr>
          <a:xfrm>
            <a:off x="0" y="1078264"/>
            <a:ext cx="9144000" cy="2258122"/>
          </a:xfrm>
          <a:prstGeom prst="rect">
            <a:avLst/>
          </a:prstGeom>
          <a:noFill/>
          <a:ln>
            <a:noFill/>
          </a:ln>
        </p:spPr>
      </p:pic>
      <p:sp>
        <p:nvSpPr>
          <p:cNvPr id="303" name="Google Shape;303;p33"/>
          <p:cNvSpPr txBox="1"/>
          <p:nvPr/>
        </p:nvSpPr>
        <p:spPr>
          <a:xfrm>
            <a:off x="95175" y="249375"/>
            <a:ext cx="472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FUNCTION - printBoard()</a:t>
            </a:r>
            <a:endParaRPr sz="2700">
              <a:solidFill>
                <a:schemeClr val="dk1"/>
              </a:solidFill>
              <a:latin typeface="Impact"/>
              <a:ea typeface="Impact"/>
              <a:cs typeface="Impact"/>
              <a:sym typeface="Impact"/>
            </a:endParaRPr>
          </a:p>
        </p:txBody>
      </p:sp>
      <p:sp>
        <p:nvSpPr>
          <p:cNvPr id="304" name="Google Shape;304;p33"/>
          <p:cNvSpPr txBox="1"/>
          <p:nvPr/>
        </p:nvSpPr>
        <p:spPr>
          <a:xfrm>
            <a:off x="830400" y="3457950"/>
            <a:ext cx="7275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This function is used to print the lines on the screen within which the ‘X’ and ‘O’s wil get placed. During the printing, the elements of the 3*3 char array ,board[][], gets printed, each of them separated by | and - - -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As this too is a void function it does not return any value.</a:t>
            </a:r>
            <a:endParaRPr sz="1600"/>
          </a:p>
          <a:p>
            <a:pPr indent="0" lvl="0" marL="0" rtl="0" algn="l">
              <a:spcBef>
                <a:spcPts val="0"/>
              </a:spcBef>
              <a:spcAft>
                <a:spcPts val="0"/>
              </a:spcAft>
              <a:buNone/>
            </a:pPr>
            <a:r>
              <a:rPr lang="en" sz="1600"/>
              <a:t>   </a:t>
            </a:r>
            <a:endParaRPr sz="1600"/>
          </a:p>
        </p:txBody>
      </p:sp>
      <p:pic>
        <p:nvPicPr>
          <p:cNvPr id="305" name="Google Shape;305;p33"/>
          <p:cNvPicPr preferRelativeResize="0"/>
          <p:nvPr/>
        </p:nvPicPr>
        <p:blipFill>
          <a:blip r:embed="rId4">
            <a:alphaModFix/>
          </a:blip>
          <a:stretch>
            <a:fillRect/>
          </a:stretch>
        </p:blipFill>
        <p:spPr>
          <a:xfrm>
            <a:off x="7491400" y="77600"/>
            <a:ext cx="1519075" cy="84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4"/>
          <p:cNvPicPr preferRelativeResize="0"/>
          <p:nvPr/>
        </p:nvPicPr>
        <p:blipFill>
          <a:blip r:embed="rId3">
            <a:alphaModFix/>
          </a:blip>
          <a:stretch>
            <a:fillRect/>
          </a:stretch>
        </p:blipFill>
        <p:spPr>
          <a:xfrm>
            <a:off x="3893048" y="704625"/>
            <a:ext cx="5250952" cy="4000725"/>
          </a:xfrm>
          <a:prstGeom prst="rect">
            <a:avLst/>
          </a:prstGeom>
          <a:noFill/>
          <a:ln>
            <a:noFill/>
          </a:ln>
        </p:spPr>
      </p:pic>
      <p:sp>
        <p:nvSpPr>
          <p:cNvPr id="311" name="Google Shape;311;p34"/>
          <p:cNvSpPr txBox="1"/>
          <p:nvPr/>
        </p:nvSpPr>
        <p:spPr>
          <a:xfrm>
            <a:off x="160825" y="104325"/>
            <a:ext cx="472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FUNCTION - checkFreeSpaces()</a:t>
            </a:r>
            <a:endParaRPr sz="2700">
              <a:solidFill>
                <a:schemeClr val="dk1"/>
              </a:solidFill>
              <a:latin typeface="Impact"/>
              <a:ea typeface="Impact"/>
              <a:cs typeface="Impact"/>
              <a:sym typeface="Impact"/>
            </a:endParaRPr>
          </a:p>
        </p:txBody>
      </p:sp>
      <p:sp>
        <p:nvSpPr>
          <p:cNvPr id="312" name="Google Shape;312;p34"/>
          <p:cNvSpPr txBox="1"/>
          <p:nvPr/>
        </p:nvSpPr>
        <p:spPr>
          <a:xfrm>
            <a:off x="210675" y="766575"/>
            <a:ext cx="35943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The function is used to check the number of free spaces or unused places on the board.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has been done by counting the number of elements of the board[][] array that have an ‘ ‘ value.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As before, a nested for loop is used to </a:t>
            </a:r>
            <a:r>
              <a:rPr lang="en" sz="1600"/>
              <a:t>access</a:t>
            </a:r>
            <a:r>
              <a:rPr lang="en" sz="1600"/>
              <a:t> the elements of the 2D array. And if an element contains a blank space, the variable freeSpaces is decremented.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is an integer function and the integer freeSpaces is returned.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35"/>
          <p:cNvPicPr preferRelativeResize="0"/>
          <p:nvPr/>
        </p:nvPicPr>
        <p:blipFill>
          <a:blip r:embed="rId3">
            <a:alphaModFix/>
          </a:blip>
          <a:stretch>
            <a:fillRect/>
          </a:stretch>
        </p:blipFill>
        <p:spPr>
          <a:xfrm>
            <a:off x="112549" y="141613"/>
            <a:ext cx="4606425" cy="4860275"/>
          </a:xfrm>
          <a:prstGeom prst="rect">
            <a:avLst/>
          </a:prstGeom>
          <a:noFill/>
          <a:ln>
            <a:noFill/>
          </a:ln>
        </p:spPr>
      </p:pic>
      <p:sp>
        <p:nvSpPr>
          <p:cNvPr id="318" name="Google Shape;318;p35"/>
          <p:cNvSpPr txBox="1"/>
          <p:nvPr/>
        </p:nvSpPr>
        <p:spPr>
          <a:xfrm>
            <a:off x="5085225" y="15750"/>
            <a:ext cx="472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FUNCTION - playerMove()</a:t>
            </a:r>
            <a:endParaRPr sz="2700">
              <a:solidFill>
                <a:schemeClr val="dk1"/>
              </a:solidFill>
              <a:latin typeface="Impact"/>
              <a:ea typeface="Impact"/>
              <a:cs typeface="Impact"/>
              <a:sym typeface="Impact"/>
            </a:endParaRPr>
          </a:p>
        </p:txBody>
      </p:sp>
      <p:sp>
        <p:nvSpPr>
          <p:cNvPr id="319" name="Google Shape;319;p35"/>
          <p:cNvSpPr txBox="1"/>
          <p:nvPr/>
        </p:nvSpPr>
        <p:spPr>
          <a:xfrm>
            <a:off x="4784075" y="430100"/>
            <a:ext cx="43599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In this function, the move of the player gets recorded. </a:t>
            </a:r>
            <a:endParaRPr sz="1500"/>
          </a:p>
          <a:p>
            <a:pPr indent="0" lvl="0" marL="0" rtl="0" algn="l">
              <a:spcBef>
                <a:spcPts val="0"/>
              </a:spcBef>
              <a:spcAft>
                <a:spcPts val="0"/>
              </a:spcAft>
              <a:buNone/>
            </a:pPr>
            <a:r>
              <a:rPr lang="en" sz="1500"/>
              <a:t>The user is asked to enter x and y values (the coordinates) in which they want to place their cross.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Then an if loop is used to test whether the user given position is free by checking whether board[x][y] has a blank space. </a:t>
            </a:r>
            <a:endParaRPr sz="1500"/>
          </a:p>
          <a:p>
            <a:pPr indent="0" lvl="0" marL="0" rtl="0" algn="l">
              <a:spcBef>
                <a:spcPts val="0"/>
              </a:spcBef>
              <a:spcAft>
                <a:spcPts val="0"/>
              </a:spcAft>
              <a:buNone/>
            </a:pPr>
            <a:r>
              <a:rPr lang="en" sz="1500"/>
              <a:t>If the position has a blank space then board[x][y] will be assigned to the char PLAYER ( ‘X’)</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If the position does not have a blank space then “invalid move” gets printed and the user will get to enter a valid position.</a:t>
            </a:r>
            <a:endParaRPr sz="1500"/>
          </a:p>
          <a:p>
            <a:pPr indent="0" lvl="0" marL="0" rtl="0" algn="l">
              <a:spcBef>
                <a:spcPts val="0"/>
              </a:spcBef>
              <a:spcAft>
                <a:spcPts val="0"/>
              </a:spcAft>
              <a:buNone/>
            </a:pPr>
            <a:r>
              <a:rPr lang="en" sz="1500"/>
              <a:t>This has been facilitated by the do while loop condition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is a void function and does not return any values.</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36"/>
          <p:cNvPicPr preferRelativeResize="0"/>
          <p:nvPr/>
        </p:nvPicPr>
        <p:blipFill>
          <a:blip r:embed="rId3">
            <a:alphaModFix/>
          </a:blip>
          <a:stretch>
            <a:fillRect/>
          </a:stretch>
        </p:blipFill>
        <p:spPr>
          <a:xfrm>
            <a:off x="4302350" y="299375"/>
            <a:ext cx="4199924" cy="4544751"/>
          </a:xfrm>
          <a:prstGeom prst="rect">
            <a:avLst/>
          </a:prstGeom>
          <a:noFill/>
          <a:ln>
            <a:noFill/>
          </a:ln>
        </p:spPr>
      </p:pic>
      <p:sp>
        <p:nvSpPr>
          <p:cNvPr id="325" name="Google Shape;325;p36"/>
          <p:cNvSpPr txBox="1"/>
          <p:nvPr/>
        </p:nvSpPr>
        <p:spPr>
          <a:xfrm>
            <a:off x="0" y="15775"/>
            <a:ext cx="472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FUNCTION - computerMove()</a:t>
            </a:r>
            <a:endParaRPr sz="2700">
              <a:solidFill>
                <a:schemeClr val="dk1"/>
              </a:solidFill>
              <a:latin typeface="Impact"/>
              <a:ea typeface="Impact"/>
              <a:cs typeface="Impact"/>
              <a:sym typeface="Impact"/>
            </a:endParaRPr>
          </a:p>
        </p:txBody>
      </p:sp>
      <p:sp>
        <p:nvSpPr>
          <p:cNvPr id="326" name="Google Shape;326;p36"/>
          <p:cNvSpPr txBox="1"/>
          <p:nvPr/>
        </p:nvSpPr>
        <p:spPr>
          <a:xfrm>
            <a:off x="0" y="463675"/>
            <a:ext cx="43239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function is used during the computers turn to mark the ‘O’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srand(time(0)) is used in  the generation of random numbers.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if condition is used to check for free spaces on the board using the checkFreeSpaces() function.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x and y  are assigned random values ranging </a:t>
            </a:r>
            <a:r>
              <a:rPr lang="en"/>
              <a:t>between</a:t>
            </a:r>
            <a:r>
              <a:rPr lang="en"/>
              <a:t> 0-2, using  rand() %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do while loop is given to repeat the block if the position at board[x][y] is not free.</a:t>
            </a:r>
            <a:endParaRPr/>
          </a:p>
          <a:p>
            <a:pPr indent="0" lvl="0" marL="0" rtl="0" algn="l">
              <a:spcBef>
                <a:spcPts val="0"/>
              </a:spcBef>
              <a:spcAft>
                <a:spcPts val="0"/>
              </a:spcAft>
              <a:buNone/>
            </a:pPr>
            <a:r>
              <a:rPr lang="en"/>
              <a:t>If it is free then it gets assigned to the COMPUTER value ‘O’.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if the first if condition is not satisfied then the printWinner(‘ ‘) function is called.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void function and does not return any value.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37"/>
          <p:cNvPicPr preferRelativeResize="0"/>
          <p:nvPr/>
        </p:nvPicPr>
        <p:blipFill>
          <a:blip r:embed="rId3">
            <a:alphaModFix/>
          </a:blip>
          <a:stretch>
            <a:fillRect/>
          </a:stretch>
        </p:blipFill>
        <p:spPr>
          <a:xfrm>
            <a:off x="111528" y="0"/>
            <a:ext cx="5177942" cy="5143499"/>
          </a:xfrm>
          <a:prstGeom prst="rect">
            <a:avLst/>
          </a:prstGeom>
          <a:noFill/>
          <a:ln>
            <a:noFill/>
          </a:ln>
        </p:spPr>
      </p:pic>
      <p:sp>
        <p:nvSpPr>
          <p:cNvPr id="332" name="Google Shape;332;p37"/>
          <p:cNvSpPr txBox="1"/>
          <p:nvPr/>
        </p:nvSpPr>
        <p:spPr>
          <a:xfrm>
            <a:off x="5289475" y="139725"/>
            <a:ext cx="472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FUNCTION - checkWinner()  </a:t>
            </a:r>
            <a:endParaRPr sz="2700">
              <a:solidFill>
                <a:schemeClr val="dk1"/>
              </a:solidFill>
              <a:latin typeface="Impact"/>
              <a:ea typeface="Impact"/>
              <a:cs typeface="Impact"/>
              <a:sym typeface="Impact"/>
            </a:endParaRPr>
          </a:p>
        </p:txBody>
      </p:sp>
      <p:sp>
        <p:nvSpPr>
          <p:cNvPr id="333" name="Google Shape;333;p37"/>
          <p:cNvSpPr txBox="1"/>
          <p:nvPr/>
        </p:nvSpPr>
        <p:spPr>
          <a:xfrm>
            <a:off x="5602075" y="879975"/>
            <a:ext cx="3247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function is used for checking if there is a winner during each round of the game.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Checking happens in three categories: rows,</a:t>
            </a:r>
            <a:r>
              <a:rPr lang="en"/>
              <a:t>columns</a:t>
            </a:r>
            <a:r>
              <a:rPr lang="en"/>
              <a:t> and </a:t>
            </a:r>
            <a:r>
              <a:rPr lang="en"/>
              <a:t>diagonals</a:t>
            </a:r>
            <a:r>
              <a:rPr lang="en"/>
              <a:t>. Each one of them is tested using for and if control statements.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character function and will return a char.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any of the rows, columns or </a:t>
            </a:r>
            <a:r>
              <a:rPr lang="en"/>
              <a:t>diagonals</a:t>
            </a:r>
            <a:r>
              <a:rPr lang="en"/>
              <a:t> contain the same  character then that character gets returned.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Else ‘ ‘ will get returned.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38"/>
          <p:cNvPicPr preferRelativeResize="0"/>
          <p:nvPr/>
        </p:nvPicPr>
        <p:blipFill>
          <a:blip r:embed="rId3">
            <a:alphaModFix/>
          </a:blip>
          <a:stretch>
            <a:fillRect/>
          </a:stretch>
        </p:blipFill>
        <p:spPr>
          <a:xfrm>
            <a:off x="3964138" y="764788"/>
            <a:ext cx="5057775" cy="4086225"/>
          </a:xfrm>
          <a:prstGeom prst="rect">
            <a:avLst/>
          </a:prstGeom>
          <a:noFill/>
          <a:ln>
            <a:noFill/>
          </a:ln>
        </p:spPr>
      </p:pic>
      <p:sp>
        <p:nvSpPr>
          <p:cNvPr id="339" name="Google Shape;339;p38"/>
          <p:cNvSpPr txBox="1"/>
          <p:nvPr/>
        </p:nvSpPr>
        <p:spPr>
          <a:xfrm>
            <a:off x="220350" y="164500"/>
            <a:ext cx="472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Impact"/>
                <a:ea typeface="Impact"/>
                <a:cs typeface="Impact"/>
                <a:sym typeface="Impact"/>
              </a:rPr>
              <a:t>FUNCTION - printWinner()  </a:t>
            </a:r>
            <a:endParaRPr sz="2700">
              <a:solidFill>
                <a:schemeClr val="dk1"/>
              </a:solidFill>
              <a:latin typeface="Impact"/>
              <a:ea typeface="Impact"/>
              <a:cs typeface="Impact"/>
              <a:sym typeface="Impact"/>
            </a:endParaRPr>
          </a:p>
        </p:txBody>
      </p:sp>
      <p:sp>
        <p:nvSpPr>
          <p:cNvPr id="340" name="Google Shape;340;p38"/>
          <p:cNvSpPr txBox="1"/>
          <p:nvPr/>
        </p:nvSpPr>
        <p:spPr>
          <a:xfrm>
            <a:off x="247875" y="780825"/>
            <a:ext cx="3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1" name="Google Shape;341;p38"/>
          <p:cNvSpPr txBox="1"/>
          <p:nvPr/>
        </p:nvSpPr>
        <p:spPr>
          <a:xfrm>
            <a:off x="309875" y="1022463"/>
            <a:ext cx="35448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This function is used to print a message depending on the winning, losing or tie status of th player.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If conditions are used to check who the winner is.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a void function so it has no return value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char winner is the parameter used here.  </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39"/>
          <p:cNvPicPr preferRelativeResize="0"/>
          <p:nvPr/>
        </p:nvPicPr>
        <p:blipFill>
          <a:blip r:embed="rId3">
            <a:alphaModFix/>
          </a:blip>
          <a:stretch>
            <a:fillRect/>
          </a:stretch>
        </p:blipFill>
        <p:spPr>
          <a:xfrm>
            <a:off x="0" y="1266060"/>
            <a:ext cx="9143999" cy="2611379"/>
          </a:xfrm>
          <a:prstGeom prst="rect">
            <a:avLst/>
          </a:prstGeom>
          <a:noFill/>
          <a:ln>
            <a:noFill/>
          </a:ln>
        </p:spPr>
      </p:pic>
      <p:sp>
        <p:nvSpPr>
          <p:cNvPr id="347" name="Google Shape;347;p39"/>
          <p:cNvSpPr txBox="1"/>
          <p:nvPr/>
        </p:nvSpPr>
        <p:spPr>
          <a:xfrm>
            <a:off x="258825" y="185950"/>
            <a:ext cx="8205000" cy="78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3900">
                <a:solidFill>
                  <a:srgbClr val="274E13"/>
                </a:solidFill>
                <a:highlight>
                  <a:schemeClr val="lt1"/>
                </a:highlight>
                <a:latin typeface="Montserrat Black"/>
                <a:ea typeface="Montserrat Black"/>
                <a:cs typeface="Montserrat Black"/>
                <a:sym typeface="Montserrat Black"/>
              </a:rPr>
              <a:t>OUTPUT</a:t>
            </a:r>
            <a:endParaRPr sz="3900">
              <a:solidFill>
                <a:srgbClr val="274E13"/>
              </a:solidFill>
              <a:highlight>
                <a:schemeClr val="lt1"/>
              </a:highlight>
              <a:latin typeface="Montserrat Black"/>
              <a:ea typeface="Montserrat Black"/>
              <a:cs typeface="Montserrat Black"/>
              <a:sym typeface="Montserrat Black"/>
            </a:endParaRPr>
          </a:p>
        </p:txBody>
      </p:sp>
      <p:sp>
        <p:nvSpPr>
          <p:cNvPr id="348" name="Google Shape;348;p39"/>
          <p:cNvSpPr txBox="1"/>
          <p:nvPr/>
        </p:nvSpPr>
        <p:spPr>
          <a:xfrm>
            <a:off x="376650" y="4028025"/>
            <a:ext cx="839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For executing the program, given commands need to be entered in the terminal.</a:t>
            </a:r>
            <a:endParaRPr sz="1600"/>
          </a:p>
        </p:txBody>
      </p:sp>
      <p:pic>
        <p:nvPicPr>
          <p:cNvPr id="349" name="Google Shape;349;p39"/>
          <p:cNvPicPr preferRelativeResize="0"/>
          <p:nvPr/>
        </p:nvPicPr>
        <p:blipFill>
          <a:blip r:embed="rId4">
            <a:alphaModFix/>
          </a:blip>
          <a:stretch>
            <a:fillRect/>
          </a:stretch>
        </p:blipFill>
        <p:spPr>
          <a:xfrm>
            <a:off x="7491400" y="77600"/>
            <a:ext cx="1519075" cy="842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40"/>
          <p:cNvPicPr preferRelativeResize="0"/>
          <p:nvPr/>
        </p:nvPicPr>
        <p:blipFill>
          <a:blip r:embed="rId3">
            <a:alphaModFix/>
          </a:blip>
          <a:stretch>
            <a:fillRect/>
          </a:stretch>
        </p:blipFill>
        <p:spPr>
          <a:xfrm>
            <a:off x="1314450" y="1228725"/>
            <a:ext cx="6515100" cy="2686050"/>
          </a:xfrm>
          <a:prstGeom prst="rect">
            <a:avLst/>
          </a:prstGeom>
          <a:noFill/>
          <a:ln>
            <a:noFill/>
          </a:ln>
        </p:spPr>
      </p:pic>
      <p:sp>
        <p:nvSpPr>
          <p:cNvPr id="355" name="Google Shape;355;p40"/>
          <p:cNvSpPr txBox="1"/>
          <p:nvPr/>
        </p:nvSpPr>
        <p:spPr>
          <a:xfrm>
            <a:off x="1213200" y="458575"/>
            <a:ext cx="671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After the execution of the commands, the terminal will look like this.</a:t>
            </a:r>
            <a:endParaRPr sz="1600"/>
          </a:p>
        </p:txBody>
      </p:sp>
      <p:pic>
        <p:nvPicPr>
          <p:cNvPr id="356" name="Google Shape;356;p40"/>
          <p:cNvPicPr preferRelativeResize="0"/>
          <p:nvPr/>
        </p:nvPicPr>
        <p:blipFill>
          <a:blip r:embed="rId4">
            <a:alphaModFix/>
          </a:blip>
          <a:stretch>
            <a:fillRect/>
          </a:stretch>
        </p:blipFill>
        <p:spPr>
          <a:xfrm>
            <a:off x="7491400" y="77600"/>
            <a:ext cx="1519075" cy="842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41"/>
          <p:cNvPicPr preferRelativeResize="0"/>
          <p:nvPr/>
        </p:nvPicPr>
        <p:blipFill>
          <a:blip r:embed="rId3">
            <a:alphaModFix/>
          </a:blip>
          <a:stretch>
            <a:fillRect/>
          </a:stretch>
        </p:blipFill>
        <p:spPr>
          <a:xfrm>
            <a:off x="2730163" y="0"/>
            <a:ext cx="3683673" cy="5143500"/>
          </a:xfrm>
          <a:prstGeom prst="rect">
            <a:avLst/>
          </a:prstGeom>
          <a:noFill/>
          <a:ln>
            <a:noFill/>
          </a:ln>
        </p:spPr>
      </p:pic>
      <p:sp>
        <p:nvSpPr>
          <p:cNvPr id="362" name="Google Shape;362;p41"/>
          <p:cNvSpPr txBox="1"/>
          <p:nvPr/>
        </p:nvSpPr>
        <p:spPr>
          <a:xfrm>
            <a:off x="532950" y="334625"/>
            <a:ext cx="2131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The user gets asked to give their chosen coordinates and their token gets placed there.</a:t>
            </a:r>
            <a:endParaRPr sz="1600"/>
          </a:p>
        </p:txBody>
      </p:sp>
      <p:sp>
        <p:nvSpPr>
          <p:cNvPr id="363" name="Google Shape;363;p41"/>
          <p:cNvSpPr txBox="1"/>
          <p:nvPr/>
        </p:nvSpPr>
        <p:spPr>
          <a:xfrm>
            <a:off x="127425" y="3098500"/>
            <a:ext cx="2454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The game outcome is given. </a:t>
            </a:r>
            <a:endParaRPr sz="1600"/>
          </a:p>
          <a:p>
            <a:pPr indent="0" lvl="0" marL="0" rtl="0" algn="l">
              <a:spcBef>
                <a:spcPts val="0"/>
              </a:spcBef>
              <a:spcAft>
                <a:spcPts val="0"/>
              </a:spcAft>
              <a:buNone/>
            </a:pPr>
            <a:r>
              <a:rPr lang="en" sz="1600"/>
              <a:t>And the user gets asked if they want to play again. If yes then the board will reset and the user can play again.</a:t>
            </a:r>
            <a:endParaRPr sz="1600"/>
          </a:p>
        </p:txBody>
      </p:sp>
      <p:sp>
        <p:nvSpPr>
          <p:cNvPr id="364" name="Google Shape;364;p41"/>
          <p:cNvSpPr txBox="1"/>
          <p:nvPr/>
        </p:nvSpPr>
        <p:spPr>
          <a:xfrm>
            <a:off x="6482050" y="4238750"/>
            <a:ext cx="22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Case 1- If the player wins.</a:t>
            </a:r>
            <a:endParaRPr/>
          </a:p>
        </p:txBody>
      </p:sp>
      <p:cxnSp>
        <p:nvCxnSpPr>
          <p:cNvPr id="365" name="Google Shape;365;p41"/>
          <p:cNvCxnSpPr/>
          <p:nvPr/>
        </p:nvCxnSpPr>
        <p:spPr>
          <a:xfrm flipH="1">
            <a:off x="3767650" y="4438850"/>
            <a:ext cx="2714400" cy="394800"/>
          </a:xfrm>
          <a:prstGeom prst="straightConnector1">
            <a:avLst/>
          </a:prstGeom>
          <a:noFill/>
          <a:ln cap="flat" cmpd="sng" w="9525">
            <a:solidFill>
              <a:srgbClr val="00FFFF"/>
            </a:solidFill>
            <a:prstDash val="solid"/>
            <a:round/>
            <a:headEnd len="med" w="med" type="none"/>
            <a:tailEnd len="med" w="med" type="triangle"/>
          </a:ln>
        </p:spPr>
      </p:cxnSp>
      <p:pic>
        <p:nvPicPr>
          <p:cNvPr id="366" name="Google Shape;366;p41"/>
          <p:cNvPicPr preferRelativeResize="0"/>
          <p:nvPr/>
        </p:nvPicPr>
        <p:blipFill>
          <a:blip r:embed="rId4">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153075" y="132650"/>
            <a:ext cx="6939600" cy="78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3900">
                <a:solidFill>
                  <a:srgbClr val="274E13"/>
                </a:solidFill>
                <a:highlight>
                  <a:schemeClr val="lt1"/>
                </a:highlight>
                <a:latin typeface="Montserrat Black"/>
                <a:ea typeface="Montserrat Black"/>
                <a:cs typeface="Montserrat Black"/>
                <a:sym typeface="Montserrat Black"/>
              </a:rPr>
              <a:t>ACKNOWLEDGEMENT</a:t>
            </a:r>
            <a:endParaRPr sz="3900">
              <a:solidFill>
                <a:srgbClr val="274E13"/>
              </a:solidFill>
              <a:highlight>
                <a:schemeClr val="lt1"/>
              </a:highlight>
              <a:latin typeface="Montserrat Black"/>
              <a:ea typeface="Montserrat Black"/>
              <a:cs typeface="Montserrat Black"/>
              <a:sym typeface="Montserrat Black"/>
            </a:endParaRPr>
          </a:p>
        </p:txBody>
      </p:sp>
      <p:sp>
        <p:nvSpPr>
          <p:cNvPr id="71" name="Google Shape;71;p15"/>
          <p:cNvSpPr txBox="1"/>
          <p:nvPr/>
        </p:nvSpPr>
        <p:spPr>
          <a:xfrm>
            <a:off x="484350" y="1264775"/>
            <a:ext cx="8175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400">
                <a:solidFill>
                  <a:srgbClr val="20124D"/>
                </a:solidFill>
                <a:latin typeface="Comfortaa"/>
                <a:ea typeface="Comfortaa"/>
                <a:cs typeface="Comfortaa"/>
                <a:sym typeface="Comfortaa"/>
              </a:rPr>
              <a:t>We would like to express our deepest gratitude to our guide, Dr. M Sindhuja for her valuable guidance, consistent encouragement, personal caring, timely help and providing me with an excellent atmosphere for doing research. All through the work, in spite of her busy schedule, she has extended cheerful and cordial support to us for completing this research work.</a:t>
            </a:r>
            <a:endParaRPr b="1" i="1" sz="2400">
              <a:solidFill>
                <a:srgbClr val="20124D"/>
              </a:solidFill>
              <a:latin typeface="Comfortaa"/>
              <a:ea typeface="Comfortaa"/>
              <a:cs typeface="Comfortaa"/>
              <a:sym typeface="Comfortaa"/>
            </a:endParaRPr>
          </a:p>
        </p:txBody>
      </p:sp>
      <p:pic>
        <p:nvPicPr>
          <p:cNvPr id="72" name="Google Shape;72;p15"/>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2"/>
          <p:cNvPicPr preferRelativeResize="0"/>
          <p:nvPr/>
        </p:nvPicPr>
        <p:blipFill>
          <a:blip r:embed="rId3">
            <a:alphaModFix/>
          </a:blip>
          <a:stretch>
            <a:fillRect/>
          </a:stretch>
        </p:blipFill>
        <p:spPr>
          <a:xfrm>
            <a:off x="306050" y="595150"/>
            <a:ext cx="4265951" cy="1923735"/>
          </a:xfrm>
          <a:prstGeom prst="rect">
            <a:avLst/>
          </a:prstGeom>
          <a:noFill/>
          <a:ln>
            <a:noFill/>
          </a:ln>
        </p:spPr>
      </p:pic>
      <p:sp>
        <p:nvSpPr>
          <p:cNvPr id="372" name="Google Shape;372;p42"/>
          <p:cNvSpPr txBox="1"/>
          <p:nvPr/>
        </p:nvSpPr>
        <p:spPr>
          <a:xfrm>
            <a:off x="528448" y="151034"/>
            <a:ext cx="3262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Case 2- If player loses</a:t>
            </a:r>
            <a:endParaRPr sz="1900"/>
          </a:p>
        </p:txBody>
      </p:sp>
      <p:pic>
        <p:nvPicPr>
          <p:cNvPr id="373" name="Google Shape;373;p42"/>
          <p:cNvPicPr preferRelativeResize="0"/>
          <p:nvPr/>
        </p:nvPicPr>
        <p:blipFill>
          <a:blip r:embed="rId4">
            <a:alphaModFix/>
          </a:blip>
          <a:stretch>
            <a:fillRect/>
          </a:stretch>
        </p:blipFill>
        <p:spPr>
          <a:xfrm>
            <a:off x="5127575" y="608050"/>
            <a:ext cx="3795452" cy="1923725"/>
          </a:xfrm>
          <a:prstGeom prst="rect">
            <a:avLst/>
          </a:prstGeom>
          <a:noFill/>
          <a:ln>
            <a:noFill/>
          </a:ln>
        </p:spPr>
      </p:pic>
      <p:sp>
        <p:nvSpPr>
          <p:cNvPr id="374" name="Google Shape;374;p42"/>
          <p:cNvSpPr txBox="1"/>
          <p:nvPr/>
        </p:nvSpPr>
        <p:spPr>
          <a:xfrm>
            <a:off x="4968138" y="151025"/>
            <a:ext cx="344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Case 3- If the match gets tied.</a:t>
            </a:r>
            <a:endParaRPr sz="1900"/>
          </a:p>
        </p:txBody>
      </p:sp>
      <p:sp>
        <p:nvSpPr>
          <p:cNvPr id="375" name="Google Shape;375;p42"/>
          <p:cNvSpPr txBox="1"/>
          <p:nvPr/>
        </p:nvSpPr>
        <p:spPr>
          <a:xfrm>
            <a:off x="2712900" y="2482025"/>
            <a:ext cx="3718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In case of invalid entry</a:t>
            </a:r>
            <a:endParaRPr sz="1900"/>
          </a:p>
        </p:txBody>
      </p:sp>
      <p:pic>
        <p:nvPicPr>
          <p:cNvPr id="376" name="Google Shape;376;p42"/>
          <p:cNvPicPr preferRelativeResize="0"/>
          <p:nvPr/>
        </p:nvPicPr>
        <p:blipFill>
          <a:blip r:embed="rId5">
            <a:alphaModFix/>
          </a:blip>
          <a:stretch>
            <a:fillRect/>
          </a:stretch>
        </p:blipFill>
        <p:spPr>
          <a:xfrm>
            <a:off x="2669375" y="2920850"/>
            <a:ext cx="3795450" cy="208065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3"/>
          <p:cNvSpPr txBox="1"/>
          <p:nvPr/>
        </p:nvSpPr>
        <p:spPr>
          <a:xfrm>
            <a:off x="384200" y="966725"/>
            <a:ext cx="8229600" cy="3909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#include</a:t>
            </a:r>
            <a:r>
              <a:rPr lang="en" sz="1050">
                <a:solidFill>
                  <a:srgbClr val="569CD6"/>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&lt;stdio.h&gt;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#include</a:t>
            </a:r>
            <a:r>
              <a:rPr lang="en" sz="1050">
                <a:solidFill>
                  <a:srgbClr val="569CD6"/>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&lt;stdlib.h&gt;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#include</a:t>
            </a:r>
            <a:r>
              <a:rPr lang="en" sz="1050">
                <a:solidFill>
                  <a:srgbClr val="569CD6"/>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&lt;ctype.h&gt;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#include</a:t>
            </a:r>
            <a:r>
              <a:rPr lang="en" sz="1050">
                <a:solidFill>
                  <a:srgbClr val="569CD6"/>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&lt;time.h&gt;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PLAYER = </a:t>
            </a:r>
            <a:r>
              <a:rPr lang="en" sz="1050">
                <a:solidFill>
                  <a:srgbClr val="CE9178"/>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COMPUTER = </a:t>
            </a:r>
            <a:r>
              <a:rPr lang="en" sz="1050">
                <a:solidFill>
                  <a:srgbClr val="CE9178"/>
                </a:solidFill>
                <a:highlight>
                  <a:srgbClr val="1E1E1E"/>
                </a:highlight>
                <a:latin typeface="Courier New"/>
                <a:ea typeface="Courier New"/>
                <a:cs typeface="Courier New"/>
                <a:sym typeface="Courier New"/>
              </a:rPr>
              <a:t>'O'</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resetBoard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printBoard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checkFreeSpaces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playerMove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computerMove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checkWinner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printWinner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82" name="Google Shape;382;p43"/>
          <p:cNvSpPr txBox="1"/>
          <p:nvPr/>
        </p:nvSpPr>
        <p:spPr>
          <a:xfrm>
            <a:off x="0" y="152400"/>
            <a:ext cx="8297100" cy="762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3750">
                <a:solidFill>
                  <a:srgbClr val="274E13"/>
                </a:solidFill>
                <a:highlight>
                  <a:schemeClr val="lt1"/>
                </a:highlight>
                <a:latin typeface="Maven Pro Black"/>
                <a:ea typeface="Maven Pro Black"/>
                <a:cs typeface="Maven Pro Black"/>
                <a:sym typeface="Maven Pro Black"/>
              </a:rPr>
              <a:t>SAMPLE CODE </a:t>
            </a:r>
            <a:endParaRPr sz="3750">
              <a:solidFill>
                <a:srgbClr val="274E13"/>
              </a:solidFill>
              <a:highlight>
                <a:schemeClr val="lt1"/>
              </a:highlight>
              <a:latin typeface="Maven Pro Black"/>
              <a:ea typeface="Maven Pro Black"/>
              <a:cs typeface="Maven Pro Black"/>
              <a:sym typeface="Maven Pro Black"/>
            </a:endParaRPr>
          </a:p>
        </p:txBody>
      </p:sp>
      <p:pic>
        <p:nvPicPr>
          <p:cNvPr id="383" name="Google Shape;383;p43"/>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4"/>
          <p:cNvSpPr txBox="1"/>
          <p:nvPr/>
        </p:nvSpPr>
        <p:spPr>
          <a:xfrm>
            <a:off x="297450" y="309850"/>
            <a:ext cx="8564400" cy="5225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response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do</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response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resetBoard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while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 &amp;&amp; </a:t>
            </a:r>
            <a:r>
              <a:rPr lang="en" sz="1050">
                <a:solidFill>
                  <a:srgbClr val="DCDCAA"/>
                </a:solidFill>
                <a:highlight>
                  <a:srgbClr val="1E1E1E"/>
                </a:highlight>
                <a:latin typeface="Courier New"/>
                <a:ea typeface="Courier New"/>
                <a:cs typeface="Courier New"/>
                <a:sym typeface="Courier New"/>
              </a:rPr>
              <a:t>checkFreeSpaces</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printBoard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playerMove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checkWinner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checkFreeSpaces</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break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389" name="Google Shape;389;p44"/>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5"/>
          <p:cNvSpPr txBox="1"/>
          <p:nvPr/>
        </p:nvSpPr>
        <p:spPr>
          <a:xfrm>
            <a:off x="247875" y="210700"/>
            <a:ext cx="8626200" cy="5221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computerMove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checkWinner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checkFreeSpaces</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break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printBoard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printWinner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Would you like to play again? (Y/N):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scanf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scanf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&amp;</a:t>
            </a:r>
            <a:r>
              <a:rPr lang="en" sz="1050">
                <a:solidFill>
                  <a:srgbClr val="9CDCFE"/>
                </a:solidFill>
                <a:highlight>
                  <a:srgbClr val="1E1E1E"/>
                </a:highlight>
                <a:latin typeface="Courier New"/>
                <a:ea typeface="Courier New"/>
                <a:cs typeface="Courier New"/>
                <a:sym typeface="Courier New"/>
              </a:rPr>
              <a:t>response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response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toupper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response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while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response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"Thanks for playing!"</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pic>
        <p:nvPicPr>
          <p:cNvPr id="395" name="Google Shape;395;p45"/>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6"/>
          <p:cNvSpPr txBox="1"/>
          <p:nvPr/>
        </p:nvSpPr>
        <p:spPr>
          <a:xfrm>
            <a:off x="297450" y="247875"/>
            <a:ext cx="8551800" cy="4567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resetBoard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&lt;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&lt;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printBoard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401" name="Google Shape;401;p46"/>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nvSpPr>
        <p:spPr>
          <a:xfrm>
            <a:off x="247875" y="223100"/>
            <a:ext cx="8638500" cy="3909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checkFreeSpaces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freeSpaces</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9</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&lt;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&lt;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freeSpaces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freeSpaces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407" name="Google Shape;407;p47"/>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8"/>
          <p:cNvSpPr txBox="1"/>
          <p:nvPr/>
        </p:nvSpPr>
        <p:spPr>
          <a:xfrm>
            <a:off x="247875" y="247875"/>
            <a:ext cx="8613900" cy="5006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playerMove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do</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"Enter row #(1-3):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scanf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&amp;</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"Enter column #(1-3):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scanf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&amp;</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"Invalid move!</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413" name="Google Shape;413;p48"/>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9"/>
          <p:cNvSpPr txBox="1"/>
          <p:nvPr/>
        </p:nvSpPr>
        <p:spPr>
          <a:xfrm>
            <a:off x="235475" y="223100"/>
            <a:ext cx="8613900" cy="495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PLAYER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break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while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computerMove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//creates a seed based on current time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srand</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time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checkFreeSpaces</a:t>
            </a:r>
            <a:r>
              <a:rPr lang="en" sz="1050">
                <a:solidFill>
                  <a:srgbClr val="D4D4D4"/>
                </a:solidFill>
                <a:highlight>
                  <a:srgbClr val="1E1E1E"/>
                </a:highlight>
                <a:latin typeface="Courier New"/>
                <a:ea typeface="Courier New"/>
                <a:cs typeface="Courier New"/>
                <a:sym typeface="Courier New"/>
              </a:rPr>
              <a:t>() &gt;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do</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rand</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rand</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while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p:txBody>
      </p:sp>
      <p:pic>
        <p:nvPicPr>
          <p:cNvPr id="419" name="Google Shape;419;p49"/>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0"/>
          <p:cNvSpPr txBox="1"/>
          <p:nvPr/>
        </p:nvSpPr>
        <p:spPr>
          <a:xfrm>
            <a:off x="185900" y="235475"/>
            <a:ext cx="8775000" cy="5006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COMPUTER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printWinner</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checkWinner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//check rows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&lt;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&amp;&amp;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//check columns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&lt;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&amp;&amp;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425" name="Google Shape;425;p50"/>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1"/>
          <p:cNvSpPr txBox="1"/>
          <p:nvPr/>
        </p:nvSpPr>
        <p:spPr>
          <a:xfrm>
            <a:off x="260275" y="198300"/>
            <a:ext cx="8576700" cy="5006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//check diagonals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&amp;&amp;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&amp;&amp;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board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printWinner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PLAYER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"YOU WIN!"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431" name="Google Shape;431;p51"/>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Impact"/>
                <a:ea typeface="Impact"/>
                <a:cs typeface="Impact"/>
                <a:sym typeface="Impact"/>
              </a:rPr>
              <a:t>System Requirements</a:t>
            </a:r>
            <a:endParaRPr>
              <a:latin typeface="Impact"/>
              <a:ea typeface="Impact"/>
              <a:cs typeface="Impact"/>
              <a:sym typeface="Impact"/>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Hardware Required:</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   	4 GB free RAM</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   	3.5 GB disk space</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 </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Software Required:</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   	Windows Operating System</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   	Visual Studio Code (with C/C++ extension)</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   	MS Word</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   	Google Chrome</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2"/>
          <p:cNvSpPr txBox="1"/>
          <p:nvPr/>
        </p:nvSpPr>
        <p:spPr>
          <a:xfrm>
            <a:off x="247875" y="235475"/>
            <a:ext cx="8638500" cy="2374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winner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COMPUTER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"YOU LOSE!"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"IT'S A TIE!"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437" name="Google Shape;437;p52"/>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nvSpPr>
        <p:spPr>
          <a:xfrm>
            <a:off x="258825" y="185950"/>
            <a:ext cx="8205000" cy="78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3900">
                <a:solidFill>
                  <a:srgbClr val="274E13"/>
                </a:solidFill>
                <a:highlight>
                  <a:schemeClr val="lt1"/>
                </a:highlight>
                <a:latin typeface="Montserrat Black"/>
                <a:ea typeface="Montserrat Black"/>
                <a:cs typeface="Montserrat Black"/>
                <a:sym typeface="Montserrat Black"/>
              </a:rPr>
              <a:t>REFERENCES</a:t>
            </a:r>
            <a:endParaRPr sz="3900">
              <a:solidFill>
                <a:srgbClr val="274E13"/>
              </a:solidFill>
              <a:highlight>
                <a:schemeClr val="lt1"/>
              </a:highlight>
              <a:latin typeface="Montserrat Black"/>
              <a:ea typeface="Montserrat Black"/>
              <a:cs typeface="Montserrat Black"/>
              <a:sym typeface="Montserrat Black"/>
            </a:endParaRPr>
          </a:p>
        </p:txBody>
      </p:sp>
      <p:sp>
        <p:nvSpPr>
          <p:cNvPr id="443" name="Google Shape;443;p53"/>
          <p:cNvSpPr txBox="1"/>
          <p:nvPr/>
        </p:nvSpPr>
        <p:spPr>
          <a:xfrm>
            <a:off x="495750" y="1499675"/>
            <a:ext cx="7077000" cy="1831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u="sng">
                <a:solidFill>
                  <a:schemeClr val="hlink"/>
                </a:solidFill>
                <a:hlinkClick r:id="rId3"/>
              </a:rPr>
              <a:t>https://www.youtube.com/watch?v=_889aB2D1KI</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u="sng">
                <a:solidFill>
                  <a:schemeClr val="hlink"/>
                </a:solidFill>
                <a:hlinkClick r:id="rId4"/>
              </a:rPr>
              <a:t>https://www.geeksforgeeks.org/</a:t>
            </a:r>
            <a:endParaRPr sz="17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44" name="Google Shape;444;p53"/>
          <p:cNvPicPr preferRelativeResize="0"/>
          <p:nvPr/>
        </p:nvPicPr>
        <p:blipFill>
          <a:blip r:embed="rId5">
            <a:alphaModFix/>
          </a:blip>
          <a:stretch>
            <a:fillRect/>
          </a:stretch>
        </p:blipFill>
        <p:spPr>
          <a:xfrm>
            <a:off x="7491400" y="77600"/>
            <a:ext cx="1519075" cy="842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nvSpPr>
        <p:spPr>
          <a:xfrm>
            <a:off x="1939025" y="1510400"/>
            <a:ext cx="61335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600">
                <a:latin typeface="Impact"/>
                <a:ea typeface="Impact"/>
                <a:cs typeface="Impact"/>
                <a:sym typeface="Impact"/>
              </a:rPr>
              <a:t>THANK YOU</a:t>
            </a:r>
            <a:endParaRPr sz="7600">
              <a:latin typeface="Impact"/>
              <a:ea typeface="Impact"/>
              <a:cs typeface="Impact"/>
              <a:sym typeface="Impact"/>
            </a:endParaRPr>
          </a:p>
        </p:txBody>
      </p:sp>
      <p:pic>
        <p:nvPicPr>
          <p:cNvPr id="450" name="Google Shape;450;p54"/>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1600700" y="2571750"/>
            <a:ext cx="8520600" cy="3416400"/>
          </a:xfrm>
          <a:prstGeom prst="rect">
            <a:avLst/>
          </a:prstGeom>
        </p:spPr>
        <p:txBody>
          <a:bodyPr anchorCtr="0" anchor="t" bIns="91425" lIns="91425" spcFirstLastPara="1" rIns="91425" wrap="square" tIns="91425">
            <a:normAutofit/>
          </a:bodyPr>
          <a:lstStyle/>
          <a:p>
            <a:pPr indent="-298450" lvl="0" marL="457200" rtl="0" algn="l">
              <a:spcBef>
                <a:spcPts val="1100"/>
              </a:spcBef>
              <a:spcAft>
                <a:spcPts val="0"/>
              </a:spcAft>
              <a:buClr>
                <a:schemeClr val="dk1"/>
              </a:buClr>
              <a:buSzPts val="1100"/>
              <a:buChar char="●"/>
            </a:pPr>
            <a:r>
              <a:rPr lang="en"/>
              <a:t>T</a:t>
            </a:r>
            <a:r>
              <a:rPr lang="en"/>
              <a:t>his Project deals with the implementation of</a:t>
            </a:r>
            <a:br>
              <a:rPr lang="en"/>
            </a:br>
            <a:r>
              <a:rPr lang="en"/>
              <a:t>Tic-Tac-Toe game and is based on c language . </a:t>
            </a:r>
            <a:endParaRPr/>
          </a:p>
          <a:p>
            <a:pPr indent="-298450" lvl="0" marL="457200" rtl="0" algn="l">
              <a:spcBef>
                <a:spcPts val="0"/>
              </a:spcBef>
              <a:spcAft>
                <a:spcPts val="0"/>
              </a:spcAft>
              <a:buClr>
                <a:schemeClr val="dk1"/>
              </a:buClr>
              <a:buSzPts val="1100"/>
              <a:buChar char="●"/>
            </a:pPr>
            <a:r>
              <a:rPr lang="en"/>
              <a:t>This project utilizes a data path to accept input</a:t>
            </a:r>
            <a:br>
              <a:rPr lang="en"/>
            </a:br>
            <a:r>
              <a:rPr lang="en"/>
              <a:t>from the user. This unit then synthesizes the</a:t>
            </a:r>
            <a:br>
              <a:rPr lang="en"/>
            </a:br>
            <a:r>
              <a:rPr lang="en"/>
              <a:t>next move (based on the current input and</a:t>
            </a:r>
            <a:br>
              <a:rPr lang="en"/>
            </a:br>
            <a:r>
              <a:rPr lang="en"/>
              <a:t>previous states) and generates the desired output</a:t>
            </a:r>
            <a:br>
              <a:rPr lang="en"/>
            </a:br>
            <a:r>
              <a:rPr lang="en"/>
              <a:t>output.</a:t>
            </a:r>
            <a:endParaRPr/>
          </a:p>
          <a:p>
            <a:pPr indent="0" lvl="0" marL="0" rtl="0" algn="l">
              <a:spcBef>
                <a:spcPts val="0"/>
              </a:spcBef>
              <a:spcAft>
                <a:spcPts val="1200"/>
              </a:spcAft>
              <a:buNone/>
            </a:pPr>
            <a:r>
              <a:t/>
            </a:r>
            <a:endParaRPr/>
          </a:p>
        </p:txBody>
      </p:sp>
      <p:sp>
        <p:nvSpPr>
          <p:cNvPr id="85" name="Google Shape;85;p17"/>
          <p:cNvSpPr txBox="1"/>
          <p:nvPr/>
        </p:nvSpPr>
        <p:spPr>
          <a:xfrm>
            <a:off x="0" y="228600"/>
            <a:ext cx="8297100" cy="762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3750">
                <a:solidFill>
                  <a:srgbClr val="274E13"/>
                </a:solidFill>
                <a:highlight>
                  <a:schemeClr val="lt1"/>
                </a:highlight>
                <a:latin typeface="Maven Pro Black"/>
                <a:ea typeface="Maven Pro Black"/>
                <a:cs typeface="Maven Pro Black"/>
                <a:sym typeface="Maven Pro Black"/>
              </a:rPr>
              <a:t>ABOUT THE PROJECT:</a:t>
            </a:r>
            <a:endParaRPr sz="3750">
              <a:solidFill>
                <a:srgbClr val="274E13"/>
              </a:solidFill>
              <a:highlight>
                <a:schemeClr val="lt1"/>
              </a:highlight>
              <a:latin typeface="Maven Pro Black"/>
              <a:ea typeface="Maven Pro Black"/>
              <a:cs typeface="Maven Pro Black"/>
              <a:sym typeface="Maven Pro Black"/>
            </a:endParaRPr>
          </a:p>
        </p:txBody>
      </p:sp>
      <p:sp>
        <p:nvSpPr>
          <p:cNvPr id="86" name="Google Shape;86;p17"/>
          <p:cNvSpPr txBox="1"/>
          <p:nvPr/>
        </p:nvSpPr>
        <p:spPr>
          <a:xfrm>
            <a:off x="594900" y="990600"/>
            <a:ext cx="8297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33333"/>
                </a:solidFill>
                <a:highlight>
                  <a:srgbClr val="FFFFFF"/>
                </a:highlight>
              </a:rPr>
              <a:t>The tic-tac-toe game is played on a 3x3 grid the game is to played by a player vs the computer. First the player marks moves with a cross, then the computer will mark next with the naught. The symbol which has formed a horizontal, vertical, or diagonal sequence of three marks first, wins. </a:t>
            </a:r>
            <a:endParaRPr sz="1600"/>
          </a:p>
        </p:txBody>
      </p:sp>
      <p:pic>
        <p:nvPicPr>
          <p:cNvPr id="87" name="Google Shape;87;p17"/>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0" y="0"/>
            <a:ext cx="8521500" cy="78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3900">
                <a:solidFill>
                  <a:srgbClr val="274E13"/>
                </a:solidFill>
                <a:highlight>
                  <a:schemeClr val="lt1"/>
                </a:highlight>
                <a:latin typeface="Montserrat Black"/>
                <a:ea typeface="Montserrat Black"/>
                <a:cs typeface="Montserrat Black"/>
                <a:sym typeface="Montserrat Black"/>
              </a:rPr>
              <a:t>OBJECTIVES</a:t>
            </a:r>
            <a:endParaRPr sz="3900">
              <a:solidFill>
                <a:srgbClr val="274E13"/>
              </a:solidFill>
              <a:highlight>
                <a:schemeClr val="lt1"/>
              </a:highlight>
              <a:latin typeface="Montserrat Black"/>
              <a:ea typeface="Montserrat Black"/>
              <a:cs typeface="Montserrat Black"/>
              <a:sym typeface="Montserrat Black"/>
            </a:endParaRPr>
          </a:p>
        </p:txBody>
      </p:sp>
      <p:sp>
        <p:nvSpPr>
          <p:cNvPr id="93" name="Google Shape;93;p18"/>
          <p:cNvSpPr txBox="1"/>
          <p:nvPr/>
        </p:nvSpPr>
        <p:spPr>
          <a:xfrm>
            <a:off x="773925" y="963500"/>
            <a:ext cx="78207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33333"/>
                </a:solidFill>
                <a:highlight>
                  <a:srgbClr val="FFFFFF"/>
                </a:highlight>
              </a:rPr>
              <a:t>The Objectives of our project are :</a:t>
            </a:r>
            <a:endParaRPr sz="2000">
              <a:solidFill>
                <a:srgbClr val="333333"/>
              </a:solidFill>
              <a:highlight>
                <a:srgbClr val="FFFFFF"/>
              </a:highlight>
            </a:endParaRPr>
          </a:p>
          <a:p>
            <a:pPr indent="0" lvl="0" marL="0" rtl="0" algn="l">
              <a:spcBef>
                <a:spcPts val="0"/>
              </a:spcBef>
              <a:spcAft>
                <a:spcPts val="0"/>
              </a:spcAft>
              <a:buNone/>
            </a:pPr>
            <a:r>
              <a:t/>
            </a:r>
            <a:endParaRPr sz="2000">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To draw the game board</a:t>
            </a:r>
            <a:endParaRPr sz="1800">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Ask the player for the coordinates of thier next mark.</a:t>
            </a:r>
            <a:endParaRPr sz="1800">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Calculate the available free spaces and make the computers move.</a:t>
            </a:r>
            <a:endParaRPr sz="1800">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To check </a:t>
            </a:r>
            <a:r>
              <a:rPr lang="en" sz="1800">
                <a:solidFill>
                  <a:srgbClr val="333333"/>
                </a:solidFill>
                <a:highlight>
                  <a:srgbClr val="FFFFFF"/>
                </a:highlight>
              </a:rPr>
              <a:t>whether</a:t>
            </a:r>
            <a:r>
              <a:rPr lang="en" sz="1800">
                <a:solidFill>
                  <a:srgbClr val="333333"/>
                </a:solidFill>
                <a:highlight>
                  <a:srgbClr val="FFFFFF"/>
                </a:highlight>
              </a:rPr>
              <a:t> there is a sequence of three marks on the game board.</a:t>
            </a:r>
            <a:endParaRPr sz="1800">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Announce whether the game has been won, lost or tied by the player.</a:t>
            </a:r>
            <a:r>
              <a:rPr lang="en" sz="1700">
                <a:solidFill>
                  <a:srgbClr val="333333"/>
                </a:solidFill>
                <a:highlight>
                  <a:srgbClr val="FFFFFF"/>
                </a:highlight>
              </a:rPr>
              <a:t> </a:t>
            </a:r>
            <a:endParaRPr sz="1700">
              <a:solidFill>
                <a:srgbClr val="333333"/>
              </a:solidFill>
              <a:highlight>
                <a:srgbClr val="FFFFFF"/>
              </a:highlight>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 sz="1800">
                <a:solidFill>
                  <a:schemeClr val="dk1"/>
                </a:solidFill>
              </a:rPr>
              <a:t>In this project the </a:t>
            </a:r>
            <a:r>
              <a:rPr lang="en" sz="1800">
                <a:solidFill>
                  <a:schemeClr val="dk1"/>
                </a:solidFill>
              </a:rPr>
              <a:t>use of arrays is important. The Xs and Os are kept in different arrays, and they are passed between several functions in the code to keep track of how the game goes. With the code here you can play the game using X against the computer.</a:t>
            </a:r>
            <a:endParaRPr sz="1800">
              <a:solidFill>
                <a:schemeClr val="dk1"/>
              </a:solidFill>
            </a:endParaRPr>
          </a:p>
          <a:p>
            <a:pPr indent="0" lvl="0" marL="457200" rtl="0" algn="l">
              <a:spcBef>
                <a:spcPts val="0"/>
              </a:spcBef>
              <a:spcAft>
                <a:spcPts val="0"/>
              </a:spcAft>
              <a:buNone/>
            </a:pPr>
            <a:r>
              <a:t/>
            </a:r>
            <a:endParaRPr sz="2000">
              <a:solidFill>
                <a:srgbClr val="333333"/>
              </a:solidFill>
              <a:highlight>
                <a:srgbClr val="FFFFFF"/>
              </a:highlight>
            </a:endParaRPr>
          </a:p>
          <a:p>
            <a:pPr indent="0" lvl="0" marL="0" rtl="0" algn="l">
              <a:spcBef>
                <a:spcPts val="0"/>
              </a:spcBef>
              <a:spcAft>
                <a:spcPts val="0"/>
              </a:spcAft>
              <a:buNone/>
            </a:pPr>
            <a:r>
              <a:t/>
            </a:r>
            <a:endParaRPr sz="20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600"/>
          </a:p>
        </p:txBody>
      </p:sp>
      <p:pic>
        <p:nvPicPr>
          <p:cNvPr id="94" name="Google Shape;94;p18"/>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0" y="0"/>
            <a:ext cx="8205000" cy="78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3900">
                <a:solidFill>
                  <a:srgbClr val="274E13"/>
                </a:solidFill>
                <a:highlight>
                  <a:schemeClr val="lt1"/>
                </a:highlight>
                <a:latin typeface="Montserrat Black"/>
                <a:ea typeface="Montserrat Black"/>
                <a:cs typeface="Montserrat Black"/>
                <a:sym typeface="Montserrat Black"/>
              </a:rPr>
              <a:t>ALGORITHM</a:t>
            </a:r>
            <a:endParaRPr sz="3900">
              <a:solidFill>
                <a:srgbClr val="274E13"/>
              </a:solidFill>
              <a:highlight>
                <a:schemeClr val="lt1"/>
              </a:highlight>
              <a:latin typeface="Montserrat Black"/>
              <a:ea typeface="Montserrat Black"/>
              <a:cs typeface="Montserrat Black"/>
              <a:sym typeface="Montserrat Black"/>
            </a:endParaRPr>
          </a:p>
        </p:txBody>
      </p:sp>
      <p:sp>
        <p:nvSpPr>
          <p:cNvPr id="100" name="Google Shape;100;p19"/>
          <p:cNvSpPr txBox="1"/>
          <p:nvPr/>
        </p:nvSpPr>
        <p:spPr>
          <a:xfrm>
            <a:off x="251550" y="603625"/>
            <a:ext cx="8985600" cy="500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STEP 1 : START</a:t>
            </a:r>
            <a:endParaRPr sz="1500"/>
          </a:p>
          <a:p>
            <a:pPr indent="0" lvl="0" marL="0" rtl="0" algn="l">
              <a:spcBef>
                <a:spcPts val="0"/>
              </a:spcBef>
              <a:spcAft>
                <a:spcPts val="0"/>
              </a:spcAft>
              <a:buNone/>
            </a:pPr>
            <a:r>
              <a:rPr lang="en" sz="1500"/>
              <a:t>STEP 2 : Declare global variables char array board[][] ,constant PLAYER, constant COMPUTER. initialize the last two.</a:t>
            </a:r>
            <a:endParaRPr sz="1500"/>
          </a:p>
          <a:p>
            <a:pPr indent="0" lvl="0" marL="0" rtl="0" algn="l">
              <a:spcBef>
                <a:spcPts val="0"/>
              </a:spcBef>
              <a:spcAft>
                <a:spcPts val="0"/>
              </a:spcAft>
              <a:buNone/>
            </a:pPr>
            <a:r>
              <a:rPr lang="en" sz="1500"/>
              <a:t>STEP 3 : Declare required functions. resetBoard(), printBoard(), checkFreeSpaces(), playerMove(), computerMove(), checkWinner(), printWinner().</a:t>
            </a:r>
            <a:endParaRPr sz="1500"/>
          </a:p>
          <a:p>
            <a:pPr indent="0" lvl="0" marL="0" rtl="0" algn="l">
              <a:spcBef>
                <a:spcPts val="0"/>
              </a:spcBef>
              <a:spcAft>
                <a:spcPts val="0"/>
              </a:spcAft>
              <a:buNone/>
            </a:pPr>
            <a:r>
              <a:rPr lang="en" sz="1500"/>
              <a:t>STEP 4 :  In main function declare and initialise char winner and response.</a:t>
            </a:r>
            <a:endParaRPr sz="1500"/>
          </a:p>
          <a:p>
            <a:pPr indent="0" lvl="0" marL="0" rtl="0" algn="l">
              <a:spcBef>
                <a:spcPts val="0"/>
              </a:spcBef>
              <a:spcAft>
                <a:spcPts val="0"/>
              </a:spcAft>
              <a:buNone/>
            </a:pPr>
            <a:r>
              <a:rPr lang="en" sz="1500"/>
              <a:t>STEP 5: Open a do while with condition while the response to want to play another game is yes.</a:t>
            </a:r>
            <a:endParaRPr sz="1500"/>
          </a:p>
          <a:p>
            <a:pPr indent="0" lvl="0" marL="0" rtl="0" algn="l">
              <a:spcBef>
                <a:spcPts val="0"/>
              </a:spcBef>
              <a:spcAft>
                <a:spcPts val="0"/>
              </a:spcAft>
              <a:buNone/>
            </a:pPr>
            <a:r>
              <a:rPr lang="en" sz="1500"/>
              <a:t>STEP 6 : Assign winner and response to ‘ ‘. </a:t>
            </a:r>
            <a:endParaRPr sz="1500"/>
          </a:p>
          <a:p>
            <a:pPr indent="0" lvl="0" marL="0" rtl="0" algn="l">
              <a:spcBef>
                <a:spcPts val="0"/>
              </a:spcBef>
              <a:spcAft>
                <a:spcPts val="0"/>
              </a:spcAft>
              <a:buNone/>
            </a:pPr>
            <a:r>
              <a:rPr lang="en" sz="1500"/>
              <a:t>STEP 7 : Call function resetBoard().</a:t>
            </a:r>
            <a:endParaRPr sz="1500"/>
          </a:p>
          <a:p>
            <a:pPr indent="0" lvl="0" marL="0" rtl="0" algn="l">
              <a:spcBef>
                <a:spcPts val="0"/>
              </a:spcBef>
              <a:spcAft>
                <a:spcPts val="0"/>
              </a:spcAft>
              <a:buNone/>
            </a:pPr>
            <a:r>
              <a:rPr lang="en" sz="1500"/>
              <a:t>STEP 8 : Open while loop with condition , if winner = ‘ ‘ and function checkFreeSpaces returns a non zero int.</a:t>
            </a:r>
            <a:endParaRPr sz="1500"/>
          </a:p>
          <a:p>
            <a:pPr indent="0" lvl="0" marL="0" rtl="0" algn="l">
              <a:spcBef>
                <a:spcPts val="0"/>
              </a:spcBef>
              <a:spcAft>
                <a:spcPts val="0"/>
              </a:spcAft>
              <a:buNone/>
            </a:pPr>
            <a:r>
              <a:rPr lang="en" sz="1500"/>
              <a:t>STEP 9 : Call function printBoard().</a:t>
            </a:r>
            <a:endParaRPr sz="1500"/>
          </a:p>
          <a:p>
            <a:pPr indent="0" lvl="0" marL="0" rtl="0" algn="l">
              <a:spcBef>
                <a:spcPts val="0"/>
              </a:spcBef>
              <a:spcAft>
                <a:spcPts val="0"/>
              </a:spcAft>
              <a:buNone/>
            </a:pPr>
            <a:r>
              <a:rPr lang="en" sz="1500"/>
              <a:t>STEP 10 : Call function playerMove().</a:t>
            </a:r>
            <a:endParaRPr sz="1500"/>
          </a:p>
          <a:p>
            <a:pPr indent="0" lvl="0" marL="0" rtl="0" algn="l">
              <a:spcBef>
                <a:spcPts val="0"/>
              </a:spcBef>
              <a:spcAft>
                <a:spcPts val="0"/>
              </a:spcAft>
              <a:buNone/>
            </a:pPr>
            <a:r>
              <a:rPr lang="en" sz="1500"/>
              <a:t>STEP 11 : Assign winner to checkWinner().</a:t>
            </a:r>
            <a:endParaRPr sz="1500"/>
          </a:p>
          <a:p>
            <a:pPr indent="0" lvl="0" marL="0" rtl="0" algn="l">
              <a:spcBef>
                <a:spcPts val="0"/>
              </a:spcBef>
              <a:spcAft>
                <a:spcPts val="0"/>
              </a:spcAft>
              <a:buNone/>
            </a:pPr>
            <a:r>
              <a:rPr lang="en" sz="1500"/>
              <a:t>STEP 12 : If winner != ‘ ‘ and checkFreeSpaces returns 0 break.</a:t>
            </a:r>
            <a:endParaRPr sz="1500"/>
          </a:p>
          <a:p>
            <a:pPr indent="0" lvl="0" marL="0" rtl="0" algn="l">
              <a:spcBef>
                <a:spcPts val="0"/>
              </a:spcBef>
              <a:spcAft>
                <a:spcPts val="0"/>
              </a:spcAft>
              <a:buNone/>
            </a:pPr>
            <a:r>
              <a:rPr lang="en" sz="1500"/>
              <a:t>STEP 13 : Call function computerMove().</a:t>
            </a:r>
            <a:endParaRPr sz="1500"/>
          </a:p>
          <a:p>
            <a:pPr indent="0" lvl="0" marL="0" rtl="0" algn="l">
              <a:spcBef>
                <a:spcPts val="0"/>
              </a:spcBef>
              <a:spcAft>
                <a:spcPts val="0"/>
              </a:spcAft>
              <a:buNone/>
            </a:pPr>
            <a:r>
              <a:rPr lang="en" sz="1500"/>
              <a:t>STEP 14 : </a:t>
            </a:r>
            <a:r>
              <a:rPr lang="en" sz="1500">
                <a:solidFill>
                  <a:schemeClr val="dk1"/>
                </a:solidFill>
              </a:rPr>
              <a:t>Assign winner to checkWinner().</a:t>
            </a:r>
            <a:endParaRPr sz="1500">
              <a:solidFill>
                <a:schemeClr val="dk1"/>
              </a:solidFill>
            </a:endParaRPr>
          </a:p>
          <a:p>
            <a:pPr indent="0" lvl="0" marL="0" rtl="0" algn="l">
              <a:spcBef>
                <a:spcPts val="0"/>
              </a:spcBef>
              <a:spcAft>
                <a:spcPts val="0"/>
              </a:spcAft>
              <a:buNone/>
            </a:pPr>
            <a:r>
              <a:rPr lang="en" sz="1500"/>
              <a:t>STEP 15 : </a:t>
            </a:r>
            <a:r>
              <a:rPr lang="en" sz="1500">
                <a:solidFill>
                  <a:schemeClr val="dk1"/>
                </a:solidFill>
              </a:rPr>
              <a:t>If winner != ‘ ‘ and checkFreeSpaces returns 0 break.</a:t>
            </a:r>
            <a:endParaRPr sz="1500">
              <a:solidFill>
                <a:schemeClr val="dk1"/>
              </a:solidFill>
            </a:endParaRPr>
          </a:p>
          <a:p>
            <a:pPr indent="0" lvl="0" marL="0" rtl="0" algn="l">
              <a:spcBef>
                <a:spcPts val="0"/>
              </a:spcBef>
              <a:spcAft>
                <a:spcPts val="0"/>
              </a:spcAft>
              <a:buNone/>
            </a:pPr>
            <a:r>
              <a:rPr lang="en" sz="1500"/>
              <a:t>STEP 16 : </a:t>
            </a:r>
            <a:r>
              <a:rPr lang="en" sz="1500">
                <a:solidFill>
                  <a:schemeClr val="dk1"/>
                </a:solidFill>
              </a:rPr>
              <a:t>Call function printBoard().</a:t>
            </a:r>
            <a:endParaRPr sz="15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01" name="Google Shape;101;p19"/>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158400" y="286050"/>
            <a:ext cx="89856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STEP 17 : Print line “ Would you like to play again “</a:t>
            </a:r>
            <a:endParaRPr sz="1500"/>
          </a:p>
          <a:p>
            <a:pPr indent="0" lvl="0" marL="0" rtl="0" algn="l">
              <a:spcBef>
                <a:spcPts val="0"/>
              </a:spcBef>
              <a:spcAft>
                <a:spcPts val="0"/>
              </a:spcAft>
              <a:buNone/>
            </a:pPr>
            <a:r>
              <a:rPr lang="en" sz="1500"/>
              <a:t>STEP 18 : Scan the entered value and assign it to response. </a:t>
            </a:r>
            <a:endParaRPr sz="1500"/>
          </a:p>
          <a:p>
            <a:pPr indent="0" lvl="0" marL="0" rtl="0" algn="l">
              <a:spcBef>
                <a:spcPts val="0"/>
              </a:spcBef>
              <a:spcAft>
                <a:spcPts val="0"/>
              </a:spcAft>
              <a:buNone/>
            </a:pPr>
            <a:r>
              <a:rPr lang="en" sz="1500"/>
              <a:t>STEP 19 : Exit do-while loop and print “ thanks for playing “. </a:t>
            </a:r>
            <a:endParaRPr sz="1500"/>
          </a:p>
          <a:p>
            <a:pPr indent="0" lvl="0" marL="0" rtl="0" algn="l">
              <a:spcBef>
                <a:spcPts val="0"/>
              </a:spcBef>
              <a:spcAft>
                <a:spcPts val="0"/>
              </a:spcAft>
              <a:buNone/>
            </a:pPr>
            <a:r>
              <a:rPr lang="en" sz="1500"/>
              <a:t>STEP 20 : return 0.</a:t>
            </a:r>
            <a:endParaRPr sz="1500"/>
          </a:p>
          <a:p>
            <a:pPr indent="0" lvl="0" marL="0" rtl="0" algn="l">
              <a:spcBef>
                <a:spcPts val="0"/>
              </a:spcBef>
              <a:spcAft>
                <a:spcPts val="0"/>
              </a:spcAft>
              <a:buNone/>
            </a:pPr>
            <a:r>
              <a:rPr lang="en" sz="1500"/>
              <a:t>STEP 21 : STOP</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FUNCTION - void resetBoard()</a:t>
            </a:r>
            <a:endParaRPr sz="1500"/>
          </a:p>
          <a:p>
            <a:pPr indent="0" lvl="0" marL="0" rtl="0" algn="l">
              <a:spcBef>
                <a:spcPts val="0"/>
              </a:spcBef>
              <a:spcAft>
                <a:spcPts val="0"/>
              </a:spcAft>
              <a:buNone/>
            </a:pPr>
            <a:r>
              <a:rPr lang="en" sz="1500"/>
              <a:t>STEP 1 : Open a for loop. Initialize int i and give conditions.</a:t>
            </a:r>
            <a:endParaRPr sz="1500"/>
          </a:p>
          <a:p>
            <a:pPr indent="0" lvl="0" marL="0" rtl="0" algn="l">
              <a:spcBef>
                <a:spcPts val="0"/>
              </a:spcBef>
              <a:spcAft>
                <a:spcPts val="0"/>
              </a:spcAft>
              <a:buNone/>
            </a:pPr>
            <a:r>
              <a:rPr lang="en" sz="1500"/>
              <a:t>STEP 2 : Open a nested for loop . Initialize j and give conditions.</a:t>
            </a:r>
            <a:endParaRPr sz="1500"/>
          </a:p>
          <a:p>
            <a:pPr indent="0" lvl="0" marL="0" rtl="0" algn="l">
              <a:spcBef>
                <a:spcPts val="0"/>
              </a:spcBef>
              <a:spcAft>
                <a:spcPts val="0"/>
              </a:spcAft>
              <a:buNone/>
            </a:pPr>
            <a:r>
              <a:rPr lang="en" sz="1500"/>
              <a:t>STEP 3 : Assign the respective values of board[x][y] as ‘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FUNCTION - void printboard()</a:t>
            </a:r>
            <a:endParaRPr sz="1500"/>
          </a:p>
          <a:p>
            <a:pPr indent="0" lvl="0" marL="0" rtl="0" algn="l">
              <a:spcBef>
                <a:spcPts val="0"/>
              </a:spcBef>
              <a:spcAft>
                <a:spcPts val="0"/>
              </a:spcAft>
              <a:buNone/>
            </a:pPr>
            <a:r>
              <a:rPr lang="en" sz="1500"/>
              <a:t>STEP 1 : Print top row of the board printing the elements of board[0][].</a:t>
            </a:r>
            <a:endParaRPr sz="1500"/>
          </a:p>
          <a:p>
            <a:pPr indent="0" lvl="0" marL="0" rtl="0" algn="l">
              <a:spcBef>
                <a:spcPts val="0"/>
              </a:spcBef>
              <a:spcAft>
                <a:spcPts val="0"/>
              </a:spcAft>
              <a:buNone/>
            </a:pPr>
            <a:r>
              <a:rPr lang="en" sz="1500"/>
              <a:t>STEP 2 : Print horizontal line.</a:t>
            </a:r>
            <a:endParaRPr sz="1500"/>
          </a:p>
          <a:p>
            <a:pPr indent="0" lvl="0" marL="0" rtl="0" algn="l">
              <a:spcBef>
                <a:spcPts val="0"/>
              </a:spcBef>
              <a:spcAft>
                <a:spcPts val="0"/>
              </a:spcAft>
              <a:buNone/>
            </a:pPr>
            <a:r>
              <a:rPr lang="en" sz="1500"/>
              <a:t>STEP 3 : </a:t>
            </a:r>
            <a:r>
              <a:rPr lang="en" sz="1500">
                <a:solidFill>
                  <a:schemeClr val="dk1"/>
                </a:solidFill>
              </a:rPr>
              <a:t>Print middle row of the board printing the elements of board[1][].</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STEP 4 : Print horizontal line.</a:t>
            </a:r>
            <a:endParaRPr sz="1500">
              <a:solidFill>
                <a:schemeClr val="dk1"/>
              </a:solidFill>
            </a:endParaRPr>
          </a:p>
          <a:p>
            <a:pPr indent="0" lvl="0" marL="0" rtl="0" algn="l">
              <a:spcBef>
                <a:spcPts val="0"/>
              </a:spcBef>
              <a:spcAft>
                <a:spcPts val="0"/>
              </a:spcAft>
              <a:buNone/>
            </a:pPr>
            <a:r>
              <a:rPr lang="en" sz="1500">
                <a:solidFill>
                  <a:schemeClr val="dk1"/>
                </a:solidFill>
              </a:rPr>
              <a:t>STEP 5 : Print bottom row of the board printing the elements of board[2][].</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STEP 6 : Print next line.</a:t>
            </a:r>
            <a:endParaRPr sz="1500">
              <a:solidFill>
                <a:schemeClr val="dk1"/>
              </a:solidFill>
            </a:endParaRPr>
          </a:p>
          <a:p>
            <a:pPr indent="0" lvl="0" marL="0" rtl="0" algn="l">
              <a:spcBef>
                <a:spcPts val="0"/>
              </a:spcBef>
              <a:spcAft>
                <a:spcPts val="0"/>
              </a:spcAft>
              <a:buNone/>
            </a:pPr>
            <a:r>
              <a:rPr lang="en" sz="1500"/>
              <a:t>    </a:t>
            </a:r>
            <a:endParaRPr sz="1500"/>
          </a:p>
        </p:txBody>
      </p:sp>
      <p:pic>
        <p:nvPicPr>
          <p:cNvPr id="107" name="Google Shape;107;p20"/>
          <p:cNvPicPr preferRelativeResize="0"/>
          <p:nvPr/>
        </p:nvPicPr>
        <p:blipFill>
          <a:blip r:embed="rId3">
            <a:alphaModFix/>
          </a:blip>
          <a:stretch>
            <a:fillRect/>
          </a:stretch>
        </p:blipFill>
        <p:spPr>
          <a:xfrm>
            <a:off x="7491400" y="77600"/>
            <a:ext cx="1519075" cy="84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185900" y="22950"/>
            <a:ext cx="9010500" cy="549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FUNCTION - int checkFreeSpaces()</a:t>
            </a:r>
            <a:endParaRPr sz="1500"/>
          </a:p>
          <a:p>
            <a:pPr indent="0" lvl="0" marL="0" rtl="0" algn="l">
              <a:spcBef>
                <a:spcPts val="0"/>
              </a:spcBef>
              <a:spcAft>
                <a:spcPts val="0"/>
              </a:spcAft>
              <a:buNone/>
            </a:pPr>
            <a:r>
              <a:rPr lang="en" sz="1500"/>
              <a:t>STEP 1 : Declare and initialize freeSpaces = 9.</a:t>
            </a:r>
            <a:endParaRPr sz="1500"/>
          </a:p>
          <a:p>
            <a:pPr indent="0" lvl="0" marL="0" rtl="0" algn="l">
              <a:spcBef>
                <a:spcPts val="0"/>
              </a:spcBef>
              <a:spcAft>
                <a:spcPts val="0"/>
              </a:spcAft>
              <a:buNone/>
            </a:pPr>
            <a:r>
              <a:rPr lang="en" sz="1500"/>
              <a:t>STEP 2 : Open two nested for loops, the first one dealing with int i and the second with int j.</a:t>
            </a:r>
            <a:endParaRPr sz="1500"/>
          </a:p>
          <a:p>
            <a:pPr indent="0" lvl="0" marL="0" rtl="0" algn="l">
              <a:spcBef>
                <a:spcPts val="0"/>
              </a:spcBef>
              <a:spcAft>
                <a:spcPts val="0"/>
              </a:spcAft>
              <a:buNone/>
            </a:pPr>
            <a:r>
              <a:rPr lang="en" sz="1500"/>
              <a:t>STEP 3 : If board[i][j] is not ‘ ‘, apply post decrement on freeSpaces.</a:t>
            </a:r>
            <a:endParaRPr sz="1500"/>
          </a:p>
          <a:p>
            <a:pPr indent="0" lvl="0" marL="0" rtl="0" algn="l">
              <a:spcBef>
                <a:spcPts val="0"/>
              </a:spcBef>
              <a:spcAft>
                <a:spcPts val="0"/>
              </a:spcAft>
              <a:buNone/>
            </a:pPr>
            <a:r>
              <a:rPr lang="en" sz="1500"/>
              <a:t>STEP 4 : return freeSpaces.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FUNCTION - void playerMove()</a:t>
            </a:r>
            <a:endParaRPr sz="1500"/>
          </a:p>
          <a:p>
            <a:pPr indent="0" lvl="0" marL="0" rtl="0" algn="l">
              <a:spcBef>
                <a:spcPts val="0"/>
              </a:spcBef>
              <a:spcAft>
                <a:spcPts val="0"/>
              </a:spcAft>
              <a:buNone/>
            </a:pPr>
            <a:r>
              <a:rPr lang="en" sz="1500"/>
              <a:t>STEP 1 : Declare int x and y .</a:t>
            </a:r>
            <a:endParaRPr sz="1500"/>
          </a:p>
          <a:p>
            <a:pPr indent="0" lvl="0" marL="0" rtl="0" algn="l">
              <a:spcBef>
                <a:spcPts val="0"/>
              </a:spcBef>
              <a:spcAft>
                <a:spcPts val="0"/>
              </a:spcAft>
              <a:buNone/>
            </a:pPr>
            <a:r>
              <a:rPr lang="en" sz="1500"/>
              <a:t>STEP 2 : Open  do while loop with condition board[x][y] != ‘ ‘ .</a:t>
            </a:r>
            <a:endParaRPr sz="1500"/>
          </a:p>
          <a:p>
            <a:pPr indent="0" lvl="0" marL="0" rtl="0" algn="l">
              <a:spcBef>
                <a:spcPts val="0"/>
              </a:spcBef>
              <a:spcAft>
                <a:spcPts val="0"/>
              </a:spcAft>
              <a:buNone/>
            </a:pPr>
            <a:r>
              <a:rPr lang="en" sz="1500"/>
              <a:t>STEP 3 : Print ‘ Enter row’.</a:t>
            </a:r>
            <a:endParaRPr sz="1500"/>
          </a:p>
          <a:p>
            <a:pPr indent="0" lvl="0" marL="0" rtl="0" algn="l">
              <a:spcBef>
                <a:spcPts val="0"/>
              </a:spcBef>
              <a:spcAft>
                <a:spcPts val="0"/>
              </a:spcAft>
              <a:buNone/>
            </a:pPr>
            <a:r>
              <a:rPr lang="en" sz="1500"/>
              <a:t>STEP 4 : Scan value entered and assign to x. Decrement x. </a:t>
            </a:r>
            <a:endParaRPr sz="1500"/>
          </a:p>
          <a:p>
            <a:pPr indent="0" lvl="0" marL="0" rtl="0" algn="l">
              <a:spcBef>
                <a:spcPts val="0"/>
              </a:spcBef>
              <a:spcAft>
                <a:spcPts val="0"/>
              </a:spcAft>
              <a:buNone/>
            </a:pPr>
            <a:r>
              <a:rPr lang="en" sz="1500"/>
              <a:t>STEP 5 : </a:t>
            </a:r>
            <a:r>
              <a:rPr lang="en" sz="1500">
                <a:solidFill>
                  <a:schemeClr val="dk1"/>
                </a:solidFill>
              </a:rPr>
              <a:t>Print ‘ Enter column’.</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STEP 4 : Scan value entered and assign to y. Decrement y. </a:t>
            </a:r>
            <a:endParaRPr sz="1500">
              <a:solidFill>
                <a:schemeClr val="dk1"/>
              </a:solidFill>
            </a:endParaRPr>
          </a:p>
          <a:p>
            <a:pPr indent="0" lvl="0" marL="0" rtl="0" algn="l">
              <a:spcBef>
                <a:spcPts val="0"/>
              </a:spcBef>
              <a:spcAft>
                <a:spcPts val="0"/>
              </a:spcAft>
              <a:buNone/>
            </a:pPr>
            <a:r>
              <a:rPr lang="en" sz="1500"/>
              <a:t>STEP 6 : If board[x][y] != 0 , print ‘ Invalid move ‘ . Else assign board[x][y] to PLAYER. Break.</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FUNCTION - computerMove()</a:t>
            </a:r>
            <a:endParaRPr sz="1500"/>
          </a:p>
          <a:p>
            <a:pPr indent="0" lvl="0" marL="0" rtl="0" algn="l">
              <a:spcBef>
                <a:spcPts val="0"/>
              </a:spcBef>
              <a:spcAft>
                <a:spcPts val="0"/>
              </a:spcAft>
              <a:buNone/>
            </a:pPr>
            <a:r>
              <a:rPr lang="en" sz="1500"/>
              <a:t>STEP 1 : </a:t>
            </a:r>
            <a:r>
              <a:rPr lang="en" sz="1500">
                <a:solidFill>
                  <a:schemeClr val="dk1"/>
                </a:solidFill>
              </a:rPr>
              <a:t>Declare int x and y .</a:t>
            </a:r>
            <a:endParaRPr sz="1500">
              <a:solidFill>
                <a:schemeClr val="dk1"/>
              </a:solidFill>
            </a:endParaRPr>
          </a:p>
          <a:p>
            <a:pPr indent="0" lvl="0" marL="0" rtl="0" algn="l">
              <a:spcBef>
                <a:spcPts val="0"/>
              </a:spcBef>
              <a:spcAft>
                <a:spcPts val="0"/>
              </a:spcAft>
              <a:buNone/>
            </a:pPr>
            <a:r>
              <a:rPr lang="en" sz="1500">
                <a:solidFill>
                  <a:schemeClr val="dk1"/>
                </a:solidFill>
              </a:rPr>
              <a:t>STEP 2 :  Open If statement with the condition checkFreeSpaces() returns value greater than 0. Else printWinner(‘ ‘).</a:t>
            </a:r>
            <a:endParaRPr sz="1500">
              <a:solidFill>
                <a:schemeClr val="dk1"/>
              </a:solidFill>
            </a:endParaRPr>
          </a:p>
          <a:p>
            <a:pPr indent="0" lvl="0" marL="0" rtl="0" algn="l">
              <a:spcBef>
                <a:spcPts val="0"/>
              </a:spcBef>
              <a:spcAft>
                <a:spcPts val="0"/>
              </a:spcAft>
              <a:buNone/>
            </a:pPr>
            <a:r>
              <a:rPr lang="en" sz="1500">
                <a:solidFill>
                  <a:schemeClr val="dk1"/>
                </a:solidFill>
              </a:rPr>
              <a:t>STEP 3 :  Open do while loop with condition board[x][y] !=0. Assign value to x and y using rand() %3.</a:t>
            </a:r>
            <a:endParaRPr sz="1500">
              <a:solidFill>
                <a:schemeClr val="dk1"/>
              </a:solidFill>
            </a:endParaRPr>
          </a:p>
          <a:p>
            <a:pPr indent="0" lvl="0" marL="0" rtl="0" algn="l">
              <a:spcBef>
                <a:spcPts val="0"/>
              </a:spcBef>
              <a:spcAft>
                <a:spcPts val="0"/>
              </a:spcAft>
              <a:buNone/>
            </a:pPr>
            <a:r>
              <a:rPr lang="en" sz="1500">
                <a:solidFill>
                  <a:schemeClr val="dk1"/>
                </a:solidFill>
              </a:rPr>
              <a:t>STEP 4 : Assign board[x][y] to COMPUTER.</a:t>
            </a:r>
            <a:endParaRPr sz="1500">
              <a:solidFill>
                <a:schemeClr val="dk1"/>
              </a:solidFill>
            </a:endParaRPr>
          </a:p>
          <a:p>
            <a:pPr indent="0" lvl="0" marL="0" rtl="0" algn="l">
              <a:spcBef>
                <a:spcPts val="0"/>
              </a:spcBef>
              <a:spcAft>
                <a:spcPts val="0"/>
              </a:spcAft>
              <a:buNone/>
            </a:pPr>
            <a:r>
              <a:rPr lang="en" sz="1500"/>
              <a:t> </a:t>
            </a:r>
            <a:endParaRPr sz="1500"/>
          </a:p>
          <a:p>
            <a:pPr indent="0" lvl="0" marL="0" rtl="0" algn="l">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