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c5aa3a8c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c5aa3a8c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c5aa3a8c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c5aa3a8c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c5aa3a8c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c5aa3a8c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Engineering Final</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Prachika Agarwal - pa2191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356600" y="992000"/>
            <a:ext cx="4938001" cy="3823175"/>
          </a:xfrm>
          <a:prstGeom prst="rect">
            <a:avLst/>
          </a:prstGeom>
          <a:noFill/>
          <a:ln cap="flat" cmpd="sng" w="9525">
            <a:solidFill>
              <a:srgbClr val="CC0000"/>
            </a:solidFill>
            <a:prstDash val="solid"/>
            <a:round/>
            <a:headEnd len="sm" w="sm" type="none"/>
            <a:tailEnd len="sm" w="sm" type="none"/>
          </a:ln>
        </p:spPr>
      </p:pic>
      <p:sp>
        <p:nvSpPr>
          <p:cNvPr id="135" name="Google Shape;135;p14"/>
          <p:cNvSpPr txBox="1"/>
          <p:nvPr>
            <p:ph type="title"/>
          </p:nvPr>
        </p:nvSpPr>
        <p:spPr>
          <a:xfrm>
            <a:off x="819150" y="312200"/>
            <a:ext cx="7505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00">
                <a:solidFill>
                  <a:srgbClr val="FF0000"/>
                </a:solidFill>
              </a:rPr>
              <a:t>Improving the prediction algorithm to choose the currency pairs to go long and short</a:t>
            </a:r>
            <a:endParaRPr sz="1500">
              <a:solidFill>
                <a:srgbClr val="FF0000"/>
              </a:solidFill>
            </a:endParaRPr>
          </a:p>
        </p:txBody>
      </p:sp>
      <p:sp>
        <p:nvSpPr>
          <p:cNvPr id="136" name="Google Shape;136;p14"/>
          <p:cNvSpPr txBox="1"/>
          <p:nvPr>
            <p:ph type="title"/>
          </p:nvPr>
        </p:nvSpPr>
        <p:spPr>
          <a:xfrm>
            <a:off x="819150" y="617000"/>
            <a:ext cx="75057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200">
                <a:solidFill>
                  <a:srgbClr val="1E1E1E"/>
                </a:solidFill>
              </a:rPr>
              <a:t>Used ARIMA Model and LSTM Model to calculate average slope</a:t>
            </a:r>
            <a:endParaRPr sz="1200">
              <a:solidFill>
                <a:srgbClr val="1E1E1E"/>
              </a:solidFill>
            </a:endParaRPr>
          </a:p>
        </p:txBody>
      </p:sp>
      <p:sp>
        <p:nvSpPr>
          <p:cNvPr id="137" name="Google Shape;137;p14"/>
          <p:cNvSpPr txBox="1"/>
          <p:nvPr/>
        </p:nvSpPr>
        <p:spPr>
          <a:xfrm>
            <a:off x="5337925" y="992000"/>
            <a:ext cx="3404400" cy="6003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90"/>
              <a:buFont typeface="Arial"/>
              <a:buNone/>
            </a:pPr>
            <a:r>
              <a:rPr lang="en" sz="900">
                <a:solidFill>
                  <a:srgbClr val="1E1E1E"/>
                </a:solidFill>
                <a:latin typeface="Nunito"/>
                <a:ea typeface="Nunito"/>
                <a:cs typeface="Nunito"/>
                <a:sym typeface="Nunito"/>
              </a:rPr>
              <a:t>ARIMA or AutoRegressive Integrated Moving Average. It is a time series forecasting model that is used to predict future values of a time series based on its past values.</a:t>
            </a:r>
            <a:endParaRPr sz="900">
              <a:solidFill>
                <a:srgbClr val="1E1E1E"/>
              </a:solidFill>
              <a:latin typeface="Nunito"/>
              <a:ea typeface="Nunito"/>
              <a:cs typeface="Nunito"/>
              <a:sym typeface="Nunito"/>
            </a:endParaRPr>
          </a:p>
        </p:txBody>
      </p:sp>
      <p:sp>
        <p:nvSpPr>
          <p:cNvPr id="138" name="Google Shape;138;p14"/>
          <p:cNvSpPr txBox="1"/>
          <p:nvPr/>
        </p:nvSpPr>
        <p:spPr>
          <a:xfrm>
            <a:off x="5337925" y="1743092"/>
            <a:ext cx="3404400" cy="6003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1E1E1E"/>
                </a:solidFill>
                <a:latin typeface="Nunito"/>
                <a:ea typeface="Nunito"/>
                <a:cs typeface="Nunito"/>
                <a:sym typeface="Nunito"/>
              </a:rPr>
              <a:t>LSTM model is a type of recurrent neural network that can process sequential data and is commonly used for time series forecasting and natural language processing tasks.</a:t>
            </a:r>
            <a:endParaRPr sz="900">
              <a:solidFill>
                <a:srgbClr val="1E1E1E"/>
              </a:solidFill>
              <a:latin typeface="Nunito"/>
              <a:ea typeface="Nunito"/>
              <a:cs typeface="Nunito"/>
              <a:sym typeface="Nunito"/>
            </a:endParaRPr>
          </a:p>
        </p:txBody>
      </p:sp>
      <p:sp>
        <p:nvSpPr>
          <p:cNvPr id="139" name="Google Shape;139;p14"/>
          <p:cNvSpPr txBox="1"/>
          <p:nvPr/>
        </p:nvSpPr>
        <p:spPr>
          <a:xfrm>
            <a:off x="5337925" y="2494183"/>
            <a:ext cx="3404400" cy="10158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1E1E1E"/>
                </a:solidFill>
                <a:latin typeface="Nunito"/>
                <a:ea typeface="Nunito"/>
                <a:cs typeface="Nunito"/>
                <a:sym typeface="Nunito"/>
              </a:rPr>
              <a:t>This function fits both an ARIMA and an LSTM model on the historical data, makes predictions for the future, combines the predictions, and calculates the average slope of the combined predictions. The slope is calculated by finding the difference between the first and last predicted values and dividing it by the number of predicted values.</a:t>
            </a:r>
            <a:endParaRPr sz="900">
              <a:solidFill>
                <a:srgbClr val="1E1E1E"/>
              </a:solidFill>
              <a:latin typeface="Nunito"/>
              <a:ea typeface="Nunito"/>
              <a:cs typeface="Nunito"/>
              <a:sym typeface="Nunito"/>
            </a:endParaRPr>
          </a:p>
        </p:txBody>
      </p:sp>
      <p:sp>
        <p:nvSpPr>
          <p:cNvPr id="140" name="Google Shape;140;p14"/>
          <p:cNvSpPr txBox="1"/>
          <p:nvPr/>
        </p:nvSpPr>
        <p:spPr>
          <a:xfrm>
            <a:off x="5337925" y="3660775"/>
            <a:ext cx="3404400" cy="11544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FF0000"/>
                </a:solidFill>
                <a:latin typeface="Nunito"/>
                <a:ea typeface="Nunito"/>
                <a:cs typeface="Nunito"/>
                <a:sym typeface="Nunito"/>
              </a:rPr>
              <a:t>Improvement from Assignment 5:</a:t>
            </a:r>
            <a:endParaRPr sz="900">
              <a:solidFill>
                <a:srgbClr val="FF0000"/>
              </a:solidFill>
              <a:latin typeface="Nunito"/>
              <a:ea typeface="Nunito"/>
              <a:cs typeface="Nunito"/>
              <a:sym typeface="Nunito"/>
            </a:endParaRPr>
          </a:p>
          <a:p>
            <a:pPr indent="0" lvl="0" marL="0" marR="0" rtl="0" algn="l">
              <a:lnSpc>
                <a:spcPct val="100000"/>
              </a:lnSpc>
              <a:spcBef>
                <a:spcPts val="0"/>
              </a:spcBef>
              <a:spcAft>
                <a:spcPts val="0"/>
              </a:spcAft>
              <a:buNone/>
            </a:pPr>
            <a:r>
              <a:rPr lang="en" sz="900">
                <a:solidFill>
                  <a:srgbClr val="1E1E1E"/>
                </a:solidFill>
                <a:latin typeface="Nunito"/>
                <a:ea typeface="Nunito"/>
                <a:cs typeface="Nunito"/>
                <a:sym typeface="Nunito"/>
              </a:rPr>
              <a:t>Added LSTM along with ARIMA model to improve slope calculation</a:t>
            </a:r>
            <a:endParaRPr sz="900">
              <a:solidFill>
                <a:srgbClr val="1E1E1E"/>
              </a:solidFill>
              <a:latin typeface="Nunito"/>
              <a:ea typeface="Nunito"/>
              <a:cs typeface="Nunito"/>
              <a:sym typeface="Nunito"/>
            </a:endParaRPr>
          </a:p>
          <a:p>
            <a:pPr indent="0" lvl="0" marL="0" marR="0" rtl="0" algn="l">
              <a:lnSpc>
                <a:spcPct val="100000"/>
              </a:lnSpc>
              <a:spcBef>
                <a:spcPts val="0"/>
              </a:spcBef>
              <a:spcAft>
                <a:spcPts val="0"/>
              </a:spcAft>
              <a:buNone/>
            </a:pPr>
            <a:r>
              <a:rPr lang="en" sz="900">
                <a:solidFill>
                  <a:srgbClr val="FF0000"/>
                </a:solidFill>
                <a:latin typeface="Nunito"/>
                <a:ea typeface="Nunito"/>
                <a:cs typeface="Nunito"/>
                <a:sym typeface="Nunito"/>
              </a:rPr>
              <a:t>Benefits</a:t>
            </a:r>
            <a:r>
              <a:rPr lang="en" sz="900">
                <a:solidFill>
                  <a:srgbClr val="FF0000"/>
                </a:solidFill>
                <a:latin typeface="Nunito"/>
                <a:ea typeface="Nunito"/>
                <a:cs typeface="Nunito"/>
                <a:sym typeface="Nunito"/>
              </a:rPr>
              <a:t>: </a:t>
            </a:r>
            <a:r>
              <a:rPr lang="en" sz="900">
                <a:solidFill>
                  <a:srgbClr val="1E1E1E"/>
                </a:solidFill>
                <a:latin typeface="Nunito"/>
                <a:ea typeface="Nunito"/>
                <a:cs typeface="Nunito"/>
                <a:sym typeface="Nunito"/>
              </a:rPr>
              <a:t>makes </a:t>
            </a:r>
            <a:r>
              <a:rPr lang="en" sz="900">
                <a:solidFill>
                  <a:srgbClr val="1E1E1E"/>
                </a:solidFill>
                <a:latin typeface="Nunito"/>
                <a:ea typeface="Nunito"/>
                <a:cs typeface="Nunito"/>
                <a:sym typeface="Nunito"/>
              </a:rPr>
              <a:t>the</a:t>
            </a:r>
            <a:r>
              <a:rPr lang="en" sz="900">
                <a:solidFill>
                  <a:srgbClr val="1E1E1E"/>
                </a:solidFill>
                <a:latin typeface="Nunito"/>
                <a:ea typeface="Nunito"/>
                <a:cs typeface="Nunito"/>
                <a:sym typeface="Nunito"/>
              </a:rPr>
              <a:t> model robust, improves accuracy and adaptability for a better average slope calculation</a:t>
            </a:r>
            <a:endParaRPr sz="900">
              <a:solidFill>
                <a:srgbClr val="1E1E1E"/>
              </a:solidFill>
              <a:latin typeface="Nunito"/>
              <a:ea typeface="Nunito"/>
              <a:cs typeface="Nunito"/>
              <a:sym typeface="Nunito"/>
            </a:endParaRPr>
          </a:p>
          <a:p>
            <a:pPr indent="0" lvl="0" marL="0" marR="0" rtl="0" algn="l">
              <a:lnSpc>
                <a:spcPct val="100000"/>
              </a:lnSpc>
              <a:spcBef>
                <a:spcPts val="0"/>
              </a:spcBef>
              <a:spcAft>
                <a:spcPts val="0"/>
              </a:spcAft>
              <a:buNone/>
            </a:pPr>
            <a:r>
              <a:rPr lang="en" sz="900">
                <a:solidFill>
                  <a:srgbClr val="FF0000"/>
                </a:solidFill>
                <a:latin typeface="Nunito"/>
                <a:ea typeface="Nunito"/>
                <a:cs typeface="Nunito"/>
                <a:sym typeface="Nunito"/>
              </a:rPr>
              <a:t>Suggested pair:</a:t>
            </a:r>
            <a:r>
              <a:rPr lang="en" sz="900">
                <a:solidFill>
                  <a:srgbClr val="1E1E1E"/>
                </a:solidFill>
                <a:latin typeface="Nunito"/>
                <a:ea typeface="Nunito"/>
                <a:cs typeface="Nunito"/>
                <a:sym typeface="Nunito"/>
              </a:rPr>
              <a:t> Long</a:t>
            </a:r>
            <a:r>
              <a:rPr lang="en" sz="900">
                <a:solidFill>
                  <a:srgbClr val="1E1E1E"/>
                </a:solidFill>
                <a:latin typeface="Nunito"/>
                <a:ea typeface="Nunito"/>
                <a:cs typeface="Nunito"/>
                <a:sym typeface="Nunito"/>
              </a:rPr>
              <a:t> - NZD_JPY (slope: 0.05)</a:t>
            </a:r>
            <a:endParaRPr sz="900">
              <a:solidFill>
                <a:srgbClr val="1E1E1E"/>
              </a:solidFill>
              <a:latin typeface="Nunito"/>
              <a:ea typeface="Nunito"/>
              <a:cs typeface="Nunito"/>
              <a:sym typeface="Nunito"/>
            </a:endParaRPr>
          </a:p>
          <a:p>
            <a:pPr indent="0" lvl="0" marL="457200" marR="0" rtl="0" algn="l">
              <a:lnSpc>
                <a:spcPct val="100000"/>
              </a:lnSpc>
              <a:spcBef>
                <a:spcPts val="0"/>
              </a:spcBef>
              <a:spcAft>
                <a:spcPts val="0"/>
              </a:spcAft>
              <a:buNone/>
            </a:pPr>
            <a:r>
              <a:rPr lang="en" sz="900">
                <a:solidFill>
                  <a:srgbClr val="1E1E1E"/>
                </a:solidFill>
                <a:latin typeface="Nunito"/>
                <a:ea typeface="Nunito"/>
                <a:cs typeface="Nunito"/>
                <a:sym typeface="Nunito"/>
              </a:rPr>
              <a:t>            Short - GBP_JPY (slope: -0.15)</a:t>
            </a:r>
            <a:endParaRPr sz="900">
              <a:solidFill>
                <a:srgbClr val="1E1E1E"/>
              </a:solidFill>
              <a:latin typeface="Nunito"/>
              <a:ea typeface="Nunito"/>
              <a:cs typeface="Nunito"/>
              <a:sym typeface="Nunito"/>
            </a:endParaRPr>
          </a:p>
        </p:txBody>
      </p:sp>
      <p:sp>
        <p:nvSpPr>
          <p:cNvPr id="141" name="Google Shape;141;p14"/>
          <p:cNvSpPr/>
          <p:nvPr/>
        </p:nvSpPr>
        <p:spPr>
          <a:xfrm>
            <a:off x="356600" y="1757250"/>
            <a:ext cx="4938000" cy="1341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356750" y="4357700"/>
            <a:ext cx="4938000" cy="471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356750" y="1209950"/>
            <a:ext cx="4938000" cy="471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356750" y="3138500"/>
            <a:ext cx="4938000" cy="1154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2647200" y="312200"/>
            <a:ext cx="3849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00">
                <a:solidFill>
                  <a:srgbClr val="FF0000"/>
                </a:solidFill>
              </a:rPr>
              <a:t>Storing the data SQL Alchemy database</a:t>
            </a:r>
            <a:endParaRPr sz="1500">
              <a:solidFill>
                <a:srgbClr val="FF0000"/>
              </a:solidFill>
            </a:endParaRPr>
          </a:p>
        </p:txBody>
      </p:sp>
      <p:sp>
        <p:nvSpPr>
          <p:cNvPr id="150" name="Google Shape;150;p15"/>
          <p:cNvSpPr txBox="1"/>
          <p:nvPr>
            <p:ph type="title"/>
          </p:nvPr>
        </p:nvSpPr>
        <p:spPr>
          <a:xfrm>
            <a:off x="819150" y="617000"/>
            <a:ext cx="75057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200">
                <a:solidFill>
                  <a:srgbClr val="1E1E1E"/>
                </a:solidFill>
              </a:rPr>
              <a:t>Created 6 tables - df_long, df_short, df_long_30, df_short_30, df_long_60, df_short_60</a:t>
            </a:r>
            <a:endParaRPr sz="1200">
              <a:solidFill>
                <a:srgbClr val="1E1E1E"/>
              </a:solidFill>
            </a:endParaRPr>
          </a:p>
        </p:txBody>
      </p:sp>
      <p:sp>
        <p:nvSpPr>
          <p:cNvPr id="151" name="Google Shape;151;p15"/>
          <p:cNvSpPr txBox="1"/>
          <p:nvPr/>
        </p:nvSpPr>
        <p:spPr>
          <a:xfrm>
            <a:off x="3566950" y="992025"/>
            <a:ext cx="5223300" cy="6003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1E1E1E"/>
                </a:solidFill>
                <a:latin typeface="Nunito"/>
                <a:ea typeface="Nunito"/>
                <a:cs typeface="Nunito"/>
                <a:sym typeface="Nunito"/>
              </a:rPr>
              <a:t>Create an SQL Lite database using SQL Alchemy, declare the base, engine. </a:t>
            </a:r>
            <a:endParaRPr sz="900">
              <a:solidFill>
                <a:srgbClr val="1E1E1E"/>
              </a:solidFill>
              <a:latin typeface="Nunito"/>
              <a:ea typeface="Nunito"/>
              <a:cs typeface="Nunito"/>
              <a:sym typeface="Nunito"/>
            </a:endParaRPr>
          </a:p>
          <a:p>
            <a:pPr indent="0" lvl="0" marL="0" marR="0" rtl="0" algn="l">
              <a:lnSpc>
                <a:spcPct val="100000"/>
              </a:lnSpc>
              <a:spcBef>
                <a:spcPts val="0"/>
              </a:spcBef>
              <a:spcAft>
                <a:spcPts val="0"/>
              </a:spcAft>
              <a:buNone/>
            </a:pPr>
            <a:r>
              <a:rPr lang="en" sz="900">
                <a:solidFill>
                  <a:srgbClr val="1E1E1E"/>
                </a:solidFill>
                <a:latin typeface="Nunito"/>
                <a:ea typeface="Nunito"/>
                <a:cs typeface="Nunito"/>
                <a:sym typeface="Nunito"/>
              </a:rPr>
              <a:t>Create classes and define our tables for each execution block, define the table schemas, after defining the table schema, create all the tables</a:t>
            </a:r>
            <a:endParaRPr sz="900">
              <a:solidFill>
                <a:srgbClr val="1E1E1E"/>
              </a:solidFill>
              <a:latin typeface="Nunito"/>
              <a:ea typeface="Nunito"/>
              <a:cs typeface="Nunito"/>
              <a:sym typeface="Nunito"/>
            </a:endParaRPr>
          </a:p>
        </p:txBody>
      </p:sp>
      <p:sp>
        <p:nvSpPr>
          <p:cNvPr id="152" name="Google Shape;152;p15"/>
          <p:cNvSpPr txBox="1"/>
          <p:nvPr/>
        </p:nvSpPr>
        <p:spPr>
          <a:xfrm>
            <a:off x="3566950" y="1724388"/>
            <a:ext cx="5223300" cy="3231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1E1E1E"/>
                </a:solidFill>
                <a:latin typeface="Nunito"/>
                <a:ea typeface="Nunito"/>
                <a:cs typeface="Nunito"/>
                <a:sym typeface="Nunito"/>
              </a:rPr>
              <a:t>An example of how the tables look like:</a:t>
            </a:r>
            <a:endParaRPr sz="900">
              <a:solidFill>
                <a:srgbClr val="1E1E1E"/>
              </a:solidFill>
              <a:latin typeface="Nunito"/>
              <a:ea typeface="Nunito"/>
              <a:cs typeface="Nunito"/>
              <a:sym typeface="Nunito"/>
            </a:endParaRPr>
          </a:p>
        </p:txBody>
      </p:sp>
      <p:sp>
        <p:nvSpPr>
          <p:cNvPr id="153" name="Google Shape;153;p15"/>
          <p:cNvSpPr txBox="1"/>
          <p:nvPr/>
        </p:nvSpPr>
        <p:spPr>
          <a:xfrm>
            <a:off x="3566950" y="2959362"/>
            <a:ext cx="5223300" cy="3231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rgbClr val="1E1E1E"/>
                </a:solidFill>
                <a:latin typeface="Nunito"/>
                <a:ea typeface="Nunito"/>
                <a:cs typeface="Nunito"/>
                <a:sym typeface="Nunito"/>
              </a:rPr>
              <a:t>An example of how we add values into our tables</a:t>
            </a:r>
            <a:endParaRPr sz="900">
              <a:solidFill>
                <a:srgbClr val="1E1E1E"/>
              </a:solidFill>
              <a:latin typeface="Nunito"/>
              <a:ea typeface="Nunito"/>
              <a:cs typeface="Nunito"/>
              <a:sym typeface="Nunito"/>
            </a:endParaRPr>
          </a:p>
        </p:txBody>
      </p:sp>
      <p:pic>
        <p:nvPicPr>
          <p:cNvPr id="154" name="Google Shape;154;p15"/>
          <p:cNvPicPr preferRelativeResize="0"/>
          <p:nvPr/>
        </p:nvPicPr>
        <p:blipFill>
          <a:blip r:embed="rId3">
            <a:alphaModFix/>
          </a:blip>
          <a:stretch>
            <a:fillRect/>
          </a:stretch>
        </p:blipFill>
        <p:spPr>
          <a:xfrm>
            <a:off x="366550" y="972700"/>
            <a:ext cx="3048000" cy="3834875"/>
          </a:xfrm>
          <a:prstGeom prst="rect">
            <a:avLst/>
          </a:prstGeom>
          <a:noFill/>
          <a:ln cap="flat" cmpd="sng" w="9525">
            <a:solidFill>
              <a:srgbClr val="FF0000"/>
            </a:solidFill>
            <a:prstDash val="solid"/>
            <a:round/>
            <a:headEnd len="sm" w="sm" type="none"/>
            <a:tailEnd len="sm" w="sm" type="none"/>
          </a:ln>
        </p:spPr>
      </p:pic>
      <p:pic>
        <p:nvPicPr>
          <p:cNvPr id="155" name="Google Shape;155;p15"/>
          <p:cNvPicPr preferRelativeResize="0"/>
          <p:nvPr/>
        </p:nvPicPr>
        <p:blipFill>
          <a:blip r:embed="rId4">
            <a:alphaModFix/>
          </a:blip>
          <a:stretch>
            <a:fillRect/>
          </a:stretch>
        </p:blipFill>
        <p:spPr>
          <a:xfrm>
            <a:off x="3566950" y="2179550"/>
            <a:ext cx="5238177" cy="647750"/>
          </a:xfrm>
          <a:prstGeom prst="rect">
            <a:avLst/>
          </a:prstGeom>
          <a:noFill/>
          <a:ln cap="flat" cmpd="sng" w="9525">
            <a:solidFill>
              <a:srgbClr val="FF0000"/>
            </a:solidFill>
            <a:prstDash val="solid"/>
            <a:round/>
            <a:headEnd len="sm" w="sm" type="none"/>
            <a:tailEnd len="sm" w="sm" type="none"/>
          </a:ln>
        </p:spPr>
      </p:pic>
      <p:pic>
        <p:nvPicPr>
          <p:cNvPr id="156" name="Google Shape;156;p15"/>
          <p:cNvPicPr preferRelativeResize="0"/>
          <p:nvPr/>
        </p:nvPicPr>
        <p:blipFill>
          <a:blip r:embed="rId5">
            <a:alphaModFix/>
          </a:blip>
          <a:stretch>
            <a:fillRect/>
          </a:stretch>
        </p:blipFill>
        <p:spPr>
          <a:xfrm>
            <a:off x="3566950" y="3414525"/>
            <a:ext cx="5223301" cy="139305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3988100" y="312200"/>
            <a:ext cx="1167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00">
                <a:solidFill>
                  <a:srgbClr val="FF0000"/>
                </a:solidFill>
              </a:rPr>
              <a:t>Extension</a:t>
            </a:r>
            <a:endParaRPr sz="1500">
              <a:solidFill>
                <a:srgbClr val="FF0000"/>
              </a:solidFill>
            </a:endParaRPr>
          </a:p>
        </p:txBody>
      </p:sp>
      <p:sp>
        <p:nvSpPr>
          <p:cNvPr id="162" name="Google Shape;162;p16"/>
          <p:cNvSpPr txBox="1"/>
          <p:nvPr>
            <p:ph type="title"/>
          </p:nvPr>
        </p:nvSpPr>
        <p:spPr>
          <a:xfrm>
            <a:off x="819200" y="617000"/>
            <a:ext cx="75057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200">
                <a:solidFill>
                  <a:srgbClr val="1E1E1E"/>
                </a:solidFill>
              </a:rPr>
              <a:t>Extending the code to continue execution 30 min and 60 min after the last execution block</a:t>
            </a:r>
            <a:endParaRPr sz="1200">
              <a:solidFill>
                <a:srgbClr val="1E1E1E"/>
              </a:solidFill>
            </a:endParaRPr>
          </a:p>
        </p:txBody>
      </p:sp>
      <p:sp>
        <p:nvSpPr>
          <p:cNvPr id="163" name="Google Shape;163;p16"/>
          <p:cNvSpPr txBox="1"/>
          <p:nvPr/>
        </p:nvSpPr>
        <p:spPr>
          <a:xfrm>
            <a:off x="366550" y="992025"/>
            <a:ext cx="8223900" cy="8772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285750" lvl="0" marL="457200" rtl="0" algn="l">
              <a:spcBef>
                <a:spcPts val="0"/>
              </a:spcBef>
              <a:spcAft>
                <a:spcPts val="0"/>
              </a:spcAft>
              <a:buClr>
                <a:srgbClr val="1E1E1E"/>
              </a:buClr>
              <a:buSzPts val="900"/>
              <a:buFont typeface="Nunito"/>
              <a:buChar char="●"/>
            </a:pPr>
            <a:r>
              <a:rPr lang="en" sz="900">
                <a:solidFill>
                  <a:srgbClr val="FF0000"/>
                </a:solidFill>
                <a:latin typeface="Nunito"/>
                <a:ea typeface="Nunito"/>
                <a:cs typeface="Nunito"/>
                <a:sym typeface="Nunito"/>
              </a:rPr>
              <a:t>At the </a:t>
            </a:r>
            <a:r>
              <a:rPr lang="en" sz="900">
                <a:solidFill>
                  <a:srgbClr val="FF0000"/>
                </a:solidFill>
                <a:latin typeface="Nunito"/>
                <a:ea typeface="Nunito"/>
                <a:cs typeface="Nunito"/>
                <a:sym typeface="Nunito"/>
              </a:rPr>
              <a:t>beginning</a:t>
            </a:r>
            <a:r>
              <a:rPr lang="en" sz="900">
                <a:solidFill>
                  <a:srgbClr val="FF0000"/>
                </a:solidFill>
                <a:latin typeface="Nunito"/>
                <a:ea typeface="Nunito"/>
                <a:cs typeface="Nunito"/>
                <a:sym typeface="Nunito"/>
              </a:rPr>
              <a:t> of the 30 min window we maintain two flags:</a:t>
            </a:r>
            <a:r>
              <a:rPr lang="en" sz="900">
                <a:solidFill>
                  <a:srgbClr val="1E1E1E"/>
                </a:solidFill>
                <a:latin typeface="Nunito"/>
                <a:ea typeface="Nunito"/>
                <a:cs typeface="Nunito"/>
                <a:sym typeface="Nunito"/>
              </a:rPr>
              <a:t> min_30_execution_long and min_30_execution_short which are set as false.</a:t>
            </a:r>
            <a:endParaRPr sz="900">
              <a:solidFill>
                <a:srgbClr val="1E1E1E"/>
              </a:solidFill>
              <a:latin typeface="Nunito"/>
              <a:ea typeface="Nunito"/>
              <a:cs typeface="Nunito"/>
              <a:sym typeface="Nunito"/>
            </a:endParaRPr>
          </a:p>
          <a:p>
            <a:pPr indent="-285750" lvl="0" marL="457200" rtl="0" algn="l">
              <a:spcBef>
                <a:spcPts val="0"/>
              </a:spcBef>
              <a:spcAft>
                <a:spcPts val="0"/>
              </a:spcAft>
              <a:buClr>
                <a:srgbClr val="1E1E1E"/>
              </a:buClr>
              <a:buSzPts val="900"/>
              <a:buFont typeface="Nunito"/>
              <a:buChar char="●"/>
            </a:pPr>
            <a:r>
              <a:rPr lang="en" sz="900">
                <a:solidFill>
                  <a:srgbClr val="FF0000"/>
                </a:solidFill>
                <a:latin typeface="Nunito"/>
                <a:ea typeface="Nunito"/>
                <a:cs typeface="Nunito"/>
                <a:sym typeface="Nunito"/>
              </a:rPr>
              <a:t>In the 30-minute phase,</a:t>
            </a:r>
            <a:r>
              <a:rPr lang="en" sz="900">
                <a:solidFill>
                  <a:srgbClr val="1E1E1E"/>
                </a:solidFill>
                <a:latin typeface="Nunito"/>
                <a:ea typeface="Nunito"/>
                <a:cs typeface="Nunito"/>
                <a:sym typeface="Nunito"/>
              </a:rPr>
              <a:t> it fetches the current price of an instrument and based on the configuration, either buys or sells units of that instrument, if the 30-min window is executed we reset the flag value to True</a:t>
            </a:r>
            <a:endParaRPr sz="900">
              <a:solidFill>
                <a:srgbClr val="1E1E1E"/>
              </a:solidFill>
              <a:latin typeface="Nunito"/>
              <a:ea typeface="Nunito"/>
              <a:cs typeface="Nunito"/>
              <a:sym typeface="Nunito"/>
            </a:endParaRPr>
          </a:p>
          <a:p>
            <a:pPr indent="-285750" lvl="0" marL="457200" rtl="0" algn="l">
              <a:spcBef>
                <a:spcPts val="0"/>
              </a:spcBef>
              <a:spcAft>
                <a:spcPts val="0"/>
              </a:spcAft>
              <a:buClr>
                <a:srgbClr val="1E1E1E"/>
              </a:buClr>
              <a:buSzPts val="900"/>
              <a:buFont typeface="Nunito"/>
              <a:buChar char="●"/>
            </a:pPr>
            <a:r>
              <a:rPr lang="en" sz="900">
                <a:solidFill>
                  <a:srgbClr val="FF0000"/>
                </a:solidFill>
                <a:latin typeface="Nunito"/>
                <a:ea typeface="Nunito"/>
                <a:cs typeface="Nunito"/>
                <a:sym typeface="Nunito"/>
              </a:rPr>
              <a:t>In the 60-minute phase</a:t>
            </a:r>
            <a:r>
              <a:rPr lang="en" sz="900">
                <a:solidFill>
                  <a:srgbClr val="1E1E1E"/>
                </a:solidFill>
                <a:latin typeface="Nunito"/>
                <a:ea typeface="Nunito"/>
                <a:cs typeface="Nunito"/>
                <a:sym typeface="Nunito"/>
              </a:rPr>
              <a:t>: the code uses the flag to check  if any units of the instrument were not executed in the previous phase and executes the remaining units either as a buy or sell order based on the current price.</a:t>
            </a:r>
            <a:endParaRPr sz="900">
              <a:solidFill>
                <a:srgbClr val="1E1E1E"/>
              </a:solidFill>
              <a:latin typeface="Nunito"/>
              <a:ea typeface="Nunito"/>
              <a:cs typeface="Nunito"/>
              <a:sym typeface="Nunito"/>
            </a:endParaRPr>
          </a:p>
        </p:txBody>
      </p:sp>
      <p:sp>
        <p:nvSpPr>
          <p:cNvPr id="164" name="Google Shape;164;p16"/>
          <p:cNvSpPr txBox="1"/>
          <p:nvPr/>
        </p:nvSpPr>
        <p:spPr>
          <a:xfrm>
            <a:off x="5009550" y="1906425"/>
            <a:ext cx="3580800" cy="2955300"/>
          </a:xfrm>
          <a:prstGeom prst="rect">
            <a:avLst/>
          </a:prstGeom>
          <a:noFill/>
          <a:ln cap="flat" cmpd="sng" w="9525">
            <a:solidFill>
              <a:srgbClr val="FF0000"/>
            </a:solidFill>
            <a:prstDash val="dot"/>
            <a:round/>
            <a:headEnd len="sm" w="sm" type="none"/>
            <a:tailEnd len="sm" w="sm" type="none"/>
          </a:ln>
        </p:spPr>
        <p:txBody>
          <a:bodyPr anchorCtr="0" anchor="t" bIns="91425" lIns="91425" spcFirstLastPara="1" rIns="91425" wrap="square" tIns="91425">
            <a:spAutoFit/>
          </a:bodyPr>
          <a:lstStyle/>
          <a:p>
            <a:pPr indent="-285750" lvl="0" marL="457200" rtl="0" algn="l">
              <a:spcBef>
                <a:spcPts val="0"/>
              </a:spcBef>
              <a:spcAft>
                <a:spcPts val="0"/>
              </a:spcAft>
              <a:buClr>
                <a:srgbClr val="1E1E1E"/>
              </a:buClr>
              <a:buSzPts val="900"/>
              <a:buFont typeface="Nunito"/>
              <a:buChar char="●"/>
            </a:pPr>
            <a:r>
              <a:rPr lang="en" sz="900">
                <a:solidFill>
                  <a:srgbClr val="FF0000"/>
                </a:solidFill>
                <a:latin typeface="Nunito"/>
                <a:ea typeface="Nunito"/>
                <a:cs typeface="Nunito"/>
                <a:sym typeface="Nunito"/>
              </a:rPr>
              <a:t>1st Window (10pm-11pm)</a:t>
            </a:r>
            <a:r>
              <a:rPr lang="en" sz="900">
                <a:solidFill>
                  <a:srgbClr val="FF0000"/>
                </a:solidFill>
                <a:latin typeface="Nunito"/>
                <a:ea typeface="Nunito"/>
                <a:cs typeface="Nunito"/>
                <a:sym typeface="Nunito"/>
              </a:rPr>
              <a:t>:</a:t>
            </a:r>
            <a:r>
              <a:rPr lang="en" sz="900">
                <a:solidFill>
                  <a:srgbClr val="1E1E1E"/>
                </a:solidFill>
                <a:latin typeface="Nunito"/>
                <a:ea typeface="Nunito"/>
                <a:cs typeface="Nunito"/>
                <a:sym typeface="Nunito"/>
              </a:rPr>
              <a:t> Executed currency pairs, Average Price: Long Pair (NZD/JPY) 84.51, Short Pair (GBP</a:t>
            </a:r>
            <a:r>
              <a:rPr lang="en" sz="900">
                <a:solidFill>
                  <a:srgbClr val="1E1E1E"/>
                </a:solidFill>
                <a:latin typeface="Nunito"/>
                <a:ea typeface="Nunito"/>
                <a:cs typeface="Nunito"/>
                <a:sym typeface="Nunito"/>
              </a:rPr>
              <a:t>/JPY) 171.80</a:t>
            </a:r>
            <a:endParaRPr sz="900">
              <a:solidFill>
                <a:srgbClr val="1E1E1E"/>
              </a:solidFill>
              <a:latin typeface="Nunito"/>
              <a:ea typeface="Nunito"/>
              <a:cs typeface="Nunito"/>
              <a:sym typeface="Nunito"/>
            </a:endParaRPr>
          </a:p>
          <a:p>
            <a:pPr indent="-285750" lvl="0" marL="457200" rtl="0" algn="l">
              <a:spcBef>
                <a:spcPts val="0"/>
              </a:spcBef>
              <a:spcAft>
                <a:spcPts val="0"/>
              </a:spcAft>
              <a:buClr>
                <a:srgbClr val="1E1E1E"/>
              </a:buClr>
              <a:buSzPts val="900"/>
              <a:buFont typeface="Nunito"/>
              <a:buChar char="●"/>
            </a:pPr>
            <a:r>
              <a:rPr lang="en" sz="900">
                <a:solidFill>
                  <a:srgbClr val="FF0000"/>
                </a:solidFill>
                <a:latin typeface="Nunito"/>
                <a:ea typeface="Nunito"/>
                <a:cs typeface="Nunito"/>
                <a:sym typeface="Nunito"/>
              </a:rPr>
              <a:t>2nd Window (11pm-12am):</a:t>
            </a:r>
            <a:r>
              <a:rPr lang="en" sz="900">
                <a:solidFill>
                  <a:srgbClr val="1E1E1E"/>
                </a:solidFill>
                <a:latin typeface="Nunito"/>
                <a:ea typeface="Nunito"/>
                <a:cs typeface="Nunito"/>
                <a:sym typeface="Nunito"/>
              </a:rPr>
              <a:t> Observation: For both Long Pair and Short Pair the prices were going high. </a:t>
            </a:r>
            <a:endParaRPr sz="900">
              <a:solidFill>
                <a:srgbClr val="1E1E1E"/>
              </a:solidFill>
              <a:latin typeface="Nunito"/>
              <a:ea typeface="Nunito"/>
              <a:cs typeface="Nunito"/>
              <a:sym typeface="Nunito"/>
            </a:endParaRPr>
          </a:p>
          <a:p>
            <a:pPr indent="0" lvl="0" marL="457200" rtl="0" algn="l">
              <a:spcBef>
                <a:spcPts val="0"/>
              </a:spcBef>
              <a:spcAft>
                <a:spcPts val="0"/>
              </a:spcAft>
              <a:buNone/>
            </a:pPr>
            <a:r>
              <a:rPr lang="en" sz="900">
                <a:solidFill>
                  <a:srgbClr val="1E1E1E"/>
                </a:solidFill>
                <a:latin typeface="Nunito"/>
                <a:ea typeface="Nunito"/>
                <a:cs typeface="Nunito"/>
                <a:sym typeface="Nunito"/>
              </a:rPr>
              <a:t>Executed units: Long Pair - </a:t>
            </a:r>
            <a:r>
              <a:rPr lang="en" sz="900">
                <a:solidFill>
                  <a:srgbClr val="1E1E1E"/>
                </a:solidFill>
                <a:latin typeface="Nunito"/>
                <a:ea typeface="Nunito"/>
                <a:cs typeface="Nunito"/>
                <a:sym typeface="Nunito"/>
              </a:rPr>
              <a:t>57,000</a:t>
            </a:r>
            <a:r>
              <a:rPr lang="en" sz="900">
                <a:solidFill>
                  <a:srgbClr val="1E1E1E"/>
                </a:solidFill>
                <a:latin typeface="Nunito"/>
                <a:ea typeface="Nunito"/>
                <a:cs typeface="Nunito"/>
                <a:sym typeface="Nunito"/>
              </a:rPr>
              <a:t>, Short Pair - </a:t>
            </a:r>
            <a:r>
              <a:rPr lang="en" sz="900">
                <a:solidFill>
                  <a:srgbClr val="1E1E1E"/>
                </a:solidFill>
                <a:latin typeface="Nunito"/>
                <a:ea typeface="Nunito"/>
                <a:cs typeface="Nunito"/>
                <a:sym typeface="Nunito"/>
              </a:rPr>
              <a:t>0</a:t>
            </a:r>
            <a:r>
              <a:rPr lang="en" sz="900">
                <a:solidFill>
                  <a:srgbClr val="1E1E1E"/>
                </a:solidFill>
                <a:latin typeface="Nunito"/>
                <a:ea typeface="Nunito"/>
                <a:cs typeface="Nunito"/>
                <a:sym typeface="Nunito"/>
              </a:rPr>
              <a:t>, Unexecuted units: Long Pair - 3,000, Short Pair - 60,000. Average Prices: </a:t>
            </a:r>
            <a:r>
              <a:rPr lang="en" sz="900">
                <a:solidFill>
                  <a:srgbClr val="1E1E1E"/>
                </a:solidFill>
                <a:latin typeface="Nunito"/>
                <a:ea typeface="Nunito"/>
                <a:cs typeface="Nunito"/>
                <a:sym typeface="Nunito"/>
              </a:rPr>
              <a:t>Long Pair - 84.59, Short Pair - 171.80</a:t>
            </a:r>
            <a:endParaRPr sz="900">
              <a:solidFill>
                <a:srgbClr val="1E1E1E"/>
              </a:solidFill>
              <a:latin typeface="Nunito"/>
              <a:ea typeface="Nunito"/>
              <a:cs typeface="Nunito"/>
              <a:sym typeface="Nunito"/>
            </a:endParaRPr>
          </a:p>
          <a:p>
            <a:pPr indent="-285750" lvl="0" marL="457200" rtl="0" algn="l">
              <a:spcBef>
                <a:spcPts val="0"/>
              </a:spcBef>
              <a:spcAft>
                <a:spcPts val="0"/>
              </a:spcAft>
              <a:buClr>
                <a:srgbClr val="1E1E1E"/>
              </a:buClr>
              <a:buSzPts val="900"/>
              <a:buFont typeface="Nunito"/>
              <a:buChar char="●"/>
            </a:pPr>
            <a:r>
              <a:rPr lang="en" sz="900">
                <a:solidFill>
                  <a:srgbClr val="FF0000"/>
                </a:solidFill>
                <a:latin typeface="Nunito"/>
                <a:ea typeface="Nunito"/>
                <a:cs typeface="Nunito"/>
                <a:sym typeface="Nunito"/>
              </a:rPr>
              <a:t>3rd Window (12am-1am):</a:t>
            </a:r>
            <a:r>
              <a:rPr lang="en" sz="900">
                <a:solidFill>
                  <a:srgbClr val="1E1E1E"/>
                </a:solidFill>
                <a:latin typeface="Nunito"/>
                <a:ea typeface="Nunito"/>
                <a:cs typeface="Nunito"/>
                <a:sym typeface="Nunito"/>
              </a:rPr>
              <a:t> Observation: </a:t>
            </a:r>
            <a:r>
              <a:rPr lang="en" sz="900">
                <a:solidFill>
                  <a:srgbClr val="1E1E1E"/>
                </a:solidFill>
                <a:latin typeface="Nunito"/>
                <a:ea typeface="Nunito"/>
                <a:cs typeface="Nunito"/>
                <a:sym typeface="Nunito"/>
              </a:rPr>
              <a:t>For both Long Pair and Short Pair the prices were going high. </a:t>
            </a:r>
            <a:endParaRPr sz="900">
              <a:solidFill>
                <a:srgbClr val="1E1E1E"/>
              </a:solidFill>
              <a:latin typeface="Nunito"/>
              <a:ea typeface="Nunito"/>
              <a:cs typeface="Nunito"/>
              <a:sym typeface="Nunito"/>
            </a:endParaRPr>
          </a:p>
          <a:p>
            <a:pPr indent="0" lvl="0" marL="457200" rtl="0" algn="l">
              <a:spcBef>
                <a:spcPts val="0"/>
              </a:spcBef>
              <a:spcAft>
                <a:spcPts val="0"/>
              </a:spcAft>
              <a:buNone/>
            </a:pPr>
            <a:r>
              <a:rPr lang="en" sz="900">
                <a:solidFill>
                  <a:srgbClr val="1E1E1E"/>
                </a:solidFill>
                <a:latin typeface="Nunito"/>
                <a:ea typeface="Nunito"/>
                <a:cs typeface="Nunito"/>
                <a:sym typeface="Nunito"/>
              </a:rPr>
              <a:t>Executed units: Long Pair - 97,000, 	   Short Pair - 62,000, Unexecuted units: Long Pair - 3,000, Short Pair - 1,238,000. Average Prices: Long Pair - 84.619, Short Pair - 171.808</a:t>
            </a:r>
            <a:endParaRPr sz="900">
              <a:solidFill>
                <a:srgbClr val="1E1E1E"/>
              </a:solidFill>
              <a:latin typeface="Nunito"/>
              <a:ea typeface="Nunito"/>
              <a:cs typeface="Nunito"/>
              <a:sym typeface="Nunito"/>
            </a:endParaRPr>
          </a:p>
          <a:p>
            <a:pPr indent="-285750" lvl="0" marL="457200" rtl="0" algn="l">
              <a:spcBef>
                <a:spcPts val="0"/>
              </a:spcBef>
              <a:spcAft>
                <a:spcPts val="0"/>
              </a:spcAft>
              <a:buClr>
                <a:srgbClr val="1E1E1E"/>
              </a:buClr>
              <a:buSzPts val="900"/>
              <a:buFont typeface="Nunito"/>
              <a:buChar char="●"/>
            </a:pPr>
            <a:r>
              <a:rPr lang="en" sz="900">
                <a:solidFill>
                  <a:srgbClr val="FF0000"/>
                </a:solidFill>
                <a:latin typeface="Nunito"/>
                <a:ea typeface="Nunito"/>
                <a:cs typeface="Nunito"/>
                <a:sym typeface="Nunito"/>
              </a:rPr>
              <a:t>4th Window (1am-2am):</a:t>
            </a:r>
            <a:r>
              <a:rPr lang="en" sz="900">
                <a:solidFill>
                  <a:srgbClr val="1E1E1E"/>
                </a:solidFill>
                <a:latin typeface="Nunito"/>
                <a:ea typeface="Nunito"/>
                <a:cs typeface="Nunito"/>
                <a:sym typeface="Nunito"/>
              </a:rPr>
              <a:t> Observation: For both Long Pair and Short Pair the prices were going high. </a:t>
            </a:r>
            <a:endParaRPr sz="900">
              <a:solidFill>
                <a:srgbClr val="1E1E1E"/>
              </a:solidFill>
              <a:latin typeface="Nunito"/>
              <a:ea typeface="Nunito"/>
              <a:cs typeface="Nunito"/>
              <a:sym typeface="Nunito"/>
            </a:endParaRPr>
          </a:p>
          <a:p>
            <a:pPr indent="0" lvl="0" marL="457200" rtl="0" algn="l">
              <a:spcBef>
                <a:spcPts val="0"/>
              </a:spcBef>
              <a:spcAft>
                <a:spcPts val="0"/>
              </a:spcAft>
              <a:buNone/>
            </a:pPr>
            <a:r>
              <a:rPr lang="en" sz="900">
                <a:solidFill>
                  <a:srgbClr val="1E1E1E"/>
                </a:solidFill>
                <a:latin typeface="Nunito"/>
                <a:ea typeface="Nunito"/>
                <a:cs typeface="Nunito"/>
                <a:sym typeface="Nunito"/>
              </a:rPr>
              <a:t>Executed units: Long Pair - 157,000, Short Pair - 8,749,000, Unexecuted units: Long Pair - 3,000, Short Pair - 17,371,000. Average Prices: Long Pair - 84.63, Short Pair - 171.804</a:t>
            </a:r>
            <a:endParaRPr sz="900">
              <a:solidFill>
                <a:srgbClr val="1E1E1E"/>
              </a:solidFill>
              <a:latin typeface="Nunito"/>
              <a:ea typeface="Nunito"/>
              <a:cs typeface="Nunito"/>
              <a:sym typeface="Nunito"/>
            </a:endParaRPr>
          </a:p>
        </p:txBody>
      </p:sp>
      <p:pic>
        <p:nvPicPr>
          <p:cNvPr id="165" name="Google Shape;165;p16"/>
          <p:cNvPicPr preferRelativeResize="0"/>
          <p:nvPr/>
        </p:nvPicPr>
        <p:blipFill>
          <a:blip r:embed="rId3">
            <a:alphaModFix/>
          </a:blip>
          <a:stretch>
            <a:fillRect/>
          </a:stretch>
        </p:blipFill>
        <p:spPr>
          <a:xfrm>
            <a:off x="366550" y="1948250"/>
            <a:ext cx="2178400" cy="2945225"/>
          </a:xfrm>
          <a:prstGeom prst="rect">
            <a:avLst/>
          </a:prstGeom>
          <a:noFill/>
          <a:ln cap="flat" cmpd="sng" w="9525">
            <a:solidFill>
              <a:srgbClr val="FF0000"/>
            </a:solidFill>
            <a:prstDash val="solid"/>
            <a:round/>
            <a:headEnd len="sm" w="sm" type="none"/>
            <a:tailEnd len="sm" w="sm" type="none"/>
          </a:ln>
        </p:spPr>
      </p:pic>
      <p:pic>
        <p:nvPicPr>
          <p:cNvPr id="166" name="Google Shape;166;p16"/>
          <p:cNvPicPr preferRelativeResize="0"/>
          <p:nvPr/>
        </p:nvPicPr>
        <p:blipFill>
          <a:blip r:embed="rId4">
            <a:alphaModFix/>
          </a:blip>
          <a:stretch>
            <a:fillRect/>
          </a:stretch>
        </p:blipFill>
        <p:spPr>
          <a:xfrm>
            <a:off x="2607475" y="1948250"/>
            <a:ext cx="2312776" cy="2945225"/>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