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3"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3648-5862-419D-A8EE-AFACF2C378C0}"/>
              </a:ext>
            </a:extLst>
          </p:cNvPr>
          <p:cNvSpPr>
            <a:spLocks noGrp="1"/>
          </p:cNvSpPr>
          <p:nvPr>
            <p:ph type="ctrTitle"/>
          </p:nvPr>
        </p:nvSpPr>
        <p:spPr/>
        <p:txBody>
          <a:bodyPr/>
          <a:lstStyle/>
          <a:p>
            <a:r>
              <a:rPr lang="en-US" dirty="0"/>
              <a:t>PLAGIARISM CHECKER</a:t>
            </a:r>
            <a:endParaRPr lang="en-IN" dirty="0"/>
          </a:p>
        </p:txBody>
      </p:sp>
      <p:sp>
        <p:nvSpPr>
          <p:cNvPr id="3" name="Subtitle 2">
            <a:extLst>
              <a:ext uri="{FF2B5EF4-FFF2-40B4-BE49-F238E27FC236}">
                <a16:creationId xmlns:a16="http://schemas.microsoft.com/office/drawing/2014/main" id="{4C8C9861-9637-4E6C-B936-0447622C0846}"/>
              </a:ext>
            </a:extLst>
          </p:cNvPr>
          <p:cNvSpPr>
            <a:spLocks noGrp="1"/>
          </p:cNvSpPr>
          <p:nvPr>
            <p:ph type="subTitle" idx="1"/>
          </p:nvPr>
        </p:nvSpPr>
        <p:spPr>
          <a:xfrm>
            <a:off x="2417779" y="3531204"/>
            <a:ext cx="9274111" cy="977621"/>
          </a:xfrm>
        </p:spPr>
        <p:txBody>
          <a:bodyPr/>
          <a:lstStyle/>
          <a:p>
            <a:r>
              <a:rPr lang="en-US" dirty="0"/>
              <a:t>A DETECTION SYSTEM USING TECH STACK OF PYTHON, DATA SCIENCE &amp; MACHINE LEARNING.</a:t>
            </a:r>
            <a:endParaRPr lang="en-IN" dirty="0"/>
          </a:p>
        </p:txBody>
      </p:sp>
    </p:spTree>
    <p:extLst>
      <p:ext uri="{BB962C8B-B14F-4D97-AF65-F5344CB8AC3E}">
        <p14:creationId xmlns:p14="http://schemas.microsoft.com/office/powerpoint/2010/main" val="1131676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0182E7-91B1-4D55-846A-1B9E5BD22307}"/>
              </a:ext>
            </a:extLst>
          </p:cNvPr>
          <p:cNvSpPr/>
          <p:nvPr/>
        </p:nvSpPr>
        <p:spPr>
          <a:xfrm>
            <a:off x="343267" y="231784"/>
            <a:ext cx="11731840" cy="584775"/>
          </a:xfrm>
          <a:prstGeom prst="rect">
            <a:avLst/>
          </a:prstGeom>
          <a:noFill/>
        </p:spPr>
        <p:txBody>
          <a:bodyPr wrap="square" lIns="91440" tIns="45720" rIns="91440" bIns="45720">
            <a:spAutoFit/>
          </a:bodyPr>
          <a:lstStyle/>
          <a:p>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PLAGIARISM DETECTION SYSTEM:-</a:t>
            </a:r>
          </a:p>
        </p:txBody>
      </p:sp>
      <p:sp>
        <p:nvSpPr>
          <p:cNvPr id="3" name="TextBox 2">
            <a:extLst>
              <a:ext uri="{FF2B5EF4-FFF2-40B4-BE49-F238E27FC236}">
                <a16:creationId xmlns:a16="http://schemas.microsoft.com/office/drawing/2014/main" id="{BD60AA9C-7605-4A4C-9642-BF7EAFB00E8C}"/>
              </a:ext>
            </a:extLst>
          </p:cNvPr>
          <p:cNvSpPr txBox="1"/>
          <p:nvPr/>
        </p:nvSpPr>
        <p:spPr>
          <a:xfrm flipH="1">
            <a:off x="343267" y="1277021"/>
            <a:ext cx="7620001" cy="4111638"/>
          </a:xfrm>
          <a:prstGeom prst="rect">
            <a:avLst/>
          </a:prstGeom>
          <a:noFill/>
        </p:spPr>
        <p:txBody>
          <a:bodyPr wrap="square" rtlCol="0">
            <a:spAutoFit/>
          </a:bodyPr>
          <a:lstStyle/>
          <a:p>
            <a:pPr algn="just">
              <a:lnSpc>
                <a:spcPct val="150000"/>
              </a:lnSpc>
            </a:pPr>
            <a:r>
              <a:rPr lang="en-IN" sz="1600" dirty="0">
                <a:solidFill>
                  <a:schemeClr val="bg2">
                    <a:lumMod val="25000"/>
                  </a:schemeClr>
                </a:solidFill>
                <a:effectLst/>
                <a:ea typeface="Calibri" panose="020F0502020204030204" pitchFamily="34" charset="0"/>
                <a:cs typeface="Times New Roman" panose="02020603050405020304" pitchFamily="18" charset="0"/>
              </a:rPr>
              <a:t>Plagiarism is defined as to take or copy some work and present it has one’s own work. Plagiarism affects the education quality of the students and thereby reduce the economic status of the country. Plagiarism is done by paraphrased works and the similarities between keywords and change of sentences from one form to other form, which could be identified using plagiarism detection system. This plagiarism detector measures the similar text that matches and detects plagiarism. Internet has changed the student’s life and also has changed their learning style. It allows the students to get deeper in the approach towards learning and making their task easier. But in this pandemic online teaching plays a vital role in </a:t>
            </a:r>
            <a:r>
              <a:rPr lang="en-IN" sz="1600" dirty="0">
                <a:solidFill>
                  <a:schemeClr val="bg2">
                    <a:lumMod val="25000"/>
                  </a:schemeClr>
                </a:solidFill>
                <a:ea typeface="Calibri" panose="020F0502020204030204" pitchFamily="34" charset="0"/>
                <a:cs typeface="Times New Roman" panose="02020603050405020304" pitchFamily="18" charset="0"/>
              </a:rPr>
              <a:t>w</a:t>
            </a:r>
            <a:r>
              <a:rPr lang="en-IN" sz="1600" dirty="0">
                <a:solidFill>
                  <a:schemeClr val="bg2">
                    <a:lumMod val="25000"/>
                  </a:schemeClr>
                </a:solidFill>
                <a:effectLst/>
                <a:ea typeface="Calibri" panose="020F0502020204030204" pitchFamily="34" charset="0"/>
                <a:cs typeface="Times New Roman" panose="02020603050405020304" pitchFamily="18" charset="0"/>
              </a:rPr>
              <a:t>hich this detection system can be very helpful for the </a:t>
            </a:r>
            <a:r>
              <a:rPr lang="en-IN" sz="1600" dirty="0">
                <a:solidFill>
                  <a:schemeClr val="bg2">
                    <a:lumMod val="25000"/>
                  </a:schemeClr>
                </a:solidFill>
                <a:ea typeface="Calibri" panose="020F0502020204030204" pitchFamily="34" charset="0"/>
                <a:cs typeface="Times New Roman" panose="02020603050405020304" pitchFamily="18" charset="0"/>
              </a:rPr>
              <a:t>professors in the </a:t>
            </a:r>
            <a:r>
              <a:rPr lang="en-IN" sz="1600" dirty="0">
                <a:solidFill>
                  <a:schemeClr val="bg2">
                    <a:lumMod val="25000"/>
                  </a:schemeClr>
                </a:solidFill>
                <a:effectLst/>
                <a:ea typeface="Calibri" panose="020F0502020204030204" pitchFamily="34" charset="0"/>
                <a:cs typeface="Times New Roman" panose="02020603050405020304" pitchFamily="18" charset="0"/>
              </a:rPr>
              <a:t>evaluation process. </a:t>
            </a:r>
          </a:p>
          <a:p>
            <a:pPr algn="just">
              <a:lnSpc>
                <a:spcPct val="150000"/>
              </a:lnSpc>
            </a:pPr>
            <a:endParaRPr lang="en-IN" sz="1600" dirty="0">
              <a:solidFill>
                <a:schemeClr val="bg2">
                  <a:lumMod val="25000"/>
                </a:schemeClr>
              </a:solidFill>
            </a:endParaRPr>
          </a:p>
        </p:txBody>
      </p:sp>
      <p:pic>
        <p:nvPicPr>
          <p:cNvPr id="7" name="Picture 6">
            <a:extLst>
              <a:ext uri="{FF2B5EF4-FFF2-40B4-BE49-F238E27FC236}">
                <a16:creationId xmlns:a16="http://schemas.microsoft.com/office/drawing/2014/main" id="{89FD4A35-BEBA-4AC6-8F9D-BFF47B976AC8}"/>
              </a:ext>
            </a:extLst>
          </p:cNvPr>
          <p:cNvPicPr/>
          <p:nvPr/>
        </p:nvPicPr>
        <p:blipFill rotWithShape="1">
          <a:blip r:embed="rId2">
            <a:extLst>
              <a:ext uri="{28A0092B-C50C-407E-A947-70E740481C1C}">
                <a14:useLocalDpi xmlns:a14="http://schemas.microsoft.com/office/drawing/2010/main" val="0"/>
              </a:ext>
            </a:extLst>
          </a:blip>
          <a:srcRect t="1336" r="3892" b="1590"/>
          <a:stretch/>
        </p:blipFill>
        <p:spPr bwMode="auto">
          <a:xfrm>
            <a:off x="7963268" y="1023457"/>
            <a:ext cx="3885465" cy="4798503"/>
          </a:xfrm>
          <a:prstGeom prst="rect">
            <a:avLst/>
          </a:prstGeom>
          <a:noFill/>
          <a:ln>
            <a:noFill/>
          </a:ln>
        </p:spPr>
      </p:pic>
    </p:spTree>
    <p:extLst>
      <p:ext uri="{BB962C8B-B14F-4D97-AF65-F5344CB8AC3E}">
        <p14:creationId xmlns:p14="http://schemas.microsoft.com/office/powerpoint/2010/main" val="42235143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61851B-2F88-4211-8425-C5463AF9B6CC}"/>
              </a:ext>
            </a:extLst>
          </p:cNvPr>
          <p:cNvSpPr/>
          <p:nvPr/>
        </p:nvSpPr>
        <p:spPr>
          <a:xfrm>
            <a:off x="640078" y="342690"/>
            <a:ext cx="7674922"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LIBRARIES USED FOR THE SYSTEM:-</a:t>
            </a:r>
          </a:p>
        </p:txBody>
      </p:sp>
      <p:sp>
        <p:nvSpPr>
          <p:cNvPr id="4" name="TextBox 3">
            <a:extLst>
              <a:ext uri="{FF2B5EF4-FFF2-40B4-BE49-F238E27FC236}">
                <a16:creationId xmlns:a16="http://schemas.microsoft.com/office/drawing/2014/main" id="{B610AB21-7219-4D8D-BCA3-5FC48A48392C}"/>
              </a:ext>
            </a:extLst>
          </p:cNvPr>
          <p:cNvSpPr txBox="1"/>
          <p:nvPr/>
        </p:nvSpPr>
        <p:spPr>
          <a:xfrm flipH="1">
            <a:off x="640078" y="1171545"/>
            <a:ext cx="5221225" cy="526297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2">
                    <a:lumMod val="25000"/>
                  </a:schemeClr>
                </a:solidFill>
              </a:rPr>
              <a:t>difflib (SequenceMatcher)</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re</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nltk (N-gram Language Model)</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plotely.graph_objects</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scipy.ndimage (gaussian_filter)</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os</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docx2txt &amp; doc2txt</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textract &amp; pypdf2</a:t>
            </a:r>
          </a:p>
          <a:p>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random</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r>
              <a:rPr lang="en-US" sz="1600" dirty="0">
                <a:solidFill>
                  <a:schemeClr val="bg2">
                    <a:lumMod val="25000"/>
                  </a:schemeClr>
                </a:solidFill>
              </a:rPr>
              <a:t>Copyleaks API</a:t>
            </a:r>
          </a:p>
          <a:p>
            <a:pPr marL="285750" indent="-285750">
              <a:buFont typeface="Wingdings" panose="05000000000000000000" pitchFamily="2" charset="2"/>
              <a:buChar char="Ø"/>
            </a:pPr>
            <a:endParaRPr lang="en-US" sz="1600" dirty="0">
              <a:solidFill>
                <a:schemeClr val="bg2">
                  <a:lumMod val="25000"/>
                </a:schemeClr>
              </a:solidFill>
            </a:endParaRPr>
          </a:p>
          <a:p>
            <a:pPr marL="285750" indent="-285750">
              <a:buFont typeface="Wingdings" panose="05000000000000000000" pitchFamily="2" charset="2"/>
              <a:buChar char="Ø"/>
            </a:pPr>
            <a:endParaRPr lang="en-IN" sz="1600" dirty="0">
              <a:solidFill>
                <a:schemeClr val="bg2">
                  <a:lumMod val="25000"/>
                </a:schemeClr>
              </a:solidFill>
            </a:endParaRPr>
          </a:p>
        </p:txBody>
      </p:sp>
    </p:spTree>
    <p:extLst>
      <p:ext uri="{BB962C8B-B14F-4D97-AF65-F5344CB8AC3E}">
        <p14:creationId xmlns:p14="http://schemas.microsoft.com/office/powerpoint/2010/main" val="609042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48DC9F-A80D-4242-BB14-C06D2C43AE61}"/>
              </a:ext>
            </a:extLst>
          </p:cNvPr>
          <p:cNvSpPr/>
          <p:nvPr/>
        </p:nvSpPr>
        <p:spPr>
          <a:xfrm>
            <a:off x="268475" y="298105"/>
            <a:ext cx="10707354"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SYSTEM DESIGNED FOR LOCALLY STORED FILES:-</a:t>
            </a:r>
          </a:p>
        </p:txBody>
      </p:sp>
      <p:sp>
        <p:nvSpPr>
          <p:cNvPr id="4" name="TextBox 3">
            <a:extLst>
              <a:ext uri="{FF2B5EF4-FFF2-40B4-BE49-F238E27FC236}">
                <a16:creationId xmlns:a16="http://schemas.microsoft.com/office/drawing/2014/main" id="{08DDCD20-2413-4A36-B6E2-D2F2AD73C91A}"/>
              </a:ext>
            </a:extLst>
          </p:cNvPr>
          <p:cNvSpPr txBox="1"/>
          <p:nvPr/>
        </p:nvSpPr>
        <p:spPr>
          <a:xfrm flipH="1">
            <a:off x="268475" y="1024335"/>
            <a:ext cx="11148208" cy="521963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IN" sz="1600" dirty="0">
                <a:solidFill>
                  <a:schemeClr val="bg2">
                    <a:lumMod val="25000"/>
                  </a:schemeClr>
                </a:solidFill>
                <a:effectLst/>
                <a:ea typeface="Calibri" panose="020F0502020204030204" pitchFamily="34" charset="0"/>
                <a:cs typeface="Times New Roman" panose="02020603050405020304" pitchFamily="18" charset="0"/>
              </a:rPr>
              <a:t>Using split text to split name and extension of file, type of file is identified and based on that, the file is read using the corresponding libraries to start for comparison.</a:t>
            </a:r>
          </a:p>
          <a:p>
            <a:pPr marL="285750" indent="-285750" algn="just">
              <a:lnSpc>
                <a:spcPct val="150000"/>
              </a:lnSpc>
              <a:buFont typeface="Wingdings" panose="05000000000000000000" pitchFamily="2" charset="2"/>
              <a:buChar char="§"/>
            </a:pPr>
            <a:endParaRPr lang="en-IN" sz="1600" dirty="0">
              <a:solidFill>
                <a:schemeClr val="bg2">
                  <a:lumMod val="25000"/>
                </a:schemeClr>
              </a:solidFill>
              <a:effectLst/>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600" dirty="0">
                <a:solidFill>
                  <a:schemeClr val="bg2">
                    <a:lumMod val="25000"/>
                  </a:schemeClr>
                </a:solidFill>
                <a:effectLst/>
                <a:ea typeface="Calibri" panose="020F0502020204030204" pitchFamily="34" charset="0"/>
                <a:cs typeface="Times New Roman" panose="02020603050405020304" pitchFamily="18" charset="0"/>
              </a:rPr>
              <a:t>Using SequenceMatcher module from difflib which is used to compare the any datatype sequence so two files are compared for plagiarism i.e., similarity to get the percentage as an output.</a:t>
            </a:r>
          </a:p>
          <a:p>
            <a:pPr marL="285750" indent="-285750" algn="just">
              <a:lnSpc>
                <a:spcPct val="150000"/>
              </a:lnSpc>
              <a:buFont typeface="Wingdings" panose="05000000000000000000" pitchFamily="2" charset="2"/>
              <a:buChar char="§"/>
            </a:pPr>
            <a:endParaRPr lang="en-IN" sz="1600" dirty="0">
              <a:solidFill>
                <a:schemeClr val="bg2">
                  <a:lumMod val="25000"/>
                </a:schemeClr>
              </a:solidFill>
            </a:endParaRPr>
          </a:p>
          <a:p>
            <a:pPr marL="285750" indent="-285750" algn="just">
              <a:lnSpc>
                <a:spcPct val="150000"/>
              </a:lnSpc>
              <a:buFont typeface="Wingdings" panose="05000000000000000000" pitchFamily="2" charset="2"/>
              <a:buChar char="§"/>
            </a:pPr>
            <a:r>
              <a:rPr lang="en-IN" sz="1600" dirty="0">
                <a:solidFill>
                  <a:schemeClr val="bg2">
                    <a:lumMod val="25000"/>
                  </a:schemeClr>
                </a:solidFill>
                <a:effectLst/>
                <a:ea typeface="Calibri" panose="020F0502020204030204" pitchFamily="34" charset="0"/>
              </a:rPr>
              <a:t>To get visual representation of plagiarism detection N-gram language model is created which </a:t>
            </a:r>
            <a:r>
              <a:rPr lang="en-IN" sz="1600" spc="-5" dirty="0">
                <a:solidFill>
                  <a:schemeClr val="bg2">
                    <a:lumMod val="25000"/>
                  </a:schemeClr>
                </a:solidFill>
                <a:effectLst/>
                <a:ea typeface="Calibri" panose="020F0502020204030204" pitchFamily="34" charset="0"/>
              </a:rPr>
              <a:t>scores words based on the preceding window of context. To implement it nltk library is used which provide different modules for steps involved in it. </a:t>
            </a:r>
          </a:p>
          <a:p>
            <a:pPr marL="285750" indent="-285750" algn="just">
              <a:lnSpc>
                <a:spcPct val="150000"/>
              </a:lnSpc>
              <a:buFont typeface="Wingdings" panose="05000000000000000000" pitchFamily="2" charset="2"/>
              <a:buChar char="§"/>
            </a:pPr>
            <a:endParaRPr lang="en-IN" sz="1600" spc="-5" dirty="0">
              <a:solidFill>
                <a:schemeClr val="bg2">
                  <a:lumMod val="25000"/>
                </a:schemeClr>
              </a:solidFill>
            </a:endParaRPr>
          </a:p>
          <a:p>
            <a:pPr marL="285750" indent="-285750" algn="just">
              <a:lnSpc>
                <a:spcPct val="150000"/>
              </a:lnSpc>
              <a:buFont typeface="Wingdings" panose="05000000000000000000" pitchFamily="2" charset="2"/>
              <a:buChar char="§"/>
            </a:pPr>
            <a:r>
              <a:rPr lang="en-IN" sz="1600" spc="-5" dirty="0">
                <a:solidFill>
                  <a:schemeClr val="bg2">
                    <a:lumMod val="25000"/>
                  </a:schemeClr>
                </a:solidFill>
                <a:effectLst/>
                <a:ea typeface="Calibri" panose="020F0502020204030204" pitchFamily="34" charset="0"/>
              </a:rPr>
              <a:t>In the training process first all the punctuation and formatting are removed from file provided after that word is tokenize i.e., separating in individual then using .ngrams division is done in the group (N=4 i.e., N-grams and N-1=3 i.e., Group of words). </a:t>
            </a:r>
            <a:endParaRPr lang="en-IN" sz="1600" spc="-5" dirty="0">
              <a:solidFill>
                <a:schemeClr val="bg2">
                  <a:lumMod val="25000"/>
                </a:schemeClr>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IN" sz="1600" spc="-5" dirty="0">
              <a:solidFill>
                <a:schemeClr val="bg2">
                  <a:lumMod val="25000"/>
                </a:schemeClr>
              </a:solidFill>
              <a:effectLst/>
              <a:ea typeface="Calibri" panose="020F0502020204030204" pitchFamily="34" charset="0"/>
            </a:endParaRPr>
          </a:p>
          <a:p>
            <a:pPr marL="285750" indent="-285750" algn="just">
              <a:lnSpc>
                <a:spcPct val="150000"/>
              </a:lnSpc>
              <a:buFont typeface="Wingdings" panose="05000000000000000000" pitchFamily="2" charset="2"/>
              <a:buChar char="§"/>
            </a:pPr>
            <a:endParaRPr lang="en-IN" sz="1600" spc="-5" dirty="0">
              <a:solidFill>
                <a:schemeClr val="bg2">
                  <a:lumMod val="25000"/>
                </a:schemeClr>
              </a:solidFill>
            </a:endParaRPr>
          </a:p>
          <a:p>
            <a:pPr marL="285750" indent="-285750" algn="just">
              <a:lnSpc>
                <a:spcPct val="150000"/>
              </a:lnSpc>
              <a:buFont typeface="Wingdings" panose="05000000000000000000" pitchFamily="2" charset="2"/>
              <a:buChar char="§"/>
            </a:pPr>
            <a:endParaRPr lang="en-IN" sz="1600" dirty="0">
              <a:solidFill>
                <a:schemeClr val="bg2">
                  <a:lumMod val="25000"/>
                </a:schemeClr>
              </a:solidFill>
            </a:endParaRPr>
          </a:p>
        </p:txBody>
      </p:sp>
    </p:spTree>
    <p:extLst>
      <p:ext uri="{BB962C8B-B14F-4D97-AF65-F5344CB8AC3E}">
        <p14:creationId xmlns:p14="http://schemas.microsoft.com/office/powerpoint/2010/main" val="3341285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42360-9707-44AB-8685-D605866633C9}"/>
              </a:ext>
            </a:extLst>
          </p:cNvPr>
          <p:cNvSpPr txBox="1"/>
          <p:nvPr/>
        </p:nvSpPr>
        <p:spPr>
          <a:xfrm flipH="1">
            <a:off x="427458" y="301840"/>
            <a:ext cx="10900449" cy="25545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IN" sz="1600" spc="-5" dirty="0">
                <a:solidFill>
                  <a:srgbClr val="292929"/>
                </a:solidFill>
                <a:effectLst/>
                <a:ea typeface="Calibri" panose="020F0502020204030204" pitchFamily="34" charset="0"/>
                <a:cs typeface="Times New Roman" panose="02020603050405020304" pitchFamily="18" charset="0"/>
              </a:rPr>
              <a:t>Testing set is defined as similar process is repeated on it.</a:t>
            </a:r>
          </a:p>
          <a:p>
            <a:pPr marL="285750" indent="-285750" algn="just">
              <a:lnSpc>
                <a:spcPct val="150000"/>
              </a:lnSpc>
              <a:buFont typeface="Wingdings" panose="05000000000000000000" pitchFamily="2" charset="2"/>
              <a:buChar char="§"/>
            </a:pPr>
            <a:endParaRPr lang="en-IN" sz="1600" spc="-5" dirty="0">
              <a:solidFill>
                <a:srgbClr val="292929"/>
              </a:solidFill>
              <a:effectLst/>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600" spc="-5" dirty="0">
                <a:solidFill>
                  <a:srgbClr val="292929"/>
                </a:solidFill>
                <a:effectLst/>
                <a:ea typeface="Calibri" panose="020F0502020204030204" pitchFamily="34" charset="0"/>
                <a:cs typeface="Times New Roman" panose="02020603050405020304" pitchFamily="18" charset="0"/>
              </a:rPr>
              <a:t>To visualize, plotely and scipy lib is used i.e., to get the heatmap representation. In the map in which width and height is specified and we get per line (K=8 i.e., Words per line) result means probability ranging from 0 to 1 is labelled. Many other functions are used to create the visualization in an </a:t>
            </a:r>
            <a:r>
              <a:rPr lang="en-IN" sz="1600" spc="-5" dirty="0">
                <a:solidFill>
                  <a:schemeClr val="bg2">
                    <a:lumMod val="25000"/>
                  </a:schemeClr>
                </a:solidFill>
                <a:effectLst/>
                <a:ea typeface="Calibri" panose="020F0502020204030204" pitchFamily="34" charset="0"/>
                <a:cs typeface="Times New Roman" panose="02020603050405020304" pitchFamily="18" charset="0"/>
              </a:rPr>
              <a:t>effective</a:t>
            </a:r>
            <a:r>
              <a:rPr lang="en-IN" sz="1600" spc="-5" dirty="0">
                <a:solidFill>
                  <a:srgbClr val="292929"/>
                </a:solidFill>
                <a:effectLst/>
                <a:ea typeface="Calibri" panose="020F0502020204030204" pitchFamily="34" charset="0"/>
                <a:cs typeface="Times New Roman" panose="02020603050405020304" pitchFamily="18" charset="0"/>
              </a:rPr>
              <a:t> way.</a:t>
            </a:r>
            <a:endParaRPr lang="en-IN" sz="1600" dirty="0">
              <a:effectLst/>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IN" sz="1600" dirty="0"/>
          </a:p>
          <a:p>
            <a:endParaRPr lang="en-IN" sz="1600" dirty="0"/>
          </a:p>
        </p:txBody>
      </p:sp>
    </p:spTree>
    <p:extLst>
      <p:ext uri="{BB962C8B-B14F-4D97-AF65-F5344CB8AC3E}">
        <p14:creationId xmlns:p14="http://schemas.microsoft.com/office/powerpoint/2010/main" val="29862829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EBAF72-20A1-4A8B-B8CF-463AD6F552E7}"/>
              </a:ext>
            </a:extLst>
          </p:cNvPr>
          <p:cNvSpPr txBox="1"/>
          <p:nvPr/>
        </p:nvSpPr>
        <p:spPr>
          <a:xfrm>
            <a:off x="398492" y="222199"/>
            <a:ext cx="6102990" cy="584775"/>
          </a:xfrm>
          <a:prstGeom prst="rect">
            <a:avLst/>
          </a:prstGeom>
          <a:noFill/>
        </p:spPr>
        <p:txBody>
          <a:bodyPr wrap="square">
            <a:spAutoFit/>
          </a:bodyPr>
          <a:lstStyle/>
          <a:p>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SAMPLE OUTPUT:-</a:t>
            </a:r>
          </a:p>
        </p:txBody>
      </p:sp>
      <p:sp>
        <p:nvSpPr>
          <p:cNvPr id="9" name="TextBox 8">
            <a:extLst>
              <a:ext uri="{FF2B5EF4-FFF2-40B4-BE49-F238E27FC236}">
                <a16:creationId xmlns:a16="http://schemas.microsoft.com/office/drawing/2014/main" id="{47131512-337F-4039-9B74-95B6107E40F3}"/>
              </a:ext>
            </a:extLst>
          </p:cNvPr>
          <p:cNvSpPr txBox="1"/>
          <p:nvPr/>
        </p:nvSpPr>
        <p:spPr>
          <a:xfrm>
            <a:off x="398492" y="945859"/>
            <a:ext cx="5389749" cy="2634311"/>
          </a:xfrm>
          <a:prstGeom prst="rect">
            <a:avLst/>
          </a:prstGeom>
          <a:noFill/>
        </p:spPr>
        <p:txBody>
          <a:bodyPr wrap="square">
            <a:spAutoFit/>
          </a:bodyPr>
          <a:lstStyle/>
          <a:p>
            <a:pPr algn="just">
              <a:lnSpc>
                <a:spcPct val="150000"/>
              </a:lnSpc>
            </a:pPr>
            <a:r>
              <a:rPr lang="en-US" sz="1600" dirty="0">
                <a:solidFill>
                  <a:schemeClr val="bg2">
                    <a:lumMod val="25000"/>
                  </a:schemeClr>
                </a:solidFill>
                <a:effectLst/>
                <a:ea typeface="Calibri" panose="020F0502020204030204" pitchFamily="34" charset="0"/>
                <a:cs typeface="Times New Roman" panose="02020603050405020304" pitchFamily="18" charset="0"/>
              </a:rPr>
              <a:t>The output is shown in form of heatmaps with dark regions showing higher probability of similarity. Ranging from 0 to1 with 1 being absolute copy. </a:t>
            </a:r>
          </a:p>
          <a:p>
            <a:pPr algn="just">
              <a:lnSpc>
                <a:spcPct val="150000"/>
              </a:lnSpc>
            </a:pPr>
            <a:endParaRPr lang="en-US" sz="1600" dirty="0">
              <a:solidFill>
                <a:schemeClr val="bg2">
                  <a:lumMod val="25000"/>
                </a:schemeClr>
              </a:solidFill>
              <a:effectLst/>
              <a:ea typeface="Calibri" panose="020F0502020204030204" pitchFamily="34" charset="0"/>
              <a:cs typeface="Times New Roman" panose="02020603050405020304" pitchFamily="18" charset="0"/>
            </a:endParaRPr>
          </a:p>
          <a:p>
            <a:pPr algn="just">
              <a:lnSpc>
                <a:spcPct val="150000"/>
              </a:lnSpc>
            </a:pPr>
            <a:r>
              <a:rPr lang="en-US" sz="1600" dirty="0">
                <a:solidFill>
                  <a:schemeClr val="bg2">
                    <a:lumMod val="25000"/>
                  </a:schemeClr>
                </a:solidFill>
                <a:ea typeface="Calibri" panose="020F0502020204030204" pitchFamily="34" charset="0"/>
                <a:cs typeface="Times New Roman" panose="02020603050405020304" pitchFamily="18" charset="0"/>
              </a:rPr>
              <a:t>Each line consists of 8 words and can be altered according to the need. The heatmap is divided into rectangles each representing one word in a line.</a:t>
            </a:r>
            <a:endParaRPr lang="en-IN" sz="1600" dirty="0">
              <a:solidFill>
                <a:schemeClr val="bg2">
                  <a:lumMod val="25000"/>
                </a:schemeClr>
              </a:solidFill>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74D936D-78F3-4FC8-B09D-A81FC5702F15}"/>
              </a:ext>
            </a:extLst>
          </p:cNvPr>
          <p:cNvPicPr/>
          <p:nvPr/>
        </p:nvPicPr>
        <p:blipFill>
          <a:blip r:embed="rId2"/>
          <a:stretch>
            <a:fillRect/>
          </a:stretch>
        </p:blipFill>
        <p:spPr>
          <a:xfrm>
            <a:off x="6168753" y="222199"/>
            <a:ext cx="5731510" cy="5715814"/>
          </a:xfrm>
          <a:prstGeom prst="rect">
            <a:avLst/>
          </a:prstGeom>
        </p:spPr>
      </p:pic>
    </p:spTree>
    <p:extLst>
      <p:ext uri="{BB962C8B-B14F-4D97-AF65-F5344CB8AC3E}">
        <p14:creationId xmlns:p14="http://schemas.microsoft.com/office/powerpoint/2010/main" val="2826765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B103BF-3487-41FF-8AA2-9844DDB8CFF5}"/>
              </a:ext>
            </a:extLst>
          </p:cNvPr>
          <p:cNvSpPr txBox="1"/>
          <p:nvPr/>
        </p:nvSpPr>
        <p:spPr>
          <a:xfrm>
            <a:off x="407532" y="239131"/>
            <a:ext cx="5688467" cy="584775"/>
          </a:xfrm>
          <a:prstGeom prst="rect">
            <a:avLst/>
          </a:prstGeom>
          <a:noFill/>
        </p:spPr>
        <p:txBody>
          <a:bodyPr wrap="square">
            <a:spAutoFit/>
          </a:bodyPr>
          <a:lstStyle/>
          <a:p>
            <a:r>
              <a:rPr lang="en-US" sz="3200" b="1" dirty="0">
                <a:ln w="9525">
                  <a:solidFill>
                    <a:schemeClr val="bg1"/>
                  </a:solidFill>
                  <a:prstDash val="solid"/>
                </a:ln>
                <a:effectLst>
                  <a:outerShdw blurRad="12700" dist="38100" dir="2700000" algn="tl" rotWithShape="0">
                    <a:schemeClr val="bg1">
                      <a:lumMod val="50000"/>
                    </a:schemeClr>
                  </a:outerShdw>
                </a:effectLst>
              </a:rPr>
              <a:t>COPYLEAKS</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200" b="1" dirty="0">
                <a:ln w="9525">
                  <a:solidFill>
                    <a:schemeClr val="bg1"/>
                  </a:solidFill>
                  <a:prstDash val="solid"/>
                </a:ln>
                <a:effectLst>
                  <a:outerShdw blurRad="12700" dist="38100" dir="2700000" algn="tl" rotWithShape="0">
                    <a:schemeClr val="bg1">
                      <a:lumMod val="50000"/>
                    </a:schemeClr>
                  </a:outerShdw>
                </a:effectLst>
              </a:rPr>
              <a:t>API:-</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30EB013B-99FE-4FC1-9C51-BA22650CF6CE}"/>
              </a:ext>
            </a:extLst>
          </p:cNvPr>
          <p:cNvSpPr txBox="1"/>
          <p:nvPr/>
        </p:nvSpPr>
        <p:spPr>
          <a:xfrm>
            <a:off x="407533" y="1179589"/>
            <a:ext cx="5394960" cy="4111638"/>
          </a:xfrm>
          <a:prstGeom prst="rect">
            <a:avLst/>
          </a:prstGeom>
          <a:noFill/>
        </p:spPr>
        <p:txBody>
          <a:bodyPr wrap="square">
            <a:spAutoFit/>
          </a:bodyPr>
          <a:lstStyle/>
          <a:p>
            <a:pPr algn="just">
              <a:lnSpc>
                <a:spcPct val="150000"/>
              </a:lnSpc>
            </a:pPr>
            <a:r>
              <a:rPr lang="en-US" sz="1600" dirty="0">
                <a:solidFill>
                  <a:schemeClr val="bg2">
                    <a:lumMod val="25000"/>
                  </a:schemeClr>
                </a:solidFill>
                <a:effectLst/>
                <a:ea typeface="Calibri" panose="020F0502020204030204" pitchFamily="34" charset="0"/>
                <a:cs typeface="Times New Roman" panose="02020603050405020304" pitchFamily="18" charset="0"/>
              </a:rPr>
              <a:t>Copyleaks is an open source API which can be integrated with any project for plagiarism detection. </a:t>
            </a:r>
            <a:r>
              <a:rPr lang="en-US" sz="1600" dirty="0">
                <a:solidFill>
                  <a:schemeClr val="bg2">
                    <a:lumMod val="25000"/>
                  </a:schemeClr>
                </a:solidFill>
                <a:ea typeface="Calibri" panose="020F0502020204030204" pitchFamily="34" charset="0"/>
                <a:cs typeface="Times New Roman" panose="02020603050405020304" pitchFamily="18" charset="0"/>
              </a:rPr>
              <a:t> To incorporate plagiarism detection over internet sources, this was used.</a:t>
            </a:r>
          </a:p>
          <a:p>
            <a:pPr algn="just">
              <a:lnSpc>
                <a:spcPct val="150000"/>
              </a:lnSpc>
            </a:pPr>
            <a:endParaRPr lang="en-US" sz="1600" dirty="0">
              <a:solidFill>
                <a:schemeClr val="bg2">
                  <a:lumMod val="25000"/>
                </a:schemeClr>
              </a:solidFill>
              <a:effectLst/>
              <a:ea typeface="Calibri" panose="020F0502020204030204" pitchFamily="34" charset="0"/>
              <a:cs typeface="Times New Roman" panose="02020603050405020304" pitchFamily="18" charset="0"/>
            </a:endParaRPr>
          </a:p>
          <a:p>
            <a:pPr algn="just">
              <a:lnSpc>
                <a:spcPct val="150000"/>
              </a:lnSpc>
            </a:pPr>
            <a:r>
              <a:rPr lang="en-US" sz="1600" dirty="0">
                <a:solidFill>
                  <a:schemeClr val="bg2">
                    <a:lumMod val="25000"/>
                  </a:schemeClr>
                </a:solidFill>
                <a:ea typeface="Calibri" panose="020F0502020204030204" pitchFamily="34" charset="0"/>
                <a:cs typeface="Times New Roman" panose="02020603050405020304" pitchFamily="18" charset="0"/>
              </a:rPr>
              <a:t>It gives personalized reports and allows free plagiarism checks over any file type encoded in base 64. It have the ability to detect plagiarism within paraphrased content with the help of its  AI capabilities. </a:t>
            </a:r>
          </a:p>
          <a:p>
            <a:pPr algn="just">
              <a:lnSpc>
                <a:spcPct val="150000"/>
              </a:lnSpc>
            </a:pPr>
            <a:endParaRPr lang="en-US" sz="1600" dirty="0">
              <a:solidFill>
                <a:schemeClr val="bg2">
                  <a:lumMod val="25000"/>
                </a:schemeClr>
              </a:solidFill>
              <a:effectLst/>
              <a:ea typeface="Calibri" panose="020F0502020204030204" pitchFamily="34" charset="0"/>
              <a:cs typeface="Times New Roman" panose="02020603050405020304" pitchFamily="18" charset="0"/>
            </a:endParaRPr>
          </a:p>
          <a:p>
            <a:pPr algn="just">
              <a:lnSpc>
                <a:spcPct val="150000"/>
              </a:lnSpc>
            </a:pPr>
            <a:r>
              <a:rPr lang="en-US" sz="1600" dirty="0">
                <a:solidFill>
                  <a:schemeClr val="bg2">
                    <a:lumMod val="25000"/>
                  </a:schemeClr>
                </a:solidFill>
                <a:ea typeface="Calibri" panose="020F0502020204030204" pitchFamily="34" charset="0"/>
                <a:cs typeface="Times New Roman" panose="02020603050405020304" pitchFamily="18" charset="0"/>
              </a:rPr>
              <a:t>The output generated from it shows all information in .json file regarding plagiarism of file from internet.</a:t>
            </a:r>
            <a:endParaRPr lang="en-IN" sz="1600" dirty="0">
              <a:solidFill>
                <a:schemeClr val="bg2">
                  <a:lumMod val="25000"/>
                </a:schemeClr>
              </a:solidFill>
              <a:effectLs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F3D2EE3-C977-444E-8EAC-4228A3E247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0395" y="434580"/>
            <a:ext cx="5394960" cy="5273040"/>
          </a:xfrm>
          <a:prstGeom prst="rect">
            <a:avLst/>
          </a:prstGeom>
          <a:noFill/>
          <a:ln>
            <a:noFill/>
          </a:ln>
        </p:spPr>
      </p:pic>
    </p:spTree>
    <p:extLst>
      <p:ext uri="{BB962C8B-B14F-4D97-AF65-F5344CB8AC3E}">
        <p14:creationId xmlns:p14="http://schemas.microsoft.com/office/powerpoint/2010/main" val="1095806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6C9302-A7F1-4593-98A5-E0DC24F8F9D2}"/>
              </a:ext>
            </a:extLst>
          </p:cNvPr>
          <p:cNvSpPr txBox="1"/>
          <p:nvPr/>
        </p:nvSpPr>
        <p:spPr>
          <a:xfrm>
            <a:off x="459298" y="273655"/>
            <a:ext cx="8852481" cy="584775"/>
          </a:xfrm>
          <a:prstGeom prst="rect">
            <a:avLst/>
          </a:prstGeom>
          <a:noFill/>
        </p:spPr>
        <p:txBody>
          <a:bodyPr wrap="square">
            <a:spAutoFit/>
          </a:bodyPr>
          <a:lstStyle/>
          <a:p>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 AND FUTURE SCOPE:-</a:t>
            </a:r>
          </a:p>
        </p:txBody>
      </p:sp>
      <p:sp>
        <p:nvSpPr>
          <p:cNvPr id="5" name="TextBox 4">
            <a:extLst>
              <a:ext uri="{FF2B5EF4-FFF2-40B4-BE49-F238E27FC236}">
                <a16:creationId xmlns:a16="http://schemas.microsoft.com/office/drawing/2014/main" id="{43CF66B0-81CC-403D-8090-95F7009C39EB}"/>
              </a:ext>
            </a:extLst>
          </p:cNvPr>
          <p:cNvSpPr txBox="1"/>
          <p:nvPr/>
        </p:nvSpPr>
        <p:spPr>
          <a:xfrm>
            <a:off x="459297" y="1038409"/>
            <a:ext cx="10904119" cy="1895647"/>
          </a:xfrm>
          <a:prstGeom prst="rect">
            <a:avLst/>
          </a:prstGeom>
          <a:noFill/>
        </p:spPr>
        <p:txBody>
          <a:bodyPr wrap="square">
            <a:spAutoFit/>
          </a:bodyPr>
          <a:lstStyle/>
          <a:p>
            <a:pPr algn="just">
              <a:lnSpc>
                <a:spcPct val="150000"/>
              </a:lnSpc>
            </a:pPr>
            <a:r>
              <a:rPr lang="en-US" sz="1600" dirty="0">
                <a:solidFill>
                  <a:schemeClr val="bg2">
                    <a:lumMod val="25000"/>
                  </a:schemeClr>
                </a:solidFill>
                <a:effectLst/>
                <a:ea typeface="Calibri" panose="020F0502020204030204" pitchFamily="34" charset="0"/>
                <a:cs typeface="Times New Roman" panose="02020603050405020304" pitchFamily="18" charset="0"/>
              </a:rPr>
              <a:t>We were able to build a simple plagiarism detection software and with the help of advanced API, we were able to incorporate additional features which are currently out of scope of our learnings so far.</a:t>
            </a:r>
          </a:p>
          <a:p>
            <a:pPr algn="just">
              <a:lnSpc>
                <a:spcPct val="150000"/>
              </a:lnSpc>
            </a:pPr>
            <a:endParaRPr lang="en-US" sz="1600" dirty="0">
              <a:solidFill>
                <a:schemeClr val="bg2">
                  <a:lumMod val="25000"/>
                </a:schemeClr>
              </a:solidFill>
              <a:ea typeface="Calibri" panose="020F0502020204030204" pitchFamily="34" charset="0"/>
              <a:cs typeface="Times New Roman" panose="02020603050405020304" pitchFamily="18" charset="0"/>
            </a:endParaRPr>
          </a:p>
          <a:p>
            <a:pPr algn="just">
              <a:lnSpc>
                <a:spcPct val="150000"/>
              </a:lnSpc>
            </a:pPr>
            <a:r>
              <a:rPr lang="en-US" sz="1600" dirty="0">
                <a:solidFill>
                  <a:schemeClr val="bg2">
                    <a:lumMod val="25000"/>
                  </a:schemeClr>
                </a:solidFill>
                <a:effectLst/>
                <a:ea typeface="Calibri" panose="020F0502020204030204" pitchFamily="34" charset="0"/>
                <a:cs typeface="Times New Roman" panose="02020603050405020304" pitchFamily="18" charset="0"/>
              </a:rPr>
              <a:t>This project can be further enhanced with its own system so that the use of external API is reduced. It can also be expanded to check plagiarism in code files rather than just pdfs and docx files. </a:t>
            </a:r>
            <a:endParaRPr lang="en-IN" sz="1600" dirty="0">
              <a:solidFill>
                <a:schemeClr val="bg2">
                  <a:lumMod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7022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1509-FFFB-4338-88F6-E9574A598D3C}"/>
              </a:ext>
            </a:extLst>
          </p:cNvPr>
          <p:cNvSpPr txBox="1"/>
          <p:nvPr/>
        </p:nvSpPr>
        <p:spPr>
          <a:xfrm flipH="1">
            <a:off x="329182" y="210845"/>
            <a:ext cx="9214312" cy="338554"/>
          </a:xfrm>
          <a:prstGeom prst="rect">
            <a:avLst/>
          </a:prstGeom>
          <a:noFill/>
        </p:spPr>
        <p:txBody>
          <a:bodyPr wrap="square" rtlCol="0">
            <a:spAutoFit/>
          </a:bodyPr>
          <a:lstStyle/>
          <a:p>
            <a:r>
              <a:rPr lang="en-US" sz="1600" b="1" u="sng" dirty="0">
                <a:solidFill>
                  <a:schemeClr val="bg2">
                    <a:lumMod val="25000"/>
                  </a:schemeClr>
                </a:solidFill>
              </a:rPr>
              <a:t>GitHub Link:- https://github.com/Intern-NetparamTechnologies/Plagrism_Checker</a:t>
            </a:r>
            <a:endParaRPr lang="en-IN" sz="1600" b="1" u="sng" dirty="0">
              <a:solidFill>
                <a:schemeClr val="bg2">
                  <a:lumMod val="25000"/>
                </a:schemeClr>
              </a:solidFill>
            </a:endParaRPr>
          </a:p>
        </p:txBody>
      </p:sp>
      <p:sp>
        <p:nvSpPr>
          <p:cNvPr id="7" name="Rectangle 6">
            <a:extLst>
              <a:ext uri="{FF2B5EF4-FFF2-40B4-BE49-F238E27FC236}">
                <a16:creationId xmlns:a16="http://schemas.microsoft.com/office/drawing/2014/main" id="{9160286E-0B8F-4D2E-B060-0289C11692D9}"/>
              </a:ext>
            </a:extLst>
          </p:cNvPr>
          <p:cNvSpPr/>
          <p:nvPr/>
        </p:nvSpPr>
        <p:spPr>
          <a:xfrm>
            <a:off x="8269676" y="4075331"/>
            <a:ext cx="3153747" cy="2308324"/>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Prachika Kanodia </a:t>
            </a:r>
          </a:p>
          <a:p>
            <a:pPr algn="ctr"/>
            <a:r>
              <a:rPr lang="en-US" b="0" cap="none" spc="0" dirty="0">
                <a:ln w="0"/>
                <a:solidFill>
                  <a:schemeClr val="tx1"/>
                </a:solidFill>
                <a:effectLst>
                  <a:outerShdw blurRad="38100" dist="19050" dir="2700000" algn="tl" rotWithShape="0">
                    <a:schemeClr val="dk1">
                      <a:alpha val="40000"/>
                    </a:schemeClr>
                  </a:outerShdw>
                </a:effectLst>
              </a:rPr>
              <a:t>(2019BTechCSE068)</a:t>
            </a:r>
          </a:p>
          <a:p>
            <a:pPr algn="ctr"/>
            <a:r>
              <a:rPr lang="en-US" dirty="0">
                <a:ln w="0"/>
                <a:effectLst>
                  <a:outerShdw blurRad="38100" dist="19050" dir="2700000" algn="tl" rotWithShape="0">
                    <a:schemeClr val="dk1">
                      <a:alpha val="40000"/>
                    </a:schemeClr>
                  </a:outerShdw>
                </a:effectLst>
              </a:rPr>
              <a:t>J.K.Lakshmipat University, Jaipur</a:t>
            </a:r>
            <a:endParaRPr lang="en-US" b="0" cap="none" spc="0" dirty="0">
              <a:ln w="0"/>
              <a:solidFill>
                <a:schemeClr val="tx1"/>
              </a:solidFill>
              <a:effectLst>
                <a:outerShdw blurRad="38100" dist="19050" dir="2700000" algn="tl" rotWithShape="0">
                  <a:schemeClr val="dk1">
                    <a:alpha val="40000"/>
                  </a:schemeClr>
                </a:outerShdw>
              </a:effectLst>
            </a:endParaRPr>
          </a:p>
          <a:p>
            <a:pPr algn="ctr"/>
            <a:r>
              <a:rPr lang="en-US" b="0" cap="none" spc="0" dirty="0">
                <a:ln w="0"/>
                <a:solidFill>
                  <a:schemeClr val="tx1"/>
                </a:solidFill>
                <a:effectLst>
                  <a:outerShdw blurRad="38100" dist="19050" dir="2700000" algn="tl" rotWithShape="0">
                    <a:schemeClr val="dk1">
                      <a:alpha val="40000"/>
                    </a:schemeClr>
                  </a:outerShdw>
                </a:effectLst>
              </a:rPr>
              <a:t> </a:t>
            </a:r>
          </a:p>
          <a:p>
            <a:pPr algn="ctr"/>
            <a:r>
              <a:rPr lang="en-US" b="0" cap="none" spc="0" dirty="0">
                <a:ln w="0"/>
                <a:solidFill>
                  <a:schemeClr val="tx1"/>
                </a:solidFill>
                <a:effectLst>
                  <a:outerShdw blurRad="38100" dist="19050" dir="2700000" algn="tl" rotWithShape="0">
                    <a:schemeClr val="dk1">
                      <a:alpha val="40000"/>
                    </a:schemeClr>
                  </a:outerShdw>
                </a:effectLst>
              </a:rPr>
              <a:t>Tanmay Agarwal</a:t>
            </a:r>
          </a:p>
          <a:p>
            <a:pPr algn="ctr"/>
            <a:r>
              <a:rPr lang="en-US" b="0" cap="none" spc="0" dirty="0">
                <a:ln w="0"/>
                <a:solidFill>
                  <a:schemeClr val="tx1"/>
                </a:solidFill>
                <a:effectLst>
                  <a:outerShdw blurRad="38100" dist="19050" dir="2700000" algn="tl" rotWithShape="0">
                    <a:schemeClr val="dk1">
                      <a:alpha val="40000"/>
                    </a:schemeClr>
                  </a:outerShdw>
                </a:effectLst>
              </a:rPr>
              <a:t>(2019BTechCSE053)</a:t>
            </a:r>
          </a:p>
          <a:p>
            <a:pPr algn="ctr"/>
            <a:r>
              <a:rPr lang="en-US" dirty="0">
                <a:ln w="0"/>
                <a:effectLst>
                  <a:outerShdw blurRad="38100" dist="19050" dir="2700000" algn="tl" rotWithShape="0">
                    <a:schemeClr val="dk1">
                      <a:alpha val="40000"/>
                    </a:schemeClr>
                  </a:outerShdw>
                </a:effectLst>
              </a:rPr>
              <a:t>J.K.Lakshmipat University, Jaipur</a:t>
            </a:r>
            <a:endParaRPr lang="en-US" b="0" cap="none" spc="0" dirty="0">
              <a:ln w="0"/>
              <a:solidFill>
                <a:schemeClr val="tx1"/>
              </a:solidFill>
              <a:effectLst>
                <a:outerShdw blurRad="38100" dist="19050" dir="2700000" algn="tl" rotWithShape="0">
                  <a:schemeClr val="dk1">
                    <a:alpha val="40000"/>
                  </a:schemeClr>
                </a:outerShdw>
              </a:effectLst>
            </a:endParaRPr>
          </a:p>
          <a:p>
            <a:pPr algn="ctr"/>
            <a:endParaRPr lang="en-IN"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8595702B-6BB5-4DD7-963D-79F741877CA9}"/>
              </a:ext>
            </a:extLst>
          </p:cNvPr>
          <p:cNvSpPr/>
          <p:nvPr/>
        </p:nvSpPr>
        <p:spPr>
          <a:xfrm>
            <a:off x="8456779" y="3429000"/>
            <a:ext cx="2779543"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THANK YOU</a:t>
            </a:r>
            <a:endParaRPr lang="en-IN"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81273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{8540226D-2146-4E3E-8C84-40938E664248}tf10001114</Template>
  <TotalTime>377</TotalTime>
  <Words>724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PLAGIARISM CHECKER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CHECKER</dc:title>
  <dc:creator>Mayank Kanodia</dc:creator>
  <cp:lastModifiedBy>Mayank Kanodia</cp:lastModifiedBy>
  <cp:revision>18</cp:revision>
  <dcterms:created xsi:type="dcterms:W3CDTF">2021-08-17T17:33:51Z</dcterms:created>
  <dcterms:modified xsi:type="dcterms:W3CDTF">2021-09-03T17:50:18Z</dcterms:modified>
</cp:coreProperties>
</file>