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8" r:id="rId6"/>
    <p:sldId id="264" r:id="rId7"/>
    <p:sldId id="269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2D2C78-4B6B-4724-A63E-6B6B444050B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51292C-9960-40AC-8B4C-BFC394C9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5B2BE-68DC-42AA-A01C-DFF7E4EB7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err="1" smtClean="0"/>
              <a:t>Truvel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000" dirty="0"/>
              <a:t>An interface designed to help people decide where to book their next vacation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0F9321-FEF3-45F9-9425-BC3C4FDA6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/>
              <a:t>M/W Group 6:</a:t>
            </a:r>
            <a:endParaRPr lang="en-US" dirty="0"/>
          </a:p>
          <a:p>
            <a:r>
              <a:rPr lang="en-US" dirty="0"/>
              <a:t>Prachi Khanna</a:t>
            </a:r>
          </a:p>
          <a:p>
            <a:r>
              <a:rPr lang="en-US" dirty="0" err="1"/>
              <a:t>Simret</a:t>
            </a:r>
            <a:r>
              <a:rPr lang="en-US" dirty="0"/>
              <a:t> </a:t>
            </a:r>
            <a:r>
              <a:rPr lang="en-US" dirty="0" err="1"/>
              <a:t>Goitom</a:t>
            </a:r>
            <a:endParaRPr lang="en-US" dirty="0"/>
          </a:p>
          <a:p>
            <a:r>
              <a:rPr lang="en-US" dirty="0" err="1"/>
              <a:t>Svitlana</a:t>
            </a:r>
            <a:r>
              <a:rPr lang="en-US" dirty="0"/>
              <a:t> </a:t>
            </a:r>
            <a:r>
              <a:rPr lang="en-US" dirty="0" err="1"/>
              <a:t>Balyuk</a:t>
            </a:r>
            <a:endParaRPr lang="en-US" dirty="0"/>
          </a:p>
          <a:p>
            <a:r>
              <a:rPr lang="en-US" dirty="0"/>
              <a:t>Stephanie Burr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40973-DD4A-4355-9F53-D95CDC61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853"/>
            <a:ext cx="10515600" cy="937202"/>
          </a:xfrm>
        </p:spPr>
        <p:txBody>
          <a:bodyPr/>
          <a:lstStyle/>
          <a:p>
            <a:r>
              <a:rPr lang="en-US" dirty="0"/>
              <a:t>Other Potential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CABB1-6BEF-45CD-BA62-4E79E4D6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479262"/>
            <a:ext cx="10515600" cy="4351338"/>
          </a:xfrm>
        </p:spPr>
        <p:txBody>
          <a:bodyPr/>
          <a:lstStyle/>
          <a:p>
            <a:r>
              <a:rPr lang="en-US" dirty="0"/>
              <a:t>Heat maps of cities showing areas that have concentration of highly ranked restaurants, hotels, bars, etc.</a:t>
            </a:r>
          </a:p>
          <a:p>
            <a:r>
              <a:rPr lang="en-US" dirty="0"/>
              <a:t>Weather maps </a:t>
            </a:r>
          </a:p>
        </p:txBody>
      </p:sp>
    </p:spTree>
    <p:extLst>
      <p:ext uri="{BB962C8B-B14F-4D97-AF65-F5344CB8AC3E}">
        <p14:creationId xmlns:p14="http://schemas.microsoft.com/office/powerpoint/2010/main" val="187527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3B7DA-C9B3-4CC9-9B76-38C4A012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EE22F3-C60D-4C0E-8A76-4EE98C06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Places API</a:t>
            </a:r>
          </a:p>
          <a:p>
            <a:r>
              <a:rPr lang="en-US" dirty="0"/>
              <a:t>Open Weather Map API</a:t>
            </a:r>
          </a:p>
          <a:p>
            <a:pPr lvl="1"/>
            <a:r>
              <a:rPr lang="en-US" dirty="0"/>
              <a:t>Free option allows for current weather </a:t>
            </a:r>
          </a:p>
          <a:p>
            <a:r>
              <a:rPr lang="en-US" dirty="0"/>
              <a:t>Cost of Living Index – </a:t>
            </a:r>
            <a:r>
              <a:rPr lang="en-US" dirty="0" err="1" smtClean="0"/>
              <a:t>Kaggle</a:t>
            </a:r>
            <a:r>
              <a:rPr lang="en-US" dirty="0" smtClean="0"/>
              <a:t> Dataset / Budget Your Trip </a:t>
            </a:r>
            <a:endParaRPr lang="en-US" dirty="0"/>
          </a:p>
          <a:p>
            <a:r>
              <a:rPr lang="en-US" dirty="0"/>
              <a:t>Top vacation lists </a:t>
            </a:r>
            <a:r>
              <a:rPr lang="en-US" dirty="0" smtClean="0"/>
              <a:t>– Budget Your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DA00C-F4AD-41C5-A83D-49173376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Transformation	</a:t>
            </a:r>
            <a:br>
              <a:rPr lang="en-US" dirty="0"/>
            </a:br>
            <a:r>
              <a:rPr lang="en-US" sz="4000" dirty="0"/>
              <a:t>CSV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5FBC-24CC-4A64-897E-B3ED5E11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351338"/>
          </a:xfrm>
        </p:spPr>
        <p:txBody>
          <a:bodyPr/>
          <a:lstStyle/>
          <a:p>
            <a:r>
              <a:rPr lang="en-US" dirty="0"/>
              <a:t>Top cities list . csv</a:t>
            </a:r>
          </a:p>
          <a:p>
            <a:pPr lvl="1"/>
            <a:r>
              <a:rPr lang="en-US" dirty="0"/>
              <a:t>Notes on source </a:t>
            </a:r>
          </a:p>
          <a:p>
            <a:pPr lvl="1"/>
            <a:r>
              <a:rPr lang="en-US" dirty="0"/>
              <a:t>Decided to narrow down the number of cities we start our initial project with</a:t>
            </a:r>
          </a:p>
          <a:p>
            <a:pPr lvl="1"/>
            <a:r>
              <a:rPr lang="en-US" dirty="0"/>
              <a:t>With more time and resources, this list doesn’t have to be static, we could work with larger search parameters</a:t>
            </a:r>
          </a:p>
          <a:p>
            <a:r>
              <a:rPr lang="en-US" dirty="0"/>
              <a:t>Cost of Living Index .csv</a:t>
            </a:r>
          </a:p>
          <a:p>
            <a:pPr lvl="1"/>
            <a:r>
              <a:rPr lang="en-US" dirty="0"/>
              <a:t>Captures </a:t>
            </a:r>
            <a:r>
              <a:rPr lang="en-US" dirty="0" smtClean="0"/>
              <a:t>average cost per person per day</a:t>
            </a:r>
            <a:endParaRPr lang="en-US" dirty="0"/>
          </a:p>
          <a:p>
            <a:pPr lvl="1"/>
            <a:r>
              <a:rPr lang="en-US" dirty="0"/>
              <a:t>Initial work with Google Places API indicated that many establishments didn’t have information on cost, to supplement this we grabbed a separate dataset to work </a:t>
            </a:r>
            <a:r>
              <a:rPr lang="en-US" dirty="0" smtClean="0"/>
              <a:t>with  like </a:t>
            </a:r>
            <a:r>
              <a:rPr lang="en-US" dirty="0" err="1" smtClean="0"/>
              <a:t>Kaggle</a:t>
            </a:r>
            <a:r>
              <a:rPr lang="en-US" dirty="0" smtClean="0"/>
              <a:t> and budget my trip.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DA00C-F4AD-41C5-A83D-49173376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7" y="115426"/>
            <a:ext cx="11474495" cy="838426"/>
          </a:xfrm>
        </p:spPr>
        <p:txBody>
          <a:bodyPr/>
          <a:lstStyle/>
          <a:p>
            <a:r>
              <a:rPr lang="en-US" sz="4000" dirty="0"/>
              <a:t>Data Collection &amp; Transformation - Google Places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5FBC-24CC-4A64-897E-B3ED5E11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5" y="884073"/>
            <a:ext cx="8421614" cy="1603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Pulled data from google places successive API calls</a:t>
            </a:r>
          </a:p>
          <a:p>
            <a:pPr lvl="1"/>
            <a:r>
              <a:rPr lang="en-US" dirty="0"/>
              <a:t>Used keywords that  most captured vacation and leisure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72D3AC0-6116-4913-8FEA-C8756D76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85941"/>
              </p:ext>
            </p:extLst>
          </p:nvPr>
        </p:nvGraphicFramePr>
        <p:xfrm>
          <a:off x="1089980" y="1865970"/>
          <a:ext cx="4604239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1862">
                  <a:extLst>
                    <a:ext uri="{9D8B030D-6E8A-4147-A177-3AD203B41FA5}">
                      <a16:colId xmlns:a16="http://schemas.microsoft.com/office/drawing/2014/main" xmlns="" val="1614340233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xmlns="" val="4227082265"/>
                    </a:ext>
                  </a:extLst>
                </a:gridCol>
              </a:tblGrid>
              <a:tr h="256196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hotel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Night club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0821850"/>
                  </a:ext>
                </a:extLst>
              </a:tr>
              <a:tr h="256196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Amusement park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restaurant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9548557"/>
                  </a:ext>
                </a:extLst>
              </a:tr>
              <a:tr h="256196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bar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Shopping mall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1599797"/>
                  </a:ext>
                </a:extLst>
              </a:tr>
              <a:tr h="256196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cafe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>
                          <a:effectLst/>
                        </a:rPr>
                        <a:t>spa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5180001"/>
                  </a:ext>
                </a:extLst>
              </a:tr>
              <a:tr h="256196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casino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stadium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452570"/>
                  </a:ext>
                </a:extLst>
              </a:tr>
              <a:tr h="82675"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>
                          <a:effectLst/>
                        </a:rPr>
                        <a:t>museum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800" u="none" strike="noStrike" dirty="0">
                          <a:effectLst/>
                        </a:rPr>
                        <a:t>zoo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98541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7AA35E-9946-4F66-A1A5-34B802916C9A}"/>
              </a:ext>
            </a:extLst>
          </p:cNvPr>
          <p:cNvSpPr txBox="1">
            <a:spLocks/>
          </p:cNvSpPr>
          <p:nvPr/>
        </p:nvSpPr>
        <p:spPr>
          <a:xfrm>
            <a:off x="99111" y="3557610"/>
            <a:ext cx="9335310" cy="3256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API call returned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Name of establishments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Overall user rating by establishment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Number of total reviews by establishment</a:t>
            </a:r>
          </a:p>
          <a:p>
            <a:pPr lvl="1"/>
            <a:r>
              <a:rPr lang="en-US" dirty="0"/>
              <a:t>Data from was summarized by city and keyword and saved as a .csv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Overall average rating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Number of establishments returned from call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Max number of reviews by keyword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Average number of reviews by keyword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B8C64F6-2EBE-4B82-BDAF-AE6DE010D7AA}"/>
              </a:ext>
            </a:extLst>
          </p:cNvPr>
          <p:cNvGrpSpPr/>
          <p:nvPr/>
        </p:nvGrpSpPr>
        <p:grpSpPr>
          <a:xfrm>
            <a:off x="8943786" y="1175092"/>
            <a:ext cx="2963008" cy="5338305"/>
            <a:chOff x="609475" y="859964"/>
            <a:chExt cx="2963008" cy="53383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B47697E-6A99-459D-BBEC-D8C0D6D57E22}"/>
                </a:ext>
              </a:extLst>
            </p:cNvPr>
            <p:cNvSpPr/>
            <p:nvPr/>
          </p:nvSpPr>
          <p:spPr>
            <a:xfrm>
              <a:off x="906808" y="2628058"/>
              <a:ext cx="2271343" cy="1183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Google Places API</a:t>
              </a:r>
            </a:p>
            <a:p>
              <a:pPr algn="ctr"/>
              <a:r>
                <a:rPr lang="en-US" dirty="0"/>
                <a:t>- Ratings of establishments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1DEE250-DCA2-4D12-ACD2-80D6CAE44B22}"/>
                </a:ext>
              </a:extLst>
            </p:cNvPr>
            <p:cNvSpPr/>
            <p:nvPr/>
          </p:nvSpPr>
          <p:spPr>
            <a:xfrm>
              <a:off x="609475" y="859964"/>
              <a:ext cx="2963008" cy="777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Cities Traveled - CSV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BE95351-0AFF-4B3D-8541-B4FF3E99F431}"/>
                </a:ext>
              </a:extLst>
            </p:cNvPr>
            <p:cNvSpPr/>
            <p:nvPr/>
          </p:nvSpPr>
          <p:spPr>
            <a:xfrm>
              <a:off x="955316" y="4918499"/>
              <a:ext cx="2271327" cy="12797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 by Keyword &amp; City (.csv)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FD0D2035-92AF-4DE6-A11C-FCFFBF0AC33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481" y="1713585"/>
              <a:ext cx="0" cy="795131"/>
            </a:xfrm>
            <a:prstGeom prst="straightConnector1">
              <a:avLst/>
            </a:prstGeom>
            <a:ln w="920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75321168-2FD7-4A68-AE7F-4D3596C93EFB}"/>
                </a:ext>
              </a:extLst>
            </p:cNvPr>
            <p:cNvCxnSpPr>
              <a:cxnSpLocks/>
            </p:cNvCxnSpPr>
            <p:nvPr/>
          </p:nvCxnSpPr>
          <p:spPr>
            <a:xfrm>
              <a:off x="2042480" y="3887102"/>
              <a:ext cx="0" cy="879905"/>
            </a:xfrm>
            <a:prstGeom prst="straightConnector1">
              <a:avLst/>
            </a:prstGeom>
            <a:ln w="920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4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538C7-9593-4BFA-AA7D-AA0D5F1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178090"/>
            <a:ext cx="11596254" cy="791730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&amp; Transformation - Open Weather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D20554-0B4A-41BB-A4B9-80F2630E8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96982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Pulled data from Open Weather Map using successive API calls</a:t>
            </a:r>
          </a:p>
          <a:p>
            <a:pPr lvl="1"/>
            <a:r>
              <a:rPr lang="en-US" dirty="0"/>
              <a:t>Used free version of Open Weather Map which restricts the amount and type of data returned</a:t>
            </a:r>
          </a:p>
          <a:p>
            <a:pPr lvl="1"/>
            <a:r>
              <a:rPr lang="en-US" dirty="0"/>
              <a:t>API call returned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Current temperature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Current humidity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Rain fall </a:t>
            </a:r>
          </a:p>
        </p:txBody>
      </p:sp>
    </p:spTree>
    <p:extLst>
      <p:ext uri="{BB962C8B-B14F-4D97-AF65-F5344CB8AC3E}">
        <p14:creationId xmlns:p14="http://schemas.microsoft.com/office/powerpoint/2010/main" val="65779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0ED52-155B-40D6-AECA-CE1896E5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3" y="1820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Merged Dataset</a:t>
            </a:r>
            <a:br>
              <a:rPr lang="en-US" dirty="0"/>
            </a:br>
            <a:r>
              <a:rPr lang="en-US" dirty="0"/>
              <a:t>Top Recommended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3D1DD-DF35-49FF-9F38-77A18CCB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16" y="1481816"/>
            <a:ext cx="6548556" cy="519827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Cities is sorted and ranked in the following order:</a:t>
            </a:r>
          </a:p>
          <a:p>
            <a:pPr lvl="1"/>
            <a:r>
              <a:rPr lang="en-US" sz="2800" dirty="0"/>
              <a:t>User inputs cost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Min $ per day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Max $ per day</a:t>
            </a:r>
          </a:p>
          <a:p>
            <a:pPr lvl="1"/>
            <a:r>
              <a:rPr lang="en-US" sz="2800" dirty="0"/>
              <a:t>User inputs travel interest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Based on Google Places keyword search</a:t>
            </a:r>
          </a:p>
          <a:p>
            <a:pPr lvl="1"/>
            <a:r>
              <a:rPr lang="en-US" sz="2800" dirty="0"/>
              <a:t>Data is sorted and returns the top 5 by Google Places user rating</a:t>
            </a:r>
          </a:p>
          <a:p>
            <a:pPr lvl="1"/>
            <a:r>
              <a:rPr lang="en-US" sz="2800" dirty="0"/>
              <a:t>Current weather for the top 5 cities is then collected through Open Weather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1AE1C7-0E81-4E86-923D-93D7CA851AAC}"/>
              </a:ext>
            </a:extLst>
          </p:cNvPr>
          <p:cNvSpPr/>
          <p:nvPr/>
        </p:nvSpPr>
        <p:spPr>
          <a:xfrm>
            <a:off x="7778925" y="233661"/>
            <a:ext cx="1971641" cy="84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 Places Summary Dataset</a:t>
            </a:r>
          </a:p>
          <a:p>
            <a:pPr algn="ctr"/>
            <a:r>
              <a:rPr lang="en-US" sz="1600" dirty="0"/>
              <a:t>.csv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10C8E1A-171F-47DC-9317-6037B0511F24}"/>
              </a:ext>
            </a:extLst>
          </p:cNvPr>
          <p:cNvCxnSpPr>
            <a:cxnSpLocks/>
          </p:cNvCxnSpPr>
          <p:nvPr/>
        </p:nvCxnSpPr>
        <p:spPr>
          <a:xfrm>
            <a:off x="8977346" y="1195709"/>
            <a:ext cx="277490" cy="38088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B6E3BC4-07AD-4435-8FCE-98475179DD46}"/>
              </a:ext>
            </a:extLst>
          </p:cNvPr>
          <p:cNvSpPr/>
          <p:nvPr/>
        </p:nvSpPr>
        <p:spPr>
          <a:xfrm>
            <a:off x="9025834" y="3738898"/>
            <a:ext cx="2161443" cy="825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Ranked 5 Cities Matching Interest &amp; Cost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A6400DB-527A-4352-ABD2-BFF780ED6EA8}"/>
              </a:ext>
            </a:extLst>
          </p:cNvPr>
          <p:cNvCxnSpPr>
            <a:cxnSpLocks/>
          </p:cNvCxnSpPr>
          <p:nvPr/>
        </p:nvCxnSpPr>
        <p:spPr>
          <a:xfrm flipH="1">
            <a:off x="10783063" y="1192699"/>
            <a:ext cx="152068" cy="422041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A1BA20-64C4-43AE-AC08-2B9B4A6600E0}"/>
              </a:ext>
            </a:extLst>
          </p:cNvPr>
          <p:cNvSpPr/>
          <p:nvPr/>
        </p:nvSpPr>
        <p:spPr>
          <a:xfrm>
            <a:off x="10106557" y="251281"/>
            <a:ext cx="1971641" cy="817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of Living Index</a:t>
            </a:r>
          </a:p>
          <a:p>
            <a:pPr algn="ctr"/>
            <a:r>
              <a:rPr lang="en-US" dirty="0"/>
              <a:t>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4853DE-79E4-445E-8DAA-AB88ABF9891B}"/>
              </a:ext>
            </a:extLst>
          </p:cNvPr>
          <p:cNvSpPr/>
          <p:nvPr/>
        </p:nvSpPr>
        <p:spPr>
          <a:xfrm>
            <a:off x="9025835" y="1709872"/>
            <a:ext cx="2161443" cy="779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 </a:t>
            </a:r>
          </a:p>
          <a:p>
            <a:pPr algn="ctr"/>
            <a:r>
              <a:rPr lang="en-US" dirty="0"/>
              <a:t>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C5257F7-F75B-4E97-8A4F-1A22BBB179B0}"/>
              </a:ext>
            </a:extLst>
          </p:cNvPr>
          <p:cNvCxnSpPr>
            <a:cxnSpLocks/>
          </p:cNvCxnSpPr>
          <p:nvPr/>
        </p:nvCxnSpPr>
        <p:spPr>
          <a:xfrm>
            <a:off x="10064324" y="2688286"/>
            <a:ext cx="7261" cy="851550"/>
          </a:xfrm>
          <a:prstGeom prst="straightConnector1">
            <a:avLst/>
          </a:prstGeom>
          <a:ln w="920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573656-6B13-49D4-8BFB-43C39F54EF77}"/>
              </a:ext>
            </a:extLst>
          </p:cNvPr>
          <p:cNvSpPr txBox="1"/>
          <p:nvPr/>
        </p:nvSpPr>
        <p:spPr>
          <a:xfrm>
            <a:off x="7418119" y="2729003"/>
            <a:ext cx="208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Filtered by Cost and Travel Interest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A8FA456-F83C-47FB-BACF-30B850E705E3}"/>
              </a:ext>
            </a:extLst>
          </p:cNvPr>
          <p:cNvSpPr/>
          <p:nvPr/>
        </p:nvSpPr>
        <p:spPr>
          <a:xfrm>
            <a:off x="9113055" y="5669757"/>
            <a:ext cx="2161443" cy="825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Cities including Weather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83B9E91-ACE0-4338-A756-77515B00A133}"/>
              </a:ext>
            </a:extLst>
          </p:cNvPr>
          <p:cNvCxnSpPr>
            <a:cxnSpLocks/>
          </p:cNvCxnSpPr>
          <p:nvPr/>
        </p:nvCxnSpPr>
        <p:spPr>
          <a:xfrm>
            <a:off x="10106556" y="4945046"/>
            <a:ext cx="0" cy="584775"/>
          </a:xfrm>
          <a:prstGeom prst="straightConnector1">
            <a:avLst/>
          </a:prstGeom>
          <a:ln w="920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3ED9F3-39A8-4F3C-A5EC-DB05623BDC7F}"/>
              </a:ext>
            </a:extLst>
          </p:cNvPr>
          <p:cNvSpPr txBox="1"/>
          <p:nvPr/>
        </p:nvSpPr>
        <p:spPr>
          <a:xfrm>
            <a:off x="7418119" y="4917104"/>
            <a:ext cx="233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Open Weather API calls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56717B1-BA6C-44EC-8ED9-811E70034C4F}"/>
              </a:ext>
            </a:extLst>
          </p:cNvPr>
          <p:cNvCxnSpPr/>
          <p:nvPr/>
        </p:nvCxnSpPr>
        <p:spPr>
          <a:xfrm>
            <a:off x="8846126" y="3138055"/>
            <a:ext cx="8229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BBF665D-DBBA-40EF-A6B3-54BAC86C3A6E}"/>
              </a:ext>
            </a:extLst>
          </p:cNvPr>
          <p:cNvCxnSpPr/>
          <p:nvPr/>
        </p:nvCxnSpPr>
        <p:spPr>
          <a:xfrm>
            <a:off x="8846126" y="5334000"/>
            <a:ext cx="8229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BCCC8-CFF6-40E7-BDFF-6ECC2EA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5" y="210327"/>
            <a:ext cx="11395364" cy="830629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Result Examples – Night Life on a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36DD0-C26B-41E2-9DB0-39AFC1B5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363685"/>
            <a:ext cx="4696691" cy="2020899"/>
          </a:xfrm>
        </p:spPr>
        <p:txBody>
          <a:bodyPr>
            <a:normAutofit/>
          </a:bodyPr>
          <a:lstStyle/>
          <a:p>
            <a:r>
              <a:rPr lang="en-US" dirty="0"/>
              <a:t>User selects the following:</a:t>
            </a:r>
          </a:p>
          <a:p>
            <a:pPr lvl="1"/>
            <a:r>
              <a:rPr lang="en-US" dirty="0"/>
              <a:t>Min cost per day: $100</a:t>
            </a:r>
          </a:p>
          <a:p>
            <a:pPr lvl="1"/>
            <a:r>
              <a:rPr lang="en-US" dirty="0"/>
              <a:t>Max cost pre day: $300</a:t>
            </a:r>
          </a:p>
          <a:p>
            <a:pPr lvl="1"/>
            <a:r>
              <a:rPr lang="en-US" dirty="0"/>
              <a:t>Travel Interests: ‘Night Life’</a:t>
            </a:r>
          </a:p>
        </p:txBody>
      </p:sp>
    </p:spTree>
    <p:extLst>
      <p:ext uri="{BB962C8B-B14F-4D97-AF65-F5344CB8AC3E}">
        <p14:creationId xmlns:p14="http://schemas.microsoft.com/office/powerpoint/2010/main" val="2776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BCCC8-CFF6-40E7-BDFF-6ECC2EA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92563"/>
            <a:ext cx="10515600" cy="830629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Result Examples - Museums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36DD0-C26B-41E2-9DB0-39AFC1B5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23192"/>
            <a:ext cx="4696691" cy="2020899"/>
          </a:xfrm>
        </p:spPr>
        <p:txBody>
          <a:bodyPr>
            <a:normAutofit/>
          </a:bodyPr>
          <a:lstStyle/>
          <a:p>
            <a:r>
              <a:rPr lang="en-US" dirty="0"/>
              <a:t>User selects the following:</a:t>
            </a:r>
          </a:p>
          <a:p>
            <a:pPr lvl="1"/>
            <a:r>
              <a:rPr lang="en-US" dirty="0"/>
              <a:t>Min cost per day: $300</a:t>
            </a:r>
          </a:p>
          <a:p>
            <a:pPr lvl="1"/>
            <a:r>
              <a:rPr lang="en-US" dirty="0"/>
              <a:t>Max cost pre day: $600</a:t>
            </a:r>
          </a:p>
          <a:p>
            <a:pPr lvl="1"/>
            <a:r>
              <a:rPr lang="en-US" dirty="0"/>
              <a:t>Travel Interests: ‘Museums’</a:t>
            </a:r>
          </a:p>
        </p:txBody>
      </p:sp>
    </p:spTree>
    <p:extLst>
      <p:ext uri="{BB962C8B-B14F-4D97-AF65-F5344CB8AC3E}">
        <p14:creationId xmlns:p14="http://schemas.microsoft.com/office/powerpoint/2010/main" val="356449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BCCC8-CFF6-40E7-BDFF-6ECC2EA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3" y="672354"/>
            <a:ext cx="9520518" cy="23308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Improvement &amp; Expansion </a:t>
            </a:r>
            <a:r>
              <a:rPr lang="en-US" dirty="0"/>
              <a:t>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36DD0-C26B-41E2-9DB0-39AFC1B5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03" y="1625098"/>
            <a:ext cx="11561618" cy="5734925"/>
          </a:xfrm>
        </p:spPr>
        <p:txBody>
          <a:bodyPr>
            <a:normAutofit/>
          </a:bodyPr>
          <a:lstStyle/>
          <a:p>
            <a:r>
              <a:rPr lang="en-US" dirty="0"/>
              <a:t>Number of cities can be expanded and made more flexible</a:t>
            </a:r>
          </a:p>
          <a:p>
            <a:r>
              <a:rPr lang="en-US" dirty="0"/>
              <a:t>Google API</a:t>
            </a:r>
          </a:p>
          <a:p>
            <a:pPr lvl="1"/>
            <a:r>
              <a:rPr lang="en-US" dirty="0"/>
              <a:t>Data needs a thorough review and needs to be cleaned</a:t>
            </a:r>
          </a:p>
          <a:p>
            <a:pPr lvl="2"/>
            <a:r>
              <a:rPr lang="en-US" dirty="0"/>
              <a:t>Double counting establishments: an establishment can be marked as both a restaurant and a bar, this results in double counting</a:t>
            </a:r>
          </a:p>
          <a:p>
            <a:pPr lvl="2"/>
            <a:r>
              <a:rPr lang="en-US" dirty="0"/>
              <a:t>Establishments appearing more than once for a single keyword</a:t>
            </a:r>
          </a:p>
          <a:p>
            <a:pPr lvl="3"/>
            <a:r>
              <a:rPr lang="en-US" dirty="0"/>
              <a:t>A single zoo would be listed multiple times, for example Lincoln Park Zoo was counted several times</a:t>
            </a:r>
          </a:p>
          <a:p>
            <a:pPr lvl="1"/>
            <a:r>
              <a:rPr lang="en-US" dirty="0"/>
              <a:t>Each page returns maximum 20 results</a:t>
            </a:r>
          </a:p>
          <a:p>
            <a:pPr lvl="2"/>
            <a:r>
              <a:rPr lang="en-US" dirty="0"/>
              <a:t>API call returned 20,000+ rows and took 30 mins</a:t>
            </a:r>
          </a:p>
          <a:p>
            <a:r>
              <a:rPr lang="en-US" dirty="0"/>
              <a:t>Open Weather Map</a:t>
            </a:r>
          </a:p>
          <a:p>
            <a:pPr lvl="1"/>
            <a:r>
              <a:rPr lang="en-US" dirty="0"/>
              <a:t>For $ we could download other data to provide a broad picture of weather </a:t>
            </a:r>
          </a:p>
          <a:p>
            <a:pPr lvl="2"/>
            <a:r>
              <a:rPr lang="en-US" dirty="0"/>
              <a:t>30 day forecast</a:t>
            </a:r>
          </a:p>
          <a:p>
            <a:pPr lvl="2"/>
            <a:r>
              <a:rPr lang="en-US" dirty="0"/>
              <a:t>Historical data to calculate average and max temps, humidity, and rain on a granular level</a:t>
            </a:r>
          </a:p>
          <a:p>
            <a:pPr lvl="2"/>
            <a:r>
              <a:rPr lang="en-US" dirty="0"/>
              <a:t> Statistical weather data API which allows you to get statistical data by main weather parameters for a specific date or month of the year, or for the entire year.</a:t>
            </a:r>
          </a:p>
        </p:txBody>
      </p:sp>
    </p:spTree>
    <p:extLst>
      <p:ext uri="{BB962C8B-B14F-4D97-AF65-F5344CB8AC3E}">
        <p14:creationId xmlns:p14="http://schemas.microsoft.com/office/powerpoint/2010/main" val="153711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591</TotalTime>
  <Words>649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Truvel An interface designed to help people decide where to book their next vacation</vt:lpstr>
      <vt:lpstr>Data Sources</vt:lpstr>
      <vt:lpstr>Data Collection &amp; Transformation  CSV Data Sources</vt:lpstr>
      <vt:lpstr>Data Collection &amp; Transformation - Google Places API</vt:lpstr>
      <vt:lpstr>Data Collection &amp; Transformation - Open Weather Map</vt:lpstr>
      <vt:lpstr>Final Merged Dataset Top Recommended Cities</vt:lpstr>
      <vt:lpstr>Search Result Examples – Night Life on a Budget</vt:lpstr>
      <vt:lpstr>Search Result Examples - Museums</vt:lpstr>
      <vt:lpstr>Scope of Improvement &amp; Expansion Potential</vt:lpstr>
      <vt:lpstr>Other Potential Expansions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Truvel</dc:title>
  <dc:creator>Jeremy Burr</dc:creator>
  <cp:lastModifiedBy>Prachi Khanna</cp:lastModifiedBy>
  <cp:revision>31</cp:revision>
  <dcterms:created xsi:type="dcterms:W3CDTF">2019-06-30T21:18:58Z</dcterms:created>
  <dcterms:modified xsi:type="dcterms:W3CDTF">2019-07-03T02:33:21Z</dcterms:modified>
</cp:coreProperties>
</file>