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9" r:id="rId10"/>
    <p:sldId id="265"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i khartade" userId="b128c76b010db7e7" providerId="LiveId" clId="{BFA2F4A0-5B55-44F9-AD81-3DE123684AD2}"/>
    <pc:docChg chg="undo custSel addSld modSld">
      <pc:chgData name="prachi khartade" userId="b128c76b010db7e7" providerId="LiveId" clId="{BFA2F4A0-5B55-44F9-AD81-3DE123684AD2}" dt="2024-08-27T17:06:11.856" v="75" actId="14100"/>
      <pc:docMkLst>
        <pc:docMk/>
      </pc:docMkLst>
      <pc:sldChg chg="addSp delSp modSp mod">
        <pc:chgData name="prachi khartade" userId="b128c76b010db7e7" providerId="LiveId" clId="{BFA2F4A0-5B55-44F9-AD81-3DE123684AD2}" dt="2024-08-27T17:06:11.856" v="75" actId="14100"/>
        <pc:sldMkLst>
          <pc:docMk/>
          <pc:sldMk cId="15898914" sldId="260"/>
        </pc:sldMkLst>
        <pc:spChg chg="add del mod">
          <ac:chgData name="prachi khartade" userId="b128c76b010db7e7" providerId="LiveId" clId="{BFA2F4A0-5B55-44F9-AD81-3DE123684AD2}" dt="2024-08-27T17:05:19.502" v="67" actId="478"/>
          <ac:spMkLst>
            <pc:docMk/>
            <pc:sldMk cId="15898914" sldId="260"/>
            <ac:spMk id="6" creationId="{8F33F9E4-AA58-56C5-4673-85C74D3B203F}"/>
          </ac:spMkLst>
        </pc:spChg>
        <pc:spChg chg="add del mod">
          <ac:chgData name="prachi khartade" userId="b128c76b010db7e7" providerId="LiveId" clId="{BFA2F4A0-5B55-44F9-AD81-3DE123684AD2}" dt="2024-08-27T17:05:57.052" v="71" actId="931"/>
          <ac:spMkLst>
            <pc:docMk/>
            <pc:sldMk cId="15898914" sldId="260"/>
            <ac:spMk id="8" creationId="{4DE785EA-7C62-05EC-2318-F8E4B183501D}"/>
          </ac:spMkLst>
        </pc:spChg>
        <pc:picChg chg="add del mod">
          <ac:chgData name="prachi khartade" userId="b128c76b010db7e7" providerId="LiveId" clId="{BFA2F4A0-5B55-44F9-AD81-3DE123684AD2}" dt="2024-08-27T17:05:21.588" v="69" actId="478"/>
          <ac:picMkLst>
            <pc:docMk/>
            <pc:sldMk cId="15898914" sldId="260"/>
            <ac:picMk id="4" creationId="{9CCBF6BD-ED97-68B5-2FAB-A7360988924D}"/>
          </ac:picMkLst>
        </pc:picChg>
        <pc:picChg chg="add del">
          <ac:chgData name="prachi khartade" userId="b128c76b010db7e7" providerId="LiveId" clId="{BFA2F4A0-5B55-44F9-AD81-3DE123684AD2}" dt="2024-08-27T17:05:24.692" v="70" actId="478"/>
          <ac:picMkLst>
            <pc:docMk/>
            <pc:sldMk cId="15898914" sldId="260"/>
            <ac:picMk id="9" creationId="{C51C0B5C-557B-15F3-18A8-D681CBC9AC82}"/>
          </ac:picMkLst>
        </pc:picChg>
        <pc:picChg chg="add mod">
          <ac:chgData name="prachi khartade" userId="b128c76b010db7e7" providerId="LiveId" clId="{BFA2F4A0-5B55-44F9-AD81-3DE123684AD2}" dt="2024-08-27T17:06:11.856" v="75" actId="14100"/>
          <ac:picMkLst>
            <pc:docMk/>
            <pc:sldMk cId="15898914" sldId="260"/>
            <ac:picMk id="11" creationId="{56DC133C-B890-2ADD-6CBF-14AFD4D60A59}"/>
          </ac:picMkLst>
        </pc:picChg>
      </pc:sldChg>
      <pc:sldChg chg="addSp delSp modSp new mod">
        <pc:chgData name="prachi khartade" userId="b128c76b010db7e7" providerId="LiveId" clId="{BFA2F4A0-5B55-44F9-AD81-3DE123684AD2}" dt="2024-08-11T14:51:17.411" v="43" actId="1076"/>
        <pc:sldMkLst>
          <pc:docMk/>
          <pc:sldMk cId="2403743233" sldId="269"/>
        </pc:sldMkLst>
        <pc:spChg chg="mod">
          <ac:chgData name="prachi khartade" userId="b128c76b010db7e7" providerId="LiveId" clId="{BFA2F4A0-5B55-44F9-AD81-3DE123684AD2}" dt="2024-08-11T14:51:13.222" v="41" actId="14100"/>
          <ac:spMkLst>
            <pc:docMk/>
            <pc:sldMk cId="2403743233" sldId="269"/>
            <ac:spMk id="2" creationId="{BE11D01B-939D-D7DD-EAB4-91A0BBA7EF49}"/>
          </ac:spMkLst>
        </pc:spChg>
        <pc:spChg chg="del">
          <ac:chgData name="prachi khartade" userId="b128c76b010db7e7" providerId="LiveId" clId="{BFA2F4A0-5B55-44F9-AD81-3DE123684AD2}" dt="2024-08-11T14:50:40.390" v="1" actId="22"/>
          <ac:spMkLst>
            <pc:docMk/>
            <pc:sldMk cId="2403743233" sldId="269"/>
            <ac:spMk id="3" creationId="{4FB592C5-55DE-D747-0E9D-04814655FB8F}"/>
          </ac:spMkLst>
        </pc:spChg>
        <pc:picChg chg="add mod ord">
          <ac:chgData name="prachi khartade" userId="b128c76b010db7e7" providerId="LiveId" clId="{BFA2F4A0-5B55-44F9-AD81-3DE123684AD2}" dt="2024-08-11T14:51:17.411" v="43" actId="1076"/>
          <ac:picMkLst>
            <pc:docMk/>
            <pc:sldMk cId="2403743233" sldId="269"/>
            <ac:picMk id="5" creationId="{807F11D9-9CA0-5375-CB8F-C7DDD292C62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9D3160-B55C-45B7-89BD-B2DBB92AB92F}" type="datetimeFigureOut">
              <a:rPr lang="en-IN" smtClean="0"/>
              <a:t>27-08-2024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406305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45533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48743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2124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667195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D3160-B55C-45B7-89BD-B2DBB92AB92F}"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280538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D3160-B55C-45B7-89BD-B2DBB92AB92F}"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2151076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D3160-B55C-45B7-89BD-B2DBB92AB92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2677880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D3160-B55C-45B7-89BD-B2DBB92AB92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350130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D3160-B55C-45B7-89BD-B2DBB92AB92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389028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D3160-B55C-45B7-89BD-B2DBB92AB92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235871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10477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9D3160-B55C-45B7-89BD-B2DBB92AB92F}"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217758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9D3160-B55C-45B7-89BD-B2DBB92AB92F}"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270620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D3160-B55C-45B7-89BD-B2DBB92AB92F}"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795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75541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D3160-B55C-45B7-89BD-B2DBB92AB92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BAA09-8CDD-451B-A7DB-B6CC0B7BA733}" type="slidenum">
              <a:rPr lang="en-IN" smtClean="0"/>
              <a:t>‹#›</a:t>
            </a:fld>
            <a:endParaRPr lang="en-IN"/>
          </a:p>
        </p:txBody>
      </p:sp>
    </p:spTree>
    <p:extLst>
      <p:ext uri="{BB962C8B-B14F-4D97-AF65-F5344CB8AC3E}">
        <p14:creationId xmlns:p14="http://schemas.microsoft.com/office/powerpoint/2010/main" val="19164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9D3160-B55C-45B7-89BD-B2DBB92AB92F}" type="datetimeFigureOut">
              <a:rPr lang="en-IN" smtClean="0"/>
              <a:t>27-08-2024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0BAA09-8CDD-451B-A7DB-B6CC0B7BA733}" type="slidenum">
              <a:rPr lang="en-IN" smtClean="0"/>
              <a:t>‹#›</a:t>
            </a:fld>
            <a:endParaRPr lang="en-IN"/>
          </a:p>
        </p:txBody>
      </p:sp>
    </p:spTree>
    <p:extLst>
      <p:ext uri="{BB962C8B-B14F-4D97-AF65-F5344CB8AC3E}">
        <p14:creationId xmlns:p14="http://schemas.microsoft.com/office/powerpoint/2010/main" val="2124536427"/>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1678-E3DA-09AA-FDC9-4E5FFBF0CBDC}"/>
              </a:ext>
            </a:extLst>
          </p:cNvPr>
          <p:cNvSpPr>
            <a:spLocks noGrp="1"/>
          </p:cNvSpPr>
          <p:nvPr>
            <p:ph type="ctrTitle"/>
          </p:nvPr>
        </p:nvSpPr>
        <p:spPr/>
        <p:txBody>
          <a:bodyPr/>
          <a:lstStyle/>
          <a:p>
            <a:r>
              <a:rPr lang="en-US" dirty="0">
                <a:solidFill>
                  <a:schemeClr val="accent1">
                    <a:lumMod val="75000"/>
                  </a:schemeClr>
                </a:solidFill>
                <a:latin typeface="Calibri body"/>
                <a:cs typeface="Calibri" panose="020F0502020204030204" pitchFamily="34" charset="0"/>
              </a:rPr>
              <a:t>FIFA World Cup Analysis</a:t>
            </a:r>
            <a:endParaRPr lang="en-IN" dirty="0">
              <a:solidFill>
                <a:schemeClr val="accent1">
                  <a:lumMod val="75000"/>
                </a:schemeClr>
              </a:solidFill>
              <a:latin typeface="Calibri body"/>
              <a:cs typeface="Calibri" panose="020F0502020204030204" pitchFamily="34" charset="0"/>
            </a:endParaRPr>
          </a:p>
        </p:txBody>
      </p:sp>
      <p:sp>
        <p:nvSpPr>
          <p:cNvPr id="3" name="Subtitle 2">
            <a:extLst>
              <a:ext uri="{FF2B5EF4-FFF2-40B4-BE49-F238E27FC236}">
                <a16:creationId xmlns:a16="http://schemas.microsoft.com/office/drawing/2014/main" id="{B5FE7840-D951-2DA0-B018-1D20AE2BA616}"/>
              </a:ext>
            </a:extLst>
          </p:cNvPr>
          <p:cNvSpPr>
            <a:spLocks noGrp="1"/>
          </p:cNvSpPr>
          <p:nvPr>
            <p:ph type="subTitle" idx="1"/>
          </p:nvPr>
        </p:nvSpPr>
        <p:spPr/>
        <p:txBody>
          <a:bodyPr/>
          <a:lstStyle/>
          <a:p>
            <a:pPr algn="r"/>
            <a:r>
              <a:rPr lang="en-IN" dirty="0"/>
              <a:t>By Prachi Khartade</a:t>
            </a:r>
          </a:p>
        </p:txBody>
      </p:sp>
    </p:spTree>
    <p:extLst>
      <p:ext uri="{BB962C8B-B14F-4D97-AF65-F5344CB8AC3E}">
        <p14:creationId xmlns:p14="http://schemas.microsoft.com/office/powerpoint/2010/main" val="176323361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84F7-8F1A-63AC-2299-269D63DE2E81}"/>
              </a:ext>
            </a:extLst>
          </p:cNvPr>
          <p:cNvSpPr>
            <a:spLocks noGrp="1"/>
          </p:cNvSpPr>
          <p:nvPr>
            <p:ph type="title"/>
          </p:nvPr>
        </p:nvSpPr>
        <p:spPr>
          <a:xfrm>
            <a:off x="1141413" y="102637"/>
            <a:ext cx="9905998" cy="1455575"/>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INSIGHTS AND DATA ANALYSIS</a:t>
            </a:r>
          </a:p>
        </p:txBody>
      </p:sp>
      <p:sp>
        <p:nvSpPr>
          <p:cNvPr id="3" name="Content Placeholder 2">
            <a:extLst>
              <a:ext uri="{FF2B5EF4-FFF2-40B4-BE49-F238E27FC236}">
                <a16:creationId xmlns:a16="http://schemas.microsoft.com/office/drawing/2014/main" id="{D5CF84C5-01D0-A86D-2177-EFBDB54EA4B6}"/>
              </a:ext>
            </a:extLst>
          </p:cNvPr>
          <p:cNvSpPr>
            <a:spLocks noGrp="1"/>
          </p:cNvSpPr>
          <p:nvPr>
            <p:ph idx="1"/>
          </p:nvPr>
        </p:nvSpPr>
        <p:spPr>
          <a:xfrm>
            <a:off x="838200" y="1464906"/>
            <a:ext cx="10515600" cy="4712057"/>
          </a:xfrm>
        </p:spPr>
        <p:txBody>
          <a:bodyPr>
            <a:normAutofit/>
          </a:bodyPr>
          <a:lstStyle/>
          <a:p>
            <a:r>
              <a:rPr lang="en-US" sz="2000" dirty="0">
                <a:latin typeface="Calibri" panose="020F0502020204030204" pitchFamily="34" charset="0"/>
                <a:cs typeface="Calibri" panose="020F0502020204030204" pitchFamily="34" charset="0"/>
              </a:rPr>
              <a:t>Germany has hosted or been associated with 102 matches in the given time frame (across different tournaments).</a:t>
            </a:r>
          </a:p>
          <a:p>
            <a:r>
              <a:rPr lang="en-US" sz="2000" dirty="0">
                <a:latin typeface="Calibri" panose="020F0502020204030204" pitchFamily="34" charset="0"/>
                <a:cs typeface="Calibri" panose="020F0502020204030204" pitchFamily="34" charset="0"/>
              </a:rPr>
              <a:t>Brazil follows with 86 matches, and so on for the other countries listed.</a:t>
            </a:r>
          </a:p>
          <a:p>
            <a:r>
              <a:rPr lang="en-US" sz="2000" dirty="0">
                <a:latin typeface="Calibri" panose="020F0502020204030204" pitchFamily="34" charset="0"/>
                <a:cs typeface="Calibri" panose="020F0502020204030204" pitchFamily="34" charset="0"/>
              </a:rPr>
              <a:t>The Total count of 836 matches corresponds to the total number of World Cup matches played across these tournaments.</a:t>
            </a:r>
          </a:p>
          <a:p>
            <a:r>
              <a:rPr lang="en-US" sz="2000" dirty="0">
                <a:latin typeface="Calibri" panose="020F0502020204030204" pitchFamily="34" charset="0"/>
                <a:cs typeface="Calibri" panose="020F0502020204030204" pitchFamily="34" charset="0"/>
              </a:rPr>
              <a:t>Each stadium listed hosted a certain number of matches during various World Cup tournaments.</a:t>
            </a:r>
          </a:p>
          <a:p>
            <a:r>
              <a:rPr lang="en-US" sz="2000" dirty="0">
                <a:latin typeface="Calibri" panose="020F0502020204030204" pitchFamily="34" charset="0"/>
                <a:cs typeface="Calibri" panose="020F0502020204030204" pitchFamily="34" charset="0"/>
              </a:rPr>
              <a:t>The Count of Match IDs represents the number of World Cup matches held at each stadium.</a:t>
            </a:r>
          </a:p>
          <a:p>
            <a:endParaRPr lang="en-IN" dirty="0"/>
          </a:p>
        </p:txBody>
      </p:sp>
    </p:spTree>
    <p:extLst>
      <p:ext uri="{BB962C8B-B14F-4D97-AF65-F5344CB8AC3E}">
        <p14:creationId xmlns:p14="http://schemas.microsoft.com/office/powerpoint/2010/main" val="3322211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440D-28A1-3250-7A49-29A528F3558E}"/>
              </a:ext>
            </a:extLst>
          </p:cNvPr>
          <p:cNvSpPr>
            <a:spLocks noGrp="1"/>
          </p:cNvSpPr>
          <p:nvPr>
            <p:ph type="title"/>
          </p:nvPr>
        </p:nvSpPr>
        <p:spPr>
          <a:xfrm>
            <a:off x="838200" y="365126"/>
            <a:ext cx="10515600" cy="1174426"/>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INSIGHTS AND DATA ANALYSIS</a:t>
            </a:r>
          </a:p>
        </p:txBody>
      </p:sp>
      <p:sp>
        <p:nvSpPr>
          <p:cNvPr id="3" name="Content Placeholder 2">
            <a:extLst>
              <a:ext uri="{FF2B5EF4-FFF2-40B4-BE49-F238E27FC236}">
                <a16:creationId xmlns:a16="http://schemas.microsoft.com/office/drawing/2014/main" id="{BA54CBC1-E14A-5FBA-E97F-6DBF16FEDB33}"/>
              </a:ext>
            </a:extLst>
          </p:cNvPr>
          <p:cNvSpPr>
            <a:spLocks noGrp="1"/>
          </p:cNvSpPr>
          <p:nvPr>
            <p:ph idx="1"/>
          </p:nvPr>
        </p:nvSpPr>
        <p:spPr>
          <a:xfrm>
            <a:off x="838200" y="1604865"/>
            <a:ext cx="10515600" cy="4572098"/>
          </a:xfrm>
        </p:spPr>
        <p:txBody>
          <a:bodyPr>
            <a:normAutofit/>
          </a:bodyPr>
          <a:lstStyle/>
          <a:p>
            <a:r>
              <a:rPr lang="en-US" sz="2200" dirty="0">
                <a:latin typeface="Calibri" panose="020F0502020204030204" pitchFamily="34" charset="0"/>
                <a:cs typeface="Calibri" panose="020F0502020204030204" pitchFamily="34" charset="0"/>
              </a:rPr>
              <a:t>Germany recorded the highest attendance among all countries.</a:t>
            </a:r>
          </a:p>
          <a:p>
            <a:r>
              <a:rPr lang="en-US" sz="2200" dirty="0">
                <a:latin typeface="Calibri" panose="020F0502020204030204" pitchFamily="34" charset="0"/>
                <a:cs typeface="Calibri" panose="020F0502020204030204" pitchFamily="34" charset="0"/>
              </a:rPr>
              <a:t>Brazil has won the World Cup 5 times, making up 25% of all wins. Italy has won 4 times, which accounts for 20% of the total. Germany (including West Germany) has won 3 times, contributing 15%.Argentina, Uruguay, and France each have 2 wins, each accounting for 10%.England has won once, making up 5% of the total wins.</a:t>
            </a:r>
          </a:p>
          <a:p>
            <a:r>
              <a:rPr lang="en-US" sz="2200" dirty="0">
                <a:latin typeface="Calibri" panose="020F0502020204030204" pitchFamily="34" charset="0"/>
                <a:cs typeface="Calibri" panose="020F0502020204030204" pitchFamily="34" charset="0"/>
              </a:rPr>
              <a:t>836 matches have been played across all World Cup tournaments.20 teams were qualified. And total number of goals scored is 20.</a:t>
            </a:r>
          </a:p>
          <a:p>
            <a:r>
              <a:rPr lang="en-US" sz="2200" dirty="0">
                <a:latin typeface="Calibri" panose="020F0502020204030204" pitchFamily="34" charset="0"/>
                <a:cs typeface="Calibri" panose="020F0502020204030204" pitchFamily="34" charset="0"/>
              </a:rPr>
              <a:t>The table lists players from various teams and positions, giving insights into the impact individual players have had, especially those who contributed to important events.</a:t>
            </a:r>
          </a:p>
          <a:p>
            <a:endParaRPr lang="en-IN" dirty="0"/>
          </a:p>
        </p:txBody>
      </p:sp>
    </p:spTree>
    <p:extLst>
      <p:ext uri="{BB962C8B-B14F-4D97-AF65-F5344CB8AC3E}">
        <p14:creationId xmlns:p14="http://schemas.microsoft.com/office/powerpoint/2010/main" val="16067296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7F9A-6D7A-C72C-BBA3-023694167CEB}"/>
              </a:ext>
            </a:extLst>
          </p:cNvPr>
          <p:cNvSpPr>
            <a:spLocks noGrp="1"/>
          </p:cNvSpPr>
          <p:nvPr>
            <p:ph type="title"/>
          </p:nvPr>
        </p:nvSpPr>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INSIGHTS AND DATA ANALYSIS</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19CC7C0-CF6E-4456-DF76-5EB3FE328DCD}"/>
              </a:ext>
            </a:extLst>
          </p:cNvPr>
          <p:cNvSpPr>
            <a:spLocks noGrp="1"/>
          </p:cNvSpPr>
          <p:nvPr>
            <p:ph idx="1"/>
          </p:nvPr>
        </p:nvSpPr>
        <p:spPr/>
        <p:txBody>
          <a:bodyPr>
            <a:normAutofit lnSpcReduction="10000"/>
          </a:bodyPr>
          <a:lstStyle/>
          <a:p>
            <a:r>
              <a:rPr lang="en-US" sz="2200" dirty="0">
                <a:latin typeface="Calibri" panose="020F0502020204030204" pitchFamily="34" charset="0"/>
                <a:cs typeface="Calibri" panose="020F0502020204030204" pitchFamily="34" charset="0"/>
              </a:rPr>
              <a:t>Olympiastadion hosted most World Cup matches across the tournaments i.e. 14.</a:t>
            </a:r>
          </a:p>
          <a:p>
            <a:r>
              <a:rPr lang="en-US" sz="2200" dirty="0">
                <a:latin typeface="Calibri" panose="020F0502020204030204" pitchFamily="34" charset="0"/>
                <a:cs typeface="Calibri" panose="020F0502020204030204" pitchFamily="34" charset="0"/>
              </a:rPr>
              <a:t>Host nation advantage: It is possible that the data shows attendance is higher in countries that host the World Cup, but this cannot be confirmed from this image alone.</a:t>
            </a:r>
          </a:p>
          <a:p>
            <a:r>
              <a:rPr lang="en-US" sz="2200" dirty="0">
                <a:latin typeface="Calibri" panose="020F0502020204030204" pitchFamily="34" charset="0"/>
                <a:cs typeface="Calibri" panose="020F0502020204030204" pitchFamily="34" charset="0"/>
              </a:rPr>
              <a:t>Most experienced coaches by teams coached: SCOLARI Luiz Felipie(BRA) coached the most teams throughout his career followed by him is Schoen Helmut(FRG).</a:t>
            </a:r>
          </a:p>
          <a:p>
            <a:r>
              <a:rPr lang="en-US" sz="2200" dirty="0">
                <a:latin typeface="Calibri" panose="020F0502020204030204" pitchFamily="34" charset="0"/>
                <a:cs typeface="Calibri" panose="020F0502020204030204" pitchFamily="34" charset="0"/>
              </a:rPr>
              <a:t>Germany has hosted or been involved in the most matches (102), reflecting its consistent performance in reaching the latter stages of multiple tournaments.</a:t>
            </a:r>
          </a:p>
          <a:p>
            <a:endParaRPr lang="en-IN" dirty="0"/>
          </a:p>
        </p:txBody>
      </p:sp>
    </p:spTree>
    <p:extLst>
      <p:ext uri="{BB962C8B-B14F-4D97-AF65-F5344CB8AC3E}">
        <p14:creationId xmlns:p14="http://schemas.microsoft.com/office/powerpoint/2010/main" val="3221711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734C-E62F-04CD-8FC1-F80CD94C0787}"/>
              </a:ext>
            </a:extLst>
          </p:cNvPr>
          <p:cNvSpPr>
            <a:spLocks noGrp="1"/>
          </p:cNvSpPr>
          <p:nvPr>
            <p:ph type="title"/>
          </p:nvPr>
        </p:nvSpPr>
        <p:spPr>
          <a:xfrm>
            <a:off x="1141413" y="0"/>
            <a:ext cx="9905998" cy="1147665"/>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7A831867-D49E-BFC7-78CF-BEFC36E3419C}"/>
              </a:ext>
            </a:extLst>
          </p:cNvPr>
          <p:cNvSpPr>
            <a:spLocks noGrp="1"/>
          </p:cNvSpPr>
          <p:nvPr>
            <p:ph idx="1"/>
          </p:nvPr>
        </p:nvSpPr>
        <p:spPr>
          <a:xfrm>
            <a:off x="1141412" y="1026367"/>
            <a:ext cx="9905999" cy="5355772"/>
          </a:xfrm>
        </p:spPr>
        <p:txBody>
          <a:bodyPr>
            <a:noAutofit/>
          </a:bodyPr>
          <a:lstStyle/>
          <a:p>
            <a:r>
              <a:rPr lang="en-US" sz="2000" dirty="0">
                <a:latin typeface="Calibri" panose="020F0502020204030204" pitchFamily="34" charset="0"/>
                <a:cs typeface="Calibri" panose="020F0502020204030204" pitchFamily="34" charset="0"/>
              </a:rPr>
              <a:t>This Power BI dashboard offers a detailed analysis of FIFA World Cup results, allowing users to derive meaningful insights from historical match data. Through the use of data mining techniques and impactful visualizations, the dashboard enhances the understanding of tournament dynamics and trends over the years.</a:t>
            </a:r>
          </a:p>
          <a:p>
            <a:r>
              <a:rPr lang="en-US" sz="2000" dirty="0">
                <a:latin typeface="Calibri" panose="020F0502020204030204" pitchFamily="34" charset="0"/>
                <a:cs typeface="Calibri" panose="020F0502020204030204" pitchFamily="34" charset="0"/>
              </a:rPr>
              <a:t>By examining key metrics such as match count, goals scored, and the distribution of World Cup victories by country, users can identify patterns and correlations that have shaped the history of the tournament. </a:t>
            </a:r>
          </a:p>
          <a:p>
            <a:r>
              <a:rPr lang="en-US" sz="2000" dirty="0">
                <a:latin typeface="Calibri" panose="020F0502020204030204" pitchFamily="34" charset="0"/>
                <a:cs typeface="Calibri" panose="020F0502020204030204" pitchFamily="34" charset="0"/>
              </a:rPr>
              <a:t>The dashboard also highlights the influence of factors like coaching, venue, and team performance, providing a comprehensive tool for both football enthusiasts and analysts to explore the rich legacy of the World Cup. </a:t>
            </a:r>
          </a:p>
          <a:p>
            <a:r>
              <a:rPr lang="en-US" sz="2000" dirty="0">
                <a:latin typeface="Calibri" panose="020F0502020204030204" pitchFamily="34" charset="0"/>
                <a:cs typeface="Calibri" panose="020F0502020204030204" pitchFamily="34" charset="0"/>
              </a:rPr>
              <a:t>This analysis not only celebrates past achievements but also serves as a valuable resource for predicting future outcomes and understanding the evolving nature of international football competition.</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8919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711B-9708-DCA1-FE4A-22F829238F04}"/>
              </a:ext>
            </a:extLst>
          </p:cNvPr>
          <p:cNvSpPr>
            <a:spLocks noGrp="1"/>
          </p:cNvSpPr>
          <p:nvPr>
            <p:ph type="title"/>
          </p:nvPr>
        </p:nvSpPr>
        <p:spPr>
          <a:xfrm>
            <a:off x="831850" y="699796"/>
            <a:ext cx="10515600" cy="3060441"/>
          </a:xfrm>
        </p:spPr>
        <p:txBody>
          <a:bodyPr>
            <a:normAutofit/>
          </a:bodyPr>
          <a:lstStyle/>
          <a:p>
            <a:pPr algn="ctr"/>
            <a:r>
              <a:rPr lang="en-IN" sz="4400" dirty="0">
                <a:solidFill>
                  <a:schemeClr val="accent1">
                    <a:lumMod val="75000"/>
                  </a:schemeClr>
                </a:solidFill>
                <a:latin typeface="Calibri" panose="020F0502020204030204" pitchFamily="34" charset="0"/>
                <a:cs typeface="Calibri" panose="020F0502020204030204" pitchFamily="34" charset="0"/>
              </a:rPr>
              <a:t>THANK YOU</a:t>
            </a:r>
          </a:p>
        </p:txBody>
      </p:sp>
      <p:sp>
        <p:nvSpPr>
          <p:cNvPr id="3" name="Text Placeholder 2">
            <a:extLst>
              <a:ext uri="{FF2B5EF4-FFF2-40B4-BE49-F238E27FC236}">
                <a16:creationId xmlns:a16="http://schemas.microsoft.com/office/drawing/2014/main" id="{110300D4-5CB6-3712-0AB1-1F87B93B7AD4}"/>
              </a:ext>
            </a:extLst>
          </p:cNvPr>
          <p:cNvSpPr>
            <a:spLocks noGrp="1"/>
          </p:cNvSpPr>
          <p:nvPr>
            <p:ph type="body" idx="1"/>
          </p:nvPr>
        </p:nvSpPr>
        <p:spPr/>
        <p:txBody>
          <a:bodyPr>
            <a:normAutofit/>
          </a:bodyPr>
          <a:lstStyle/>
          <a:p>
            <a:pPr algn="r"/>
            <a:r>
              <a:rPr lang="en-IN" sz="2000" dirty="0">
                <a:solidFill>
                  <a:schemeClr val="tx1"/>
                </a:solidFill>
                <a:latin typeface="Calibri" panose="020F0502020204030204" pitchFamily="34" charset="0"/>
                <a:cs typeface="Calibri" panose="020F0502020204030204" pitchFamily="34" charset="0"/>
              </a:rPr>
              <a:t>By Prachi Khartade</a:t>
            </a:r>
          </a:p>
        </p:txBody>
      </p:sp>
    </p:spTree>
    <p:extLst>
      <p:ext uri="{BB962C8B-B14F-4D97-AF65-F5344CB8AC3E}">
        <p14:creationId xmlns:p14="http://schemas.microsoft.com/office/powerpoint/2010/main" val="231392575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5A5F-A0C4-0F14-0A76-B0322E929D24}"/>
              </a:ext>
            </a:extLst>
          </p:cNvPr>
          <p:cNvSpPr>
            <a:spLocks noGrp="1"/>
          </p:cNvSpPr>
          <p:nvPr>
            <p:ph type="title"/>
          </p:nvPr>
        </p:nvSpPr>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97EDEBA9-5A9E-2E3E-185B-06FE4116A3A0}"/>
              </a:ext>
            </a:extLst>
          </p:cNvPr>
          <p:cNvSpPr>
            <a:spLocks noGrp="1"/>
          </p:cNvSpPr>
          <p:nvPr>
            <p:ph idx="1"/>
          </p:nvPr>
        </p:nvSpPr>
        <p:spPr/>
        <p:txBody>
          <a:bodyPr>
            <a:normAutofit/>
          </a:bodyPr>
          <a:lstStyle/>
          <a:p>
            <a:r>
              <a:rPr lang="en-IN" sz="2600" dirty="0">
                <a:latin typeface="Calibri" panose="020F0502020204030204" pitchFamily="34" charset="0"/>
                <a:cs typeface="Calibri" panose="020F0502020204030204" pitchFamily="34" charset="0"/>
              </a:rPr>
              <a:t>Abstract</a:t>
            </a:r>
          </a:p>
          <a:p>
            <a:r>
              <a:rPr lang="en-IN" sz="2600" dirty="0">
                <a:latin typeface="Calibri" panose="020F0502020204030204" pitchFamily="34" charset="0"/>
                <a:cs typeface="Calibri" panose="020F0502020204030204" pitchFamily="34" charset="0"/>
              </a:rPr>
              <a:t>Proposed work</a:t>
            </a:r>
          </a:p>
          <a:p>
            <a:r>
              <a:rPr lang="en-IN" sz="2600" dirty="0">
                <a:latin typeface="Calibri" panose="020F0502020204030204" pitchFamily="34" charset="0"/>
                <a:cs typeface="Calibri" panose="020F0502020204030204" pitchFamily="34" charset="0"/>
              </a:rPr>
              <a:t>Visualizing Data</a:t>
            </a:r>
          </a:p>
          <a:p>
            <a:r>
              <a:rPr lang="en-IN" sz="2600" dirty="0">
                <a:latin typeface="Calibri" panose="020F0502020204030204" pitchFamily="34" charset="0"/>
                <a:cs typeface="Calibri" panose="020F0502020204030204" pitchFamily="34" charset="0"/>
              </a:rPr>
              <a:t>Insights and Data Analysis</a:t>
            </a:r>
          </a:p>
          <a:p>
            <a:r>
              <a:rPr lang="en-IN" sz="2600" dirty="0">
                <a:latin typeface="Calibri" panose="020F0502020204030204" pitchFamily="34" charset="0"/>
                <a:cs typeface="Calibri" panose="020F0502020204030204" pitchFamily="34" charset="0"/>
              </a:rPr>
              <a:t>Conclusion</a:t>
            </a:r>
          </a:p>
          <a:p>
            <a:endParaRPr lang="en-IN" dirty="0"/>
          </a:p>
          <a:p>
            <a:endParaRPr lang="en-IN" dirty="0"/>
          </a:p>
        </p:txBody>
      </p:sp>
    </p:spTree>
    <p:extLst>
      <p:ext uri="{BB962C8B-B14F-4D97-AF65-F5344CB8AC3E}">
        <p14:creationId xmlns:p14="http://schemas.microsoft.com/office/powerpoint/2010/main" val="122439376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41E8-F16A-B451-0EF4-DFBADB93A7BE}"/>
              </a:ext>
            </a:extLst>
          </p:cNvPr>
          <p:cNvSpPr>
            <a:spLocks noGrp="1"/>
          </p:cNvSpPr>
          <p:nvPr>
            <p:ph type="title"/>
          </p:nvPr>
        </p:nvSpPr>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F73279DB-1DB5-7DE0-BAF4-0A5CAF7277F9}"/>
              </a:ext>
            </a:extLst>
          </p:cNvPr>
          <p:cNvSpPr>
            <a:spLocks noGrp="1"/>
          </p:cNvSpPr>
          <p:nvPr>
            <p:ph idx="1"/>
          </p:nvPr>
        </p:nvSpPr>
        <p:spPr/>
        <p:txBody>
          <a:bodyPr>
            <a:normAutofit lnSpcReduction="10000"/>
          </a:bodyPr>
          <a:lstStyle/>
          <a:p>
            <a:r>
              <a:rPr lang="en-US" sz="2000" dirty="0">
                <a:latin typeface="Calibri body"/>
              </a:rPr>
              <a:t>The FIFA World Cup stands as one of the most significant sporting events globally, boasting a rich history that spans over 90 years. This comprehensive data analysis delves into various facets of the World Cup, covering team performances, player statistics, and overarching trends and patterns throughout the years. By examining historical data from past tournaments, the analysis seeks to uncover the top-performing teams, standout players, and the key factors that have contributed to tournament successes. Additionally, it explores the influence of different elements such as the host nation, playing conditions, and team strategies. This analysis is designed to provide valuable insights to fans, analysts, and strategists, offering a deeper understanding of the FIFA World Cup and its evolution over time.</a:t>
            </a:r>
            <a:endParaRPr lang="en-IN" sz="2000" dirty="0">
              <a:latin typeface="Calibri body"/>
            </a:endParaRPr>
          </a:p>
        </p:txBody>
      </p:sp>
    </p:spTree>
    <p:extLst>
      <p:ext uri="{BB962C8B-B14F-4D97-AF65-F5344CB8AC3E}">
        <p14:creationId xmlns:p14="http://schemas.microsoft.com/office/powerpoint/2010/main" val="17461056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D56F-E22E-22D3-84D3-8C4A1A391F6B}"/>
              </a:ext>
            </a:extLst>
          </p:cNvPr>
          <p:cNvSpPr>
            <a:spLocks noGrp="1"/>
          </p:cNvSpPr>
          <p:nvPr>
            <p:ph type="title"/>
          </p:nvPr>
        </p:nvSpPr>
        <p:spPr>
          <a:xfrm>
            <a:off x="1141413" y="0"/>
            <a:ext cx="9905998" cy="1110343"/>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PROPOSED WORK</a:t>
            </a:r>
          </a:p>
        </p:txBody>
      </p:sp>
      <p:sp>
        <p:nvSpPr>
          <p:cNvPr id="3" name="Content Placeholder 2">
            <a:extLst>
              <a:ext uri="{FF2B5EF4-FFF2-40B4-BE49-F238E27FC236}">
                <a16:creationId xmlns:a16="http://schemas.microsoft.com/office/drawing/2014/main" id="{C24BD9A7-A27A-515C-8033-28207D369D1A}"/>
              </a:ext>
            </a:extLst>
          </p:cNvPr>
          <p:cNvSpPr>
            <a:spLocks noGrp="1"/>
          </p:cNvSpPr>
          <p:nvPr>
            <p:ph idx="1"/>
          </p:nvPr>
        </p:nvSpPr>
        <p:spPr>
          <a:xfrm>
            <a:off x="1484310" y="1110343"/>
            <a:ext cx="10018713" cy="5066522"/>
          </a:xfrm>
        </p:spPr>
        <p:txBody>
          <a:bodyPr>
            <a:normAutofit fontScale="25000" lnSpcReduction="20000"/>
          </a:bodyPr>
          <a:lstStyle/>
          <a:p>
            <a:r>
              <a:rPr lang="en-US" sz="8000" dirty="0">
                <a:latin typeface="Calibri" panose="020F0502020204030204" pitchFamily="34" charset="0"/>
                <a:cs typeface="Calibri" panose="020F0502020204030204" pitchFamily="34" charset="0"/>
              </a:rPr>
              <a:t>Data collection: Collected sales data .</a:t>
            </a:r>
          </a:p>
          <a:p>
            <a:endParaRPr lang="en-US" sz="8000" dirty="0">
              <a:latin typeface="Calibri" panose="020F0502020204030204" pitchFamily="34" charset="0"/>
              <a:cs typeface="Calibri" panose="020F0502020204030204" pitchFamily="34" charset="0"/>
            </a:endParaRPr>
          </a:p>
          <a:p>
            <a:r>
              <a:rPr lang="en-US" sz="8000" dirty="0">
                <a:latin typeface="Calibri" panose="020F0502020204030204" pitchFamily="34" charset="0"/>
                <a:cs typeface="Calibri" panose="020F0502020204030204" pitchFamily="34" charset="0"/>
              </a:rPr>
              <a:t>Data cleaning and preparation: Cleaned and transformed the data to ensure it was accurate, complete, and consistent.</a:t>
            </a:r>
          </a:p>
          <a:p>
            <a:endParaRPr lang="en-US" sz="8000" dirty="0">
              <a:latin typeface="Calibri" panose="020F0502020204030204" pitchFamily="34" charset="0"/>
              <a:cs typeface="Calibri" panose="020F0502020204030204" pitchFamily="34" charset="0"/>
            </a:endParaRPr>
          </a:p>
          <a:p>
            <a:r>
              <a:rPr lang="en-US" sz="8000" dirty="0">
                <a:latin typeface="Calibri" panose="020F0502020204030204" pitchFamily="34" charset="0"/>
                <a:cs typeface="Calibri" panose="020F0502020204030204" pitchFamily="34" charset="0"/>
              </a:rPr>
              <a:t>Data modeling: Designed a data model that organized the data in a way that made it easy to analyze and visualize.</a:t>
            </a:r>
          </a:p>
          <a:p>
            <a:endParaRPr lang="en-US" sz="8000" dirty="0">
              <a:latin typeface="Calibri" panose="020F0502020204030204" pitchFamily="34" charset="0"/>
              <a:cs typeface="Calibri" panose="020F0502020204030204" pitchFamily="34" charset="0"/>
            </a:endParaRPr>
          </a:p>
          <a:p>
            <a:r>
              <a:rPr lang="en-US" sz="8000" dirty="0">
                <a:latin typeface="Calibri" panose="020F0502020204030204" pitchFamily="34" charset="0"/>
                <a:cs typeface="Calibri" panose="020F0502020204030204" pitchFamily="34" charset="0"/>
              </a:rPr>
              <a:t>Data visualization: Used Power BI to create charts, tables, and other visualizations that presented the data in a way that was easy to understand.</a:t>
            </a:r>
          </a:p>
          <a:p>
            <a:endParaRPr lang="en-US" sz="8000" dirty="0">
              <a:latin typeface="Calibri" panose="020F0502020204030204" pitchFamily="34" charset="0"/>
              <a:cs typeface="Calibri" panose="020F0502020204030204" pitchFamily="34" charset="0"/>
            </a:endParaRPr>
          </a:p>
          <a:p>
            <a:r>
              <a:rPr lang="en-US" sz="8000" dirty="0">
                <a:latin typeface="Calibri" panose="020F0502020204030204" pitchFamily="34" charset="0"/>
                <a:cs typeface="Calibri" panose="020F0502020204030204" pitchFamily="34" charset="0"/>
              </a:rPr>
              <a:t>Analysis and insights: Analyzed the visualizations to identify trends and insights that informed business decisions.</a:t>
            </a:r>
          </a:p>
          <a:p>
            <a:endParaRPr lang="en-IN" dirty="0"/>
          </a:p>
        </p:txBody>
      </p:sp>
    </p:spTree>
    <p:extLst>
      <p:ext uri="{BB962C8B-B14F-4D97-AF65-F5344CB8AC3E}">
        <p14:creationId xmlns:p14="http://schemas.microsoft.com/office/powerpoint/2010/main" val="260211210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979C-C7CE-8F98-A718-0253E2828FAF}"/>
              </a:ext>
            </a:extLst>
          </p:cNvPr>
          <p:cNvSpPr>
            <a:spLocks noGrp="1"/>
          </p:cNvSpPr>
          <p:nvPr>
            <p:ph type="title"/>
          </p:nvPr>
        </p:nvSpPr>
        <p:spPr>
          <a:xfrm>
            <a:off x="838200" y="365125"/>
            <a:ext cx="10515600" cy="913169"/>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VISUALIZING DATA - DASHBOARD</a:t>
            </a:r>
          </a:p>
        </p:txBody>
      </p:sp>
      <p:pic>
        <p:nvPicPr>
          <p:cNvPr id="11" name="Content Placeholder 10">
            <a:extLst>
              <a:ext uri="{FF2B5EF4-FFF2-40B4-BE49-F238E27FC236}">
                <a16:creationId xmlns:a16="http://schemas.microsoft.com/office/drawing/2014/main" id="{56DC133C-B890-2ADD-6CBF-14AFD4D60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690" y="1278293"/>
            <a:ext cx="10515600" cy="5214581"/>
          </a:xfrm>
        </p:spPr>
      </p:pic>
    </p:spTree>
    <p:extLst>
      <p:ext uri="{BB962C8B-B14F-4D97-AF65-F5344CB8AC3E}">
        <p14:creationId xmlns:p14="http://schemas.microsoft.com/office/powerpoint/2010/main" val="15898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E753-412C-F617-8F11-4681ADFF912E}"/>
              </a:ext>
            </a:extLst>
          </p:cNvPr>
          <p:cNvSpPr>
            <a:spLocks noGrp="1"/>
          </p:cNvSpPr>
          <p:nvPr>
            <p:ph type="title"/>
          </p:nvPr>
        </p:nvSpPr>
        <p:spPr>
          <a:xfrm>
            <a:off x="1141413" y="200590"/>
            <a:ext cx="9905998" cy="1149285"/>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VISUALIZING DATA</a:t>
            </a:r>
          </a:p>
        </p:txBody>
      </p:sp>
      <p:sp>
        <p:nvSpPr>
          <p:cNvPr id="7" name="Content Placeholder 6">
            <a:extLst>
              <a:ext uri="{FF2B5EF4-FFF2-40B4-BE49-F238E27FC236}">
                <a16:creationId xmlns:a16="http://schemas.microsoft.com/office/drawing/2014/main" id="{EF9D31C3-8674-F311-D932-DD5E894977C2}"/>
              </a:ext>
            </a:extLst>
          </p:cNvPr>
          <p:cNvSpPr>
            <a:spLocks noGrp="1"/>
          </p:cNvSpPr>
          <p:nvPr>
            <p:ph idx="1"/>
          </p:nvPr>
        </p:nvSpPr>
        <p:spPr>
          <a:xfrm>
            <a:off x="838200" y="1138335"/>
            <a:ext cx="10515600" cy="5354539"/>
          </a:xfrm>
        </p:spPr>
        <p:txBody>
          <a:bodyPr/>
          <a:lstStyle/>
          <a:p>
            <a:r>
              <a:rPr lang="en-US" sz="2000" dirty="0">
                <a:latin typeface="Calibri" panose="020F0502020204030204" pitchFamily="34" charset="0"/>
                <a:cs typeface="Calibri" panose="020F0502020204030204" pitchFamily="34" charset="0"/>
              </a:rPr>
              <a:t>Used slicers for filtering by Coach name, player name, Country and City.</a:t>
            </a:r>
          </a:p>
          <a:p>
            <a:pPr marL="0" indent="0">
              <a:buNone/>
            </a:pPr>
            <a:endParaRPr lang="en-IN" dirty="0"/>
          </a:p>
          <a:p>
            <a:pPr marL="0" indent="0">
              <a:buNone/>
            </a:pPr>
            <a:endParaRPr lang="en-IN" dirty="0"/>
          </a:p>
          <a:p>
            <a:r>
              <a:rPr lang="en-US" sz="2000" dirty="0">
                <a:latin typeface="Calibri" panose="020F0502020204030204" pitchFamily="34" charset="0"/>
                <a:cs typeface="Calibri" panose="020F0502020204030204" pitchFamily="34" charset="0"/>
              </a:rPr>
              <a:t>Use a card visualization to display the count of matches, count of qualified teams and total number of goals scored across all World Cups.</a:t>
            </a:r>
          </a:p>
          <a:p>
            <a:pPr marL="0" indent="0">
              <a:buNone/>
            </a:pPr>
            <a:endParaRPr lang="en-IN" sz="2000" dirty="0"/>
          </a:p>
          <a:p>
            <a:pPr marL="0" indent="0">
              <a:buNone/>
            </a:pPr>
            <a:endParaRPr lang="en-IN" sz="2000" dirty="0"/>
          </a:p>
          <a:p>
            <a:r>
              <a:rPr lang="en-IN" sz="2000" dirty="0">
                <a:latin typeface="Calibri" panose="020F0502020204030204" pitchFamily="34" charset="0"/>
                <a:cs typeface="Calibri" panose="020F0502020204030204" pitchFamily="34" charset="0"/>
              </a:rPr>
              <a:t>Used stacked column chart to display all the matches played by year.</a:t>
            </a: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p>
        </p:txBody>
      </p:sp>
      <p:pic>
        <p:nvPicPr>
          <p:cNvPr id="9" name="Picture 8">
            <a:extLst>
              <a:ext uri="{FF2B5EF4-FFF2-40B4-BE49-F238E27FC236}">
                <a16:creationId xmlns:a16="http://schemas.microsoft.com/office/drawing/2014/main" id="{D9A57249-41E4-0142-6BB0-3A2727E5651D}"/>
              </a:ext>
            </a:extLst>
          </p:cNvPr>
          <p:cNvPicPr>
            <a:picLocks noChangeAspect="1"/>
          </p:cNvPicPr>
          <p:nvPr/>
        </p:nvPicPr>
        <p:blipFill>
          <a:blip r:embed="rId2"/>
          <a:stretch>
            <a:fillRect/>
          </a:stretch>
        </p:blipFill>
        <p:spPr>
          <a:xfrm>
            <a:off x="1141413" y="1621587"/>
            <a:ext cx="6229545" cy="906322"/>
          </a:xfrm>
          <a:prstGeom prst="rect">
            <a:avLst/>
          </a:prstGeom>
        </p:spPr>
      </p:pic>
      <p:pic>
        <p:nvPicPr>
          <p:cNvPr id="11" name="Picture 10">
            <a:extLst>
              <a:ext uri="{FF2B5EF4-FFF2-40B4-BE49-F238E27FC236}">
                <a16:creationId xmlns:a16="http://schemas.microsoft.com/office/drawing/2014/main" id="{59F930D0-CEB7-0FA7-E0AC-0AAD4824DF2E}"/>
              </a:ext>
            </a:extLst>
          </p:cNvPr>
          <p:cNvPicPr>
            <a:picLocks noChangeAspect="1"/>
          </p:cNvPicPr>
          <p:nvPr/>
        </p:nvPicPr>
        <p:blipFill>
          <a:blip r:embed="rId3"/>
          <a:stretch>
            <a:fillRect/>
          </a:stretch>
        </p:blipFill>
        <p:spPr>
          <a:xfrm>
            <a:off x="1224108" y="3712565"/>
            <a:ext cx="4183224" cy="695714"/>
          </a:xfrm>
          <a:prstGeom prst="rect">
            <a:avLst/>
          </a:prstGeom>
        </p:spPr>
      </p:pic>
      <p:pic>
        <p:nvPicPr>
          <p:cNvPr id="13" name="Picture 12">
            <a:extLst>
              <a:ext uri="{FF2B5EF4-FFF2-40B4-BE49-F238E27FC236}">
                <a16:creationId xmlns:a16="http://schemas.microsoft.com/office/drawing/2014/main" id="{F89C9F2D-1AAA-CD7E-1353-37683ADA0A21}"/>
              </a:ext>
            </a:extLst>
          </p:cNvPr>
          <p:cNvPicPr>
            <a:picLocks noChangeAspect="1"/>
          </p:cNvPicPr>
          <p:nvPr/>
        </p:nvPicPr>
        <p:blipFill>
          <a:blip r:embed="rId4"/>
          <a:stretch>
            <a:fillRect/>
          </a:stretch>
        </p:blipFill>
        <p:spPr>
          <a:xfrm>
            <a:off x="1224108" y="5118913"/>
            <a:ext cx="4385486" cy="1201503"/>
          </a:xfrm>
          <a:prstGeom prst="rect">
            <a:avLst/>
          </a:prstGeom>
        </p:spPr>
      </p:pic>
    </p:spTree>
    <p:extLst>
      <p:ext uri="{BB962C8B-B14F-4D97-AF65-F5344CB8AC3E}">
        <p14:creationId xmlns:p14="http://schemas.microsoft.com/office/powerpoint/2010/main" val="317934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5843-15C0-71ED-4E3F-35896D214B7E}"/>
              </a:ext>
            </a:extLst>
          </p:cNvPr>
          <p:cNvSpPr>
            <a:spLocks noGrp="1"/>
          </p:cNvSpPr>
          <p:nvPr>
            <p:ph type="title"/>
          </p:nvPr>
        </p:nvSpPr>
        <p:spPr>
          <a:xfrm>
            <a:off x="838200" y="147200"/>
            <a:ext cx="10515600" cy="987814"/>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VISUALIZING DATA</a:t>
            </a:r>
          </a:p>
        </p:txBody>
      </p:sp>
      <p:sp>
        <p:nvSpPr>
          <p:cNvPr id="3" name="Content Placeholder 2">
            <a:extLst>
              <a:ext uri="{FF2B5EF4-FFF2-40B4-BE49-F238E27FC236}">
                <a16:creationId xmlns:a16="http://schemas.microsoft.com/office/drawing/2014/main" id="{D1B66A6A-748E-E601-1660-6C3AF7500619}"/>
              </a:ext>
            </a:extLst>
          </p:cNvPr>
          <p:cNvSpPr>
            <a:spLocks noGrp="1"/>
          </p:cNvSpPr>
          <p:nvPr>
            <p:ph idx="1"/>
          </p:nvPr>
        </p:nvSpPr>
        <p:spPr>
          <a:xfrm>
            <a:off x="838200" y="1135013"/>
            <a:ext cx="10927702" cy="5545705"/>
          </a:xfrm>
        </p:spPr>
        <p:txBody>
          <a:bodyPr>
            <a:normAutofit/>
          </a:bodyPr>
          <a:lstStyle/>
          <a:p>
            <a:r>
              <a:rPr lang="en-US" sz="2000" dirty="0"/>
              <a:t>The pie chart will display the distribution of World Cup victories by country, with each segment representing a country and the size of each segment indicating the number of times that country has won the World Cup.</a:t>
            </a:r>
          </a:p>
          <a:p>
            <a:endParaRPr lang="en-IN" sz="2000" dirty="0"/>
          </a:p>
          <a:p>
            <a:endParaRPr lang="en-IN" sz="1800" dirty="0"/>
          </a:p>
          <a:p>
            <a:endParaRPr lang="en-IN" sz="1800" dirty="0"/>
          </a:p>
          <a:p>
            <a:pPr marL="0" indent="0">
              <a:buNone/>
            </a:pPr>
            <a:endParaRPr lang="en-IN" sz="1800" dirty="0"/>
          </a:p>
          <a:p>
            <a:r>
              <a:rPr lang="en-IN" sz="2000" dirty="0"/>
              <a:t>Tables are created to show count of matchID with respective to city, country and stadium.</a:t>
            </a:r>
          </a:p>
          <a:p>
            <a:r>
              <a:rPr lang="en-IN" sz="2000" dirty="0"/>
              <a:t>One more table is used here to display all the information of players.</a:t>
            </a:r>
          </a:p>
          <a:p>
            <a:endParaRPr lang="en-IN" sz="1800" dirty="0"/>
          </a:p>
          <a:p>
            <a:endParaRPr lang="en-IN" sz="1800" dirty="0"/>
          </a:p>
        </p:txBody>
      </p:sp>
      <p:pic>
        <p:nvPicPr>
          <p:cNvPr id="5" name="Picture 4">
            <a:extLst>
              <a:ext uri="{FF2B5EF4-FFF2-40B4-BE49-F238E27FC236}">
                <a16:creationId xmlns:a16="http://schemas.microsoft.com/office/drawing/2014/main" id="{C4FBE9B4-52B0-A521-F682-6F7BF1720461}"/>
              </a:ext>
            </a:extLst>
          </p:cNvPr>
          <p:cNvPicPr>
            <a:picLocks noChangeAspect="1"/>
          </p:cNvPicPr>
          <p:nvPr/>
        </p:nvPicPr>
        <p:blipFill>
          <a:blip r:embed="rId2"/>
          <a:stretch>
            <a:fillRect/>
          </a:stretch>
        </p:blipFill>
        <p:spPr>
          <a:xfrm>
            <a:off x="1254484" y="2281334"/>
            <a:ext cx="2452493" cy="1752698"/>
          </a:xfrm>
          <a:prstGeom prst="rect">
            <a:avLst/>
          </a:prstGeom>
        </p:spPr>
      </p:pic>
      <p:pic>
        <p:nvPicPr>
          <p:cNvPr id="7" name="Picture 6">
            <a:extLst>
              <a:ext uri="{FF2B5EF4-FFF2-40B4-BE49-F238E27FC236}">
                <a16:creationId xmlns:a16="http://schemas.microsoft.com/office/drawing/2014/main" id="{B2D9E97B-6923-6959-9718-816372FB4DA7}"/>
              </a:ext>
            </a:extLst>
          </p:cNvPr>
          <p:cNvPicPr>
            <a:picLocks noChangeAspect="1"/>
          </p:cNvPicPr>
          <p:nvPr/>
        </p:nvPicPr>
        <p:blipFill>
          <a:blip r:embed="rId3"/>
          <a:stretch>
            <a:fillRect/>
          </a:stretch>
        </p:blipFill>
        <p:spPr>
          <a:xfrm>
            <a:off x="3827883" y="5180354"/>
            <a:ext cx="4948336" cy="1668603"/>
          </a:xfrm>
          <a:prstGeom prst="rect">
            <a:avLst/>
          </a:prstGeom>
        </p:spPr>
      </p:pic>
      <p:pic>
        <p:nvPicPr>
          <p:cNvPr id="9" name="Picture 8">
            <a:extLst>
              <a:ext uri="{FF2B5EF4-FFF2-40B4-BE49-F238E27FC236}">
                <a16:creationId xmlns:a16="http://schemas.microsoft.com/office/drawing/2014/main" id="{03930CB8-ADCB-BEDF-5892-D29F0C9B7D80}"/>
              </a:ext>
            </a:extLst>
          </p:cNvPr>
          <p:cNvPicPr>
            <a:picLocks noChangeAspect="1"/>
          </p:cNvPicPr>
          <p:nvPr/>
        </p:nvPicPr>
        <p:blipFill>
          <a:blip r:embed="rId4"/>
          <a:stretch>
            <a:fillRect/>
          </a:stretch>
        </p:blipFill>
        <p:spPr>
          <a:xfrm>
            <a:off x="1254484" y="5189398"/>
            <a:ext cx="2208050" cy="1668602"/>
          </a:xfrm>
          <a:prstGeom prst="rect">
            <a:avLst/>
          </a:prstGeom>
        </p:spPr>
      </p:pic>
      <p:pic>
        <p:nvPicPr>
          <p:cNvPr id="11" name="Picture 10">
            <a:extLst>
              <a:ext uri="{FF2B5EF4-FFF2-40B4-BE49-F238E27FC236}">
                <a16:creationId xmlns:a16="http://schemas.microsoft.com/office/drawing/2014/main" id="{617A0E43-016A-A6D8-FB55-5BC72ACD2805}"/>
              </a:ext>
            </a:extLst>
          </p:cNvPr>
          <p:cNvPicPr>
            <a:picLocks noChangeAspect="1"/>
          </p:cNvPicPr>
          <p:nvPr/>
        </p:nvPicPr>
        <p:blipFill>
          <a:blip r:embed="rId5"/>
          <a:stretch>
            <a:fillRect/>
          </a:stretch>
        </p:blipFill>
        <p:spPr>
          <a:xfrm>
            <a:off x="9141568" y="5180353"/>
            <a:ext cx="2492053" cy="1668603"/>
          </a:xfrm>
          <a:prstGeom prst="rect">
            <a:avLst/>
          </a:prstGeom>
        </p:spPr>
      </p:pic>
    </p:spTree>
    <p:extLst>
      <p:ext uri="{BB962C8B-B14F-4D97-AF65-F5344CB8AC3E}">
        <p14:creationId xmlns:p14="http://schemas.microsoft.com/office/powerpoint/2010/main" val="39483592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6505-6838-F43F-B938-79978EC7CCF1}"/>
              </a:ext>
            </a:extLst>
          </p:cNvPr>
          <p:cNvSpPr>
            <a:spLocks noGrp="1"/>
          </p:cNvSpPr>
          <p:nvPr>
            <p:ph type="title"/>
          </p:nvPr>
        </p:nvSpPr>
        <p:spPr>
          <a:xfrm>
            <a:off x="838200" y="365125"/>
            <a:ext cx="10515600" cy="754547"/>
          </a:xfrm>
        </p:spPr>
        <p:txBody>
          <a:bodyPr>
            <a:normAutofit/>
          </a:bodyPr>
          <a:lstStyle/>
          <a:p>
            <a:r>
              <a:rPr lang="en-IN" sz="4000" dirty="0">
                <a:solidFill>
                  <a:schemeClr val="accent1">
                    <a:lumMod val="75000"/>
                  </a:schemeClr>
                </a:solidFill>
                <a:latin typeface="Calibri" panose="020F0502020204030204" pitchFamily="34" charset="0"/>
                <a:cs typeface="Calibri" panose="020F0502020204030204" pitchFamily="34" charset="0"/>
              </a:rPr>
              <a:t>VISUALIZING DATA</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741A45-6B03-9A9F-6CB9-24615A1FA9BD}"/>
              </a:ext>
            </a:extLst>
          </p:cNvPr>
          <p:cNvSpPr>
            <a:spLocks noGrp="1"/>
          </p:cNvSpPr>
          <p:nvPr>
            <p:ph idx="1"/>
          </p:nvPr>
        </p:nvSpPr>
        <p:spPr>
          <a:xfrm>
            <a:off x="838200" y="979714"/>
            <a:ext cx="10515600" cy="5728996"/>
          </a:xfrm>
        </p:spPr>
        <p:txBody>
          <a:bodyPr>
            <a:normAutofit/>
          </a:bodyPr>
          <a:lstStyle/>
          <a:p>
            <a:r>
              <a:rPr lang="en-US" sz="2000" dirty="0">
                <a:latin typeface="Calibri" panose="020F0502020204030204" pitchFamily="34" charset="0"/>
                <a:cs typeface="Calibri" panose="020F0502020204030204" pitchFamily="34" charset="0"/>
              </a:rPr>
              <a:t>Used table to display player information, including the team, position, and events, with interactive slicers to filter the data by Coach Name, Position, and Year.</a:t>
            </a:r>
          </a:p>
          <a:p>
            <a:endParaRPr lang="en-IN" sz="1600" dirty="0"/>
          </a:p>
          <a:p>
            <a:endParaRPr lang="en-IN" sz="1600" dirty="0"/>
          </a:p>
          <a:p>
            <a:endParaRPr lang="en-IN" sz="1600" dirty="0"/>
          </a:p>
          <a:p>
            <a:endParaRPr lang="en-IN" sz="1600" dirty="0"/>
          </a:p>
          <a:p>
            <a:pPr marL="0" indent="0">
              <a:buNone/>
            </a:pPr>
            <a:r>
              <a:rPr lang="en-US" sz="2000" dirty="0">
                <a:latin typeface="Calibri" panose="020F0502020204030204" pitchFamily="34" charset="0"/>
                <a:cs typeface="Calibri" panose="020F0502020204030204" pitchFamily="34" charset="0"/>
              </a:rPr>
              <a:t>The "count of team initials by coach name" tells you how many times a coach has managed different teams or how many times they have managed the same team across different tournaments. For this purpose funnel is used here and display top 5 among them.</a:t>
            </a:r>
          </a:p>
          <a:p>
            <a:endParaRPr lang="en-IN" sz="1600" dirty="0"/>
          </a:p>
        </p:txBody>
      </p:sp>
      <p:pic>
        <p:nvPicPr>
          <p:cNvPr id="5" name="Picture 4">
            <a:extLst>
              <a:ext uri="{FF2B5EF4-FFF2-40B4-BE49-F238E27FC236}">
                <a16:creationId xmlns:a16="http://schemas.microsoft.com/office/drawing/2014/main" id="{4B9C6A7A-9A53-EB35-F523-ABEEE80F3D59}"/>
              </a:ext>
            </a:extLst>
          </p:cNvPr>
          <p:cNvPicPr>
            <a:picLocks noChangeAspect="1"/>
          </p:cNvPicPr>
          <p:nvPr/>
        </p:nvPicPr>
        <p:blipFill>
          <a:blip r:embed="rId2"/>
          <a:stretch>
            <a:fillRect/>
          </a:stretch>
        </p:blipFill>
        <p:spPr>
          <a:xfrm>
            <a:off x="1526332" y="1839199"/>
            <a:ext cx="5480958" cy="1708570"/>
          </a:xfrm>
          <a:prstGeom prst="rect">
            <a:avLst/>
          </a:prstGeom>
        </p:spPr>
      </p:pic>
      <p:pic>
        <p:nvPicPr>
          <p:cNvPr id="7" name="Picture 6">
            <a:extLst>
              <a:ext uri="{FF2B5EF4-FFF2-40B4-BE49-F238E27FC236}">
                <a16:creationId xmlns:a16="http://schemas.microsoft.com/office/drawing/2014/main" id="{79C5A088-D1A5-9366-F232-DCC552731E86}"/>
              </a:ext>
            </a:extLst>
          </p:cNvPr>
          <p:cNvPicPr>
            <a:picLocks noChangeAspect="1"/>
          </p:cNvPicPr>
          <p:nvPr/>
        </p:nvPicPr>
        <p:blipFill>
          <a:blip r:embed="rId3"/>
          <a:stretch>
            <a:fillRect/>
          </a:stretch>
        </p:blipFill>
        <p:spPr>
          <a:xfrm>
            <a:off x="1684952" y="4981479"/>
            <a:ext cx="2034657" cy="1708570"/>
          </a:xfrm>
          <a:prstGeom prst="rect">
            <a:avLst/>
          </a:prstGeom>
        </p:spPr>
      </p:pic>
    </p:spTree>
    <p:extLst>
      <p:ext uri="{BB962C8B-B14F-4D97-AF65-F5344CB8AC3E}">
        <p14:creationId xmlns:p14="http://schemas.microsoft.com/office/powerpoint/2010/main" val="50604302"/>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D01B-939D-D7DD-EAB4-91A0BBA7EF49}"/>
              </a:ext>
            </a:extLst>
          </p:cNvPr>
          <p:cNvSpPr>
            <a:spLocks noGrp="1"/>
          </p:cNvSpPr>
          <p:nvPr>
            <p:ph type="title"/>
          </p:nvPr>
        </p:nvSpPr>
        <p:spPr>
          <a:xfrm>
            <a:off x="1141413" y="373224"/>
            <a:ext cx="9905998" cy="1306286"/>
          </a:xfrm>
        </p:spPr>
        <p:txBody>
          <a:bodyPr>
            <a:normAutofit/>
          </a:bodyPr>
          <a:lstStyle/>
          <a:p>
            <a:r>
              <a:rPr lang="en-IN" sz="4000" dirty="0">
                <a:latin typeface="Calibri" panose="020F0502020204030204" pitchFamily="34" charset="0"/>
                <a:cs typeface="Calibri" panose="020F0502020204030204" pitchFamily="34" charset="0"/>
              </a:rPr>
              <a:t>Relationship between tables</a:t>
            </a:r>
          </a:p>
        </p:txBody>
      </p:sp>
      <p:pic>
        <p:nvPicPr>
          <p:cNvPr id="5" name="Content Placeholder 4">
            <a:extLst>
              <a:ext uri="{FF2B5EF4-FFF2-40B4-BE49-F238E27FC236}">
                <a16:creationId xmlns:a16="http://schemas.microsoft.com/office/drawing/2014/main" id="{807F11D9-9CA0-5375-CB8F-C7DDD292C629}"/>
              </a:ext>
            </a:extLst>
          </p:cNvPr>
          <p:cNvPicPr>
            <a:picLocks noGrp="1" noChangeAspect="1"/>
          </p:cNvPicPr>
          <p:nvPr>
            <p:ph idx="1"/>
          </p:nvPr>
        </p:nvPicPr>
        <p:blipFill>
          <a:blip r:embed="rId2"/>
          <a:stretch>
            <a:fillRect/>
          </a:stretch>
        </p:blipFill>
        <p:spPr>
          <a:xfrm>
            <a:off x="2267340" y="1819469"/>
            <a:ext cx="7240555" cy="3971731"/>
          </a:xfrm>
        </p:spPr>
      </p:pic>
    </p:spTree>
    <p:extLst>
      <p:ext uri="{BB962C8B-B14F-4D97-AF65-F5344CB8AC3E}">
        <p14:creationId xmlns:p14="http://schemas.microsoft.com/office/powerpoint/2010/main" val="2403743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119</TotalTime>
  <Words>969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body</vt:lpstr>
      <vt:lpstr>Tw Cen MT</vt:lpstr>
      <vt:lpstr>Circuit</vt:lpstr>
      <vt:lpstr>FIFA World Cup Analysis</vt:lpstr>
      <vt:lpstr>AGENDA</vt:lpstr>
      <vt:lpstr>ABSTRACT</vt:lpstr>
      <vt:lpstr>PROPOSED WORK</vt:lpstr>
      <vt:lpstr>VISUALIZING DATA - DASHBOARD</vt:lpstr>
      <vt:lpstr>VISUALIZING DATA</vt:lpstr>
      <vt:lpstr>VISUALIZING DATA</vt:lpstr>
      <vt:lpstr>VISUALIZING DATA</vt:lpstr>
      <vt:lpstr>Relationship between tables</vt:lpstr>
      <vt:lpstr>INSIGHTS AND DATA ANALYSIS</vt:lpstr>
      <vt:lpstr>INSIGHTS AND DATA ANALYSIS</vt:lpstr>
      <vt:lpstr>INSIGHTS AND DATA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khartade</dc:creator>
  <cp:lastModifiedBy>prachi khartade</cp:lastModifiedBy>
  <cp:revision>2</cp:revision>
  <dcterms:created xsi:type="dcterms:W3CDTF">2024-08-11T12:45:57Z</dcterms:created>
  <dcterms:modified xsi:type="dcterms:W3CDTF">2024-08-27T17:06:21Z</dcterms:modified>
</cp:coreProperties>
</file>