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0BC4-E6BF-11D9-2727-F82805E30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6BF94-6BB3-0EF4-2B17-3565E5C36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A87BC-9775-E3F4-9A6C-6E2BE891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833A-2643-4368-B561-9965E2DAC2D4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7E507-96C3-21BB-29C3-2CD39103D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74208-9DAB-FAF8-592E-4F9CD782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DAF5-429B-4E32-ACFC-C3B0D8DAF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66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FDF4-467E-1C3B-74F0-F1C2A213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5C969-715D-A75B-584F-3F597B2E8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6304A-ABAE-B460-9C32-C82D8D9F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833A-2643-4368-B561-9965E2DAC2D4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61D92-0D60-E271-0A0F-C6F072990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F82A1-157D-2C19-1AB2-DFBBF0E6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DAF5-429B-4E32-ACFC-C3B0D8DAF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20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A4753D-AF2B-02CA-918E-6C26A56AB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F1BCC-AF07-0E4E-0150-A845D47F6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77E5A-F234-076C-6796-0945F32B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833A-2643-4368-B561-9965E2DAC2D4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3E89-7D31-E9EA-753E-3ED33C2D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A556F-10C2-1D5C-11E5-22FA6A32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DAF5-429B-4E32-ACFC-C3B0D8DAF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60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D9F3-8956-3797-7EFB-E107B6BD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F4985-F1A4-43AB-AAA9-51AD37E9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D7541-94DD-1AE9-153E-8259E5DF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833A-2643-4368-B561-9965E2DAC2D4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13B44-F48B-E51F-6B9C-F5280DB9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AF1B3-F102-8754-E8D2-E15C2505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DAF5-429B-4E32-ACFC-C3B0D8DAF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57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667D4-06AA-D71F-BCC1-E9B605636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B50C1-7304-B9AE-8AF2-369B8C63E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DEDB7-BF01-296F-042B-31DA608D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833A-2643-4368-B561-9965E2DAC2D4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AD5F5-F042-2E12-B486-7C358457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64BFE-EF04-DAA3-2813-53E79DEE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DAF5-429B-4E32-ACFC-C3B0D8DAF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62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BA76-B28C-0B81-D0F1-9A827834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6EBB3-FD66-99FA-15F1-A929FEF7D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9D7FE-B21E-18A4-9F40-3DE34CC9A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14D2F-E52E-B771-D137-C35C9EC04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833A-2643-4368-B561-9965E2DAC2D4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8D3DF-7F92-56E3-7B62-1A4B3DC1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B6722-54D9-1F17-10A8-2D2A8ED7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DAF5-429B-4E32-ACFC-C3B0D8DAF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65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EF02-A294-F231-9490-3D7B2CD82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07E7-71D9-801F-55F3-239B7F59E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3C3F6-B7DF-A67A-DD74-1333EE774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4C1BB-B117-A4EB-02EA-360D6B4F1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8AC7F-AB25-4406-CEEA-826D70A57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435BBD-9DD5-6699-5515-B11DD08C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833A-2643-4368-B561-9965E2DAC2D4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E637E7-087F-7B6C-C796-D965AA77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EAC86-8D7B-918C-1798-F0C02ADB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DAF5-429B-4E32-ACFC-C3B0D8DAF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67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7B26-2A2D-31EA-243B-49945824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39294-5A92-2389-D08C-E83D9C37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833A-2643-4368-B561-9965E2DAC2D4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D6B75-F1F0-F9D5-9FFC-789157618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BE29B6-1B40-E8A7-76AB-2F74D834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DAF5-429B-4E32-ACFC-C3B0D8DAF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782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0F01D-9A65-A752-9F9A-46C2B41AA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833A-2643-4368-B561-9965E2DAC2D4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E99AF1-AF22-AD04-18BF-9424BD9B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95776-AD2B-5740-A8DC-DFAE9610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DAF5-429B-4E32-ACFC-C3B0D8DAF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19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F773-AD2D-1471-709C-0439614EF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1F54F-930C-2E47-4EAD-8FC0EBEC1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6D84B-E34C-3B6E-2861-925A747B9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11E4B-FFAB-E76B-3052-19181AB3E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833A-2643-4368-B561-9965E2DAC2D4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B206D-DD66-0048-7D64-8E2A6044A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F3C3C-0B4E-95EF-13FB-46C052C4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DAF5-429B-4E32-ACFC-C3B0D8DAF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5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5C0D-C9DB-4DAA-7245-651209978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37E72-DF6F-C3AD-FF28-054BC06F9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B5383-4F77-5D41-52C7-B10A60ED7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489FA-0E3B-D12E-1324-8510CDEB8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833A-2643-4368-B561-9965E2DAC2D4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99392-5E0E-860F-123D-2FAE89F7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532C9-6DF8-811A-DB7D-0CEE4D2A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DAF5-429B-4E32-ACFC-C3B0D8DAF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81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C0B278-53FC-34A3-16E4-D48BCA65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C5528-4C5C-60AA-60B5-65F7C91DA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B09BE-40B6-B817-869D-425AAE699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B833A-2643-4368-B561-9965E2DAC2D4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581FD-256C-9B89-8601-D9ABB0A6E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B36E9-F032-BAEC-919F-591985C6F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5DAF5-429B-4E32-ACFC-C3B0D8DAF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36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5E85-862E-9E8C-80C2-785F82809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ptos" panose="020B0004020202020204" pitchFamily="34" charset="0"/>
              </a:rPr>
              <a:t>Online Sales Analysis</a:t>
            </a:r>
            <a:br>
              <a:rPr lang="en-IN" dirty="0">
                <a:solidFill>
                  <a:schemeClr val="accent2">
                    <a:lumMod val="75000"/>
                  </a:schemeClr>
                </a:solidFill>
                <a:latin typeface="Aptos" panose="020B0004020202020204" pitchFamily="34" charset="0"/>
              </a:rPr>
            </a:b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ptos" panose="020B0004020202020204" pitchFamily="34" charset="0"/>
              </a:rPr>
              <a:t>using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0BC5E-9A34-3453-60F7-2A6074A0B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Prachi Khartade</a:t>
            </a:r>
          </a:p>
        </p:txBody>
      </p:sp>
    </p:spTree>
    <p:extLst>
      <p:ext uri="{BB962C8B-B14F-4D97-AF65-F5344CB8AC3E}">
        <p14:creationId xmlns:p14="http://schemas.microsoft.com/office/powerpoint/2010/main" val="2235198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F2B9-B26E-4850-F280-2A6BAACD2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53135"/>
          </a:xfrm>
        </p:spPr>
        <p:txBody>
          <a:bodyPr/>
          <a:lstStyle/>
          <a:p>
            <a:pPr algn="ctr"/>
            <a:r>
              <a:rPr lang="en-IN" dirty="0">
                <a:highlight>
                  <a:srgbClr val="008080"/>
                </a:highlight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02342-2B09-C72C-7219-A26BF6628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V="1">
            <a:off x="831850" y="5998212"/>
            <a:ext cx="10515600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561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EED44-2141-A855-CDF4-FCF19039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DA3F0-2DE9-1146-8F03-1737DD8F4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primary objective of this project is to analyze the sales data across different branches, cities, and customer demographics to derive insights into sales performance. Specifically, the project aims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trends in product line sales based on customer type and gender.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Assess the impact of different payment methods on overall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Analyze the correlation between customer ratings and sales figures.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Calculate and evaluate key performance indicators (KPIs) such as gross income, gross margin percentage, and VAT impact.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014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74D0-AC96-930B-787B-CD054585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Expected Outcome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859762-5ABA-6A50-BF14-F4D77F02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Business Insights: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Identified key drivers of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Recommendations for marketing strategies based on high-performing segments.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Strategic Decision-Making:  </a:t>
            </a: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Suggestions on where to allocate resources and focus marketing efforts.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Improved Reporting: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Data-driven insights for stakeholders to make informed decisions.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9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3034B-6C06-EBE9-2FAC-E58E23A4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Creating Database and Table and import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7E65B-C78B-AE87-316A-6D59B692AD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dirty="0"/>
              <a:t>Create database and table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57CA3-9533-202D-C381-AF89F0E6B6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05740" marR="241300" algn="just">
              <a:lnSpc>
                <a:spcPct val="105000"/>
              </a:lnSpc>
              <a:spcBef>
                <a:spcPts val="1310"/>
              </a:spcBef>
              <a:spcAft>
                <a:spcPts val="0"/>
              </a:spcAft>
            </a:pPr>
            <a:r>
              <a:rPr lang="en-US" sz="1800" dirty="0">
                <a:effectLst/>
                <a:ea typeface="Courier New" panose="02070309020205020404" pitchFamily="49" charset="0"/>
              </a:rPr>
              <a:t>The first step is to create a </a:t>
            </a:r>
            <a:r>
              <a:rPr lang="en-US" sz="1800" spc="-30" dirty="0">
                <a:effectLst/>
                <a:ea typeface="Courier New" panose="02070309020205020404" pitchFamily="49" charset="0"/>
              </a:rPr>
              <a:t>database</a:t>
            </a:r>
            <a:r>
              <a:rPr lang="en-US" sz="1800" spc="-60" dirty="0">
                <a:effectLst/>
                <a:ea typeface="Courier New" panose="02070309020205020404" pitchFamily="49" charset="0"/>
              </a:rPr>
              <a:t> </a:t>
            </a:r>
            <a:r>
              <a:rPr lang="en-US" sz="1800" spc="-30" dirty="0">
                <a:effectLst/>
                <a:ea typeface="Courier New" panose="02070309020205020404" pitchFamily="49" charset="0"/>
              </a:rPr>
              <a:t>where</a:t>
            </a:r>
            <a:r>
              <a:rPr lang="en-US" sz="1800" spc="-60" dirty="0">
                <a:effectLst/>
                <a:ea typeface="Courier New" panose="02070309020205020404" pitchFamily="49" charset="0"/>
              </a:rPr>
              <a:t> </a:t>
            </a:r>
            <a:r>
              <a:rPr lang="en-US" sz="1800" spc="-30" dirty="0">
                <a:effectLst/>
                <a:ea typeface="Courier New" panose="02070309020205020404" pitchFamily="49" charset="0"/>
              </a:rPr>
              <a:t>all</a:t>
            </a:r>
            <a:r>
              <a:rPr lang="en-US" sz="1800" spc="-60" dirty="0">
                <a:effectLst/>
                <a:ea typeface="Courier New" panose="02070309020205020404" pitchFamily="49" charset="0"/>
              </a:rPr>
              <a:t> </a:t>
            </a:r>
            <a:r>
              <a:rPr lang="en-US" sz="1800" spc="-30" dirty="0">
                <a:effectLst/>
                <a:ea typeface="Courier New" panose="02070309020205020404" pitchFamily="49" charset="0"/>
              </a:rPr>
              <a:t>the</a:t>
            </a:r>
            <a:r>
              <a:rPr lang="en-US" sz="1800" spc="-60" dirty="0">
                <a:effectLst/>
                <a:ea typeface="Courier New" panose="02070309020205020404" pitchFamily="49" charset="0"/>
              </a:rPr>
              <a:t> </a:t>
            </a:r>
            <a:r>
              <a:rPr lang="en-US" sz="1800" spc="-30" dirty="0">
                <a:effectLst/>
                <a:ea typeface="Courier New" panose="02070309020205020404" pitchFamily="49" charset="0"/>
              </a:rPr>
              <a:t>data</a:t>
            </a:r>
            <a:r>
              <a:rPr lang="en-US" sz="1800" spc="-60" dirty="0">
                <a:effectLst/>
                <a:ea typeface="Courier New" panose="02070309020205020404" pitchFamily="49" charset="0"/>
              </a:rPr>
              <a:t> </a:t>
            </a:r>
            <a:r>
              <a:rPr lang="en-US" sz="1800" spc="-30" dirty="0">
                <a:effectLst/>
                <a:ea typeface="Courier New" panose="02070309020205020404" pitchFamily="49" charset="0"/>
              </a:rPr>
              <a:t>will</a:t>
            </a:r>
            <a:r>
              <a:rPr lang="en-US" sz="1800" spc="-60" dirty="0">
                <a:effectLst/>
                <a:ea typeface="Courier New" panose="02070309020205020404" pitchFamily="49" charset="0"/>
              </a:rPr>
              <a:t> </a:t>
            </a:r>
            <a:r>
              <a:rPr lang="en-US" sz="1800" spc="-30" dirty="0">
                <a:effectLst/>
                <a:ea typeface="Courier New" panose="02070309020205020404" pitchFamily="49" charset="0"/>
              </a:rPr>
              <a:t>be </a:t>
            </a:r>
            <a:r>
              <a:rPr lang="en-US" sz="1800" dirty="0">
                <a:effectLst/>
                <a:ea typeface="Courier New" panose="02070309020205020404" pitchFamily="49" charset="0"/>
              </a:rPr>
              <a:t>stored.</a:t>
            </a:r>
            <a:r>
              <a:rPr lang="en-US" sz="1800" spc="-75" dirty="0">
                <a:effectLst/>
                <a:ea typeface="Courier New" panose="02070309020205020404" pitchFamily="49" charset="0"/>
              </a:rPr>
              <a:t> </a:t>
            </a:r>
            <a:r>
              <a:rPr lang="en-US" sz="1800" dirty="0">
                <a:effectLst/>
                <a:ea typeface="Courier New" panose="02070309020205020404" pitchFamily="49" charset="0"/>
              </a:rPr>
              <a:t>In</a:t>
            </a:r>
            <a:r>
              <a:rPr lang="en-US" sz="1800" spc="-75" dirty="0">
                <a:effectLst/>
                <a:ea typeface="Courier New" panose="02070309020205020404" pitchFamily="49" charset="0"/>
              </a:rPr>
              <a:t> </a:t>
            </a:r>
            <a:r>
              <a:rPr lang="en-US" sz="1800" dirty="0">
                <a:effectLst/>
                <a:ea typeface="Courier New" panose="02070309020205020404" pitchFamily="49" charset="0"/>
              </a:rPr>
              <a:t>SQL,</a:t>
            </a:r>
            <a:r>
              <a:rPr lang="en-US" sz="1800" spc="-75" dirty="0">
                <a:effectLst/>
                <a:ea typeface="Courier New" panose="02070309020205020404" pitchFamily="49" charset="0"/>
              </a:rPr>
              <a:t> </a:t>
            </a:r>
            <a:r>
              <a:rPr lang="en-US" sz="1800" dirty="0">
                <a:effectLst/>
                <a:ea typeface="Courier New" panose="02070309020205020404" pitchFamily="49" charset="0"/>
              </a:rPr>
              <a:t>this</a:t>
            </a:r>
            <a:r>
              <a:rPr lang="en-US" sz="1800" spc="-75" dirty="0">
                <a:effectLst/>
                <a:ea typeface="Courier New" panose="02070309020205020404" pitchFamily="49" charset="0"/>
              </a:rPr>
              <a:t> </a:t>
            </a:r>
            <a:r>
              <a:rPr lang="en-US" sz="1800" dirty="0">
                <a:effectLst/>
                <a:ea typeface="Courier New" panose="02070309020205020404" pitchFamily="49" charset="0"/>
              </a:rPr>
              <a:t>is</a:t>
            </a:r>
            <a:r>
              <a:rPr lang="en-US" sz="1800" spc="-75" dirty="0">
                <a:effectLst/>
                <a:ea typeface="Courier New" panose="02070309020205020404" pitchFamily="49" charset="0"/>
              </a:rPr>
              <a:t> </a:t>
            </a:r>
            <a:r>
              <a:rPr lang="en-US" sz="1800" dirty="0">
                <a:effectLst/>
                <a:ea typeface="Courier New" panose="02070309020205020404" pitchFamily="49" charset="0"/>
              </a:rPr>
              <a:t>done</a:t>
            </a:r>
            <a:r>
              <a:rPr lang="en-US" sz="1800" spc="-75" dirty="0">
                <a:effectLst/>
                <a:ea typeface="Courier New" panose="02070309020205020404" pitchFamily="49" charset="0"/>
              </a:rPr>
              <a:t> </a:t>
            </a:r>
            <a:r>
              <a:rPr lang="en-US" sz="1800" dirty="0">
                <a:effectLst/>
                <a:ea typeface="Courier New" panose="02070309020205020404" pitchFamily="49" charset="0"/>
              </a:rPr>
              <a:t>using the</a:t>
            </a:r>
            <a:r>
              <a:rPr lang="en-US" sz="1800" spc="400" dirty="0">
                <a:effectLst/>
                <a:ea typeface="Courier New" panose="02070309020205020404" pitchFamily="49" charset="0"/>
              </a:rPr>
              <a:t>   </a:t>
            </a:r>
            <a:r>
              <a:rPr lang="en-US" sz="1800" dirty="0">
                <a:effectLst/>
                <a:ea typeface="Courier New" panose="02070309020205020404" pitchFamily="49" charset="0"/>
              </a:rPr>
              <a:t>CREATE</a:t>
            </a:r>
            <a:r>
              <a:rPr lang="en-US" sz="1800" spc="400" dirty="0">
                <a:effectLst/>
                <a:ea typeface="Courier New" panose="02070309020205020404" pitchFamily="49" charset="0"/>
              </a:rPr>
              <a:t>   </a:t>
            </a:r>
            <a:r>
              <a:rPr lang="en-US" sz="1800" dirty="0">
                <a:effectLst/>
                <a:ea typeface="Courier New" panose="02070309020205020404" pitchFamily="49" charset="0"/>
              </a:rPr>
              <a:t>DATABASE</a:t>
            </a:r>
            <a:endParaRPr lang="en-IN" sz="1800" dirty="0">
              <a:effectLst/>
              <a:ea typeface="Courier New" panose="02070309020205020404" pitchFamily="49" charset="0"/>
            </a:endParaRPr>
          </a:p>
          <a:p>
            <a:pPr marL="205740" marR="236855" algn="just">
              <a:lnSpc>
                <a:spcPct val="105000"/>
              </a:lnSpc>
              <a:spcAft>
                <a:spcPts val="0"/>
              </a:spcAft>
            </a:pPr>
            <a:r>
              <a:rPr lang="en-US" sz="1800" dirty="0">
                <a:effectLst/>
                <a:ea typeface="Courier New" panose="02070309020205020404" pitchFamily="49" charset="0"/>
              </a:rPr>
              <a:t>command followed by the name </a:t>
            </a:r>
            <a:r>
              <a:rPr lang="en-US" sz="1800" spc="-10" dirty="0">
                <a:effectLst/>
                <a:ea typeface="Courier New" panose="02070309020205020404" pitchFamily="49" charset="0"/>
              </a:rPr>
              <a:t>of</a:t>
            </a:r>
            <a:r>
              <a:rPr lang="en-US" sz="1800" spc="-90" dirty="0">
                <a:effectLst/>
                <a:ea typeface="Courier New" panose="02070309020205020404" pitchFamily="49" charset="0"/>
              </a:rPr>
              <a:t> </a:t>
            </a:r>
            <a:r>
              <a:rPr lang="en-US" sz="1800" spc="-10" dirty="0">
                <a:effectLst/>
                <a:ea typeface="Courier New" panose="02070309020205020404" pitchFamily="49" charset="0"/>
              </a:rPr>
              <a:t>the</a:t>
            </a:r>
            <a:r>
              <a:rPr lang="en-US" sz="1800" spc="-85" dirty="0">
                <a:effectLst/>
                <a:ea typeface="Courier New" panose="02070309020205020404" pitchFamily="49" charset="0"/>
              </a:rPr>
              <a:t> </a:t>
            </a:r>
            <a:r>
              <a:rPr lang="en-US" sz="1800" spc="-10" dirty="0">
                <a:effectLst/>
                <a:ea typeface="Courier New" panose="02070309020205020404" pitchFamily="49" charset="0"/>
              </a:rPr>
              <a:t>database.</a:t>
            </a:r>
            <a:r>
              <a:rPr lang="en-US" sz="1800" spc="-85" dirty="0">
                <a:effectLst/>
                <a:ea typeface="Courier New" panose="02070309020205020404" pitchFamily="49" charset="0"/>
              </a:rPr>
              <a:t> </a:t>
            </a:r>
            <a:r>
              <a:rPr lang="en-US" sz="1800" spc="-10" dirty="0">
                <a:effectLst/>
                <a:ea typeface="Courier New" panose="02070309020205020404" pitchFamily="49" charset="0"/>
              </a:rPr>
              <a:t>After</a:t>
            </a:r>
            <a:r>
              <a:rPr lang="en-US" sz="1800" spc="-90" dirty="0">
                <a:effectLst/>
                <a:ea typeface="Courier New" panose="02070309020205020404" pitchFamily="49" charset="0"/>
              </a:rPr>
              <a:t> </a:t>
            </a:r>
            <a:r>
              <a:rPr lang="en-US" sz="1800" spc="-10" dirty="0">
                <a:effectLst/>
                <a:ea typeface="Courier New" panose="02070309020205020404" pitchFamily="49" charset="0"/>
              </a:rPr>
              <a:t>creating</a:t>
            </a:r>
            <a:r>
              <a:rPr lang="en-US" sz="1800" spc="-85" dirty="0">
                <a:effectLst/>
                <a:ea typeface="Courier New" panose="02070309020205020404" pitchFamily="49" charset="0"/>
              </a:rPr>
              <a:t> </a:t>
            </a:r>
            <a:r>
              <a:rPr lang="en-US" sz="1800" spc="-10" dirty="0">
                <a:effectLst/>
                <a:ea typeface="Courier New" panose="02070309020205020404" pitchFamily="49" charset="0"/>
              </a:rPr>
              <a:t>the </a:t>
            </a:r>
            <a:r>
              <a:rPr lang="en-US" sz="1800" dirty="0">
                <a:effectLst/>
                <a:ea typeface="Courier New" panose="02070309020205020404" pitchFamily="49" charset="0"/>
              </a:rPr>
              <a:t>database, we need create table and insert the data using CREATE and INSERT INTO command</a:t>
            </a:r>
            <a:endParaRPr lang="en-IN" sz="1800" dirty="0">
              <a:effectLst/>
              <a:ea typeface="Courier New" panose="02070309020205020404" pitchFamily="49" charset="0"/>
            </a:endParaRP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4CFD9-F0EC-AF71-2880-D9326424C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59BDD4D-8223-489A-12D5-6E105C6D036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27" y="2647486"/>
            <a:ext cx="4268627" cy="3642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867D8E-D7DE-B683-7DED-B7D2D99CD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690689"/>
            <a:ext cx="3350369" cy="8143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936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B139-6426-383C-4823-10669A9DE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1120"/>
          </a:xfrm>
        </p:spPr>
        <p:txBody>
          <a:bodyPr>
            <a:normAutofit/>
          </a:bodyPr>
          <a:lstStyle/>
          <a:p>
            <a:r>
              <a:rPr lang="en-IN" sz="3200" b="1" dirty="0"/>
              <a:t>1. SALES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DE15C-55FA-4A3C-A19B-CB9247F79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246"/>
            <a:ext cx="10515600" cy="4730717"/>
          </a:xfrm>
        </p:spPr>
        <p:txBody>
          <a:bodyPr>
            <a:normAutofit/>
          </a:bodyPr>
          <a:lstStyle/>
          <a:p>
            <a:r>
              <a:rPr lang="en-US" sz="1600" dirty="0"/>
              <a:t>Developed and optimized SQL queries to perform comprehensive sales analysis, including daily sales trends, branch performance, and identification of top-selling days.</a:t>
            </a:r>
          </a:p>
          <a:p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C3AF9E-944D-86C2-5D59-375E8E3F4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95" y="2467769"/>
            <a:ext cx="4688923" cy="3067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BE83E2-B3BF-2B97-5383-7970A083C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684" y="2467769"/>
            <a:ext cx="4453811" cy="3067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809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E01B-FF48-7E90-1A44-8567405C2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7814"/>
          </a:xfrm>
        </p:spPr>
        <p:txBody>
          <a:bodyPr>
            <a:normAutofit/>
          </a:bodyPr>
          <a:lstStyle/>
          <a:p>
            <a:r>
              <a:rPr lang="en-IN" sz="3200" b="1" dirty="0"/>
              <a:t>2.CUSTOMER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65821-02F0-2F74-3A39-D73B3C2BB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940"/>
            <a:ext cx="10515600" cy="4824023"/>
          </a:xfrm>
        </p:spPr>
        <p:txBody>
          <a:bodyPr>
            <a:normAutofit/>
          </a:bodyPr>
          <a:lstStyle/>
          <a:p>
            <a:r>
              <a:rPr lang="en-US" sz="1600" dirty="0"/>
              <a:t>Analyzed customer segments through SQL queries, focusing on gender-based purchasing behavior and customer type contributions, which informed targeted marketing strategies.</a:t>
            </a:r>
          </a:p>
          <a:p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66B371-9D88-1E02-F932-0EF70BF78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51" y="2441898"/>
            <a:ext cx="4391512" cy="34488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5ED4DF-7042-84D3-F738-11831ADA3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565" y="2441899"/>
            <a:ext cx="4714680" cy="34488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63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30D6AC-B7BC-DC45-208A-3FCE53CB5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30" y="411227"/>
            <a:ext cx="4957568" cy="53364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4010E8-8BB5-1E35-3D8E-480108156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188" y="411227"/>
            <a:ext cx="5530039" cy="53364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6993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C4EC5-7DF7-F526-05FD-D9AE564B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3.PRODUCTS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6423D-6B29-E902-67C3-29ACD5B18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Evaluated product line performance through SQL-based analysis, identifying high-revenue products and calculating gross income and profitability margins.</a:t>
            </a:r>
          </a:p>
          <a:p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7AC4A6-C41F-CF1B-AB03-1A0C61669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3910"/>
            <a:ext cx="4762500" cy="38989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C972A0-ED52-962D-C97F-CA116BA34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93910"/>
            <a:ext cx="4762500" cy="38989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7514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2C26-9D44-1DE7-AE7E-76C70F922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5136"/>
          </a:xfrm>
        </p:spPr>
        <p:txBody>
          <a:bodyPr/>
          <a:lstStyle/>
          <a:p>
            <a:r>
              <a:rPr lang="en-IN" sz="3200" b="1" dirty="0"/>
              <a:t>Conclusion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ECB8D-76A0-0FA4-6106-7A178D17F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882"/>
            <a:ext cx="10515600" cy="4628081"/>
          </a:xfrm>
        </p:spPr>
        <p:txBody>
          <a:bodyPr>
            <a:normAutofit/>
          </a:bodyPr>
          <a:lstStyle/>
          <a:p>
            <a:r>
              <a:rPr lang="en-US" sz="1800" dirty="0"/>
              <a:t>The insights derived from this analysis can directly inform business strategies. </a:t>
            </a:r>
          </a:p>
          <a:p>
            <a:r>
              <a:rPr lang="en-US" sz="1800" dirty="0"/>
              <a:t>For instance, enhancing product availability in top-performing branches or focusing marketing efforts on female customers and specific product lines, can drive further growth.</a:t>
            </a:r>
          </a:p>
          <a:p>
            <a:r>
              <a:rPr lang="en-US" sz="1800" dirty="0"/>
              <a:t>Understanding customer preferences at a granular level enables the business to tailor its offerings improving customer satisfaction and increasing sales.</a:t>
            </a:r>
          </a:p>
          <a:p>
            <a:r>
              <a:rPr lang="en-US" sz="1800" dirty="0"/>
              <a:t>The findings from this analysis can serve as a foundation for more advanced studies. </a:t>
            </a:r>
          </a:p>
          <a:p>
            <a:r>
              <a:rPr lang="en-US" sz="1800" dirty="0"/>
              <a:t>For example, examining seasonal trends, customer loyalty and the impact of discounts or promotions could further refine our understanding of what drives sales in different segments.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0016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398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Courier New</vt:lpstr>
      <vt:lpstr>Office Theme</vt:lpstr>
      <vt:lpstr>Online Sales Analysis using SQL</vt:lpstr>
      <vt:lpstr>Project Objective</vt:lpstr>
      <vt:lpstr>Expected Outcome</vt:lpstr>
      <vt:lpstr>Creating Database and Table and import Data</vt:lpstr>
      <vt:lpstr>1. SALES ANALYSIS</vt:lpstr>
      <vt:lpstr>2.CUSTOMER ANALYSIS</vt:lpstr>
      <vt:lpstr>PowerPoint Presentation</vt:lpstr>
      <vt:lpstr>3.PRODUCTS ANALYSIS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prachi khartade</dc:creator>
  <cp:lastModifiedBy>prachi khartade</cp:lastModifiedBy>
  <cp:revision>4</cp:revision>
  <dcterms:created xsi:type="dcterms:W3CDTF">2024-08-05T17:21:45Z</dcterms:created>
  <dcterms:modified xsi:type="dcterms:W3CDTF">2024-08-26T16:36:20Z</dcterms:modified>
</cp:coreProperties>
</file>