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70" autoAdjust="0"/>
    <p:restoredTop sz="94624" autoAdjust="0"/>
  </p:normalViewPr>
  <p:slideViewPr>
    <p:cSldViewPr>
      <p:cViewPr varScale="1">
        <p:scale>
          <a:sx n="68" d="100"/>
          <a:sy n="68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999">
              <a:schemeClr val="accent5">
                <a:lumMod val="60000"/>
                <a:lumOff val="4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1E67-CA8F-472C-8EF1-76932EB92645}" type="datetimeFigureOut">
              <a:rPr lang="en-US" smtClean="0"/>
              <a:pPr/>
              <a:t>20-Feb-13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0B97-AC28-4184-ABDF-2C3F55072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emo.avi.flv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lectronics.howstuffworks.com/video-game-system-pictures.ht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2362200"/>
            <a:ext cx="54102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EMOTIV  EPOC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447800"/>
            <a:ext cx="29129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SEMINAR ON</a:t>
            </a:r>
            <a:endParaRPr lang="en-US" sz="3600" b="1" cap="none" spc="1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105400"/>
            <a:ext cx="260244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Presented by:</a:t>
            </a:r>
          </a:p>
          <a:p>
            <a:pPr algn="ctr"/>
            <a:r>
              <a:rPr lang="en-US" sz="3200" b="1" spc="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Prachi </a:t>
            </a:r>
            <a:r>
              <a:rPr lang="en-US" sz="3200" b="1" spc="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</a:t>
            </a:r>
            <a:r>
              <a:rPr lang="en-US" sz="3200" b="1" spc="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olte</a:t>
            </a:r>
            <a:endParaRPr lang="en-US" sz="3200" b="1" cap="none" spc="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5105400"/>
            <a:ext cx="26327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Guided by:</a:t>
            </a:r>
          </a:p>
          <a:p>
            <a:pPr algn="ctr"/>
            <a:r>
              <a:rPr lang="en-US" sz="3200" b="1" cap="none" spc="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Prof.G.V.Garje</a:t>
            </a:r>
            <a:endParaRPr lang="en-US" sz="3200" b="1" cap="none" spc="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0" y="152400"/>
            <a:ext cx="1210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EPOC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EPOC isn't an acronym; it's a play on the word "epoch," which refers to a time of momentous technological development or beginning of important era.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Emotiv EPOC is the first high-fidelity brain computer interface that reads and interprets both conscious and non-conscious thoughts as well as facial expressions, body language and emotions.</a:t>
            </a:r>
            <a:endParaRPr lang="en-US" sz="2400" dirty="0"/>
          </a:p>
        </p:txBody>
      </p:sp>
      <p:pic>
        <p:nvPicPr>
          <p:cNvPr id="5" name="Picture 4" descr="http://static.ddmcdn.com/gif/emotiv-epoc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038600"/>
            <a:ext cx="1905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ain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4419600" cy="43053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685800"/>
            <a:ext cx="282509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49676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EPOC is a low cost Human–Computer Interface (HCI) comprised of 14 channels of EEG data and a gyroscope measure for 2 dimensional controls . The electrodes are located at the positions AF3, F7, F3, FC5, T7, P7, O1, O2, P8, T8, FC6, F4, F8, AF4 according to the International system as shown in Fig.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53626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HARDWARE COMPONENTS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480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 smtClean="0"/>
              <a:t>The main physical components are the 14 electrodes, the gyroscope, sensors and a Lithium-poly battery.</a:t>
            </a:r>
          </a:p>
          <a:p>
            <a:pPr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 smtClean="0"/>
              <a:t>The device connects wirelessly with the computer or the embedded system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I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A gyroscope is a device for measuring or maintaining  orientation.</a:t>
            </a:r>
            <a:endParaRPr lang="en-US" sz="2400" dirty="0"/>
          </a:p>
        </p:txBody>
      </p:sp>
      <p:pic>
        <p:nvPicPr>
          <p:cNvPr id="4" name="Picture 3" descr="_44438417_headset_info416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447800"/>
            <a:ext cx="350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/>
        </p:nvGraphicFramePr>
        <p:xfrm>
          <a:off x="381000" y="1256792"/>
          <a:ext cx="8229600" cy="492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 (plus CMS/DRL references)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names (Int. 10-20 locations)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AF3, AF4, F3, F4, F7, F8, FC5, FC6, P7, P8, T7, T8, O1, O2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Sampling method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 sampling, Single ADC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~128Hz (2048Hz internal)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bits (14 bits effective) 1 LSB = 1.95μV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0.2 - 45Hz, digital notch filters at 40Hz and 60Hz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range (input 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256mVpp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Coupling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 coupled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Proprietary wireless, 2.4GHz band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Li-poly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life (typical)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hours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Impedance measurement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Contact quality using patented system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95600" y="228600"/>
            <a:ext cx="3025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specification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09800"/>
            <a:ext cx="2008243" cy="918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hlinkClick r:id="rId2" action="ppaction://hlinkfile"/>
              </a:rPr>
              <a:t>video</a:t>
            </a:r>
            <a:endParaRPr lang="en-US" sz="54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3124200" y="6858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7400" y="7620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2428875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14800" y="533400"/>
            <a:ext cx="1475404" cy="830997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002060"/>
                </a:solidFill>
                <a:effectLst/>
              </a:rPr>
              <a:t>Wireless</a:t>
            </a:r>
          </a:p>
          <a:p>
            <a:pPr algn="ctr"/>
            <a:r>
              <a:rPr lang="en-US" sz="2400" b="1" cap="all" dirty="0" smtClean="0">
                <a:ln w="0"/>
                <a:solidFill>
                  <a:srgbClr val="002060"/>
                </a:solidFill>
                <a:effectLst/>
              </a:rPr>
              <a:t> receiver</a:t>
            </a:r>
            <a:endParaRPr lang="en-US" sz="2400" b="1" cap="all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533400"/>
            <a:ext cx="1208985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Device</a:t>
            </a:r>
          </a:p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 driver</a:t>
            </a:r>
            <a:endParaRPr lang="en-US" sz="2400" b="1" cap="all" spc="0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905000"/>
            <a:ext cx="25908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905000"/>
            <a:ext cx="12954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9400" y="2590800"/>
            <a:ext cx="1795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emoengine</a:t>
            </a:r>
            <a:endParaRPr lang="en-US" sz="2400" b="1" cap="all" spc="0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2286000"/>
            <a:ext cx="12218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solidFill>
                  <a:srgbClr val="002060"/>
                </a:solidFill>
                <a:effectLst/>
              </a:rPr>
              <a:t>Emotiv</a:t>
            </a:r>
          </a:p>
          <a:p>
            <a:pPr algn="ctr"/>
            <a:r>
              <a:rPr lang="en-US" sz="2000" b="1" cap="all" dirty="0" smtClean="0">
                <a:ln w="0"/>
                <a:solidFill>
                  <a:srgbClr val="002060"/>
                </a:solidFill>
                <a:effectLst/>
              </a:rPr>
              <a:t>Sdk</a:t>
            </a:r>
          </a:p>
          <a:p>
            <a:pPr algn="ctr"/>
            <a:r>
              <a:rPr lang="en-US" sz="2000" b="1" cap="all" spc="0" dirty="0" smtClean="0">
                <a:ln w="0"/>
                <a:solidFill>
                  <a:srgbClr val="002060"/>
                </a:solidFill>
                <a:effectLst/>
              </a:rPr>
              <a:t>Library</a:t>
            </a:r>
          </a:p>
          <a:p>
            <a:pPr algn="ctr"/>
            <a:r>
              <a:rPr lang="en-US" sz="2000" b="1" cap="all" dirty="0" smtClean="0">
                <a:ln w="0"/>
                <a:solidFill>
                  <a:srgbClr val="002060"/>
                </a:solidFill>
                <a:effectLst/>
              </a:rPr>
              <a:t>(EDK.DLL)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38100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4038600"/>
            <a:ext cx="2064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API INTERFACE</a:t>
            </a:r>
            <a:endParaRPr lang="en-US" sz="2400" b="1" cap="all" spc="0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5400" y="5791200"/>
            <a:ext cx="3810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43600" y="5943600"/>
            <a:ext cx="18790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APPLICATION</a:t>
            </a:r>
            <a:endParaRPr lang="en-US" sz="2400" b="1" cap="all" spc="0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4600" y="52578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5334000"/>
            <a:ext cx="14398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0"/>
                <a:solidFill>
                  <a:srgbClr val="002060"/>
                </a:solidFill>
                <a:effectLst/>
              </a:rPr>
              <a:t>API CALLS</a:t>
            </a:r>
            <a:endParaRPr lang="en-US" sz="2400" b="1" cap="all" spc="0" dirty="0">
              <a:ln w="0"/>
              <a:solidFill>
                <a:srgbClr val="002060"/>
              </a:solidFill>
              <a:effectLst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239000" y="14478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7848600" y="4572000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934200" y="4648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1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228600"/>
            <a:ext cx="2105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TRAINING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3" descr="acti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478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1219200"/>
            <a:ext cx="441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 smtClean="0"/>
              <a:t>This sort of training is usually called Cognitive Training, where Data from training to classify their individual brainwave ‘signature’, for each focussed and intent thought trained.</a:t>
            </a:r>
          </a:p>
          <a:p>
            <a:pPr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 smtClean="0"/>
              <a:t>There are four different mental states or facial gesture and predefined Actions that can be triggered when they occur.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6800"/>
            <a:ext cx="571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Self paced decision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Neural classifier recognizes which mental task is  concentrated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Analyzing cont. EEG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Mutual learning process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Neural network learns patient specific EEG patterns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Response  to EEG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Every response treated as unknown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14600" y="0"/>
            <a:ext cx="35651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Training(cont.)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 descr="brai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86200"/>
            <a:ext cx="2209800" cy="2066925"/>
          </a:xfrm>
          <a:prstGeom prst="rect">
            <a:avLst/>
          </a:prstGeom>
        </p:spPr>
      </p:pic>
      <p:pic>
        <p:nvPicPr>
          <p:cNvPr id="6" name="Picture 5" descr="br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192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81000"/>
            <a:ext cx="23174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software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426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API is a simple software for the Modular EEG that implements an experimental Brain Computer Interface (BCI)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programming language used in the API (application program interface) is known as Python C.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88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27326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application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2390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lists of applications for this device are numerous ranging from medical applications to electro-mechanical to entertainment applications.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Currently it is still in research condition but still EPOC headset is available in market for entertaining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purpose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382000" cy="7294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Introduction</a:t>
            </a:r>
          </a:p>
          <a:p>
            <a:pPr marL="342900" indent="-342900"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2. EEG working with  Epoc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3. Working of EPOC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4. Application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5. Pros and cons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6. Conclusion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 smtClean="0"/>
              <a:t>7. References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0668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Epoc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Brain Computer Interface(BCI)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Electroencephalogram(EEG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0"/>
            <a:ext cx="25467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Overview:-</a:t>
            </a:r>
            <a:endParaRPr lang="en-US" sz="3600" b="1" cap="all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45379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Present application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676400"/>
            <a:ext cx="4724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Currently this system is being used in Virtual 3D navigation and in gaming applications.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Here a person can control a character on the screen just through his or her facial expressions.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No physical movements of arms is required as in traditional gaming</a:t>
            </a:r>
            <a:endParaRPr lang="en-US" sz="2400" dirty="0"/>
          </a:p>
        </p:txBody>
      </p:sp>
      <p:pic>
        <p:nvPicPr>
          <p:cNvPr id="4" name="Picture 3" descr="Emotiv_Epoc_Pics_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81000"/>
            <a:ext cx="50792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Developer application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Two of the best known developer applications of the Emotiv Epoc are: The brain driver car and the mind controlled wheel chair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Anathor exciting application is THOUGHT controlled games.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In the brain driver car the can be made to accelerate/decelerate or turn just by bio-electric signals from the 16 channel EPOC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An electric wheel chair can be made to navigate just by simple actions such as blinking and smiling.</a:t>
            </a:r>
          </a:p>
          <a:p>
            <a:endParaRPr lang="en-US" dirty="0"/>
          </a:p>
        </p:txBody>
      </p:sp>
      <p:pic>
        <p:nvPicPr>
          <p:cNvPr id="3" name="Content Placeholder 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3581400"/>
            <a:ext cx="4040188" cy="1900238"/>
          </a:xfrm>
          <a:prstGeom prst="rect">
            <a:avLst/>
          </a:prstGeom>
        </p:spPr>
      </p:pic>
      <p:pic>
        <p:nvPicPr>
          <p:cNvPr id="4" name="Content Placeholder 8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76800" y="3505200"/>
            <a:ext cx="4041775" cy="2693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457200"/>
            <a:ext cx="33763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Pros and cons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34290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New method of interacting with machines/computer, where no physical touch is required.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Relatively cheap compared to other EEG devices.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No conduction gel required for the electrodes.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2860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Current version limits to only four different actions(i.e., inputs)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Many applications still in beta stages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Hard to market since not many people are known to the idea of BCI.(only IBM is taking intrest in research)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04800"/>
            <a:ext cx="27299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229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Brain-Computer Interface (BCI) is a method of communication based on voluntary neural activity generated by the brain and independent of its normal output pathways of peripheral nerves and muscles. </a:t>
            </a: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The neural activity used in BCI can be recorded using invasive or non-invasive techniques. </a:t>
            </a: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We can say as detection techniques and experimental designs improve, the BCI will improve as well and would provide wealth alternatives for individuals to interact with their environment.</a:t>
            </a: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Electroencephalography is the process of recording the electrical activity in the brain.</a:t>
            </a:r>
            <a:endParaRPr lang="en-US" sz="20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Emotiv Epoc is a neural headset that works on the principle of Electroencephalography or EEG.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28600"/>
            <a:ext cx="25750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  <a:r>
              <a:rPr lang="en-US" dirty="0" smtClean="0"/>
              <a:t>. ASM paper: </a:t>
            </a:r>
            <a:r>
              <a:rPr lang="en-US" dirty="0" smtClean="0"/>
              <a:t>“Measuring Subjectivity”-Supporting Evaluations with the Emotiv EPOC Neuroheadset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Daniel Cernea , Peter-Scott Olech, Achim Ebert,Andreas Kerren( 19 January 2012)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  <a:r>
              <a:rPr lang="en-US" dirty="0" smtClean="0"/>
              <a:t>. IEEE paper: </a:t>
            </a:r>
            <a:r>
              <a:rPr lang="en-US" dirty="0" smtClean="0"/>
              <a:t>Towards Brain First-Aid: A Diagnostic Device for Conscious Awareness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Ryan C. N. D’Arcy, Sujoy Ghosh Hajra</a:t>
            </a:r>
            <a:r>
              <a:rPr lang="en-US" i="1" dirty="0" smtClean="0"/>
              <a:t>, Member, IEEE</a:t>
            </a:r>
            <a:r>
              <a:rPr lang="en-US" dirty="0" smtClean="0"/>
              <a:t>, Careesa Liu</a:t>
            </a:r>
            <a:r>
              <a:rPr lang="en-US" i="1" dirty="0" smtClean="0"/>
              <a:t>, Member, IEEE</a:t>
            </a:r>
            <a:r>
              <a:rPr lang="en-US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Lauren D. Sculthorpe, and Donald F. Weaver(3 March 2011)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IEEE paper:</a:t>
            </a:r>
            <a:r>
              <a:rPr lang="en-US" dirty="0" smtClean="0"/>
              <a:t> </a:t>
            </a:r>
            <a:r>
              <a:rPr lang="en-US" dirty="0" smtClean="0"/>
              <a:t>Head movements based control of an intelligent wheelchair in an indoor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Ericka Janet Rechy-Ramirez, Huosheng Hu and Klaus McDonald-Maier(11 December 2012)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800"/>
            <a:ext cx="25750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4. </a:t>
            </a:r>
            <a:r>
              <a:rPr lang="en-US" dirty="0" smtClean="0"/>
              <a:t>IEEE paper: Choice </a:t>
            </a:r>
            <a:r>
              <a:rPr lang="en-US" dirty="0" smtClean="0"/>
              <a:t>modeling and the brain: A study on the Electroencephalogram (EEG) of preferences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by   Rami N. Khushaba , Luke Greenacre , Sarath Kodagoda , Jordan Louviere , Sandra Burke ,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Gamini Dissanayake(9 September 2012).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smtClean="0"/>
              <a:t>IEEE paper: </a:t>
            </a:r>
            <a:r>
              <a:rPr lang="en-US" dirty="0" smtClean="0"/>
              <a:t>Restoration of Whole Body Movement-Toward a Noninvasive Brain–Machine Interface SystemBy José L. Contreras-Vidal, Alessandro Presacco, Harshavardhan Agashe, and Andrew Paek    ( 6 February 2012)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6.  www.emotive.com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82450"/>
            <a:ext cx="58008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88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16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Emotiv Epoc is a brain computer  interfacing  device.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It is basically a headset that can  read and interpret brain waves.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Uses the Brain computer interface(BCI) and electrocephalogram(EEG)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429000" y="228600"/>
            <a:ext cx="205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EPOC</a:t>
            </a:r>
            <a:endParaRPr lang="en-US" sz="5400" b="1" cap="all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 descr="Video Game System Image Gallery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752600"/>
            <a:ext cx="381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0"/>
            <a:ext cx="487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Brain   computer interface(Bci</a:t>
            </a:r>
            <a:r>
              <a:rPr lang="en-US" sz="3600" b="1" cap="all" dirty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en-US" sz="3600" b="1" cap="all" spc="0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It is  a system that allows user to control a machine(eg.computer,    an automated chair)Solely with a brain activity rather than the peripheral nervous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Control with a BCI is initiated when a user performs a </a:t>
            </a:r>
            <a:r>
              <a:rPr lang="en-US" sz="2400" b="1" dirty="0" smtClean="0"/>
              <a:t>specific mental task.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A brain-computer interface (BCI), sometimes called a direct neural interface or a brain-machine interface, is a direct communication pathway between a human brain and an external device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brain-computer-interface-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371600"/>
            <a:ext cx="441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76600" y="228600"/>
            <a:ext cx="24976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BCI  ( Cont)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Emotiv system measures the electrical activity associated with the brain and the muscles of the face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Bridge between the brain and signal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8578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0"/>
            <a:ext cx="40495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I THINK THUS I ACT..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48899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Electrocephalogram</a:t>
            </a:r>
          </a:p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(eeg)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Electroencephalography (EEG) is the recording of electrical activity along the scalp produced by firing of neurons within the brain.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Electroencephalography belongs to the Non Invasive BCI category.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http://static.ddmcdn.com/gif/emotiv-epoc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581400"/>
            <a:ext cx="190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304800"/>
            <a:ext cx="2590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EEG  (cont.)</a:t>
            </a:r>
            <a:endParaRPr lang="en-US" sz="36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It is a neurological test that involves attaching electrodes to the head of a person to measure and record electrical activity in the brain over time</a:t>
            </a:r>
            <a:endParaRPr lang="en-US" sz="2400" dirty="0"/>
          </a:p>
        </p:txBody>
      </p:sp>
      <p:pic>
        <p:nvPicPr>
          <p:cNvPr id="4" name="Picture 4" descr="an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335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w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81000"/>
            <a:ext cx="4744017" cy="2947003"/>
          </a:xfrm>
          <a:prstGeom prst="rect">
            <a:avLst/>
          </a:prstGeom>
        </p:spPr>
      </p:pic>
      <p:pic>
        <p:nvPicPr>
          <p:cNvPr id="3" name="Picture 2" descr="h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05200"/>
            <a:ext cx="4829743" cy="2737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62000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Chewing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Moving the head up and down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1237</Words>
  <Application>Microsoft Office PowerPoint</Application>
  <PresentationFormat>On-screen Show 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55</cp:revision>
  <dcterms:created xsi:type="dcterms:W3CDTF">2013-02-14T11:49:51Z</dcterms:created>
  <dcterms:modified xsi:type="dcterms:W3CDTF">2013-02-20T03:27:34Z</dcterms:modified>
</cp:coreProperties>
</file>