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9E26EDA1-7912-8C45-814F-E2DBFF93EDB7}" type="datetimeFigureOut">
              <a:rPr lang="en-US" smtClean="0"/>
              <a:t>11/2/2023</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99DAB5F8-605C-6E46-9C4A-F79904111A30}" type="slidenum">
              <a:rPr lang="en-US" smtClean="0"/>
              <a:t>‹#›</a:t>
            </a:fld>
            <a:endParaRPr lang="en-US"/>
          </a:p>
        </p:txBody>
      </p:sp>
    </p:spTree>
    <p:extLst>
      <p:ext uri="{BB962C8B-B14F-4D97-AF65-F5344CB8AC3E}">
        <p14:creationId xmlns:p14="http://schemas.microsoft.com/office/powerpoint/2010/main" val="806495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1.xml" /><Relationship Id="rId5" Type="http://schemas.openxmlformats.org/officeDocument/2006/relationships/image" Target="../media/image4.pn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5.xml" /><Relationship Id="rId1" Type="http://schemas.openxmlformats.org/officeDocument/2006/relationships/slideLayout" Target="../slideLayouts/slideLayout1.xml" /><Relationship Id="rId5" Type="http://schemas.openxmlformats.org/officeDocument/2006/relationships/image" Target="../media/image9.png" /><Relationship Id="rId4" Type="http://schemas.openxmlformats.org/officeDocument/2006/relationships/image" Target="../media/image8.png" /></Relationships>
</file>

<file path=ppt/slides/_rels/slide6.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833199" y="1987510"/>
            <a:ext cx="7477601" cy="2499598"/>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Flappy Bird Game in Java: An Elaborate Guide</a:t>
            </a:r>
            <a:endParaRPr lang="en-US" sz="5249" dirty="0"/>
          </a:p>
        </p:txBody>
      </p:sp>
      <p:sp>
        <p:nvSpPr>
          <p:cNvPr id="5" name="Text 3"/>
          <p:cNvSpPr/>
          <p:nvPr/>
        </p:nvSpPr>
        <p:spPr>
          <a:xfrm>
            <a:off x="833199" y="4820364"/>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Flappy Bird is a side-scrolling mobile game developed and published by Vietnamese game developer Dong Nguyen. The game was initially released on May 24, 2013, for iOS and later for Android. It became an overnight sensation and topped the charts in many countries.</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097">
            <a:solidFill>
              <a:srgbClr val="E5E0DF"/>
            </a:solidFill>
            <a:prstDash val="solid"/>
          </a:ln>
        </p:spPr>
      </p:sp>
      <p:sp>
        <p:nvSpPr>
          <p:cNvPr id="4" name="Text 2"/>
          <p:cNvSpPr/>
          <p:nvPr/>
        </p:nvSpPr>
        <p:spPr>
          <a:xfrm>
            <a:off x="2315766" y="579596"/>
            <a:ext cx="7269480" cy="657820"/>
          </a:xfrm>
          <a:prstGeom prst="rect">
            <a:avLst/>
          </a:prstGeom>
          <a:noFill/>
          <a:ln/>
        </p:spPr>
        <p:txBody>
          <a:bodyPr wrap="none" rtlCol="0" anchor="t"/>
          <a:lstStyle/>
          <a:p>
            <a:pPr marL="0" indent="0">
              <a:lnSpc>
                <a:spcPts val="5180"/>
              </a:lnSpc>
              <a:buNone/>
            </a:pPr>
            <a:r>
              <a:rPr lang="en-US" sz="4144" b="1" kern="0" spc="-124" dirty="0">
                <a:solidFill>
                  <a:srgbClr val="000000"/>
                </a:solidFill>
                <a:latin typeface="Inter" pitchFamily="34" charset="0"/>
                <a:ea typeface="Inter" pitchFamily="34" charset="-122"/>
                <a:cs typeface="Inter" pitchFamily="34" charset="-120"/>
              </a:rPr>
              <a:t>Overview of Flappy Bird Game</a:t>
            </a:r>
            <a:endParaRPr lang="en-US" sz="4144" dirty="0"/>
          </a:p>
        </p:txBody>
      </p:sp>
      <p:sp>
        <p:nvSpPr>
          <p:cNvPr id="5" name="Text 3"/>
          <p:cNvSpPr/>
          <p:nvPr/>
        </p:nvSpPr>
        <p:spPr>
          <a:xfrm>
            <a:off x="2315766" y="1658422"/>
            <a:ext cx="9998869" cy="1010126"/>
          </a:xfrm>
          <a:prstGeom prst="rect">
            <a:avLst/>
          </a:prstGeom>
          <a:noFill/>
          <a:ln/>
        </p:spPr>
        <p:txBody>
          <a:bodyPr wrap="square" rtlCol="0" anchor="t"/>
          <a:lstStyle/>
          <a:p>
            <a:pPr marL="0" indent="0">
              <a:lnSpc>
                <a:spcPts val="2652"/>
              </a:lnSpc>
              <a:buNone/>
            </a:pPr>
            <a:r>
              <a:rPr lang="en-US" sz="1658" kern="0" spc="-33" dirty="0">
                <a:solidFill>
                  <a:srgbClr val="272525"/>
                </a:solidFill>
                <a:latin typeface="Inter" pitchFamily="34" charset="0"/>
                <a:ea typeface="Inter" pitchFamily="34" charset="-122"/>
                <a:cs typeface="Inter" pitchFamily="34" charset="-120"/>
              </a:rPr>
              <a:t>Flappy Bird is a simple game where you control a bird and try to keep it alive by flying it through pipes. The game is incredibly difficult and requires great hand-eye coordination. The graphics are simple but the challenge is addictive, making it a game that's easy to pick up but hard to put down.</a:t>
            </a:r>
            <a:endParaRPr lang="en-US" sz="1658" dirty="0"/>
          </a:p>
        </p:txBody>
      </p:sp>
      <p:pic>
        <p:nvPicPr>
          <p:cNvPr id="6" name="Image 0" descr="preencoded.png"/>
          <p:cNvPicPr>
            <a:picLocks noChangeAspect="1"/>
          </p:cNvPicPr>
          <p:nvPr/>
        </p:nvPicPr>
        <p:blipFill>
          <a:blip r:embed="rId3"/>
          <a:stretch>
            <a:fillRect/>
          </a:stretch>
        </p:blipFill>
        <p:spPr>
          <a:xfrm>
            <a:off x="2315766" y="2905363"/>
            <a:ext cx="3122414" cy="1929765"/>
          </a:xfrm>
          <a:prstGeom prst="rect">
            <a:avLst/>
          </a:prstGeom>
        </p:spPr>
      </p:pic>
      <p:sp>
        <p:nvSpPr>
          <p:cNvPr id="7" name="Text 4"/>
          <p:cNvSpPr/>
          <p:nvPr/>
        </p:nvSpPr>
        <p:spPr>
          <a:xfrm>
            <a:off x="2315766" y="5098256"/>
            <a:ext cx="2105025" cy="328851"/>
          </a:xfrm>
          <a:prstGeom prst="rect">
            <a:avLst/>
          </a:prstGeom>
          <a:noFill/>
          <a:ln/>
        </p:spPr>
        <p:txBody>
          <a:bodyPr wrap="none" rtlCol="0" anchor="t"/>
          <a:lstStyle/>
          <a:p>
            <a:pPr marL="0" indent="0" algn="l">
              <a:lnSpc>
                <a:spcPts val="2590"/>
              </a:lnSpc>
              <a:buNone/>
            </a:pPr>
            <a:r>
              <a:rPr lang="en-US" sz="2072" b="1" kern="0" spc="-62" dirty="0">
                <a:solidFill>
                  <a:srgbClr val="000000"/>
                </a:solidFill>
                <a:latin typeface="Inter" pitchFamily="34" charset="0"/>
                <a:ea typeface="Inter" pitchFamily="34" charset="-122"/>
                <a:cs typeface="Inter" pitchFamily="34" charset="-120"/>
              </a:rPr>
              <a:t>Simple Gameplay</a:t>
            </a:r>
            <a:endParaRPr lang="en-US" sz="2072" dirty="0"/>
          </a:p>
        </p:txBody>
      </p:sp>
      <p:sp>
        <p:nvSpPr>
          <p:cNvPr id="8" name="Text 5"/>
          <p:cNvSpPr/>
          <p:nvPr/>
        </p:nvSpPr>
        <p:spPr>
          <a:xfrm>
            <a:off x="2315766" y="5637609"/>
            <a:ext cx="3122414" cy="1010126"/>
          </a:xfrm>
          <a:prstGeom prst="rect">
            <a:avLst/>
          </a:prstGeom>
          <a:noFill/>
          <a:ln/>
        </p:spPr>
        <p:txBody>
          <a:bodyPr wrap="square" rtlCol="0" anchor="t"/>
          <a:lstStyle/>
          <a:p>
            <a:pPr marL="0" indent="0" algn="l">
              <a:lnSpc>
                <a:spcPts val="2652"/>
              </a:lnSpc>
              <a:buNone/>
            </a:pPr>
            <a:r>
              <a:rPr lang="en-US" sz="1658" kern="0" spc="-33" dirty="0">
                <a:solidFill>
                  <a:srgbClr val="272525"/>
                </a:solidFill>
                <a:latin typeface="Inter" pitchFamily="34" charset="0"/>
                <a:ea typeface="Inter" pitchFamily="34" charset="-122"/>
                <a:cs typeface="Inter" pitchFamily="34" charset="-120"/>
              </a:rPr>
              <a:t>Players tap the screen to flap the bird's wings, and the bird falls due to gravity.</a:t>
            </a:r>
            <a:endParaRPr lang="en-US" sz="1658" dirty="0"/>
          </a:p>
        </p:txBody>
      </p:sp>
      <p:pic>
        <p:nvPicPr>
          <p:cNvPr id="9" name="Image 1" descr="preencoded.png"/>
          <p:cNvPicPr>
            <a:picLocks noChangeAspect="1"/>
          </p:cNvPicPr>
          <p:nvPr/>
        </p:nvPicPr>
        <p:blipFill>
          <a:blip r:embed="rId4"/>
          <a:stretch>
            <a:fillRect/>
          </a:stretch>
        </p:blipFill>
        <p:spPr>
          <a:xfrm>
            <a:off x="5753933" y="2905363"/>
            <a:ext cx="3122414" cy="1929765"/>
          </a:xfrm>
          <a:prstGeom prst="rect">
            <a:avLst/>
          </a:prstGeom>
        </p:spPr>
      </p:pic>
      <p:sp>
        <p:nvSpPr>
          <p:cNvPr id="10" name="Text 6"/>
          <p:cNvSpPr/>
          <p:nvPr/>
        </p:nvSpPr>
        <p:spPr>
          <a:xfrm>
            <a:off x="5753933" y="5098256"/>
            <a:ext cx="2722245" cy="328851"/>
          </a:xfrm>
          <a:prstGeom prst="rect">
            <a:avLst/>
          </a:prstGeom>
          <a:noFill/>
          <a:ln/>
        </p:spPr>
        <p:txBody>
          <a:bodyPr wrap="none" rtlCol="0" anchor="t"/>
          <a:lstStyle/>
          <a:p>
            <a:pPr marL="0" indent="0" algn="l">
              <a:lnSpc>
                <a:spcPts val="2590"/>
              </a:lnSpc>
              <a:buNone/>
            </a:pPr>
            <a:r>
              <a:rPr lang="en-US" sz="2072" b="1" kern="0" spc="-62" dirty="0">
                <a:solidFill>
                  <a:srgbClr val="000000"/>
                </a:solidFill>
                <a:latin typeface="Inter" pitchFamily="34" charset="0"/>
                <a:ea typeface="Inter" pitchFamily="34" charset="-122"/>
                <a:cs typeface="Inter" pitchFamily="34" charset="-120"/>
              </a:rPr>
              <a:t>Challenging Obstacles</a:t>
            </a:r>
            <a:endParaRPr lang="en-US" sz="2072" dirty="0"/>
          </a:p>
        </p:txBody>
      </p:sp>
      <p:sp>
        <p:nvSpPr>
          <p:cNvPr id="11" name="Text 7"/>
          <p:cNvSpPr/>
          <p:nvPr/>
        </p:nvSpPr>
        <p:spPr>
          <a:xfrm>
            <a:off x="5753933" y="5637609"/>
            <a:ext cx="3122414" cy="1010126"/>
          </a:xfrm>
          <a:prstGeom prst="rect">
            <a:avLst/>
          </a:prstGeom>
          <a:noFill/>
          <a:ln/>
        </p:spPr>
        <p:txBody>
          <a:bodyPr wrap="square" rtlCol="0" anchor="t"/>
          <a:lstStyle/>
          <a:p>
            <a:pPr marL="0" indent="0" algn="l">
              <a:lnSpc>
                <a:spcPts val="2652"/>
              </a:lnSpc>
              <a:buNone/>
            </a:pPr>
            <a:r>
              <a:rPr lang="en-US" sz="1658" kern="0" spc="-33" dirty="0">
                <a:solidFill>
                  <a:srgbClr val="272525"/>
                </a:solidFill>
                <a:latin typeface="Inter" pitchFamily="34" charset="0"/>
                <a:ea typeface="Inter" pitchFamily="34" charset="-122"/>
                <a:cs typeface="Inter" pitchFamily="34" charset="-120"/>
              </a:rPr>
              <a:t>Players must avoid the green pipes that appear on the screen by timing their flaps correctly.</a:t>
            </a:r>
            <a:endParaRPr lang="en-US" sz="1658" dirty="0"/>
          </a:p>
        </p:txBody>
      </p:sp>
      <p:pic>
        <p:nvPicPr>
          <p:cNvPr id="12" name="Image 2" descr="preencoded.png"/>
          <p:cNvPicPr>
            <a:picLocks noChangeAspect="1"/>
          </p:cNvPicPr>
          <p:nvPr/>
        </p:nvPicPr>
        <p:blipFill>
          <a:blip r:embed="rId5"/>
          <a:stretch>
            <a:fillRect/>
          </a:stretch>
        </p:blipFill>
        <p:spPr>
          <a:xfrm>
            <a:off x="9192101" y="2905363"/>
            <a:ext cx="3122533" cy="1929765"/>
          </a:xfrm>
          <a:prstGeom prst="rect">
            <a:avLst/>
          </a:prstGeom>
        </p:spPr>
      </p:pic>
      <p:sp>
        <p:nvSpPr>
          <p:cNvPr id="13" name="Text 8"/>
          <p:cNvSpPr/>
          <p:nvPr/>
        </p:nvSpPr>
        <p:spPr>
          <a:xfrm>
            <a:off x="9192101" y="5098256"/>
            <a:ext cx="3122533" cy="657701"/>
          </a:xfrm>
          <a:prstGeom prst="rect">
            <a:avLst/>
          </a:prstGeom>
          <a:noFill/>
          <a:ln/>
        </p:spPr>
        <p:txBody>
          <a:bodyPr wrap="square" rtlCol="0" anchor="t"/>
          <a:lstStyle/>
          <a:p>
            <a:pPr marL="0" indent="0" algn="l">
              <a:lnSpc>
                <a:spcPts val="2590"/>
              </a:lnSpc>
              <a:buNone/>
            </a:pPr>
            <a:r>
              <a:rPr lang="en-US" sz="2072" b="1" kern="0" spc="-62" dirty="0">
                <a:solidFill>
                  <a:srgbClr val="000000"/>
                </a:solidFill>
                <a:latin typeface="Inter" pitchFamily="34" charset="0"/>
                <a:ea typeface="Inter" pitchFamily="34" charset="-122"/>
                <a:cs typeface="Inter" pitchFamily="34" charset="-120"/>
              </a:rPr>
              <a:t>Competition and High Scores</a:t>
            </a:r>
            <a:endParaRPr lang="en-US" sz="2072" dirty="0"/>
          </a:p>
        </p:txBody>
      </p:sp>
      <p:sp>
        <p:nvSpPr>
          <p:cNvPr id="14" name="Text 9"/>
          <p:cNvSpPr/>
          <p:nvPr/>
        </p:nvSpPr>
        <p:spPr>
          <a:xfrm>
            <a:off x="9192101" y="5966460"/>
            <a:ext cx="3122533" cy="1683544"/>
          </a:xfrm>
          <a:prstGeom prst="rect">
            <a:avLst/>
          </a:prstGeom>
          <a:noFill/>
          <a:ln/>
        </p:spPr>
        <p:txBody>
          <a:bodyPr wrap="square" rtlCol="0" anchor="t"/>
          <a:lstStyle/>
          <a:p>
            <a:pPr marL="0" indent="0" algn="l">
              <a:lnSpc>
                <a:spcPts val="2652"/>
              </a:lnSpc>
              <a:buNone/>
            </a:pPr>
            <a:r>
              <a:rPr lang="en-US" sz="1658" kern="0" spc="-33" dirty="0">
                <a:solidFill>
                  <a:srgbClr val="272525"/>
                </a:solidFill>
                <a:latin typeface="Inter" pitchFamily="34" charset="0"/>
                <a:ea typeface="Inter" pitchFamily="34" charset="-122"/>
                <a:cs typeface="Inter" pitchFamily="34" charset="-120"/>
              </a:rPr>
              <a:t>Players compete with themselves and others for the highest score. The game saves the player's high score, adding to the game's replay value.</a:t>
            </a:r>
            <a:endParaRPr lang="en-US" sz="1658"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0672"/>
          </a:xfrm>
          <a:prstGeom prst="rect">
            <a:avLst/>
          </a:prstGeom>
          <a:solidFill>
            <a:srgbClr val="FFFFFF"/>
          </a:solidFill>
          <a:ln w="12263">
            <a:solidFill>
              <a:srgbClr val="E5E0DF"/>
            </a:solidFill>
            <a:prstDash val="solid"/>
          </a:ln>
        </p:spPr>
      </p:sp>
      <p:sp>
        <p:nvSpPr>
          <p:cNvPr id="4" name="Text 2"/>
          <p:cNvSpPr/>
          <p:nvPr/>
        </p:nvSpPr>
        <p:spPr>
          <a:xfrm>
            <a:off x="4456986" y="542687"/>
            <a:ext cx="7916942" cy="616744"/>
          </a:xfrm>
          <a:prstGeom prst="rect">
            <a:avLst/>
          </a:prstGeom>
          <a:noFill/>
          <a:ln/>
        </p:spPr>
        <p:txBody>
          <a:bodyPr wrap="none" rtlCol="0" anchor="t"/>
          <a:lstStyle/>
          <a:p>
            <a:pPr marL="0" indent="0">
              <a:lnSpc>
                <a:spcPts val="4856"/>
              </a:lnSpc>
              <a:buNone/>
            </a:pPr>
            <a:r>
              <a:rPr lang="en-US" sz="3885" b="1" kern="0" spc="-117" dirty="0">
                <a:solidFill>
                  <a:srgbClr val="000000"/>
                </a:solidFill>
                <a:latin typeface="Inter" pitchFamily="34" charset="0"/>
                <a:ea typeface="Inter" pitchFamily="34" charset="-122"/>
                <a:cs typeface="Inter" pitchFamily="34" charset="-120"/>
              </a:rPr>
              <a:t>History and Popularity of the Game</a:t>
            </a:r>
            <a:endParaRPr lang="en-US" sz="3885" dirty="0"/>
          </a:p>
        </p:txBody>
      </p:sp>
      <p:sp>
        <p:nvSpPr>
          <p:cNvPr id="5" name="Text 3"/>
          <p:cNvSpPr/>
          <p:nvPr/>
        </p:nvSpPr>
        <p:spPr>
          <a:xfrm>
            <a:off x="4456986" y="1455420"/>
            <a:ext cx="9374029" cy="947261"/>
          </a:xfrm>
          <a:prstGeom prst="rect">
            <a:avLst/>
          </a:prstGeom>
          <a:noFill/>
          <a:ln/>
        </p:spPr>
        <p:txBody>
          <a:bodyPr wrap="square" rtlCol="0" anchor="t"/>
          <a:lstStyle/>
          <a:p>
            <a:pPr marL="0" indent="0">
              <a:lnSpc>
                <a:spcPts val="2486"/>
              </a:lnSpc>
              <a:buNone/>
            </a:pPr>
            <a:r>
              <a:rPr lang="en-US" sz="1554" kern="0" spc="-31" dirty="0">
                <a:solidFill>
                  <a:srgbClr val="272525"/>
                </a:solidFill>
                <a:latin typeface="Inter" pitchFamily="34" charset="0"/>
                <a:ea typeface="Inter" pitchFamily="34" charset="-122"/>
                <a:cs typeface="Inter" pitchFamily="34" charset="-120"/>
              </a:rPr>
              <a:t>Flappy Bird was a viral sensation, reaching the top of the App Store rankings in many countries shortly after its release. Despite being free to play, the game's developer was making around $50,000 a day from the advertising revenue generated by the game.</a:t>
            </a:r>
            <a:endParaRPr lang="en-US" sz="1554" dirty="0"/>
          </a:p>
        </p:txBody>
      </p:sp>
      <p:sp>
        <p:nvSpPr>
          <p:cNvPr id="6" name="Shape 4"/>
          <p:cNvSpPr/>
          <p:nvPr/>
        </p:nvSpPr>
        <p:spPr>
          <a:xfrm>
            <a:off x="4456986" y="2624614"/>
            <a:ext cx="9374029" cy="1556266"/>
          </a:xfrm>
          <a:prstGeom prst="roundRect">
            <a:avLst>
              <a:gd name="adj" fmla="val 5706"/>
            </a:avLst>
          </a:prstGeom>
          <a:solidFill>
            <a:srgbClr val="DADBF1"/>
          </a:solidFill>
          <a:ln w="12263">
            <a:solidFill>
              <a:srgbClr val="B5B7E3"/>
            </a:solidFill>
            <a:prstDash val="solid"/>
          </a:ln>
        </p:spPr>
      </p:sp>
      <p:sp>
        <p:nvSpPr>
          <p:cNvPr id="7" name="Text 5"/>
          <p:cNvSpPr/>
          <p:nvPr/>
        </p:nvSpPr>
        <p:spPr>
          <a:xfrm>
            <a:off x="4666536" y="2834164"/>
            <a:ext cx="1973461" cy="308372"/>
          </a:xfrm>
          <a:prstGeom prst="rect">
            <a:avLst/>
          </a:prstGeom>
          <a:noFill/>
          <a:ln/>
        </p:spPr>
        <p:txBody>
          <a:bodyPr wrap="none" rtlCol="0" anchor="t"/>
          <a:lstStyle/>
          <a:p>
            <a:pPr marL="0" indent="0">
              <a:lnSpc>
                <a:spcPts val="2428"/>
              </a:lnSpc>
              <a:buNone/>
            </a:pPr>
            <a:r>
              <a:rPr lang="en-US" sz="1942" b="1" kern="0" spc="-58" dirty="0">
                <a:solidFill>
                  <a:srgbClr val="272525"/>
                </a:solidFill>
                <a:latin typeface="Inter" pitchFamily="34" charset="0"/>
                <a:ea typeface="Inter" pitchFamily="34" charset="-122"/>
                <a:cs typeface="Inter" pitchFamily="34" charset="-120"/>
              </a:rPr>
              <a:t>Accidental Fame</a:t>
            </a:r>
            <a:endParaRPr lang="en-US" sz="1942" dirty="0"/>
          </a:p>
        </p:txBody>
      </p:sp>
      <p:sp>
        <p:nvSpPr>
          <p:cNvPr id="8" name="Text 6"/>
          <p:cNvSpPr/>
          <p:nvPr/>
        </p:nvSpPr>
        <p:spPr>
          <a:xfrm>
            <a:off x="4666536" y="3339822"/>
            <a:ext cx="8954929" cy="631507"/>
          </a:xfrm>
          <a:prstGeom prst="rect">
            <a:avLst/>
          </a:prstGeom>
          <a:noFill/>
          <a:ln/>
        </p:spPr>
        <p:txBody>
          <a:bodyPr wrap="square" rtlCol="0" anchor="t"/>
          <a:lstStyle/>
          <a:p>
            <a:pPr marL="0" indent="0">
              <a:lnSpc>
                <a:spcPts val="2486"/>
              </a:lnSpc>
              <a:buNone/>
            </a:pPr>
            <a:r>
              <a:rPr lang="en-US" sz="1554" kern="0" spc="-31" dirty="0">
                <a:solidFill>
                  <a:srgbClr val="272525"/>
                </a:solidFill>
                <a:latin typeface="Inter" pitchFamily="34" charset="0"/>
                <a:ea typeface="Inter" pitchFamily="34" charset="-122"/>
                <a:cs typeface="Inter" pitchFamily="34" charset="-120"/>
              </a:rPr>
              <a:t>The game's developer, Dong Nguyen, had no idea his game would become so popular. He was working on it on the side while also developing other games.</a:t>
            </a:r>
            <a:endParaRPr lang="en-US" sz="1554" dirty="0"/>
          </a:p>
        </p:txBody>
      </p:sp>
      <p:sp>
        <p:nvSpPr>
          <p:cNvPr id="9" name="Shape 7"/>
          <p:cNvSpPr/>
          <p:nvPr/>
        </p:nvSpPr>
        <p:spPr>
          <a:xfrm>
            <a:off x="4456986" y="4378166"/>
            <a:ext cx="9374029" cy="1556266"/>
          </a:xfrm>
          <a:prstGeom prst="roundRect">
            <a:avLst>
              <a:gd name="adj" fmla="val 5706"/>
            </a:avLst>
          </a:prstGeom>
          <a:solidFill>
            <a:srgbClr val="DADBF1"/>
          </a:solidFill>
          <a:ln w="12263">
            <a:solidFill>
              <a:srgbClr val="B5B7E3"/>
            </a:solidFill>
            <a:prstDash val="solid"/>
          </a:ln>
        </p:spPr>
      </p:sp>
      <p:sp>
        <p:nvSpPr>
          <p:cNvPr id="10" name="Text 8"/>
          <p:cNvSpPr/>
          <p:nvPr/>
        </p:nvSpPr>
        <p:spPr>
          <a:xfrm>
            <a:off x="4666536" y="4587716"/>
            <a:ext cx="2900720" cy="308372"/>
          </a:xfrm>
          <a:prstGeom prst="rect">
            <a:avLst/>
          </a:prstGeom>
          <a:noFill/>
          <a:ln/>
        </p:spPr>
        <p:txBody>
          <a:bodyPr wrap="none" rtlCol="0" anchor="t"/>
          <a:lstStyle/>
          <a:p>
            <a:pPr marL="0" indent="0">
              <a:lnSpc>
                <a:spcPts val="2428"/>
              </a:lnSpc>
              <a:buNone/>
            </a:pPr>
            <a:r>
              <a:rPr lang="en-US" sz="1942" b="1" kern="0" spc="-58" dirty="0">
                <a:solidFill>
                  <a:srgbClr val="272525"/>
                </a:solidFill>
                <a:latin typeface="Inter" pitchFamily="34" charset="0"/>
                <a:ea typeface="Inter" pitchFamily="34" charset="-122"/>
                <a:cs typeface="Inter" pitchFamily="34" charset="-120"/>
              </a:rPr>
              <a:t>Controversy and Removal</a:t>
            </a:r>
            <a:endParaRPr lang="en-US" sz="1942" dirty="0"/>
          </a:p>
        </p:txBody>
      </p:sp>
      <p:sp>
        <p:nvSpPr>
          <p:cNvPr id="11" name="Text 9"/>
          <p:cNvSpPr/>
          <p:nvPr/>
        </p:nvSpPr>
        <p:spPr>
          <a:xfrm>
            <a:off x="4666536" y="5093375"/>
            <a:ext cx="8954929" cy="631507"/>
          </a:xfrm>
          <a:prstGeom prst="rect">
            <a:avLst/>
          </a:prstGeom>
          <a:noFill/>
          <a:ln/>
        </p:spPr>
        <p:txBody>
          <a:bodyPr wrap="square" rtlCol="0" anchor="t"/>
          <a:lstStyle/>
          <a:p>
            <a:pPr marL="0" indent="0">
              <a:lnSpc>
                <a:spcPts val="2486"/>
              </a:lnSpc>
              <a:buNone/>
            </a:pPr>
            <a:r>
              <a:rPr lang="en-US" sz="1554" kern="0" spc="-31" dirty="0">
                <a:solidFill>
                  <a:srgbClr val="272525"/>
                </a:solidFill>
                <a:latin typeface="Inter" pitchFamily="34" charset="0"/>
                <a:ea typeface="Inter" pitchFamily="34" charset="-122"/>
                <a:cs typeface="Inter" pitchFamily="34" charset="-120"/>
              </a:rPr>
              <a:t>The game's sudden rise to fame was accompanied by controversy, and Nguyen removed the game from the App Store on February 10, 2014, citing the game's addictive nature.</a:t>
            </a:r>
            <a:endParaRPr lang="en-US" sz="1554" dirty="0"/>
          </a:p>
        </p:txBody>
      </p:sp>
      <p:sp>
        <p:nvSpPr>
          <p:cNvPr id="12" name="Shape 10"/>
          <p:cNvSpPr/>
          <p:nvPr/>
        </p:nvSpPr>
        <p:spPr>
          <a:xfrm>
            <a:off x="4456986" y="6131719"/>
            <a:ext cx="9374029" cy="1556266"/>
          </a:xfrm>
          <a:prstGeom prst="roundRect">
            <a:avLst>
              <a:gd name="adj" fmla="val 5706"/>
            </a:avLst>
          </a:prstGeom>
          <a:solidFill>
            <a:srgbClr val="DADBF1"/>
          </a:solidFill>
          <a:ln w="12263">
            <a:solidFill>
              <a:srgbClr val="B5B7E3"/>
            </a:solidFill>
            <a:prstDash val="solid"/>
          </a:ln>
        </p:spPr>
      </p:sp>
      <p:sp>
        <p:nvSpPr>
          <p:cNvPr id="13" name="Text 11"/>
          <p:cNvSpPr/>
          <p:nvPr/>
        </p:nvSpPr>
        <p:spPr>
          <a:xfrm>
            <a:off x="4666536" y="6341269"/>
            <a:ext cx="2152650" cy="308372"/>
          </a:xfrm>
          <a:prstGeom prst="rect">
            <a:avLst/>
          </a:prstGeom>
          <a:noFill/>
          <a:ln/>
        </p:spPr>
        <p:txBody>
          <a:bodyPr wrap="none" rtlCol="0" anchor="t"/>
          <a:lstStyle/>
          <a:p>
            <a:pPr marL="0" indent="0">
              <a:lnSpc>
                <a:spcPts val="2428"/>
              </a:lnSpc>
              <a:buNone/>
            </a:pPr>
            <a:r>
              <a:rPr lang="en-US" sz="1942" b="1" kern="0" spc="-58" dirty="0">
                <a:solidFill>
                  <a:srgbClr val="272525"/>
                </a:solidFill>
                <a:latin typeface="Inter" pitchFamily="34" charset="0"/>
                <a:ea typeface="Inter" pitchFamily="34" charset="-122"/>
                <a:cs typeface="Inter" pitchFamily="34" charset="-120"/>
              </a:rPr>
              <a:t>Legacy and Clones</a:t>
            </a:r>
            <a:endParaRPr lang="en-US" sz="1942" dirty="0"/>
          </a:p>
        </p:txBody>
      </p:sp>
      <p:sp>
        <p:nvSpPr>
          <p:cNvPr id="14" name="Text 12"/>
          <p:cNvSpPr/>
          <p:nvPr/>
        </p:nvSpPr>
        <p:spPr>
          <a:xfrm>
            <a:off x="4666536" y="6846927"/>
            <a:ext cx="8954929" cy="631507"/>
          </a:xfrm>
          <a:prstGeom prst="rect">
            <a:avLst/>
          </a:prstGeom>
          <a:noFill/>
          <a:ln/>
        </p:spPr>
        <p:txBody>
          <a:bodyPr wrap="square" rtlCol="0" anchor="t"/>
          <a:lstStyle/>
          <a:p>
            <a:pPr marL="0" indent="0">
              <a:lnSpc>
                <a:spcPts val="2486"/>
              </a:lnSpc>
              <a:buNone/>
            </a:pPr>
            <a:r>
              <a:rPr lang="en-US" sz="1554" kern="0" spc="-31" dirty="0">
                <a:solidFill>
                  <a:srgbClr val="272525"/>
                </a:solidFill>
                <a:latin typeface="Inter" pitchFamily="34" charset="0"/>
                <a:ea typeface="Inter" pitchFamily="34" charset="-122"/>
                <a:cs typeface="Inter" pitchFamily="34" charset="-120"/>
              </a:rPr>
              <a:t>The game's legacy and impact can still be seen in modern mobile games. Several clones of the game have also appeared on the app stores, some even with the same name.</a:t>
            </a:r>
            <a:endParaRPr lang="en-US" sz="1554" dirty="0"/>
          </a:p>
        </p:txBody>
      </p:sp>
      <p:pic>
        <p:nvPicPr>
          <p:cNvPr id="15" name="Image 0" descr="preencoded.png"/>
          <p:cNvPicPr>
            <a:picLocks noChangeAspect="1"/>
          </p:cNvPicPr>
          <p:nvPr/>
        </p:nvPicPr>
        <p:blipFill>
          <a:blip r:embed="rId3"/>
          <a:stretch>
            <a:fillRect/>
          </a:stretch>
        </p:blipFill>
        <p:spPr>
          <a:xfrm>
            <a:off x="0" y="0"/>
            <a:ext cx="3657600" cy="82306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719"/>
          </a:xfrm>
          <a:prstGeom prst="rect">
            <a:avLst/>
          </a:prstGeom>
          <a:solidFill>
            <a:srgbClr val="FFFFFF"/>
          </a:solidFill>
          <a:ln w="1262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14630400" cy="8229719"/>
          </a:xfrm>
          <a:prstGeom prst="rect">
            <a:avLst/>
          </a:prstGeom>
        </p:spPr>
      </p:pic>
      <p:sp>
        <p:nvSpPr>
          <p:cNvPr id="5" name="Shape 2"/>
          <p:cNvSpPr/>
          <p:nvPr/>
        </p:nvSpPr>
        <p:spPr>
          <a:xfrm>
            <a:off x="0" y="0"/>
            <a:ext cx="14630400" cy="8229719"/>
          </a:xfrm>
          <a:prstGeom prst="rect">
            <a:avLst/>
          </a:prstGeom>
          <a:solidFill>
            <a:srgbClr val="FFFFFF">
              <a:alpha val="85000"/>
            </a:srgbClr>
          </a:solidFill>
          <a:ln/>
        </p:spPr>
      </p:sp>
      <p:sp>
        <p:nvSpPr>
          <p:cNvPr id="6" name="Text 3"/>
          <p:cNvSpPr/>
          <p:nvPr/>
        </p:nvSpPr>
        <p:spPr>
          <a:xfrm>
            <a:off x="2497455" y="557808"/>
            <a:ext cx="8321993" cy="633770"/>
          </a:xfrm>
          <a:prstGeom prst="rect">
            <a:avLst/>
          </a:prstGeom>
          <a:noFill/>
          <a:ln/>
        </p:spPr>
        <p:txBody>
          <a:bodyPr wrap="none" rtlCol="0" anchor="t"/>
          <a:lstStyle/>
          <a:p>
            <a:pPr marL="0" indent="0">
              <a:lnSpc>
                <a:spcPts val="4991"/>
              </a:lnSpc>
              <a:buNone/>
            </a:pPr>
            <a:r>
              <a:rPr lang="en-US" sz="3993" b="1" kern="0" spc="-120" dirty="0">
                <a:solidFill>
                  <a:srgbClr val="000000"/>
                </a:solidFill>
                <a:latin typeface="Inter" pitchFamily="34" charset="0"/>
                <a:ea typeface="Inter" pitchFamily="34" charset="-122"/>
                <a:cs typeface="Inter" pitchFamily="34" charset="-120"/>
              </a:rPr>
              <a:t>Gameplay Mechanics of Flappy Bird</a:t>
            </a:r>
            <a:endParaRPr lang="en-US" sz="3993" dirty="0"/>
          </a:p>
        </p:txBody>
      </p:sp>
      <p:sp>
        <p:nvSpPr>
          <p:cNvPr id="7" name="Text 4"/>
          <p:cNvSpPr/>
          <p:nvPr/>
        </p:nvSpPr>
        <p:spPr>
          <a:xfrm>
            <a:off x="2497455" y="1495782"/>
            <a:ext cx="9635490" cy="649129"/>
          </a:xfrm>
          <a:prstGeom prst="rect">
            <a:avLst/>
          </a:prstGeom>
          <a:noFill/>
          <a:ln/>
        </p:spPr>
        <p:txBody>
          <a:bodyPr wrap="square" rtlCol="0" anchor="t"/>
          <a:lstStyle/>
          <a:p>
            <a:pPr marL="0" indent="0">
              <a:lnSpc>
                <a:spcPts val="2556"/>
              </a:lnSpc>
              <a:buNone/>
            </a:pPr>
            <a:r>
              <a:rPr lang="en-US" sz="1597" kern="0" spc="-32" dirty="0">
                <a:solidFill>
                  <a:srgbClr val="272525"/>
                </a:solidFill>
                <a:latin typeface="Inter" pitchFamily="34" charset="0"/>
                <a:ea typeface="Inter" pitchFamily="34" charset="-122"/>
                <a:cs typeface="Inter" pitchFamily="34" charset="-120"/>
              </a:rPr>
              <a:t>The game's straightforward mechanics make it easy to learn but hard to master. There are a few key gameplay mechanics that players must master to do well in the game.</a:t>
            </a:r>
            <a:endParaRPr lang="en-US" sz="1597" dirty="0"/>
          </a:p>
        </p:txBody>
      </p:sp>
      <p:sp>
        <p:nvSpPr>
          <p:cNvPr id="8" name="Shape 5"/>
          <p:cNvSpPr/>
          <p:nvPr/>
        </p:nvSpPr>
        <p:spPr>
          <a:xfrm>
            <a:off x="7294959" y="2373035"/>
            <a:ext cx="40481" cy="5298877"/>
          </a:xfrm>
          <a:prstGeom prst="rect">
            <a:avLst/>
          </a:prstGeom>
          <a:solidFill>
            <a:srgbClr val="B5B7E3"/>
          </a:solidFill>
          <a:ln/>
        </p:spPr>
      </p:sp>
      <p:sp>
        <p:nvSpPr>
          <p:cNvPr id="9" name="Shape 6"/>
          <p:cNvSpPr/>
          <p:nvPr/>
        </p:nvSpPr>
        <p:spPr>
          <a:xfrm>
            <a:off x="7543383" y="2739390"/>
            <a:ext cx="709970" cy="40481"/>
          </a:xfrm>
          <a:prstGeom prst="rect">
            <a:avLst/>
          </a:prstGeom>
          <a:solidFill>
            <a:srgbClr val="B5B7E3"/>
          </a:solidFill>
          <a:ln/>
        </p:spPr>
      </p:sp>
      <p:sp>
        <p:nvSpPr>
          <p:cNvPr id="10" name="Shape 7"/>
          <p:cNvSpPr/>
          <p:nvPr/>
        </p:nvSpPr>
        <p:spPr>
          <a:xfrm>
            <a:off x="7087017" y="2531507"/>
            <a:ext cx="456367" cy="456367"/>
          </a:xfrm>
          <a:prstGeom prst="roundRect">
            <a:avLst>
              <a:gd name="adj" fmla="val 20002"/>
            </a:avLst>
          </a:prstGeom>
          <a:solidFill>
            <a:srgbClr val="DADBF1"/>
          </a:solidFill>
          <a:ln w="12621">
            <a:solidFill>
              <a:srgbClr val="B5B7E3"/>
            </a:solidFill>
            <a:prstDash val="solid"/>
          </a:ln>
        </p:spPr>
      </p:sp>
      <p:sp>
        <p:nvSpPr>
          <p:cNvPr id="11" name="Text 8"/>
          <p:cNvSpPr/>
          <p:nvPr/>
        </p:nvSpPr>
        <p:spPr>
          <a:xfrm>
            <a:off x="7240965" y="2569488"/>
            <a:ext cx="148352" cy="380405"/>
          </a:xfrm>
          <a:prstGeom prst="rect">
            <a:avLst/>
          </a:prstGeom>
          <a:noFill/>
          <a:ln/>
        </p:spPr>
        <p:txBody>
          <a:bodyPr wrap="none" rtlCol="0" anchor="t"/>
          <a:lstStyle/>
          <a:p>
            <a:pPr marL="0" indent="0" algn="ctr">
              <a:lnSpc>
                <a:spcPts val="2995"/>
              </a:lnSpc>
              <a:buNone/>
            </a:pPr>
            <a:r>
              <a:rPr lang="en-US" sz="2396" b="1" kern="0" spc="-32" dirty="0">
                <a:solidFill>
                  <a:srgbClr val="272525"/>
                </a:solidFill>
                <a:latin typeface="Inter" pitchFamily="34" charset="0"/>
                <a:ea typeface="Inter" pitchFamily="34" charset="-122"/>
                <a:cs typeface="Inter" pitchFamily="34" charset="-120"/>
              </a:rPr>
              <a:t>1</a:t>
            </a:r>
            <a:endParaRPr lang="en-US" sz="2396" dirty="0"/>
          </a:p>
        </p:txBody>
      </p:sp>
      <p:sp>
        <p:nvSpPr>
          <p:cNvPr id="12" name="Text 9"/>
          <p:cNvSpPr/>
          <p:nvPr/>
        </p:nvSpPr>
        <p:spPr>
          <a:xfrm>
            <a:off x="8430816" y="2575798"/>
            <a:ext cx="2028468" cy="316944"/>
          </a:xfrm>
          <a:prstGeom prst="rect">
            <a:avLst/>
          </a:prstGeom>
          <a:noFill/>
          <a:ln/>
        </p:spPr>
        <p:txBody>
          <a:bodyPr wrap="none" rtlCol="0" anchor="t"/>
          <a:lstStyle/>
          <a:p>
            <a:pPr marL="0" indent="0" algn="l">
              <a:lnSpc>
                <a:spcPts val="2496"/>
              </a:lnSpc>
              <a:buNone/>
            </a:pPr>
            <a:r>
              <a:rPr lang="en-US" sz="1997" b="1" kern="0" spc="-60" dirty="0">
                <a:solidFill>
                  <a:srgbClr val="272525"/>
                </a:solidFill>
                <a:latin typeface="Inter" pitchFamily="34" charset="0"/>
                <a:ea typeface="Inter" pitchFamily="34" charset="-122"/>
                <a:cs typeface="Inter" pitchFamily="34" charset="-120"/>
              </a:rPr>
              <a:t>Timing of Flaps</a:t>
            </a:r>
            <a:endParaRPr lang="en-US" sz="1997" dirty="0"/>
          </a:p>
        </p:txBody>
      </p:sp>
      <p:sp>
        <p:nvSpPr>
          <p:cNvPr id="13" name="Text 10"/>
          <p:cNvSpPr/>
          <p:nvPr/>
        </p:nvSpPr>
        <p:spPr>
          <a:xfrm>
            <a:off x="8430816" y="3095506"/>
            <a:ext cx="3702129" cy="1622822"/>
          </a:xfrm>
          <a:prstGeom prst="rect">
            <a:avLst/>
          </a:prstGeom>
          <a:noFill/>
          <a:ln/>
        </p:spPr>
        <p:txBody>
          <a:bodyPr wrap="square" rtlCol="0" anchor="t"/>
          <a:lstStyle/>
          <a:p>
            <a:pPr marL="0" indent="0" algn="l">
              <a:lnSpc>
                <a:spcPts val="2556"/>
              </a:lnSpc>
              <a:buNone/>
            </a:pPr>
            <a:r>
              <a:rPr lang="en-US" sz="1597" kern="0" spc="-32" dirty="0">
                <a:solidFill>
                  <a:srgbClr val="272525"/>
                </a:solidFill>
                <a:latin typeface="Inter" pitchFamily="34" charset="0"/>
                <a:ea typeface="Inter" pitchFamily="34" charset="-122"/>
                <a:cs typeface="Inter" pitchFamily="34" charset="-120"/>
              </a:rPr>
              <a:t>Players must time their flaps perfectly to navigate the bird through the pipes. If they flap too much, the bird goes too high and hits the pipes. Flap too little and the bird falls to the ground.</a:t>
            </a:r>
            <a:endParaRPr lang="en-US" sz="1597" dirty="0"/>
          </a:p>
        </p:txBody>
      </p:sp>
      <p:sp>
        <p:nvSpPr>
          <p:cNvPr id="14" name="Shape 11"/>
          <p:cNvSpPr/>
          <p:nvPr/>
        </p:nvSpPr>
        <p:spPr>
          <a:xfrm>
            <a:off x="6377047" y="3753564"/>
            <a:ext cx="709970" cy="40481"/>
          </a:xfrm>
          <a:prstGeom prst="rect">
            <a:avLst/>
          </a:prstGeom>
          <a:solidFill>
            <a:srgbClr val="B5B7E3"/>
          </a:solidFill>
          <a:ln/>
        </p:spPr>
      </p:sp>
      <p:sp>
        <p:nvSpPr>
          <p:cNvPr id="15" name="Shape 12"/>
          <p:cNvSpPr/>
          <p:nvPr/>
        </p:nvSpPr>
        <p:spPr>
          <a:xfrm>
            <a:off x="7087017" y="3545681"/>
            <a:ext cx="456367" cy="456367"/>
          </a:xfrm>
          <a:prstGeom prst="roundRect">
            <a:avLst>
              <a:gd name="adj" fmla="val 20002"/>
            </a:avLst>
          </a:prstGeom>
          <a:solidFill>
            <a:srgbClr val="DADBF1"/>
          </a:solidFill>
          <a:ln w="12621">
            <a:solidFill>
              <a:srgbClr val="B5B7E3"/>
            </a:solidFill>
            <a:prstDash val="solid"/>
          </a:ln>
        </p:spPr>
      </p:sp>
      <p:sp>
        <p:nvSpPr>
          <p:cNvPr id="16" name="Text 13"/>
          <p:cNvSpPr/>
          <p:nvPr/>
        </p:nvSpPr>
        <p:spPr>
          <a:xfrm>
            <a:off x="7221915" y="3583662"/>
            <a:ext cx="186452" cy="380405"/>
          </a:xfrm>
          <a:prstGeom prst="rect">
            <a:avLst/>
          </a:prstGeom>
          <a:noFill/>
          <a:ln/>
        </p:spPr>
        <p:txBody>
          <a:bodyPr wrap="none" rtlCol="0" anchor="t"/>
          <a:lstStyle/>
          <a:p>
            <a:pPr marL="0" indent="0" algn="ctr">
              <a:lnSpc>
                <a:spcPts val="2995"/>
              </a:lnSpc>
              <a:buNone/>
            </a:pPr>
            <a:r>
              <a:rPr lang="en-US" sz="2396" b="1" kern="0" spc="-32" dirty="0">
                <a:solidFill>
                  <a:srgbClr val="272525"/>
                </a:solidFill>
                <a:latin typeface="Inter" pitchFamily="34" charset="0"/>
                <a:ea typeface="Inter" pitchFamily="34" charset="-122"/>
                <a:cs typeface="Inter" pitchFamily="34" charset="-120"/>
              </a:rPr>
              <a:t>2</a:t>
            </a:r>
            <a:endParaRPr lang="en-US" sz="2396" dirty="0"/>
          </a:p>
        </p:txBody>
      </p:sp>
      <p:sp>
        <p:nvSpPr>
          <p:cNvPr id="17" name="Text 14"/>
          <p:cNvSpPr/>
          <p:nvPr/>
        </p:nvSpPr>
        <p:spPr>
          <a:xfrm>
            <a:off x="4080986" y="3589973"/>
            <a:ext cx="2118598" cy="316944"/>
          </a:xfrm>
          <a:prstGeom prst="rect">
            <a:avLst/>
          </a:prstGeom>
          <a:noFill/>
          <a:ln/>
        </p:spPr>
        <p:txBody>
          <a:bodyPr wrap="none" rtlCol="0" anchor="t"/>
          <a:lstStyle/>
          <a:p>
            <a:pPr marL="0" indent="0" algn="r">
              <a:lnSpc>
                <a:spcPts val="2496"/>
              </a:lnSpc>
              <a:buNone/>
            </a:pPr>
            <a:r>
              <a:rPr lang="en-US" sz="1997" b="1" kern="0" spc="-60" dirty="0">
                <a:solidFill>
                  <a:srgbClr val="272525"/>
                </a:solidFill>
                <a:latin typeface="Inter" pitchFamily="34" charset="0"/>
                <a:ea typeface="Inter" pitchFamily="34" charset="-122"/>
                <a:cs typeface="Inter" pitchFamily="34" charset="-120"/>
              </a:rPr>
              <a:t>Gravity and Speed</a:t>
            </a:r>
            <a:endParaRPr lang="en-US" sz="1997" dirty="0"/>
          </a:p>
        </p:txBody>
      </p:sp>
      <p:sp>
        <p:nvSpPr>
          <p:cNvPr id="18" name="Text 15"/>
          <p:cNvSpPr/>
          <p:nvPr/>
        </p:nvSpPr>
        <p:spPr>
          <a:xfrm>
            <a:off x="2497455" y="4109680"/>
            <a:ext cx="3702129" cy="1298258"/>
          </a:xfrm>
          <a:prstGeom prst="rect">
            <a:avLst/>
          </a:prstGeom>
          <a:noFill/>
          <a:ln/>
        </p:spPr>
        <p:txBody>
          <a:bodyPr wrap="square" rtlCol="0" anchor="t"/>
          <a:lstStyle/>
          <a:p>
            <a:pPr marL="0" indent="0" algn="r">
              <a:lnSpc>
                <a:spcPts val="2556"/>
              </a:lnSpc>
              <a:buNone/>
            </a:pPr>
            <a:r>
              <a:rPr lang="en-US" sz="1597" kern="0" spc="-32" dirty="0">
                <a:solidFill>
                  <a:srgbClr val="272525"/>
                </a:solidFill>
                <a:latin typeface="Inter" pitchFamily="34" charset="0"/>
                <a:ea typeface="Inter" pitchFamily="34" charset="-122"/>
                <a:cs typeface="Inter" pitchFamily="34" charset="-120"/>
              </a:rPr>
              <a:t>The bird is constantly falling, and players must control the speed of the bird's descent by flapping. The faster the bird flies, the harder it is to control.</a:t>
            </a:r>
            <a:endParaRPr lang="en-US" sz="1597" dirty="0"/>
          </a:p>
        </p:txBody>
      </p:sp>
      <p:sp>
        <p:nvSpPr>
          <p:cNvPr id="19" name="Shape 16"/>
          <p:cNvSpPr/>
          <p:nvPr/>
        </p:nvSpPr>
        <p:spPr>
          <a:xfrm>
            <a:off x="7543383" y="5490210"/>
            <a:ext cx="709970" cy="40481"/>
          </a:xfrm>
          <a:prstGeom prst="rect">
            <a:avLst/>
          </a:prstGeom>
          <a:solidFill>
            <a:srgbClr val="B5B7E3"/>
          </a:solidFill>
          <a:ln/>
        </p:spPr>
      </p:sp>
      <p:sp>
        <p:nvSpPr>
          <p:cNvPr id="20" name="Shape 17"/>
          <p:cNvSpPr/>
          <p:nvPr/>
        </p:nvSpPr>
        <p:spPr>
          <a:xfrm>
            <a:off x="7087017" y="5282327"/>
            <a:ext cx="456367" cy="456367"/>
          </a:xfrm>
          <a:prstGeom prst="roundRect">
            <a:avLst>
              <a:gd name="adj" fmla="val 20002"/>
            </a:avLst>
          </a:prstGeom>
          <a:solidFill>
            <a:srgbClr val="DADBF1"/>
          </a:solidFill>
          <a:ln w="12621">
            <a:solidFill>
              <a:srgbClr val="B5B7E3"/>
            </a:solidFill>
            <a:prstDash val="solid"/>
          </a:ln>
        </p:spPr>
      </p:sp>
      <p:sp>
        <p:nvSpPr>
          <p:cNvPr id="21" name="Text 18"/>
          <p:cNvSpPr/>
          <p:nvPr/>
        </p:nvSpPr>
        <p:spPr>
          <a:xfrm>
            <a:off x="7218105" y="5320308"/>
            <a:ext cx="194072" cy="380405"/>
          </a:xfrm>
          <a:prstGeom prst="rect">
            <a:avLst/>
          </a:prstGeom>
          <a:noFill/>
          <a:ln/>
        </p:spPr>
        <p:txBody>
          <a:bodyPr wrap="none" rtlCol="0" anchor="t"/>
          <a:lstStyle/>
          <a:p>
            <a:pPr marL="0" indent="0" algn="ctr">
              <a:lnSpc>
                <a:spcPts val="2995"/>
              </a:lnSpc>
              <a:buNone/>
            </a:pPr>
            <a:r>
              <a:rPr lang="en-US" sz="2396" b="1" kern="0" spc="-32" dirty="0">
                <a:solidFill>
                  <a:srgbClr val="272525"/>
                </a:solidFill>
                <a:latin typeface="Inter" pitchFamily="34" charset="0"/>
                <a:ea typeface="Inter" pitchFamily="34" charset="-122"/>
                <a:cs typeface="Inter" pitchFamily="34" charset="-120"/>
              </a:rPr>
              <a:t>3</a:t>
            </a:r>
            <a:endParaRPr lang="en-US" sz="2396" dirty="0"/>
          </a:p>
        </p:txBody>
      </p:sp>
      <p:sp>
        <p:nvSpPr>
          <p:cNvPr id="22" name="Text 19"/>
          <p:cNvSpPr/>
          <p:nvPr/>
        </p:nvSpPr>
        <p:spPr>
          <a:xfrm>
            <a:off x="8430816" y="5326618"/>
            <a:ext cx="2028468" cy="316944"/>
          </a:xfrm>
          <a:prstGeom prst="rect">
            <a:avLst/>
          </a:prstGeom>
          <a:noFill/>
          <a:ln/>
        </p:spPr>
        <p:txBody>
          <a:bodyPr wrap="none" rtlCol="0" anchor="t"/>
          <a:lstStyle/>
          <a:p>
            <a:pPr marL="0" indent="0" algn="l">
              <a:lnSpc>
                <a:spcPts val="2496"/>
              </a:lnSpc>
              <a:buNone/>
            </a:pPr>
            <a:r>
              <a:rPr lang="en-US" sz="1997" b="1" kern="0" spc="-60" dirty="0">
                <a:solidFill>
                  <a:srgbClr val="272525"/>
                </a:solidFill>
                <a:latin typeface="Inter" pitchFamily="34" charset="0"/>
                <a:ea typeface="Inter" pitchFamily="34" charset="-122"/>
                <a:cs typeface="Inter" pitchFamily="34" charset="-120"/>
              </a:rPr>
              <a:t>Learning Curve</a:t>
            </a:r>
            <a:endParaRPr lang="en-US" sz="1997" dirty="0"/>
          </a:p>
        </p:txBody>
      </p:sp>
      <p:sp>
        <p:nvSpPr>
          <p:cNvPr id="23" name="Text 20"/>
          <p:cNvSpPr/>
          <p:nvPr/>
        </p:nvSpPr>
        <p:spPr>
          <a:xfrm>
            <a:off x="8430816" y="5846326"/>
            <a:ext cx="3702129" cy="1622822"/>
          </a:xfrm>
          <a:prstGeom prst="rect">
            <a:avLst/>
          </a:prstGeom>
          <a:noFill/>
          <a:ln/>
        </p:spPr>
        <p:txBody>
          <a:bodyPr wrap="square" rtlCol="0" anchor="t"/>
          <a:lstStyle/>
          <a:p>
            <a:pPr marL="0" indent="0" algn="l">
              <a:lnSpc>
                <a:spcPts val="2556"/>
              </a:lnSpc>
              <a:buNone/>
            </a:pPr>
            <a:r>
              <a:rPr lang="en-US" sz="1597" kern="0" spc="-32" dirty="0">
                <a:solidFill>
                  <a:srgbClr val="272525"/>
                </a:solidFill>
                <a:latin typeface="Inter" pitchFamily="34" charset="0"/>
                <a:ea typeface="Inter" pitchFamily="34" charset="-122"/>
                <a:cs typeface="Inter" pitchFamily="34" charset="-120"/>
              </a:rPr>
              <a:t>The game is challenging, but the learning curve is gradual. As players play the game, they get better at timing the bird's flaps, and their high scores improve.</a:t>
            </a:r>
            <a:endParaRPr lang="en-US" sz="159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0835">
            <a:solidFill>
              <a:srgbClr val="E5E0DF"/>
            </a:solidFill>
            <a:prstDash val="solid"/>
          </a:ln>
        </p:spPr>
      </p:sp>
      <p:sp>
        <p:nvSpPr>
          <p:cNvPr id="4" name="Text 2"/>
          <p:cNvSpPr/>
          <p:nvPr/>
        </p:nvSpPr>
        <p:spPr>
          <a:xfrm>
            <a:off x="3158133" y="755094"/>
            <a:ext cx="8235791" cy="546854"/>
          </a:xfrm>
          <a:prstGeom prst="rect">
            <a:avLst/>
          </a:prstGeom>
          <a:noFill/>
          <a:ln/>
        </p:spPr>
        <p:txBody>
          <a:bodyPr wrap="none" rtlCol="0" anchor="t"/>
          <a:lstStyle/>
          <a:p>
            <a:pPr marL="0" indent="0">
              <a:lnSpc>
                <a:spcPts val="4307"/>
              </a:lnSpc>
              <a:buNone/>
            </a:pPr>
            <a:r>
              <a:rPr lang="en-US" sz="3446" b="1" kern="0" spc="-103" dirty="0">
                <a:solidFill>
                  <a:srgbClr val="000000"/>
                </a:solidFill>
                <a:latin typeface="Inter" pitchFamily="34" charset="0"/>
                <a:ea typeface="Inter" pitchFamily="34" charset="-122"/>
                <a:cs typeface="Inter" pitchFamily="34" charset="-120"/>
              </a:rPr>
              <a:t>Development of Flappy Bird Game in Java</a:t>
            </a:r>
            <a:endParaRPr lang="en-US" sz="3446" dirty="0"/>
          </a:p>
        </p:txBody>
      </p:sp>
      <p:sp>
        <p:nvSpPr>
          <p:cNvPr id="5" name="Text 3"/>
          <p:cNvSpPr/>
          <p:nvPr/>
        </p:nvSpPr>
        <p:spPr>
          <a:xfrm>
            <a:off x="3158133" y="1651992"/>
            <a:ext cx="8314134" cy="840105"/>
          </a:xfrm>
          <a:prstGeom prst="rect">
            <a:avLst/>
          </a:prstGeom>
          <a:noFill/>
          <a:ln/>
        </p:spPr>
        <p:txBody>
          <a:bodyPr wrap="square" rtlCol="0" anchor="t"/>
          <a:lstStyle/>
          <a:p>
            <a:pPr marL="0" indent="0">
              <a:lnSpc>
                <a:spcPts val="2205"/>
              </a:lnSpc>
              <a:buNone/>
            </a:pPr>
            <a:r>
              <a:rPr lang="en-US" sz="1378" kern="0" spc="-28" dirty="0">
                <a:solidFill>
                  <a:srgbClr val="272525"/>
                </a:solidFill>
                <a:latin typeface="Inter" pitchFamily="34" charset="0"/>
                <a:ea typeface="Inter" pitchFamily="34" charset="-122"/>
                <a:cs typeface="Inter" pitchFamily="34" charset="-120"/>
              </a:rPr>
              <a:t>The Flappy Bird game was developed in Java and has since been recreated in several other programming languages as well. The game's simple graphics and mechanics make it an excellent project for learning to develop games in Java.</a:t>
            </a:r>
            <a:endParaRPr lang="en-US" sz="1378" dirty="0"/>
          </a:p>
        </p:txBody>
      </p:sp>
      <p:pic>
        <p:nvPicPr>
          <p:cNvPr id="6" name="Image 0" descr="preencoded.png"/>
          <p:cNvPicPr>
            <a:picLocks noChangeAspect="1"/>
          </p:cNvPicPr>
          <p:nvPr/>
        </p:nvPicPr>
        <p:blipFill>
          <a:blip r:embed="rId3"/>
          <a:stretch>
            <a:fillRect/>
          </a:stretch>
        </p:blipFill>
        <p:spPr>
          <a:xfrm>
            <a:off x="3158133" y="2688908"/>
            <a:ext cx="2596277" cy="1604605"/>
          </a:xfrm>
          <a:prstGeom prst="rect">
            <a:avLst/>
          </a:prstGeom>
        </p:spPr>
      </p:pic>
      <p:sp>
        <p:nvSpPr>
          <p:cNvPr id="7" name="Text 4"/>
          <p:cNvSpPr/>
          <p:nvPr/>
        </p:nvSpPr>
        <p:spPr>
          <a:xfrm>
            <a:off x="3158133" y="4512231"/>
            <a:ext cx="2596277" cy="546973"/>
          </a:xfrm>
          <a:prstGeom prst="rect">
            <a:avLst/>
          </a:prstGeom>
          <a:noFill/>
          <a:ln/>
        </p:spPr>
        <p:txBody>
          <a:bodyPr wrap="square" rtlCol="0" anchor="t"/>
          <a:lstStyle/>
          <a:p>
            <a:pPr marL="0" indent="0" algn="l">
              <a:lnSpc>
                <a:spcPts val="2154"/>
              </a:lnSpc>
              <a:buNone/>
            </a:pPr>
            <a:r>
              <a:rPr lang="en-US" sz="1723" b="1" kern="0" spc="-52" dirty="0">
                <a:solidFill>
                  <a:srgbClr val="000000"/>
                </a:solidFill>
                <a:latin typeface="Inter" pitchFamily="34" charset="0"/>
                <a:ea typeface="Inter" pitchFamily="34" charset="-122"/>
                <a:cs typeface="Inter" pitchFamily="34" charset="-120"/>
              </a:rPr>
              <a:t>Introduction to Java Programming Language</a:t>
            </a:r>
            <a:endParaRPr lang="en-US" sz="1723" dirty="0"/>
          </a:p>
        </p:txBody>
      </p:sp>
      <p:sp>
        <p:nvSpPr>
          <p:cNvPr id="8" name="Text 5"/>
          <p:cNvSpPr/>
          <p:nvPr/>
        </p:nvSpPr>
        <p:spPr>
          <a:xfrm>
            <a:off x="3158133" y="5234226"/>
            <a:ext cx="2596277" cy="2240280"/>
          </a:xfrm>
          <a:prstGeom prst="rect">
            <a:avLst/>
          </a:prstGeom>
          <a:noFill/>
          <a:ln/>
        </p:spPr>
        <p:txBody>
          <a:bodyPr wrap="square" rtlCol="0" anchor="t"/>
          <a:lstStyle/>
          <a:p>
            <a:pPr marL="0" indent="0" algn="l">
              <a:lnSpc>
                <a:spcPts val="2205"/>
              </a:lnSpc>
              <a:buNone/>
            </a:pPr>
            <a:r>
              <a:rPr lang="en-US" sz="1378" kern="0" spc="-28" dirty="0">
                <a:solidFill>
                  <a:srgbClr val="272525"/>
                </a:solidFill>
                <a:latin typeface="Inter" pitchFamily="34" charset="0"/>
                <a:ea typeface="Inter" pitchFamily="34" charset="-122"/>
                <a:cs typeface="Inter" pitchFamily="34" charset="-120"/>
              </a:rPr>
              <a:t>Java is a versatile and popular programming language that can be used to develop a wide range of applications. Java's garbage-collection feature and its platform independence make it an excellent choice for game development.</a:t>
            </a:r>
            <a:endParaRPr lang="en-US" sz="1378" dirty="0"/>
          </a:p>
        </p:txBody>
      </p:sp>
      <p:pic>
        <p:nvPicPr>
          <p:cNvPr id="9" name="Image 1" descr="preencoded.png"/>
          <p:cNvPicPr>
            <a:picLocks noChangeAspect="1"/>
          </p:cNvPicPr>
          <p:nvPr/>
        </p:nvPicPr>
        <p:blipFill>
          <a:blip r:embed="rId4"/>
          <a:stretch>
            <a:fillRect/>
          </a:stretch>
        </p:blipFill>
        <p:spPr>
          <a:xfrm>
            <a:off x="6016943" y="2688908"/>
            <a:ext cx="2596396" cy="1604605"/>
          </a:xfrm>
          <a:prstGeom prst="rect">
            <a:avLst/>
          </a:prstGeom>
        </p:spPr>
      </p:pic>
      <p:sp>
        <p:nvSpPr>
          <p:cNvPr id="10" name="Text 6"/>
          <p:cNvSpPr/>
          <p:nvPr/>
        </p:nvSpPr>
        <p:spPr>
          <a:xfrm>
            <a:off x="6016943" y="4512231"/>
            <a:ext cx="2596396" cy="546973"/>
          </a:xfrm>
          <a:prstGeom prst="rect">
            <a:avLst/>
          </a:prstGeom>
          <a:noFill/>
          <a:ln/>
        </p:spPr>
        <p:txBody>
          <a:bodyPr wrap="square" rtlCol="0" anchor="t"/>
          <a:lstStyle/>
          <a:p>
            <a:pPr marL="0" indent="0" algn="l">
              <a:lnSpc>
                <a:spcPts val="2154"/>
              </a:lnSpc>
              <a:buNone/>
            </a:pPr>
            <a:r>
              <a:rPr lang="en-US" sz="1723" b="1" kern="0" spc="-52" dirty="0">
                <a:solidFill>
                  <a:srgbClr val="000000"/>
                </a:solidFill>
                <a:latin typeface="Inter" pitchFamily="34" charset="0"/>
                <a:ea typeface="Inter" pitchFamily="34" charset="-122"/>
                <a:cs typeface="Inter" pitchFamily="34" charset="-120"/>
              </a:rPr>
              <a:t>Java Game Development Using Libraries</a:t>
            </a:r>
            <a:endParaRPr lang="en-US" sz="1723" dirty="0"/>
          </a:p>
        </p:txBody>
      </p:sp>
      <p:sp>
        <p:nvSpPr>
          <p:cNvPr id="11" name="Text 7"/>
          <p:cNvSpPr/>
          <p:nvPr/>
        </p:nvSpPr>
        <p:spPr>
          <a:xfrm>
            <a:off x="6016943" y="5234226"/>
            <a:ext cx="2596396" cy="2240280"/>
          </a:xfrm>
          <a:prstGeom prst="rect">
            <a:avLst/>
          </a:prstGeom>
          <a:noFill/>
          <a:ln/>
        </p:spPr>
        <p:txBody>
          <a:bodyPr wrap="square" rtlCol="0" anchor="t"/>
          <a:lstStyle/>
          <a:p>
            <a:pPr marL="0" indent="0" algn="l">
              <a:lnSpc>
                <a:spcPts val="2205"/>
              </a:lnSpc>
              <a:buNone/>
            </a:pPr>
            <a:r>
              <a:rPr lang="en-US" sz="1378" kern="0" spc="-28" dirty="0">
                <a:solidFill>
                  <a:srgbClr val="272525"/>
                </a:solidFill>
                <a:latin typeface="Inter" pitchFamily="34" charset="0"/>
                <a:ea typeface="Inter" pitchFamily="34" charset="-122"/>
                <a:cs typeface="Inter" pitchFamily="34" charset="-120"/>
              </a:rPr>
              <a:t>There are several libraries available in Java that can be used to develop games. LibGDX is one of the most popular libraries for game development in Java. It provides a simple way to create games that run on multiple platforms.</a:t>
            </a:r>
            <a:endParaRPr lang="en-US" sz="1378" dirty="0"/>
          </a:p>
        </p:txBody>
      </p:sp>
      <p:pic>
        <p:nvPicPr>
          <p:cNvPr id="12" name="Image 2" descr="preencoded.png"/>
          <p:cNvPicPr>
            <a:picLocks noChangeAspect="1"/>
          </p:cNvPicPr>
          <p:nvPr/>
        </p:nvPicPr>
        <p:blipFill>
          <a:blip r:embed="rId5"/>
          <a:stretch>
            <a:fillRect/>
          </a:stretch>
        </p:blipFill>
        <p:spPr>
          <a:xfrm>
            <a:off x="8875871" y="2688908"/>
            <a:ext cx="2596396" cy="1604605"/>
          </a:xfrm>
          <a:prstGeom prst="rect">
            <a:avLst/>
          </a:prstGeom>
        </p:spPr>
      </p:pic>
      <p:sp>
        <p:nvSpPr>
          <p:cNvPr id="13" name="Text 8"/>
          <p:cNvSpPr/>
          <p:nvPr/>
        </p:nvSpPr>
        <p:spPr>
          <a:xfrm>
            <a:off x="8875871" y="4512231"/>
            <a:ext cx="2596396" cy="820460"/>
          </a:xfrm>
          <a:prstGeom prst="rect">
            <a:avLst/>
          </a:prstGeom>
          <a:noFill/>
          <a:ln/>
        </p:spPr>
        <p:txBody>
          <a:bodyPr wrap="square" rtlCol="0" anchor="t"/>
          <a:lstStyle/>
          <a:p>
            <a:pPr marL="0" indent="0" algn="l">
              <a:lnSpc>
                <a:spcPts val="2154"/>
              </a:lnSpc>
              <a:buNone/>
            </a:pPr>
            <a:r>
              <a:rPr lang="en-US" sz="1723" b="1" kern="0" spc="-52" dirty="0">
                <a:solidFill>
                  <a:srgbClr val="000000"/>
                </a:solidFill>
                <a:latin typeface="Inter" pitchFamily="34" charset="0"/>
                <a:ea typeface="Inter" pitchFamily="34" charset="-122"/>
                <a:cs typeface="Inter" pitchFamily="34" charset="-120"/>
              </a:rPr>
              <a:t>Step-by-Step Coding Process of Flappy Bird in Java</a:t>
            </a:r>
            <a:endParaRPr lang="en-US" sz="1723" dirty="0"/>
          </a:p>
        </p:txBody>
      </p:sp>
      <p:sp>
        <p:nvSpPr>
          <p:cNvPr id="14" name="Text 9"/>
          <p:cNvSpPr/>
          <p:nvPr/>
        </p:nvSpPr>
        <p:spPr>
          <a:xfrm>
            <a:off x="8875871" y="5507712"/>
            <a:ext cx="2596396" cy="1960245"/>
          </a:xfrm>
          <a:prstGeom prst="rect">
            <a:avLst/>
          </a:prstGeom>
          <a:noFill/>
          <a:ln/>
        </p:spPr>
        <p:txBody>
          <a:bodyPr wrap="square" rtlCol="0" anchor="t"/>
          <a:lstStyle/>
          <a:p>
            <a:pPr marL="0" indent="0" algn="l">
              <a:lnSpc>
                <a:spcPts val="2205"/>
              </a:lnSpc>
              <a:buNone/>
            </a:pPr>
            <a:r>
              <a:rPr lang="en-US" sz="1378" kern="0" spc="-28" dirty="0">
                <a:solidFill>
                  <a:srgbClr val="272525"/>
                </a:solidFill>
                <a:latin typeface="Inter" pitchFamily="34" charset="0"/>
                <a:ea typeface="Inter" pitchFamily="34" charset="-122"/>
                <a:cs typeface="Inter" pitchFamily="34" charset="-120"/>
              </a:rPr>
              <a:t>The code for Flappy Bird in Java is available on GitHub, and it's a great resource for learning game development in Java. The code is well-documented and explains every step of the process.</a:t>
            </a:r>
            <a:endParaRPr lang="en-US" sz="1378"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950357"/>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Additional Features in the Java Version of Flappy Bird</a:t>
            </a:r>
            <a:endParaRPr lang="en-US" sz="4374" dirty="0"/>
          </a:p>
        </p:txBody>
      </p:sp>
      <p:sp>
        <p:nvSpPr>
          <p:cNvPr id="7" name="Text 4"/>
          <p:cNvSpPr/>
          <p:nvPr/>
        </p:nvSpPr>
        <p:spPr>
          <a:xfrm>
            <a:off x="2037993" y="2672358"/>
            <a:ext cx="10554414"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Java version of Flappy Bird has several additional features that make it fun to play and customize.</a:t>
            </a:r>
            <a:endParaRPr lang="en-US" sz="1750" dirty="0"/>
          </a:p>
        </p:txBody>
      </p:sp>
      <p:sp>
        <p:nvSpPr>
          <p:cNvPr id="8" name="Shape 5"/>
          <p:cNvSpPr/>
          <p:nvPr/>
        </p:nvSpPr>
        <p:spPr>
          <a:xfrm>
            <a:off x="2037993" y="3451265"/>
            <a:ext cx="499943" cy="499943"/>
          </a:xfrm>
          <a:prstGeom prst="roundRect">
            <a:avLst>
              <a:gd name="adj" fmla="val 20000"/>
            </a:avLst>
          </a:prstGeom>
          <a:solidFill>
            <a:srgbClr val="DADBF1"/>
          </a:solidFill>
          <a:ln w="13811">
            <a:solidFill>
              <a:srgbClr val="B5B7E3"/>
            </a:solidFill>
            <a:prstDash val="solid"/>
          </a:ln>
        </p:spPr>
      </p:sp>
      <p:sp>
        <p:nvSpPr>
          <p:cNvPr id="9" name="Text 6"/>
          <p:cNvSpPr/>
          <p:nvPr/>
        </p:nvSpPr>
        <p:spPr>
          <a:xfrm>
            <a:off x="2206347" y="3492937"/>
            <a:ext cx="1632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10" name="Text 7"/>
          <p:cNvSpPr/>
          <p:nvPr/>
        </p:nvSpPr>
        <p:spPr>
          <a:xfrm>
            <a:off x="2760107" y="3527584"/>
            <a:ext cx="2647950" cy="1041559"/>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Customizing the Game's Appearance and Graphics</a:t>
            </a:r>
            <a:endParaRPr lang="en-US" sz="2187" dirty="0"/>
          </a:p>
        </p:txBody>
      </p:sp>
      <p:sp>
        <p:nvSpPr>
          <p:cNvPr id="11" name="Text 8"/>
          <p:cNvSpPr/>
          <p:nvPr/>
        </p:nvSpPr>
        <p:spPr>
          <a:xfrm>
            <a:off x="2760107" y="4791313"/>
            <a:ext cx="2647950"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Players can change the bird's appearance and the graphics of the game to their liking, making it a fun way to personalize the game.</a:t>
            </a:r>
            <a:endParaRPr lang="en-US" sz="1750" dirty="0"/>
          </a:p>
        </p:txBody>
      </p:sp>
      <p:sp>
        <p:nvSpPr>
          <p:cNvPr id="12" name="Shape 9"/>
          <p:cNvSpPr/>
          <p:nvPr/>
        </p:nvSpPr>
        <p:spPr>
          <a:xfrm>
            <a:off x="5630228" y="3451265"/>
            <a:ext cx="499943" cy="499943"/>
          </a:xfrm>
          <a:prstGeom prst="roundRect">
            <a:avLst>
              <a:gd name="adj" fmla="val 20000"/>
            </a:avLst>
          </a:prstGeom>
          <a:solidFill>
            <a:srgbClr val="DADBF1"/>
          </a:solidFill>
          <a:ln w="13811">
            <a:solidFill>
              <a:srgbClr val="B5B7E3"/>
            </a:solidFill>
            <a:prstDash val="solid"/>
          </a:ln>
        </p:spPr>
      </p:sp>
      <p:sp>
        <p:nvSpPr>
          <p:cNvPr id="13" name="Text 10"/>
          <p:cNvSpPr/>
          <p:nvPr/>
        </p:nvSpPr>
        <p:spPr>
          <a:xfrm>
            <a:off x="5779532" y="3492937"/>
            <a:ext cx="20133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1"/>
          <p:cNvSpPr/>
          <p:nvPr/>
        </p:nvSpPr>
        <p:spPr>
          <a:xfrm>
            <a:off x="6352342" y="3527584"/>
            <a:ext cx="2647950" cy="1041559"/>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Implementing Different Difficulty Levels</a:t>
            </a:r>
            <a:endParaRPr lang="en-US" sz="2187" dirty="0"/>
          </a:p>
        </p:txBody>
      </p:sp>
      <p:sp>
        <p:nvSpPr>
          <p:cNvPr id="15" name="Text 12"/>
          <p:cNvSpPr/>
          <p:nvPr/>
        </p:nvSpPr>
        <p:spPr>
          <a:xfrm>
            <a:off x="6352342" y="4791313"/>
            <a:ext cx="2647950"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game can be made more challenging by adding more pipes or obstacles. Players can also choose the difficulty level themselves.</a:t>
            </a:r>
            <a:endParaRPr lang="en-US" sz="1750" dirty="0"/>
          </a:p>
        </p:txBody>
      </p:sp>
      <p:sp>
        <p:nvSpPr>
          <p:cNvPr id="16" name="Shape 13"/>
          <p:cNvSpPr/>
          <p:nvPr/>
        </p:nvSpPr>
        <p:spPr>
          <a:xfrm>
            <a:off x="9222462" y="3451265"/>
            <a:ext cx="499943" cy="499943"/>
          </a:xfrm>
          <a:prstGeom prst="roundRect">
            <a:avLst>
              <a:gd name="adj" fmla="val 20000"/>
            </a:avLst>
          </a:prstGeom>
          <a:solidFill>
            <a:srgbClr val="DADBF1"/>
          </a:solidFill>
          <a:ln w="13811">
            <a:solidFill>
              <a:srgbClr val="B5B7E3"/>
            </a:solidFill>
            <a:prstDash val="solid"/>
          </a:ln>
        </p:spPr>
      </p:sp>
      <p:sp>
        <p:nvSpPr>
          <p:cNvPr id="17" name="Text 14"/>
          <p:cNvSpPr/>
          <p:nvPr/>
        </p:nvSpPr>
        <p:spPr>
          <a:xfrm>
            <a:off x="9367957" y="3492937"/>
            <a:ext cx="208955"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8" name="Text 15"/>
          <p:cNvSpPr/>
          <p:nvPr/>
        </p:nvSpPr>
        <p:spPr>
          <a:xfrm>
            <a:off x="9944576" y="3527584"/>
            <a:ext cx="2647950" cy="1041559"/>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Adding Sound Effects and Music to the Game</a:t>
            </a:r>
            <a:endParaRPr lang="en-US" sz="2187" dirty="0"/>
          </a:p>
        </p:txBody>
      </p:sp>
      <p:sp>
        <p:nvSpPr>
          <p:cNvPr id="19" name="Text 16"/>
          <p:cNvSpPr/>
          <p:nvPr/>
        </p:nvSpPr>
        <p:spPr>
          <a:xfrm>
            <a:off x="9944576" y="4791313"/>
            <a:ext cx="2647950"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Adding sound effects and music to the game can make it more immersive and enjoyable to play. Java provides several libraries for adding audio to games.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523684"/>
          </a:xfrm>
          <a:prstGeom prst="rect">
            <a:avLst/>
          </a:prstGeom>
          <a:solidFill>
            <a:srgbClr val="FFFFFF"/>
          </a:solidFill>
          <a:ln w="11549">
            <a:solidFill>
              <a:srgbClr val="E5E0DF"/>
            </a:solidFill>
            <a:prstDash val="solid"/>
          </a:ln>
        </p:spPr>
      </p:sp>
      <p:sp>
        <p:nvSpPr>
          <p:cNvPr id="4" name="Text 2"/>
          <p:cNvSpPr/>
          <p:nvPr/>
        </p:nvSpPr>
        <p:spPr>
          <a:xfrm>
            <a:off x="2920841" y="508754"/>
            <a:ext cx="8788598" cy="1156335"/>
          </a:xfrm>
          <a:prstGeom prst="rect">
            <a:avLst/>
          </a:prstGeom>
          <a:noFill/>
          <a:ln/>
        </p:spPr>
        <p:txBody>
          <a:bodyPr wrap="square" rtlCol="0" anchor="t"/>
          <a:lstStyle/>
          <a:p>
            <a:pPr marL="0" indent="0">
              <a:lnSpc>
                <a:spcPts val="4553"/>
              </a:lnSpc>
              <a:buNone/>
            </a:pPr>
            <a:r>
              <a:rPr lang="en-US" sz="3642" b="1" kern="0" spc="-109" dirty="0">
                <a:solidFill>
                  <a:srgbClr val="000000"/>
                </a:solidFill>
                <a:latin typeface="Inter" pitchFamily="34" charset="0"/>
                <a:ea typeface="Inter" pitchFamily="34" charset="-122"/>
                <a:cs typeface="Inter" pitchFamily="34" charset="-120"/>
              </a:rPr>
              <a:t>Conclusion and Future of Flappy Bird in Java</a:t>
            </a:r>
            <a:endParaRPr lang="en-US" sz="3642" dirty="0"/>
          </a:p>
        </p:txBody>
      </p:sp>
      <p:sp>
        <p:nvSpPr>
          <p:cNvPr id="5" name="Text 3"/>
          <p:cNvSpPr/>
          <p:nvPr/>
        </p:nvSpPr>
        <p:spPr>
          <a:xfrm>
            <a:off x="2920841" y="2035135"/>
            <a:ext cx="8788598" cy="887968"/>
          </a:xfrm>
          <a:prstGeom prst="rect">
            <a:avLst/>
          </a:prstGeom>
          <a:noFill/>
          <a:ln/>
        </p:spPr>
        <p:txBody>
          <a:bodyPr wrap="square" rtlCol="0" anchor="t"/>
          <a:lstStyle/>
          <a:p>
            <a:pPr marL="0" indent="0">
              <a:lnSpc>
                <a:spcPts val="2331"/>
              </a:lnSpc>
              <a:buNone/>
            </a:pPr>
            <a:r>
              <a:rPr lang="en-US" sz="1457" kern="0" spc="-29" dirty="0">
                <a:solidFill>
                  <a:srgbClr val="272525"/>
                </a:solidFill>
                <a:latin typeface="Inter" pitchFamily="34" charset="0"/>
                <a:ea typeface="Inter" pitchFamily="34" charset="-122"/>
                <a:cs typeface="Inter" pitchFamily="34" charset="-120"/>
              </a:rPr>
              <a:t>The Flappy Bird game is a classic example of a simple idea executed well. The game's popularity has resulted in several clones and recreations in different programming languages, including Java. There is an opportunity to add new features and make the game even better.</a:t>
            </a:r>
            <a:endParaRPr lang="en-US" sz="1457" dirty="0"/>
          </a:p>
        </p:txBody>
      </p:sp>
      <p:sp>
        <p:nvSpPr>
          <p:cNvPr id="6" name="Text 4"/>
          <p:cNvSpPr/>
          <p:nvPr/>
        </p:nvSpPr>
        <p:spPr>
          <a:xfrm>
            <a:off x="2920841" y="3316248"/>
            <a:ext cx="2628305" cy="693658"/>
          </a:xfrm>
          <a:prstGeom prst="rect">
            <a:avLst/>
          </a:prstGeom>
          <a:noFill/>
          <a:ln/>
        </p:spPr>
        <p:txBody>
          <a:bodyPr wrap="square" rtlCol="0" anchor="t"/>
          <a:lstStyle/>
          <a:p>
            <a:pPr marL="0" indent="0">
              <a:lnSpc>
                <a:spcPts val="2732"/>
              </a:lnSpc>
              <a:buNone/>
            </a:pPr>
            <a:r>
              <a:rPr lang="en-US" sz="2185" b="1" kern="0" spc="-66" dirty="0">
                <a:solidFill>
                  <a:srgbClr val="000000"/>
                </a:solidFill>
                <a:latin typeface="Inter" pitchFamily="34" charset="0"/>
                <a:ea typeface="Inter" pitchFamily="34" charset="-122"/>
                <a:cs typeface="Inter" pitchFamily="34" charset="-120"/>
              </a:rPr>
              <a:t>Summary of the Presentation</a:t>
            </a:r>
            <a:endParaRPr lang="en-US" sz="2185" dirty="0"/>
          </a:p>
        </p:txBody>
      </p:sp>
      <p:sp>
        <p:nvSpPr>
          <p:cNvPr id="7" name="Text 5"/>
          <p:cNvSpPr/>
          <p:nvPr/>
        </p:nvSpPr>
        <p:spPr>
          <a:xfrm>
            <a:off x="2920841" y="4194929"/>
            <a:ext cx="2628305" cy="2367915"/>
          </a:xfrm>
          <a:prstGeom prst="rect">
            <a:avLst/>
          </a:prstGeom>
          <a:noFill/>
          <a:ln/>
        </p:spPr>
        <p:txBody>
          <a:bodyPr wrap="square" rtlCol="0" anchor="t"/>
          <a:lstStyle/>
          <a:p>
            <a:pPr marL="0" indent="0">
              <a:lnSpc>
                <a:spcPts val="2331"/>
              </a:lnSpc>
              <a:buNone/>
            </a:pPr>
            <a:r>
              <a:rPr lang="en-US" sz="1457" kern="0" spc="-29" dirty="0">
                <a:solidFill>
                  <a:srgbClr val="272525"/>
                </a:solidFill>
                <a:latin typeface="Inter" pitchFamily="34" charset="0"/>
                <a:ea typeface="Inter" pitchFamily="34" charset="-122"/>
                <a:cs typeface="Inter" pitchFamily="34" charset="-120"/>
              </a:rPr>
              <a:t>Flappy Bird is a simple but challenging game that grabbed the world's attention in 2013. The game's simple graphics and mechanics make it an ideal project for learning to develop games in Java and other programming languages.</a:t>
            </a:r>
            <a:endParaRPr lang="en-US" sz="1457" dirty="0"/>
          </a:p>
        </p:txBody>
      </p:sp>
      <p:sp>
        <p:nvSpPr>
          <p:cNvPr id="8" name="Text 6"/>
          <p:cNvSpPr/>
          <p:nvPr/>
        </p:nvSpPr>
        <p:spPr>
          <a:xfrm>
            <a:off x="6008013" y="3316248"/>
            <a:ext cx="2628305" cy="1387316"/>
          </a:xfrm>
          <a:prstGeom prst="rect">
            <a:avLst/>
          </a:prstGeom>
          <a:noFill/>
          <a:ln/>
        </p:spPr>
        <p:txBody>
          <a:bodyPr wrap="square" rtlCol="0" anchor="t"/>
          <a:lstStyle/>
          <a:p>
            <a:pPr marL="0" indent="0">
              <a:lnSpc>
                <a:spcPts val="2732"/>
              </a:lnSpc>
              <a:buNone/>
            </a:pPr>
            <a:r>
              <a:rPr lang="en-US" sz="2185" b="1" kern="0" spc="-66" dirty="0">
                <a:solidFill>
                  <a:srgbClr val="000000"/>
                </a:solidFill>
                <a:latin typeface="Inter" pitchFamily="34" charset="0"/>
                <a:ea typeface="Inter" pitchFamily="34" charset="-122"/>
                <a:cs typeface="Inter" pitchFamily="34" charset="-120"/>
              </a:rPr>
              <a:t>Challenges and Future Improvements for the Game</a:t>
            </a:r>
            <a:endParaRPr lang="en-US" sz="2185" dirty="0"/>
          </a:p>
        </p:txBody>
      </p:sp>
      <p:sp>
        <p:nvSpPr>
          <p:cNvPr id="9" name="Text 7"/>
          <p:cNvSpPr/>
          <p:nvPr/>
        </p:nvSpPr>
        <p:spPr>
          <a:xfrm>
            <a:off x="6008013" y="4888587"/>
            <a:ext cx="2628305" cy="2959894"/>
          </a:xfrm>
          <a:prstGeom prst="rect">
            <a:avLst/>
          </a:prstGeom>
          <a:noFill/>
          <a:ln/>
        </p:spPr>
        <p:txBody>
          <a:bodyPr wrap="square" rtlCol="0" anchor="t"/>
          <a:lstStyle/>
          <a:p>
            <a:pPr marL="0" indent="0">
              <a:lnSpc>
                <a:spcPts val="2331"/>
              </a:lnSpc>
              <a:buNone/>
            </a:pPr>
            <a:r>
              <a:rPr lang="en-US" sz="1457" kern="0" spc="-29" dirty="0">
                <a:solidFill>
                  <a:srgbClr val="272525"/>
                </a:solidFill>
                <a:latin typeface="Inter" pitchFamily="34" charset="0"/>
                <a:ea typeface="Inter" pitchFamily="34" charset="-122"/>
                <a:cs typeface="Inter" pitchFamily="34" charset="-120"/>
              </a:rPr>
              <a:t>The Flappy Bird game's addictive nature and sudden rise to fame made it a controversial topic. The game's difficulty level can be adjusted, and new additional features added. There is a lot of room for improvement and expansion of the game in the future.</a:t>
            </a:r>
            <a:endParaRPr lang="en-US" sz="1457" dirty="0"/>
          </a:p>
        </p:txBody>
      </p:sp>
      <p:sp>
        <p:nvSpPr>
          <p:cNvPr id="10" name="Text 8"/>
          <p:cNvSpPr/>
          <p:nvPr/>
        </p:nvSpPr>
        <p:spPr>
          <a:xfrm>
            <a:off x="9095184" y="3316248"/>
            <a:ext cx="2628305" cy="693658"/>
          </a:xfrm>
          <a:prstGeom prst="rect">
            <a:avLst/>
          </a:prstGeom>
          <a:noFill/>
          <a:ln/>
        </p:spPr>
        <p:txBody>
          <a:bodyPr wrap="square" rtlCol="0" anchor="t"/>
          <a:lstStyle/>
          <a:p>
            <a:pPr marL="0" indent="0">
              <a:lnSpc>
                <a:spcPts val="2732"/>
              </a:lnSpc>
              <a:buNone/>
            </a:pPr>
            <a:r>
              <a:rPr lang="en-US" sz="2185" b="1" kern="0" spc="-66" dirty="0">
                <a:solidFill>
                  <a:srgbClr val="000000"/>
                </a:solidFill>
                <a:latin typeface="Inter" pitchFamily="34" charset="0"/>
                <a:ea typeface="Inter" pitchFamily="34" charset="-122"/>
                <a:cs typeface="Inter" pitchFamily="34" charset="-120"/>
              </a:rPr>
              <a:t>Q&amp;A Session and Discussion</a:t>
            </a:r>
            <a:endParaRPr lang="en-US" sz="2185" dirty="0"/>
          </a:p>
        </p:txBody>
      </p:sp>
      <p:sp>
        <p:nvSpPr>
          <p:cNvPr id="11" name="Text 9"/>
          <p:cNvSpPr/>
          <p:nvPr/>
        </p:nvSpPr>
        <p:spPr>
          <a:xfrm>
            <a:off x="9095184" y="4194929"/>
            <a:ext cx="2628305" cy="1183958"/>
          </a:xfrm>
          <a:prstGeom prst="rect">
            <a:avLst/>
          </a:prstGeom>
          <a:noFill/>
          <a:ln/>
        </p:spPr>
        <p:txBody>
          <a:bodyPr wrap="square" rtlCol="0" anchor="t"/>
          <a:lstStyle/>
          <a:p>
            <a:pPr marL="0" indent="0">
              <a:lnSpc>
                <a:spcPts val="2331"/>
              </a:lnSpc>
              <a:buNone/>
            </a:pPr>
            <a:r>
              <a:rPr lang="en-US" sz="1457" kern="0" spc="-29" dirty="0">
                <a:solidFill>
                  <a:srgbClr val="272525"/>
                </a:solidFill>
                <a:latin typeface="Inter" pitchFamily="34" charset="0"/>
                <a:ea typeface="Inter" pitchFamily="34" charset="-122"/>
                <a:cs typeface="Inter" pitchFamily="34" charset="-120"/>
              </a:rPr>
              <a:t>Questions and discussion about the Flappy Bird game and game development in Java are welcome.</a:t>
            </a:r>
            <a:endParaRPr lang="en-US" sz="145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Harsh</cp:lastModifiedBy>
  <cp:revision>2</cp:revision>
  <dcterms:created xsi:type="dcterms:W3CDTF">2023-11-02T04:08:04Z</dcterms:created>
  <dcterms:modified xsi:type="dcterms:W3CDTF">2023-11-02T04:09:36Z</dcterms:modified>
</cp:coreProperties>
</file>