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62" autoAdjust="0"/>
    <p:restoredTop sz="94660"/>
  </p:normalViewPr>
  <p:slideViewPr>
    <p:cSldViewPr snapToGrid="0">
      <p:cViewPr varScale="1">
        <p:scale>
          <a:sx n="70" d="100"/>
          <a:sy n="70" d="100"/>
        </p:scale>
        <p:origin x="512" y="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39DCA-8915-461A-85EA-B2B7D38DB28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5773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28627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777567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4077293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7339DCA-8915-461A-85EA-B2B7D38DB283}"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846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3477165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1587897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3648995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1768851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15588AF-A4F4-4833-95DA-80402742D75D}" type="datetimeFigureOut">
              <a:rPr lang="en-IN" smtClean="0"/>
              <a:pPr/>
              <a:t>23-10-2024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7339DCA-8915-461A-85EA-B2B7D38DB283}" type="slidenum">
              <a:rPr lang="en-IN" smtClean="0"/>
              <a:pPr/>
              <a:t>‹#›</a:t>
            </a:fld>
            <a:endParaRPr lang="en-IN"/>
          </a:p>
        </p:txBody>
      </p:sp>
    </p:spTree>
    <p:extLst>
      <p:ext uri="{BB962C8B-B14F-4D97-AF65-F5344CB8AC3E}">
        <p14:creationId xmlns:p14="http://schemas.microsoft.com/office/powerpoint/2010/main" val="3117545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15588AF-A4F4-4833-95DA-80402742D75D}" type="datetimeFigureOut">
              <a:rPr lang="en-IN" smtClean="0"/>
              <a:pPr/>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7339DCA-8915-461A-85EA-B2B7D38DB283}" type="slidenum">
              <a:rPr lang="en-IN" smtClean="0"/>
              <a:pPr/>
              <a:t>‹#›</a:t>
            </a:fld>
            <a:endParaRPr lang="en-IN"/>
          </a:p>
        </p:txBody>
      </p:sp>
    </p:spTree>
    <p:extLst>
      <p:ext uri="{BB962C8B-B14F-4D97-AF65-F5344CB8AC3E}">
        <p14:creationId xmlns:p14="http://schemas.microsoft.com/office/powerpoint/2010/main" val="1409999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15588AF-A4F4-4833-95DA-80402742D75D}" type="datetimeFigureOut">
              <a:rPr lang="en-IN" smtClean="0"/>
              <a:pPr/>
              <a:t>23-10-2024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7339DCA-8915-461A-85EA-B2B7D38DB283}"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44152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343603-81FF-0836-0AB4-7C25581447ED}"/>
              </a:ext>
            </a:extLst>
          </p:cNvPr>
          <p:cNvSpPr>
            <a:spLocks noGrp="1"/>
          </p:cNvSpPr>
          <p:nvPr>
            <p:ph type="title"/>
          </p:nvPr>
        </p:nvSpPr>
        <p:spPr/>
        <p:txBody>
          <a:bodyPr/>
          <a:lstStyle/>
          <a:p>
            <a:r>
              <a:rPr lang="en-US" sz="4400" b="1" dirty="0"/>
              <a:t>Story Telling: Red Wine Quality</a:t>
            </a:r>
            <a:endParaRPr lang="en-IN" b="1" dirty="0"/>
          </a:p>
        </p:txBody>
      </p:sp>
      <p:sp>
        <p:nvSpPr>
          <p:cNvPr id="6" name="Content Placeholder 2">
            <a:extLst>
              <a:ext uri="{FF2B5EF4-FFF2-40B4-BE49-F238E27FC236}">
                <a16:creationId xmlns:a16="http://schemas.microsoft.com/office/drawing/2014/main" id="{B667F8CB-F7B9-2121-4BD3-789F3A5749CC}"/>
              </a:ext>
            </a:extLst>
          </p:cNvPr>
          <p:cNvSpPr>
            <a:spLocks noGrp="1"/>
          </p:cNvSpPr>
          <p:nvPr>
            <p:ph idx="1"/>
          </p:nvPr>
        </p:nvSpPr>
        <p:spPr>
          <a:xfrm>
            <a:off x="1097280" y="1845734"/>
            <a:ext cx="10058400" cy="4847674"/>
          </a:xfrm>
        </p:spPr>
        <p:txBody>
          <a:bodyPr>
            <a:normAutofit/>
          </a:bodyPr>
          <a:lstStyle/>
          <a:p>
            <a:pPr marL="0" indent="0" algn="just">
              <a:buNone/>
            </a:pPr>
            <a:r>
              <a:rPr lang="en-US" sz="2200" b="1" i="0" u="sng" strike="noStrike" baseline="0" dirty="0">
                <a:latin typeface="Times New Roman" panose="02020603050405020304" pitchFamily="18" charset="0"/>
                <a:cs typeface="Times New Roman" panose="02020603050405020304" pitchFamily="18" charset="0"/>
              </a:rPr>
              <a:t>INTRODUCTION</a:t>
            </a:r>
          </a:p>
          <a:p>
            <a:pPr algn="just"/>
            <a:r>
              <a:rPr lang="en-US" sz="2200" b="0" i="0" u="none" strike="noStrike" baseline="0" dirty="0">
                <a:latin typeface="Times New Roman" panose="02020603050405020304" pitchFamily="18" charset="0"/>
                <a:cs typeface="Times New Roman" panose="02020603050405020304" pitchFamily="18" charset="0"/>
              </a:rPr>
              <a:t>The wine quality is an essential factor for wine collectors and wine sellers. In general, complexity, balance, typicity, intensity, and finish are key indicators of </a:t>
            </a:r>
            <a:r>
              <a:rPr lang="en-IN" sz="2200" b="0" i="0" u="none" strike="noStrike" baseline="0" dirty="0">
                <a:latin typeface="Times New Roman" panose="02020603050405020304" pitchFamily="18" charset="0"/>
                <a:cs typeface="Times New Roman" panose="02020603050405020304" pitchFamily="18" charset="0"/>
              </a:rPr>
              <a:t>wine quality.</a:t>
            </a:r>
          </a:p>
          <a:p>
            <a:pPr algn="just"/>
            <a:r>
              <a:rPr lang="en-US" sz="2200" b="0" i="0" u="none" strike="noStrike" baseline="0" dirty="0">
                <a:latin typeface="Times New Roman" panose="02020603050405020304" pitchFamily="18" charset="0"/>
                <a:cs typeface="Times New Roman" panose="02020603050405020304" pitchFamily="18" charset="0"/>
              </a:rPr>
              <a:t>This wine quality is known to be affected by climate, weather, temperature, sunlight, growing practices, and winemaking practices. These factors could result in a varied range of wine quality.</a:t>
            </a:r>
          </a:p>
          <a:p>
            <a:pPr algn="just"/>
            <a:r>
              <a:rPr lang="en-US" sz="2200" b="0" i="0" u="none" strike="noStrike" baseline="0" dirty="0">
                <a:latin typeface="Times New Roman" panose="02020603050405020304" pitchFamily="18" charset="0"/>
                <a:cs typeface="Times New Roman" panose="02020603050405020304" pitchFamily="18" charset="0"/>
              </a:rPr>
              <a:t>So</a:t>
            </a:r>
            <a:r>
              <a:rPr lang="en-US" sz="2200" b="0" i="0" u="none" strike="noStrike" dirty="0">
                <a:latin typeface="Times New Roman" panose="02020603050405020304" pitchFamily="18" charset="0"/>
                <a:cs typeface="Times New Roman" panose="02020603050405020304" pitchFamily="18" charset="0"/>
              </a:rPr>
              <a:t> in </a:t>
            </a:r>
            <a:r>
              <a:rPr lang="en-US" sz="2200" dirty="0">
                <a:latin typeface="Times New Roman" panose="02020603050405020304" pitchFamily="18" charset="0"/>
                <a:cs typeface="Times New Roman" panose="02020603050405020304" pitchFamily="18" charset="0"/>
              </a:rPr>
              <a:t>o</a:t>
            </a:r>
            <a:r>
              <a:rPr lang="en-US" sz="2200" b="0" i="0" u="none" strike="noStrike" dirty="0">
                <a:latin typeface="Times New Roman" panose="02020603050405020304" pitchFamily="18" charset="0"/>
                <a:cs typeface="Times New Roman" panose="02020603050405020304" pitchFamily="18" charset="0"/>
              </a:rPr>
              <a:t>rder to determine which type of wine people tend to prefer </a:t>
            </a:r>
            <a:r>
              <a:rPr lang="en-US" sz="2200" dirty="0">
                <a:latin typeface="Times New Roman" panose="02020603050405020304" pitchFamily="18" charset="0"/>
                <a:cs typeface="Times New Roman" panose="02020603050405020304" pitchFamily="18" charset="0"/>
              </a:rPr>
              <a:t>w</a:t>
            </a:r>
            <a:r>
              <a:rPr lang="en-US" sz="2200" b="0" i="0" u="none" strike="noStrike" baseline="0" dirty="0">
                <a:latin typeface="Times New Roman" panose="02020603050405020304" pitchFamily="18" charset="0"/>
                <a:cs typeface="Times New Roman" panose="02020603050405020304" pitchFamily="18" charset="0"/>
              </a:rPr>
              <a:t>e could determine the relationship between the wine’s physicochemical properties and quality ratings based on this data. This understanding would help to understand critical factors to improve wine quality.</a:t>
            </a:r>
          </a:p>
          <a:p>
            <a:pPr algn="just"/>
            <a:r>
              <a:rPr lang="en-US" sz="2200" b="0" i="0" u="none" strike="noStrike" baseline="0" dirty="0">
                <a:latin typeface="Times New Roman" panose="02020603050405020304" pitchFamily="18" charset="0"/>
                <a:cs typeface="Times New Roman" panose="02020603050405020304" pitchFamily="18" charset="0"/>
              </a:rPr>
              <a:t>Now from the Next Slide we will Explore, how these given </a:t>
            </a:r>
            <a:r>
              <a:rPr lang="en-US" sz="2200" b="0" i="0" u="none" strike="noStrike" baseline="0">
                <a:latin typeface="Times New Roman" panose="02020603050405020304" pitchFamily="18" charset="0"/>
                <a:cs typeface="Times New Roman" panose="02020603050405020304" pitchFamily="18" charset="0"/>
              </a:rPr>
              <a:t>Properties would help us to understand critical factors to improve wine quality.</a:t>
            </a:r>
            <a:endParaRPr lang="en-US" sz="2200" b="0" i="0" u="none" strike="noStrike" baseline="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0" indent="0" algn="l">
              <a:buNone/>
            </a:pPr>
            <a:endParaRPr lang="en-US" sz="2200" b="0" i="0" u="none" strike="noStrike" baseline="0" dirty="0">
              <a:latin typeface="Times New Roman" panose="02020603050405020304" pitchFamily="18" charset="0"/>
              <a:cs typeface="Times New Roman" panose="02020603050405020304" pitchFamily="18" charset="0"/>
            </a:endParaRPr>
          </a:p>
          <a:p>
            <a:pPr marL="514350" indent="-514350" algn="l">
              <a:buFont typeface="+mj-lt"/>
              <a:buAutoNum type="arabicPeriod"/>
            </a:pPr>
            <a:endParaRPr lang="en-US" sz="2200" dirty="0">
              <a:latin typeface="Times New Roman" panose="02020603050405020304" pitchFamily="18" charset="0"/>
              <a:cs typeface="Times New Roman" panose="02020603050405020304" pitchFamily="18" charset="0"/>
            </a:endParaRPr>
          </a:p>
          <a:p>
            <a:pPr algn="l"/>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60368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45830-9285-7CFA-F883-6F7A4B24F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131852-C5CD-3B57-4DF7-E871B9844E1A}"/>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1) </a:t>
            </a:r>
            <a:r>
              <a:rPr lang="en-US" sz="4000" b="0" i="0" u="none" strike="noStrike" baseline="0" dirty="0">
                <a:latin typeface="Times New Roman" panose="02020603050405020304" pitchFamily="18" charset="0"/>
                <a:cs typeface="Times New Roman" panose="02020603050405020304" pitchFamily="18" charset="0"/>
              </a:rPr>
              <a:t>What is the distribution of wine quality?</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9ACAF2-EE6C-103B-7B88-793796EB4527}"/>
              </a:ext>
            </a:extLst>
          </p:cNvPr>
          <p:cNvSpPr>
            <a:spLocks noGrp="1"/>
          </p:cNvSpPr>
          <p:nvPr>
            <p:ph idx="1"/>
          </p:nvPr>
        </p:nvSpPr>
        <p:spPr/>
        <p:txBody>
          <a:bodyPr/>
          <a:lstStyle/>
          <a:p>
            <a:r>
              <a:rPr lang="en-US" dirty="0"/>
              <a:t>The histogram was created to show how the quality of red wine is spread out, helping answer the question: "What is the distribution of wine quality?“</a:t>
            </a:r>
          </a:p>
          <a:p>
            <a:r>
              <a:rPr lang="en-US" dirty="0"/>
              <a:t>As shown in Figure, most red wines had a quality rating between 5 and 7. There were only a few wines that were rated very poorly (below a quality of 4) or exceptionally well (above a quality of 8).</a:t>
            </a:r>
          </a:p>
          <a:p>
            <a:r>
              <a:rPr lang="en-US" dirty="0"/>
              <a:t>This means that most red wines fall in the average or mid-range of quality.</a:t>
            </a:r>
            <a:endParaRPr lang="en-IN" dirty="0"/>
          </a:p>
        </p:txBody>
      </p:sp>
    </p:spTree>
    <p:extLst>
      <p:ext uri="{BB962C8B-B14F-4D97-AF65-F5344CB8AC3E}">
        <p14:creationId xmlns:p14="http://schemas.microsoft.com/office/powerpoint/2010/main" val="3447308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A481F-62BA-707A-3AAA-C1292523D22F}"/>
              </a:ext>
            </a:extLst>
          </p:cNvPr>
          <p:cNvSpPr>
            <a:spLocks noGrp="1"/>
          </p:cNvSpPr>
          <p:nvPr>
            <p:ph type="title"/>
          </p:nvPr>
        </p:nvSpPr>
        <p:spPr>
          <a:xfrm>
            <a:off x="838200" y="365125"/>
            <a:ext cx="10515600" cy="677291"/>
          </a:xfrm>
        </p:spPr>
        <p:txBody>
          <a:bodyPr>
            <a:normAutofit fontScale="90000"/>
          </a:bodyPr>
          <a:lstStyle/>
          <a:p>
            <a:r>
              <a:rPr lang="en-US" dirty="0"/>
              <a:t>1) </a:t>
            </a:r>
            <a:r>
              <a:rPr lang="en-US" sz="4400" b="0" i="0" u="none" strike="noStrike" baseline="0" dirty="0">
                <a:latin typeface="TimesLTStd-Roman"/>
              </a:rPr>
              <a:t>What is the distribution of wine quality?</a:t>
            </a:r>
            <a:endParaRPr lang="en-IN" dirty="0"/>
          </a:p>
        </p:txBody>
      </p:sp>
      <p:pic>
        <p:nvPicPr>
          <p:cNvPr id="7" name="Content Placeholder 6">
            <a:extLst>
              <a:ext uri="{FF2B5EF4-FFF2-40B4-BE49-F238E27FC236}">
                <a16:creationId xmlns:a16="http://schemas.microsoft.com/office/drawing/2014/main" id="{22DE1F3F-8DF0-7CC5-53A6-0AA79E59ACE0}"/>
              </a:ext>
            </a:extLst>
          </p:cNvPr>
          <p:cNvPicPr>
            <a:picLocks noGrp="1" noChangeAspect="1"/>
          </p:cNvPicPr>
          <p:nvPr>
            <p:ph idx="1"/>
          </p:nvPr>
        </p:nvPicPr>
        <p:blipFill>
          <a:blip r:embed="rId2"/>
          <a:stretch>
            <a:fillRect/>
          </a:stretch>
        </p:blipFill>
        <p:spPr>
          <a:xfrm>
            <a:off x="1230272" y="1141200"/>
            <a:ext cx="9239608" cy="5351675"/>
          </a:xfrm>
        </p:spPr>
      </p:pic>
    </p:spTree>
    <p:extLst>
      <p:ext uri="{BB962C8B-B14F-4D97-AF65-F5344CB8AC3E}">
        <p14:creationId xmlns:p14="http://schemas.microsoft.com/office/powerpoint/2010/main" val="1777129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34AB6-BFF3-13A9-CE93-0A1012840BCE}"/>
              </a:ext>
            </a:extLst>
          </p:cNvPr>
          <p:cNvSpPr>
            <a:spLocks noGrp="1"/>
          </p:cNvSpPr>
          <p:nvPr>
            <p:ph type="title"/>
          </p:nvPr>
        </p:nvSpPr>
        <p:spPr>
          <a:xfrm>
            <a:off x="838200" y="393193"/>
            <a:ext cx="10515600" cy="1325879"/>
          </a:xfrm>
        </p:spPr>
        <p:txBody>
          <a:bodyPr>
            <a:normAutofit fontScale="90000"/>
          </a:bodyPr>
          <a:lstStyle/>
          <a:p>
            <a:r>
              <a:rPr lang="en-US" sz="4400" b="0" i="0" u="none" strike="noStrike" baseline="0" dirty="0">
                <a:latin typeface="Times New Roman" panose="02020603050405020304" pitchFamily="18" charset="0"/>
                <a:cs typeface="Times New Roman" panose="02020603050405020304" pitchFamily="18" charset="0"/>
              </a:rPr>
              <a:t>2)What are the differences of variations in properties between low- and high quality </a:t>
            </a:r>
            <a:r>
              <a:rPr lang="en-IN" sz="4400" b="0" i="0" u="none" strike="noStrike" baseline="0" dirty="0">
                <a:latin typeface="Times New Roman" panose="02020603050405020304" pitchFamily="18" charset="0"/>
                <a:cs typeface="Times New Roman" panose="02020603050405020304" pitchFamily="18" charset="0"/>
              </a:rPr>
              <a:t>wine?</a:t>
            </a:r>
            <a:br>
              <a:rPr lang="en-IN" sz="4400" b="0" i="0" u="none" strike="noStrike" baseline="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62980E7-C384-3A59-0C20-494889F06A5E}"/>
              </a:ext>
            </a:extLst>
          </p:cNvPr>
          <p:cNvSpPr>
            <a:spLocks noGrp="1"/>
          </p:cNvSpPr>
          <p:nvPr>
            <p:ph idx="1"/>
          </p:nvPr>
        </p:nvSpPr>
        <p:spPr>
          <a:xfrm>
            <a:off x="838200" y="1719073"/>
            <a:ext cx="10515600" cy="3831336"/>
          </a:xfrm>
        </p:spPr>
        <p:txBody>
          <a:bodyPr/>
          <a:lstStyle/>
          <a:p>
            <a:r>
              <a:rPr lang="en-US" dirty="0"/>
              <a:t>To answer the second question—"What are the differences in properties between low- and high-quality wines?"—a box plot was made to compare how much volatile acidity (a wine property) varied at different quality levels.</a:t>
            </a:r>
          </a:p>
          <a:p>
            <a:r>
              <a:rPr lang="en-US" dirty="0"/>
              <a:t>As seen in Figure , wines with the highest quality rating (8) had very little variation in their volatile acidity, meaning their acidity levels were consistent. On the other hand, the lowest quality wines (rated 3) had the most variation in acidity, meaning their acidity levels were all over the place. </a:t>
            </a:r>
          </a:p>
          <a:p>
            <a:r>
              <a:rPr lang="en-US" dirty="0"/>
              <a:t>This suggests that high-quality wines tend to have more stable, consistent acidity levels.</a:t>
            </a:r>
          </a:p>
          <a:p>
            <a:pPr marL="0" indent="0">
              <a:buNone/>
            </a:pPr>
            <a:endParaRPr lang="en-IN" dirty="0"/>
          </a:p>
        </p:txBody>
      </p:sp>
    </p:spTree>
    <p:extLst>
      <p:ext uri="{BB962C8B-B14F-4D97-AF65-F5344CB8AC3E}">
        <p14:creationId xmlns:p14="http://schemas.microsoft.com/office/powerpoint/2010/main" val="2366393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AE015F-B84E-345F-200F-1B5CC643A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51DFD5-BE72-AB0C-9C51-238204771FEC}"/>
              </a:ext>
            </a:extLst>
          </p:cNvPr>
          <p:cNvSpPr>
            <a:spLocks noGrp="1"/>
          </p:cNvSpPr>
          <p:nvPr>
            <p:ph type="title"/>
          </p:nvPr>
        </p:nvSpPr>
        <p:spPr>
          <a:xfrm>
            <a:off x="1106424" y="374905"/>
            <a:ext cx="10515600" cy="1298447"/>
          </a:xfrm>
        </p:spPr>
        <p:txBody>
          <a:bodyPr>
            <a:normAutofit fontScale="90000"/>
          </a:bodyPr>
          <a:lstStyle/>
          <a:p>
            <a:r>
              <a:rPr lang="en-US" sz="4400" b="0" i="0" u="none" strike="noStrike" baseline="0" dirty="0">
                <a:latin typeface="Times New Roman" panose="02020603050405020304" pitchFamily="18" charset="0"/>
                <a:cs typeface="Times New Roman" panose="02020603050405020304" pitchFamily="18" charset="0"/>
              </a:rPr>
              <a:t>2)What are the differences of variations in properties between low- and high quality </a:t>
            </a:r>
            <a:r>
              <a:rPr lang="en-IN" sz="4400" b="0" i="0" u="none" strike="noStrike" baseline="0" dirty="0">
                <a:latin typeface="Times New Roman" panose="02020603050405020304" pitchFamily="18" charset="0"/>
                <a:cs typeface="Times New Roman" panose="02020603050405020304" pitchFamily="18" charset="0"/>
              </a:rPr>
              <a:t>wine?</a:t>
            </a:r>
            <a:br>
              <a:rPr lang="en-IN" sz="4400" b="0" i="0" u="none" strike="noStrike" baseline="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304ED5E5-4E13-B4B8-2EAE-FD168EB6E911}"/>
              </a:ext>
            </a:extLst>
          </p:cNvPr>
          <p:cNvPicPr>
            <a:picLocks noGrp="1" noChangeAspect="1"/>
          </p:cNvPicPr>
          <p:nvPr>
            <p:ph idx="1"/>
          </p:nvPr>
        </p:nvPicPr>
        <p:blipFill>
          <a:blip r:embed="rId2"/>
          <a:stretch>
            <a:fillRect/>
          </a:stretch>
        </p:blipFill>
        <p:spPr>
          <a:xfrm>
            <a:off x="914400" y="1230935"/>
            <a:ext cx="10899648" cy="5151578"/>
          </a:xfrm>
        </p:spPr>
      </p:pic>
    </p:spTree>
    <p:extLst>
      <p:ext uri="{BB962C8B-B14F-4D97-AF65-F5344CB8AC3E}">
        <p14:creationId xmlns:p14="http://schemas.microsoft.com/office/powerpoint/2010/main" val="100788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9D9A6-3361-9FD8-A114-1396EFDF064B}"/>
              </a:ext>
            </a:extLst>
          </p:cNvPr>
          <p:cNvSpPr>
            <a:spLocks noGrp="1"/>
          </p:cNvSpPr>
          <p:nvPr>
            <p:ph type="title"/>
          </p:nvPr>
        </p:nvSpPr>
        <p:spPr>
          <a:xfrm>
            <a:off x="868680" y="261958"/>
            <a:ext cx="10515600" cy="1453895"/>
          </a:xfrm>
        </p:spPr>
        <p:txBody>
          <a:bodyPr>
            <a:normAutofit fontScale="90000"/>
          </a:bodyPr>
          <a:lstStyle/>
          <a:p>
            <a:r>
              <a:rPr lang="en-US" dirty="0">
                <a:latin typeface="Times New Roman" panose="02020603050405020304" pitchFamily="18" charset="0"/>
                <a:cs typeface="Times New Roman" panose="02020603050405020304" pitchFamily="18" charset="0"/>
              </a:rPr>
              <a:t>3) </a:t>
            </a:r>
            <a:r>
              <a:rPr lang="en-US" sz="4400" b="0" i="0" u="none" strike="noStrike" baseline="0" dirty="0">
                <a:latin typeface="Times New Roman" panose="02020603050405020304" pitchFamily="18" charset="0"/>
                <a:cs typeface="Times New Roman" panose="02020603050405020304" pitchFamily="18" charset="0"/>
              </a:rPr>
              <a:t>What is the good combination of multiple properties for producing a good </a:t>
            </a:r>
            <a:r>
              <a:rPr lang="en-IN" sz="4400" b="0" i="0" u="none" strike="noStrike" baseline="0" dirty="0">
                <a:latin typeface="Times New Roman" panose="02020603050405020304" pitchFamily="18" charset="0"/>
                <a:cs typeface="Times New Roman" panose="02020603050405020304" pitchFamily="18" charset="0"/>
              </a:rPr>
              <a:t>quality wine</a:t>
            </a:r>
            <a:r>
              <a:rPr lang="en-IN" sz="4400" dirty="0">
                <a:latin typeface="Times New Roman" panose="02020603050405020304" pitchFamily="18" charset="0"/>
                <a:cs typeface="Times New Roman" panose="02020603050405020304" pitchFamily="18" charset="0"/>
              </a:rPr>
              <a:t>?</a:t>
            </a:r>
            <a:br>
              <a:rPr lang="en-IN" sz="4400" b="0" i="0" u="none" strike="noStrike" baseline="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7F8BB5-5763-8B78-BE48-667B6A7214FF}"/>
              </a:ext>
            </a:extLst>
          </p:cNvPr>
          <p:cNvSpPr>
            <a:spLocks noGrp="1"/>
          </p:cNvSpPr>
          <p:nvPr>
            <p:ph idx="1"/>
          </p:nvPr>
        </p:nvSpPr>
        <p:spPr>
          <a:xfrm>
            <a:off x="950976" y="1827446"/>
            <a:ext cx="10058400" cy="4023360"/>
          </a:xfrm>
        </p:spPr>
        <p:txBody>
          <a:bodyPr>
            <a:normAutofit/>
          </a:bodyPr>
          <a:lstStyle/>
          <a:p>
            <a:r>
              <a:rPr lang="en-US" dirty="0"/>
              <a:t>To answer the question "What is the best combination of properties for making good-quality wine?", a scatter plot was created with color-coding to explore the relationship between three factors: alcohol content, volatile acidity, and wine quality.</a:t>
            </a:r>
          </a:p>
          <a:p>
            <a:r>
              <a:rPr lang="en-US" dirty="0"/>
              <a:t>As seen in Figure, two reference lines were added for the average values of alcohol content (10) and volatile acidity (0.8). The plot showed a clear pattern: high-quality wines were mostly found in the area where alcohol content was above the average and volatile acidity was below the average. This suggests that people tend to prefer wines with a fruity aroma (which comes from lower acidity) and higher alcohol content.</a:t>
            </a:r>
          </a:p>
          <a:p>
            <a:endParaRPr lang="en-IN" dirty="0"/>
          </a:p>
        </p:txBody>
      </p:sp>
    </p:spTree>
    <p:extLst>
      <p:ext uri="{BB962C8B-B14F-4D97-AF65-F5344CB8AC3E}">
        <p14:creationId xmlns:p14="http://schemas.microsoft.com/office/powerpoint/2010/main" val="4255187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7C36C-14B1-DFD3-4ACA-ED4B31425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2E60BF-E4B2-8F7E-816F-09613DEDECB4}"/>
              </a:ext>
            </a:extLst>
          </p:cNvPr>
          <p:cNvSpPr>
            <a:spLocks noGrp="1"/>
          </p:cNvSpPr>
          <p:nvPr>
            <p:ph type="title"/>
          </p:nvPr>
        </p:nvSpPr>
        <p:spPr>
          <a:xfrm>
            <a:off x="902208" y="251828"/>
            <a:ext cx="10515600" cy="1453895"/>
          </a:xfrm>
        </p:spPr>
        <p:txBody>
          <a:bodyPr>
            <a:normAutofit fontScale="90000"/>
          </a:bodyPr>
          <a:lstStyle/>
          <a:p>
            <a:r>
              <a:rPr lang="en-US" dirty="0">
                <a:latin typeface="Times New Roman" panose="02020603050405020304" pitchFamily="18" charset="0"/>
                <a:cs typeface="Times New Roman" panose="02020603050405020304" pitchFamily="18" charset="0"/>
              </a:rPr>
              <a:t>3) </a:t>
            </a:r>
            <a:r>
              <a:rPr lang="en-US" sz="4400" b="0" i="0" u="none" strike="noStrike" baseline="0" dirty="0">
                <a:latin typeface="Times New Roman" panose="02020603050405020304" pitchFamily="18" charset="0"/>
                <a:cs typeface="Times New Roman" panose="02020603050405020304" pitchFamily="18" charset="0"/>
              </a:rPr>
              <a:t>What is the good combination of multiple properties for producing a good </a:t>
            </a:r>
            <a:r>
              <a:rPr lang="en-IN" sz="4400" b="0" i="0" u="none" strike="noStrike" baseline="0" dirty="0">
                <a:latin typeface="Times New Roman" panose="02020603050405020304" pitchFamily="18" charset="0"/>
                <a:cs typeface="Times New Roman" panose="02020603050405020304" pitchFamily="18" charset="0"/>
              </a:rPr>
              <a:t>quality wine</a:t>
            </a:r>
            <a:r>
              <a:rPr lang="en-IN" sz="4400" dirty="0">
                <a:latin typeface="Times New Roman" panose="02020603050405020304" pitchFamily="18" charset="0"/>
                <a:cs typeface="Times New Roman" panose="02020603050405020304" pitchFamily="18" charset="0"/>
              </a:rPr>
              <a:t>?</a:t>
            </a:r>
            <a:br>
              <a:rPr lang="en-IN" sz="4400" b="0" i="0" u="none" strike="noStrike" baseline="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908DD15D-EEC0-BF07-1A65-D24DF687318D}"/>
              </a:ext>
            </a:extLst>
          </p:cNvPr>
          <p:cNvPicPr>
            <a:picLocks noChangeAspect="1"/>
          </p:cNvPicPr>
          <p:nvPr/>
        </p:nvPicPr>
        <p:blipFill>
          <a:blip r:embed="rId2"/>
          <a:stretch>
            <a:fillRect/>
          </a:stretch>
        </p:blipFill>
        <p:spPr>
          <a:xfrm>
            <a:off x="973836" y="1128636"/>
            <a:ext cx="10244328" cy="5477536"/>
          </a:xfrm>
          <a:prstGeom prst="rect">
            <a:avLst/>
          </a:prstGeom>
        </p:spPr>
      </p:pic>
    </p:spTree>
    <p:extLst>
      <p:ext uri="{BB962C8B-B14F-4D97-AF65-F5344CB8AC3E}">
        <p14:creationId xmlns:p14="http://schemas.microsoft.com/office/powerpoint/2010/main" val="1238515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6A891-A1CA-73E3-A808-20C49781FDC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3881986-54ED-1B31-F6EC-750F06537DDB}"/>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3C398EA-24BD-1257-80BC-EBA1CFC20A28}"/>
              </a:ext>
            </a:extLst>
          </p:cNvPr>
          <p:cNvPicPr>
            <a:picLocks noChangeAspect="1"/>
          </p:cNvPicPr>
          <p:nvPr/>
        </p:nvPicPr>
        <p:blipFill>
          <a:blip r:embed="rId2"/>
          <a:stretch>
            <a:fillRect/>
          </a:stretch>
        </p:blipFill>
        <p:spPr>
          <a:xfrm>
            <a:off x="0" y="7743"/>
            <a:ext cx="12192000" cy="6842514"/>
          </a:xfrm>
          <a:prstGeom prst="rect">
            <a:avLst/>
          </a:prstGeom>
        </p:spPr>
      </p:pic>
    </p:spTree>
    <p:extLst>
      <p:ext uri="{BB962C8B-B14F-4D97-AF65-F5344CB8AC3E}">
        <p14:creationId xmlns:p14="http://schemas.microsoft.com/office/powerpoint/2010/main" val="4247530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ank You Message For Card Presentation Business Expressing Gratitude  Acknowledgment And Appreciation Minimalist Abstract Design With White Cut  Out Paper On Blue Background Stock Photo - Download Image Now - iStock">
            <a:extLst>
              <a:ext uri="{FF2B5EF4-FFF2-40B4-BE49-F238E27FC236}">
                <a16:creationId xmlns:a16="http://schemas.microsoft.com/office/drawing/2014/main" id="{C28256A8-5735-D6EE-3801-F3EE6DC3748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4383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78543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639</TotalTime>
  <Words>565</Words>
  <Application>Microsoft Office PowerPoint</Application>
  <PresentationFormat>Widescreen</PresentationFormat>
  <Paragraphs>22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Calibri</vt:lpstr>
      <vt:lpstr>Calibri Light</vt:lpstr>
      <vt:lpstr>Times New Roman</vt:lpstr>
      <vt:lpstr>TimesLTStd-Roman</vt:lpstr>
      <vt:lpstr>Retrospect</vt:lpstr>
      <vt:lpstr>Story Telling: Red Wine Quality</vt:lpstr>
      <vt:lpstr>1) What is the distribution of wine quality?</vt:lpstr>
      <vt:lpstr>1) What is the distribution of wine quality?</vt:lpstr>
      <vt:lpstr>2)What are the differences of variations in properties between low- and high quality wine? </vt:lpstr>
      <vt:lpstr>2)What are the differences of variations in properties between low- and high quality wine? </vt:lpstr>
      <vt:lpstr>3) What is the good combination of multiple properties for producing a good quality wine? </vt:lpstr>
      <vt:lpstr>3) What is the good combination of multiple properties for producing a good quality wine?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 Telling: Red Wine Quality</dc:title>
  <dc:creator>Parag Parab</dc:creator>
  <cp:lastModifiedBy>Parag Parab</cp:lastModifiedBy>
  <cp:revision>25</cp:revision>
  <dcterms:created xsi:type="dcterms:W3CDTF">2024-10-19T06:32:12Z</dcterms:created>
  <dcterms:modified xsi:type="dcterms:W3CDTF">2024-10-23T06:42:17Z</dcterms:modified>
</cp:coreProperties>
</file>