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79" r:id="rId7"/>
    <p:sldId id="281" r:id="rId8"/>
    <p:sldId id="280" r:id="rId9"/>
    <p:sldId id="257" r:id="rId10"/>
    <p:sldId id="275"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83"/>
            <p14:sldId id="284"/>
            <p14:sldId id="28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5/22/2021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5/22/2021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ebp"/><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MICRO CREDIT DEFAULTER PROJECT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FLIP ROBO</a:t>
            </a:r>
          </a:p>
          <a:p>
            <a:pPr marL="0" indent="0">
              <a:buNone/>
            </a:pPr>
            <a:endParaRPr lang="en-US" sz="2400" dirty="0">
              <a:solidFill>
                <a:schemeClr val="bg1"/>
              </a:solidFill>
              <a:latin typeface="+mj-lt"/>
            </a:endParaRPr>
          </a:p>
          <a:p>
            <a:pPr marL="0" indent="0">
              <a:buNone/>
            </a:pPr>
            <a:endParaRPr lang="en-US" sz="2400" dirty="0">
              <a:solidFill>
                <a:schemeClr val="bg1"/>
              </a:solidFill>
              <a:latin typeface="+mj-lt"/>
            </a:endParaRPr>
          </a:p>
        </p:txBody>
      </p:sp>
      <p:sp>
        <p:nvSpPr>
          <p:cNvPr id="6" name="TextBox 5">
            <a:extLst>
              <a:ext uri="{FF2B5EF4-FFF2-40B4-BE49-F238E27FC236}">
                <a16:creationId xmlns:a16="http://schemas.microsoft.com/office/drawing/2014/main" id="{2D0E853A-BE5D-4F1E-BF2F-BE458D51008F}"/>
              </a:ext>
            </a:extLst>
          </p:cNvPr>
          <p:cNvSpPr txBox="1"/>
          <p:nvPr/>
        </p:nvSpPr>
        <p:spPr>
          <a:xfrm>
            <a:off x="7892248" y="5136039"/>
            <a:ext cx="2956265" cy="369332"/>
          </a:xfrm>
          <a:prstGeom prst="rect">
            <a:avLst/>
          </a:prstGeom>
          <a:noFill/>
        </p:spPr>
        <p:txBody>
          <a:bodyPr wrap="square" rtlCol="0">
            <a:spAutoFit/>
          </a:bodyPr>
          <a:lstStyle/>
          <a:p>
            <a:r>
              <a:rPr lang="en-IN" dirty="0">
                <a:solidFill>
                  <a:schemeClr val="bg1"/>
                </a:solidFill>
              </a:rPr>
              <a:t>BY</a:t>
            </a:r>
            <a:r>
              <a:rPr lang="en-IN" b="1" dirty="0">
                <a:solidFill>
                  <a:schemeClr val="bg1"/>
                </a:solidFill>
              </a:rPr>
              <a:t> </a:t>
            </a:r>
            <a:r>
              <a:rPr lang="en-IN" dirty="0">
                <a:solidFill>
                  <a:schemeClr val="bg1"/>
                </a:solidFill>
              </a:rPr>
              <a:t>PRACHI</a:t>
            </a:r>
            <a:r>
              <a:rPr lang="en-IN" b="1" dirty="0">
                <a:solidFill>
                  <a:schemeClr val="bg1"/>
                </a:solidFill>
              </a:rPr>
              <a:t> </a:t>
            </a:r>
            <a:r>
              <a:rPr lang="en-IN" dirty="0">
                <a:solidFill>
                  <a:schemeClr val="bg1"/>
                </a:solidFill>
              </a:rPr>
              <a:t>PARMAR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A9BE-F2A4-473D-BB02-E40DC4435D5A}"/>
              </a:ext>
            </a:extLst>
          </p:cNvPr>
          <p:cNvSpPr>
            <a:spLocks noGrp="1"/>
          </p:cNvSpPr>
          <p:nvPr>
            <p:ph type="title"/>
          </p:nvPr>
        </p:nvSpPr>
        <p:spPr>
          <a:xfrm>
            <a:off x="4953932" y="3108960"/>
            <a:ext cx="2284135" cy="640080"/>
          </a:xfrm>
        </p:spPr>
        <p:txBody>
          <a:bodyPr/>
          <a:lstStyle/>
          <a:p>
            <a:r>
              <a:rPr lang="en-IN" b="1" dirty="0">
                <a:solidFill>
                  <a:schemeClr val="bg1"/>
                </a:solidFill>
              </a:rPr>
              <a:t>THANK</a:t>
            </a:r>
            <a:r>
              <a:rPr lang="en-IN" dirty="0"/>
              <a:t> </a:t>
            </a:r>
            <a:r>
              <a:rPr lang="en-IN" b="1" dirty="0">
                <a:solidFill>
                  <a:schemeClr val="bg1"/>
                </a:solidFill>
              </a:rPr>
              <a:t>YOU</a:t>
            </a:r>
          </a:p>
        </p:txBody>
      </p:sp>
    </p:spTree>
    <p:extLst>
      <p:ext uri="{BB962C8B-B14F-4D97-AF65-F5344CB8AC3E}">
        <p14:creationId xmlns:p14="http://schemas.microsoft.com/office/powerpoint/2010/main" val="11804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solidFill>
                  <a:schemeClr val="accent2">
                    <a:lumMod val="50000"/>
                  </a:schemeClr>
                </a:solidFill>
                <a:latin typeface="Segoe UI Light" panose="020B0502040204020203" pitchFamily="34" charset="0"/>
                <a:cs typeface="Segoe UI Light" panose="020B0502040204020203" pitchFamily="34" charset="0"/>
              </a:rPr>
              <a:t>PROBLEM STATMENT</a:t>
            </a:r>
          </a:p>
        </p:txBody>
      </p:sp>
      <p:sp>
        <p:nvSpPr>
          <p:cNvPr id="38" name="Content Placeholder 17"/>
          <p:cNvSpPr txBox="1">
            <a:spLocks/>
          </p:cNvSpPr>
          <p:nvPr/>
        </p:nvSpPr>
        <p:spPr>
          <a:xfrm>
            <a:off x="541610" y="1524708"/>
            <a:ext cx="871780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effectLst/>
                <a:latin typeface="+mj-lt"/>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lvl="0" indent="0">
              <a:spcAft>
                <a:spcPts val="600"/>
              </a:spcAft>
              <a:buNone/>
              <a:defRPr/>
            </a:pPr>
            <a:r>
              <a:rPr lang="en-US" sz="1600" dirty="0">
                <a:effectLst/>
                <a:latin typeface="+mj-lt"/>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600" dirty="0" err="1">
                <a:effectLst/>
                <a:latin typeface="+mj-lt"/>
                <a:ea typeface="Calibri" panose="020F0502020204030204" pitchFamily="34" charset="0"/>
                <a:cs typeface="Times New Roman" panose="02020603050405020304" pitchFamily="18" charset="0"/>
              </a:rPr>
              <a:t>payed</a:t>
            </a:r>
            <a:r>
              <a:rPr lang="en-US" sz="1600" dirty="0">
                <a:effectLst/>
                <a:latin typeface="+mj-lt"/>
                <a:ea typeface="Calibri" panose="020F0502020204030204" pitchFamily="34" charset="0"/>
                <a:cs typeface="Times New Roman" panose="02020603050405020304" pitchFamily="18" charset="0"/>
              </a:rPr>
              <a:t> i.e. </a:t>
            </a:r>
            <a:r>
              <a:rPr lang="en-US" sz="1600" b="1" dirty="0">
                <a:solidFill>
                  <a:schemeClr val="accent2">
                    <a:lumMod val="75000"/>
                  </a:schemeClr>
                </a:solidFill>
                <a:effectLst/>
                <a:latin typeface="+mj-lt"/>
                <a:ea typeface="Calibri" panose="020F0502020204030204" pitchFamily="34" charset="0"/>
                <a:cs typeface="Times New Roman" panose="02020603050405020304" pitchFamily="18" charset="0"/>
              </a:rPr>
              <a:t>Non- defaulter</a:t>
            </a:r>
            <a:r>
              <a:rPr lang="en-US" sz="1600" dirty="0">
                <a:effectLst/>
                <a:latin typeface="+mj-lt"/>
                <a:ea typeface="Calibri" panose="020F0502020204030204" pitchFamily="34" charset="0"/>
                <a:cs typeface="Times New Roman" panose="02020603050405020304" pitchFamily="18" charset="0"/>
              </a:rPr>
              <a:t>, while, Label ‘0’ indicates that the loan has not been </a:t>
            </a:r>
            <a:r>
              <a:rPr lang="en-US" sz="1600" dirty="0" err="1">
                <a:effectLst/>
                <a:latin typeface="+mj-lt"/>
                <a:ea typeface="Calibri" panose="020F0502020204030204" pitchFamily="34" charset="0"/>
                <a:cs typeface="Times New Roman" panose="02020603050405020304" pitchFamily="18" charset="0"/>
              </a:rPr>
              <a:t>payed</a:t>
            </a:r>
            <a:r>
              <a:rPr lang="en-US" sz="1600" dirty="0">
                <a:effectLst/>
                <a:latin typeface="+mj-lt"/>
                <a:ea typeface="Calibri" panose="020F0502020204030204" pitchFamily="34" charset="0"/>
                <a:cs typeface="Times New Roman" panose="02020603050405020304" pitchFamily="18" charset="0"/>
              </a:rPr>
              <a:t> i.e. </a:t>
            </a:r>
            <a:r>
              <a:rPr lang="en-US" sz="1600" b="1" dirty="0">
                <a:solidFill>
                  <a:schemeClr val="accent2">
                    <a:lumMod val="75000"/>
                  </a:schemeClr>
                </a:solidFill>
                <a:effectLst/>
                <a:latin typeface="+mj-lt"/>
                <a:ea typeface="Calibri" panose="020F0502020204030204" pitchFamily="34" charset="0"/>
                <a:cs typeface="Times New Roman" panose="02020603050405020304" pitchFamily="18" charset="0"/>
              </a:rPr>
              <a:t>defaulter</a:t>
            </a:r>
            <a:r>
              <a:rPr lang="en-US" sz="1600" dirty="0">
                <a:effectLst/>
                <a:latin typeface="+mj-lt"/>
                <a:ea typeface="Calibri" panose="020F0502020204030204" pitchFamily="34" charset="0"/>
                <a:cs typeface="Times New Roman" panose="02020603050405020304" pitchFamily="18" charset="0"/>
              </a:rPr>
              <a:t>. </a:t>
            </a:r>
            <a:endParaRPr lang="en-US" sz="1600" dirty="0">
              <a:latin typeface="+mj-lt"/>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2">
                    <a:lumMod val="50000"/>
                  </a:schemeClr>
                </a:solidFill>
                <a:latin typeface="Segoe UI Light" panose="020B0502040204020203" pitchFamily="34" charset="0"/>
                <a:cs typeface="Segoe UI Light" panose="020B0502040204020203" pitchFamily="34" charset="0"/>
              </a:rPr>
              <a:t>INFORMATION ON DATA</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sp>
        <p:nvSpPr>
          <p:cNvPr id="21" name="Content Placeholder 17"/>
          <p:cNvSpPr txBox="1">
            <a:spLocks/>
          </p:cNvSpPr>
          <p:nvPr/>
        </p:nvSpPr>
        <p:spPr>
          <a:xfrm>
            <a:off x="1056513" y="1958189"/>
            <a:ext cx="4731728" cy="27380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defRPr/>
            </a:pPr>
            <a:r>
              <a:rPr lang="en-US" b="1" dirty="0">
                <a:solidFill>
                  <a:schemeClr val="accent2">
                    <a:lumMod val="75000"/>
                  </a:schemeClr>
                </a:solidFill>
                <a:latin typeface="Segoe UI" panose="020B0502040204020203" pitchFamily="34" charset="0"/>
                <a:cs typeface="Segoe UI" panose="020B0502040204020203" pitchFamily="34" charset="0"/>
              </a:rPr>
              <a:t>Data Attributes </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sz="1400" dirty="0">
                <a:solidFill>
                  <a:prstClr val="black">
                    <a:lumMod val="75000"/>
                    <a:lumOff val="25000"/>
                  </a:prstClr>
                </a:solidFill>
                <a:latin typeface="Segoe UI" panose="020B0502040204020203" pitchFamily="34" charset="0"/>
                <a:cs typeface="Segoe UI" panose="020B0502040204020203" pitchFamily="34" charset="0"/>
              </a:rPr>
              <a:t> 35 Features, 1 Target Variable</a:t>
            </a:r>
          </a:p>
          <a:p>
            <a:pPr>
              <a:spcAft>
                <a:spcPts val="600"/>
              </a:spcAft>
              <a:buFont typeface="Wingdings" panose="05000000000000000000" pitchFamily="2" charset="2"/>
              <a:buChar char="v"/>
              <a:defRPr/>
            </a:pPr>
            <a:r>
              <a:rPr lang="en-US" sz="1400" b="1" dirty="0">
                <a:solidFill>
                  <a:schemeClr val="accent2">
                    <a:lumMod val="75000"/>
                  </a:schemeClr>
                </a:solidFill>
                <a:latin typeface="Segoe UI" panose="020B0502040204020203" pitchFamily="34" charset="0"/>
                <a:cs typeface="Segoe UI" panose="020B0502040204020203" pitchFamily="34" charset="0"/>
              </a:rPr>
              <a:t>Target Variable: </a:t>
            </a:r>
            <a:r>
              <a:rPr lang="en-US" sz="1400" dirty="0">
                <a:solidFill>
                  <a:prstClr val="black">
                    <a:lumMod val="75000"/>
                    <a:lumOff val="25000"/>
                  </a:prstClr>
                </a:solidFill>
                <a:latin typeface="Segoe UI" panose="020B0502040204020203" pitchFamily="34" charset="0"/>
                <a:cs typeface="Segoe UI" panose="020B0502040204020203" pitchFamily="34" charset="0"/>
              </a:rPr>
              <a:t>Defaulter </a:t>
            </a:r>
            <a:r>
              <a:rPr lang="en-US" sz="1400" b="1" dirty="0">
                <a:solidFill>
                  <a:schemeClr val="accent2">
                    <a:lumMod val="75000"/>
                  </a:schemeClr>
                </a:solidFill>
                <a:latin typeface="Segoe UI" panose="020B0502040204020203" pitchFamily="34" charset="0"/>
                <a:cs typeface="Segoe UI" panose="020B0502040204020203" pitchFamily="34" charset="0"/>
              </a:rPr>
              <a:t>label ‘0’ </a:t>
            </a:r>
            <a:r>
              <a:rPr lang="en-US" sz="1400" dirty="0">
                <a:solidFill>
                  <a:prstClr val="black">
                    <a:lumMod val="75000"/>
                    <a:lumOff val="25000"/>
                  </a:prstClr>
                </a:solidFill>
                <a:latin typeface="Segoe UI" panose="020B0502040204020203" pitchFamily="34" charset="0"/>
                <a:cs typeface="Segoe UI" panose="020B0502040204020203" pitchFamily="34" charset="0"/>
              </a:rPr>
              <a:t>/ Non Defaulter </a:t>
            </a:r>
            <a:r>
              <a:rPr lang="en-US" sz="1400" b="1" dirty="0">
                <a:solidFill>
                  <a:schemeClr val="accent2">
                    <a:lumMod val="75000"/>
                  </a:schemeClr>
                </a:solidFill>
                <a:latin typeface="Segoe UI" panose="020B0502040204020203" pitchFamily="34" charset="0"/>
                <a:cs typeface="Segoe UI" panose="020B0502040204020203" pitchFamily="34" charset="0"/>
              </a:rPr>
              <a:t>label ‘1’  </a:t>
            </a:r>
            <a:r>
              <a:rPr lang="en-US" sz="1400" dirty="0" err="1">
                <a:solidFill>
                  <a:prstClr val="black">
                    <a:lumMod val="75000"/>
                    <a:lumOff val="25000"/>
                  </a:prstClr>
                </a:solidFill>
                <a:latin typeface="Segoe UI" panose="020B0502040204020203" pitchFamily="34" charset="0"/>
                <a:cs typeface="Segoe UI" panose="020B0502040204020203" pitchFamily="34" charset="0"/>
              </a:rPr>
              <a:t>i.e</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err="1">
                <a:solidFill>
                  <a:prstClr val="black">
                    <a:lumMod val="75000"/>
                    <a:lumOff val="25000"/>
                  </a:prstClr>
                </a:solidFill>
                <a:latin typeface="Segoe UI" panose="020B0502040204020203" pitchFamily="34" charset="0"/>
                <a:cs typeface="Segoe UI" panose="020B0502040204020203" pitchFamily="34" charset="0"/>
              </a:rPr>
              <a:t>Defualter</a:t>
            </a:r>
            <a:r>
              <a:rPr lang="en-US" sz="1400" dirty="0">
                <a:solidFill>
                  <a:prstClr val="black">
                    <a:lumMod val="75000"/>
                    <a:lumOff val="25000"/>
                  </a:prstClr>
                </a:solidFill>
                <a:latin typeface="Segoe UI" panose="020B0502040204020203" pitchFamily="34" charset="0"/>
                <a:cs typeface="Segoe UI" panose="020B0502040204020203" pitchFamily="34" charset="0"/>
              </a:rPr>
              <a:t> being did not repay the loan, and non-Defaulter being </a:t>
            </a:r>
            <a:r>
              <a:rPr lang="en-US" sz="1400" dirty="0" err="1">
                <a:solidFill>
                  <a:prstClr val="black">
                    <a:lumMod val="75000"/>
                    <a:lumOff val="25000"/>
                  </a:prstClr>
                </a:solidFill>
                <a:latin typeface="Segoe UI" panose="020B0502040204020203" pitchFamily="34" charset="0"/>
                <a:cs typeface="Segoe UI" panose="020B0502040204020203" pitchFamily="34" charset="0"/>
              </a:rPr>
              <a:t>repayed</a:t>
            </a:r>
            <a:r>
              <a:rPr lang="en-US" sz="1400" dirty="0">
                <a:solidFill>
                  <a:prstClr val="black">
                    <a:lumMod val="75000"/>
                    <a:lumOff val="25000"/>
                  </a:prstClr>
                </a:solidFill>
                <a:latin typeface="Segoe UI" panose="020B0502040204020203" pitchFamily="34" charset="0"/>
                <a:cs typeface="Segoe UI" panose="020B0502040204020203" pitchFamily="34" charset="0"/>
              </a:rPr>
              <a:t> the loan.</a:t>
            </a:r>
          </a:p>
          <a:p>
            <a:pPr>
              <a:spcAft>
                <a:spcPts val="600"/>
              </a:spcAft>
              <a:buFont typeface="Wingdings" panose="05000000000000000000" pitchFamily="2" charset="2"/>
              <a:buChar char="v"/>
              <a:defRPr/>
            </a:pPr>
            <a:r>
              <a:rPr lang="en-US" sz="1400" b="1" dirty="0">
                <a:solidFill>
                  <a:schemeClr val="accent2">
                    <a:lumMod val="75000"/>
                  </a:schemeClr>
                </a:solidFill>
                <a:latin typeface="Segoe UI" panose="020B0502040204020203" pitchFamily="34" charset="0"/>
                <a:cs typeface="Segoe UI" panose="020B0502040204020203" pitchFamily="34" charset="0"/>
              </a:rPr>
              <a:t>Features:  </a:t>
            </a:r>
            <a:r>
              <a:rPr lang="en-US" sz="1400" dirty="0">
                <a:solidFill>
                  <a:schemeClr val="tx1"/>
                </a:solidFill>
                <a:latin typeface="Segoe UI" panose="020B0502040204020203" pitchFamily="34" charset="0"/>
                <a:cs typeface="Segoe UI" panose="020B0502040204020203" pitchFamily="34" charset="0"/>
              </a:rPr>
              <a:t>See The picture below.</a:t>
            </a:r>
          </a:p>
          <a:p>
            <a:pPr mar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 </a:t>
            </a:r>
            <a:endParaRPr lang="en-US"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C79CFD3-A164-4711-A4AF-C66E5CD36B76}"/>
              </a:ext>
            </a:extLst>
          </p:cNvPr>
          <p:cNvPicPr>
            <a:picLocks noChangeAspect="1"/>
          </p:cNvPicPr>
          <p:nvPr/>
        </p:nvPicPr>
        <p:blipFill>
          <a:blip r:embed="rId2"/>
          <a:stretch>
            <a:fillRect/>
          </a:stretch>
        </p:blipFill>
        <p:spPr>
          <a:xfrm>
            <a:off x="1584490" y="3761593"/>
            <a:ext cx="7407282" cy="1325995"/>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2">
                    <a:lumMod val="50000"/>
                  </a:schemeClr>
                </a:solidFill>
                <a:latin typeface="Segoe UI Light" panose="020B0502040204020203" pitchFamily="34" charset="0"/>
                <a:cs typeface="Segoe UI Light" panose="020B0502040204020203" pitchFamily="34" charset="0"/>
              </a:rPr>
              <a:t>EXPLORATORY DATA ANALYSIS</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mj-lt"/>
                <a:cs typeface="Segoe UI" panose="020B0502040204020203" pitchFamily="34" charset="0"/>
              </a:rPr>
              <a:t>EDA for Each Feature vs the Target </a:t>
            </a:r>
            <a:r>
              <a:rPr lang="en-US" sz="1200" dirty="0" err="1">
                <a:solidFill>
                  <a:prstClr val="black">
                    <a:lumMod val="75000"/>
                    <a:lumOff val="25000"/>
                  </a:prstClr>
                </a:solidFill>
                <a:latin typeface="+mj-lt"/>
                <a:cs typeface="Segoe UI" panose="020B0502040204020203" pitchFamily="34" charset="0"/>
              </a:rPr>
              <a:t>Varaible</a:t>
            </a:r>
            <a:r>
              <a:rPr lang="en-US" sz="1200" dirty="0">
                <a:solidFill>
                  <a:prstClr val="black">
                    <a:lumMod val="75000"/>
                    <a:lumOff val="25000"/>
                  </a:prstClr>
                </a:solidFill>
                <a:latin typeface="+mj-lt"/>
                <a:cs typeface="Segoe UI" panose="020B0502040204020203" pitchFamily="34" charset="0"/>
              </a:rPr>
              <a:t> gives Following insights. that:</a:t>
            </a:r>
          </a:p>
          <a:p>
            <a:pPr marL="171450" indent="-171450">
              <a:lnSpc>
                <a:spcPts val="1800"/>
              </a:lnSpc>
              <a:spcBef>
                <a:spcPts val="1000"/>
              </a:spcBef>
              <a:spcAft>
                <a:spcPts val="600"/>
              </a:spcAft>
              <a:buFont typeface="Wingdings" panose="05000000000000000000" pitchFamily="2" charset="2"/>
              <a:buChar char="v"/>
            </a:pPr>
            <a:r>
              <a:rPr lang="en-US" dirty="0">
                <a:solidFill>
                  <a:prstClr val="black">
                    <a:lumMod val="75000"/>
                    <a:lumOff val="25000"/>
                  </a:prstClr>
                </a:solidFill>
                <a:latin typeface="+mj-lt"/>
                <a:cs typeface="Segoe UI" panose="020B0502040204020203" pitchFamily="34" charset="0"/>
              </a:rPr>
              <a:t>Main Account Balance 30/90, average daily spent amount 30/90 average is higher for non-Defaulters than Defaulters as you can see .</a:t>
            </a:r>
          </a:p>
          <a:p>
            <a:pPr marL="171450" indent="-171450">
              <a:lnSpc>
                <a:spcPts val="1800"/>
              </a:lnSpc>
              <a:spcBef>
                <a:spcPts val="1000"/>
              </a:spcBef>
              <a:spcAft>
                <a:spcPts val="600"/>
              </a:spcAft>
              <a:buFont typeface="Wingdings" panose="05000000000000000000" pitchFamily="2" charset="2"/>
              <a:buChar char="v"/>
            </a:pPr>
            <a:r>
              <a:rPr lang="en-US" dirty="0">
                <a:latin typeface="+mj-lt"/>
              </a:rPr>
              <a:t>Total Loan Amount, Last recharge Amount were higher for non-defaulters than defaulter.</a:t>
            </a:r>
          </a:p>
          <a:p>
            <a:pPr marL="171450" indent="-171450">
              <a:lnSpc>
                <a:spcPts val="1800"/>
              </a:lnSpc>
              <a:spcBef>
                <a:spcPts val="1000"/>
              </a:spcBef>
              <a:spcAft>
                <a:spcPts val="600"/>
              </a:spcAft>
              <a:buFont typeface="Wingdings" panose="05000000000000000000" pitchFamily="2" charset="2"/>
              <a:buChar char="v"/>
            </a:pPr>
            <a:r>
              <a:rPr lang="en-US" dirty="0">
                <a:latin typeface="+mj-lt"/>
              </a:rPr>
              <a:t>High Count of loans taken were for Non </a:t>
            </a:r>
            <a:r>
              <a:rPr lang="en-US" dirty="0" err="1">
                <a:latin typeface="+mj-lt"/>
              </a:rPr>
              <a:t>Defualters</a:t>
            </a:r>
            <a:r>
              <a:rPr lang="en-US" dirty="0">
                <a:latin typeface="+mj-lt"/>
              </a:rPr>
              <a:t> and not </a:t>
            </a:r>
            <a:r>
              <a:rPr lang="en-US" dirty="0" err="1">
                <a:latin typeface="+mj-lt"/>
              </a:rPr>
              <a:t>defualters</a:t>
            </a:r>
            <a:r>
              <a:rPr lang="en-US" dirty="0">
                <a:latin typeface="+mj-lt"/>
              </a:rPr>
              <a:t>.</a:t>
            </a:r>
          </a:p>
          <a:p>
            <a:pPr marL="171450" indent="-171450">
              <a:lnSpc>
                <a:spcPts val="1800"/>
              </a:lnSpc>
              <a:spcBef>
                <a:spcPts val="1000"/>
              </a:spcBef>
              <a:spcAft>
                <a:spcPts val="600"/>
              </a:spcAft>
              <a:buFont typeface="Wingdings" panose="05000000000000000000" pitchFamily="2" charset="2"/>
              <a:buChar char="v"/>
            </a:pPr>
            <a:r>
              <a:rPr lang="en-US" dirty="0">
                <a:latin typeface="+mj-lt"/>
              </a:rPr>
              <a:t>Features like </a:t>
            </a:r>
            <a:r>
              <a:rPr lang="en-US" dirty="0" err="1">
                <a:latin typeface="+mj-lt"/>
              </a:rPr>
              <a:t>pcircle</a:t>
            </a:r>
            <a:r>
              <a:rPr lang="en-US" dirty="0">
                <a:latin typeface="+mj-lt"/>
              </a:rPr>
              <a:t>, </a:t>
            </a:r>
            <a:r>
              <a:rPr lang="en-US" dirty="0" err="1">
                <a:latin typeface="+mj-lt"/>
              </a:rPr>
              <a:t>pdate</a:t>
            </a:r>
            <a:r>
              <a:rPr lang="en-US" dirty="0">
                <a:latin typeface="+mj-lt"/>
              </a:rPr>
              <a:t>, </a:t>
            </a:r>
            <a:r>
              <a:rPr lang="en-US" dirty="0" err="1">
                <a:latin typeface="+mj-lt"/>
              </a:rPr>
              <a:t>msisdn</a:t>
            </a:r>
            <a:r>
              <a:rPr lang="en-US" dirty="0">
                <a:latin typeface="+mj-lt"/>
              </a:rPr>
              <a:t> have no influence on Target Variable and hence can be dropped.</a:t>
            </a:r>
          </a:p>
          <a:p>
            <a:pPr marL="171450" indent="-171450">
              <a:lnSpc>
                <a:spcPts val="1800"/>
              </a:lnSpc>
              <a:spcBef>
                <a:spcPts val="1000"/>
              </a:spcBef>
              <a:spcAft>
                <a:spcPts val="600"/>
              </a:spcAft>
              <a:buFont typeface="Wingdings" panose="05000000000000000000" pitchFamily="2" charset="2"/>
              <a:buChar char="v"/>
            </a:pPr>
            <a:r>
              <a:rPr lang="en-US" dirty="0">
                <a:latin typeface="+mj-lt"/>
              </a:rPr>
              <a:t>Target classes are imbalanced as you Can see in the Picture.</a:t>
            </a:r>
          </a:p>
          <a:p>
            <a:pPr>
              <a:lnSpc>
                <a:spcPts val="1800"/>
              </a:lnSpc>
              <a:spcBef>
                <a:spcPts val="1000"/>
              </a:spcBef>
              <a:spcAft>
                <a:spcPts val="600"/>
              </a:spcAft>
            </a:pPr>
            <a:endParaRPr lang="en-US" dirty="0">
              <a:latin typeface="+mj-lt"/>
            </a:endParaRPr>
          </a:p>
          <a:p>
            <a:pPr marL="171450" indent="-171450">
              <a:lnSpc>
                <a:spcPts val="1800"/>
              </a:lnSpc>
              <a:spcBef>
                <a:spcPts val="1000"/>
              </a:spcBef>
              <a:spcAft>
                <a:spcPts val="600"/>
              </a:spcAft>
              <a:buFont typeface="Wingdings" panose="05000000000000000000" pitchFamily="2" charset="2"/>
              <a:buChar char="v"/>
            </a:pPr>
            <a:endParaRPr lang="en-US" sz="1200" dirty="0">
              <a:solidFill>
                <a:prstClr val="black">
                  <a:lumMod val="75000"/>
                  <a:lumOff val="25000"/>
                </a:prstClr>
              </a:solidFill>
              <a:latin typeface="+mj-lt"/>
              <a:cs typeface="Segoe UI" panose="020B0502040204020203" pitchFamily="34" charset="0"/>
            </a:endParaRPr>
          </a:p>
        </p:txBody>
      </p:sp>
      <p:pic>
        <p:nvPicPr>
          <p:cNvPr id="18" name="Picture 17">
            <a:extLst>
              <a:ext uri="{FF2B5EF4-FFF2-40B4-BE49-F238E27FC236}">
                <a16:creationId xmlns:a16="http://schemas.microsoft.com/office/drawing/2014/main" id="{FA27FEDC-0884-4D01-9BEA-4C995F53CC53}"/>
              </a:ext>
            </a:extLst>
          </p:cNvPr>
          <p:cNvPicPr>
            <a:picLocks noChangeAspect="1"/>
          </p:cNvPicPr>
          <p:nvPr/>
        </p:nvPicPr>
        <p:blipFill>
          <a:blip r:embed="rId2"/>
          <a:stretch>
            <a:fillRect/>
          </a:stretch>
        </p:blipFill>
        <p:spPr>
          <a:xfrm>
            <a:off x="8303477" y="1375814"/>
            <a:ext cx="3468121" cy="2013735"/>
          </a:xfrm>
          <a:prstGeom prst="rect">
            <a:avLst/>
          </a:prstGeom>
        </p:spPr>
      </p:pic>
      <p:pic>
        <p:nvPicPr>
          <p:cNvPr id="20" name="Picture 19">
            <a:extLst>
              <a:ext uri="{FF2B5EF4-FFF2-40B4-BE49-F238E27FC236}">
                <a16:creationId xmlns:a16="http://schemas.microsoft.com/office/drawing/2014/main" id="{DA204178-D3F2-439F-B5C0-7DE803C48678}"/>
              </a:ext>
            </a:extLst>
          </p:cNvPr>
          <p:cNvPicPr>
            <a:picLocks noChangeAspect="1"/>
          </p:cNvPicPr>
          <p:nvPr/>
        </p:nvPicPr>
        <p:blipFill>
          <a:blip r:embed="rId3"/>
          <a:stretch>
            <a:fillRect/>
          </a:stretch>
        </p:blipFill>
        <p:spPr>
          <a:xfrm>
            <a:off x="8303478" y="3608674"/>
            <a:ext cx="3468121" cy="1921196"/>
          </a:xfrm>
          <a:prstGeom prst="rect">
            <a:avLst/>
          </a:prstGeom>
        </p:spPr>
      </p:pic>
      <p:pic>
        <p:nvPicPr>
          <p:cNvPr id="22" name="Picture 21">
            <a:extLst>
              <a:ext uri="{FF2B5EF4-FFF2-40B4-BE49-F238E27FC236}">
                <a16:creationId xmlns:a16="http://schemas.microsoft.com/office/drawing/2014/main" id="{1A8DC161-BDB5-4B43-8E12-3B523887558E}"/>
              </a:ext>
            </a:extLst>
          </p:cNvPr>
          <p:cNvPicPr>
            <a:picLocks noChangeAspect="1"/>
          </p:cNvPicPr>
          <p:nvPr/>
        </p:nvPicPr>
        <p:blipFill>
          <a:blip r:embed="rId4"/>
          <a:stretch>
            <a:fillRect/>
          </a:stretch>
        </p:blipFill>
        <p:spPr>
          <a:xfrm>
            <a:off x="5166822" y="3608672"/>
            <a:ext cx="2879533" cy="1921197"/>
          </a:xfrm>
          <a:prstGeom prst="rect">
            <a:avLst/>
          </a:prstGeom>
        </p:spPr>
      </p:pic>
      <p:pic>
        <p:nvPicPr>
          <p:cNvPr id="26" name="Picture 25">
            <a:extLst>
              <a:ext uri="{FF2B5EF4-FFF2-40B4-BE49-F238E27FC236}">
                <a16:creationId xmlns:a16="http://schemas.microsoft.com/office/drawing/2014/main" id="{545F7450-3A41-4E82-86CB-9EF93B51DF7B}"/>
              </a:ext>
            </a:extLst>
          </p:cNvPr>
          <p:cNvPicPr>
            <a:picLocks noChangeAspect="1"/>
          </p:cNvPicPr>
          <p:nvPr/>
        </p:nvPicPr>
        <p:blipFill>
          <a:blip r:embed="rId5"/>
          <a:stretch>
            <a:fillRect/>
          </a:stretch>
        </p:blipFill>
        <p:spPr>
          <a:xfrm>
            <a:off x="5166822" y="1375815"/>
            <a:ext cx="2873655" cy="201373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CLEANING STEPS</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Steps of data cleaning followed are as below:</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349708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As many unrealistic values were present, converted does values to </a:t>
            </a:r>
            <a:r>
              <a:rPr lang="en-US" dirty="0" err="1">
                <a:solidFill>
                  <a:prstClr val="black">
                    <a:lumMod val="75000"/>
                    <a:lumOff val="25000"/>
                  </a:prstClr>
                </a:solidFill>
                <a:latin typeface="Segoe UI" panose="020B0502040204020203" pitchFamily="34" charset="0"/>
                <a:cs typeface="Segoe UI" panose="020B0502040204020203" pitchFamily="34" charset="0"/>
              </a:rPr>
              <a:t>np.Nan</a:t>
            </a:r>
            <a:r>
              <a:rPr lang="en-US" dirty="0">
                <a:solidFill>
                  <a:prstClr val="black">
                    <a:lumMod val="75000"/>
                    <a:lumOff val="25000"/>
                  </a:prstClr>
                </a:solidFill>
                <a:latin typeface="Segoe UI" panose="020B0502040204020203" pitchFamily="34" charset="0"/>
                <a:cs typeface="Segoe UI" panose="020B0502040204020203" pitchFamily="34" charset="0"/>
              </a:rPr>
              <a:t> and dropped Null Values with 5.2% data loss.</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40" y="2752539"/>
            <a:ext cx="3772291" cy="1801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After performing statistical methods to detect outliers and visualization with boxplots as you can see. These data points may seem like outliers mathematically but these outliers datapoints significantly belongs to Non Defaulters and tells us about the Target Variables and is meaningful Data. We cannot remove these outliers</a:t>
            </a:r>
          </a:p>
        </p:txBody>
      </p:sp>
      <p:grpSp>
        <p:nvGrpSpPr>
          <p:cNvPr id="26" name="Group 25" descr="Small circle with number 3 inside  indicating step 3"/>
          <p:cNvGrpSpPr/>
          <p:nvPr/>
        </p:nvGrpSpPr>
        <p:grpSpPr bwMode="blackWhite">
          <a:xfrm>
            <a:off x="480621" y="4609427"/>
            <a:ext cx="558179" cy="409838"/>
            <a:chOff x="6876728" y="1340519"/>
            <a:chExt cx="558179" cy="409838"/>
          </a:xfrm>
        </p:grpSpPr>
        <p:sp>
          <p:nvSpPr>
            <p:cNvPr id="27" name="Oval 26" descr="Small circle"/>
            <p:cNvSpPr/>
            <p:nvPr/>
          </p:nvSpPr>
          <p:spPr bwMode="blackWhite">
            <a:xfrm>
              <a:off x="6974550" y="134051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876728" y="1360772"/>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38800" y="4554383"/>
            <a:ext cx="3595344" cy="143163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We have Skewed Data, which can be reduced and scaled with Power Transformer as outliers wont be effected with power transformer. Then PCA is performed to see how many components needed to predict Target.</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9" name="Picture 8">
            <a:extLst>
              <a:ext uri="{FF2B5EF4-FFF2-40B4-BE49-F238E27FC236}">
                <a16:creationId xmlns:a16="http://schemas.microsoft.com/office/drawing/2014/main" id="{9FFB297C-71E8-40BC-B431-D88EDA1C9869}"/>
              </a:ext>
            </a:extLst>
          </p:cNvPr>
          <p:cNvPicPr>
            <a:picLocks noChangeAspect="1"/>
          </p:cNvPicPr>
          <p:nvPr/>
        </p:nvPicPr>
        <p:blipFill>
          <a:blip r:embed="rId2"/>
          <a:stretch>
            <a:fillRect/>
          </a:stretch>
        </p:blipFill>
        <p:spPr>
          <a:xfrm>
            <a:off x="6713598" y="1253459"/>
            <a:ext cx="4412362" cy="2555062"/>
          </a:xfrm>
          <a:prstGeom prst="rect">
            <a:avLst/>
          </a:prstGeom>
        </p:spPr>
      </p:pic>
      <p:pic>
        <p:nvPicPr>
          <p:cNvPr id="19" name="Picture 18">
            <a:extLst>
              <a:ext uri="{FF2B5EF4-FFF2-40B4-BE49-F238E27FC236}">
                <a16:creationId xmlns:a16="http://schemas.microsoft.com/office/drawing/2014/main" id="{045B1703-3E49-44C4-B767-65FCD54FB7A8}"/>
              </a:ext>
            </a:extLst>
          </p:cNvPr>
          <p:cNvPicPr>
            <a:picLocks noChangeAspect="1"/>
          </p:cNvPicPr>
          <p:nvPr/>
        </p:nvPicPr>
        <p:blipFill>
          <a:blip r:embed="rId3"/>
          <a:stretch>
            <a:fillRect/>
          </a:stretch>
        </p:blipFill>
        <p:spPr>
          <a:xfrm>
            <a:off x="6713599" y="3565975"/>
            <a:ext cx="4412362" cy="2420048"/>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MODELING THE DATA </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Following Models were used for Modeling the Data.</a:t>
            </a:r>
          </a:p>
        </p:txBody>
      </p:sp>
      <p:grpSp>
        <p:nvGrpSpPr>
          <p:cNvPr id="33" name="Group 32" descr="Small circle with number 1 inside indicating step 1"/>
          <p:cNvGrpSpPr/>
          <p:nvPr/>
        </p:nvGrpSpPr>
        <p:grpSpPr bwMode="blackWhite">
          <a:xfrm>
            <a:off x="2793882" y="4220431"/>
            <a:ext cx="558179" cy="428057"/>
            <a:chOff x="9357261" y="1877786"/>
            <a:chExt cx="558179" cy="428057"/>
          </a:xfrm>
        </p:grpSpPr>
        <p:sp>
          <p:nvSpPr>
            <p:cNvPr id="34" name="Oval 33" descr="Small circle"/>
            <p:cNvSpPr/>
            <p:nvPr/>
          </p:nvSpPr>
          <p:spPr bwMode="blackWhite">
            <a:xfrm>
              <a:off x="9445659" y="189600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9357261" y="1877786"/>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2578884" y="4846495"/>
            <a:ext cx="2286810" cy="77235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DECISION TREE</a:t>
            </a:r>
          </a:p>
        </p:txBody>
      </p:sp>
      <p:grpSp>
        <p:nvGrpSpPr>
          <p:cNvPr id="36" name="Group 35" descr="Small circle with number 2 inside indicating step 2"/>
          <p:cNvGrpSpPr/>
          <p:nvPr/>
        </p:nvGrpSpPr>
        <p:grpSpPr bwMode="blackWhite">
          <a:xfrm>
            <a:off x="669136" y="1926229"/>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1329138" y="1965617"/>
            <a:ext cx="2696774" cy="77235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LOGISTIC REGRESSION</a:t>
            </a:r>
          </a:p>
        </p:txBody>
      </p:sp>
      <p:grpSp>
        <p:nvGrpSpPr>
          <p:cNvPr id="39" name="Group 38" descr="Small circle with number 3 inside  indicating step 3"/>
          <p:cNvGrpSpPr/>
          <p:nvPr/>
        </p:nvGrpSpPr>
        <p:grpSpPr bwMode="blackWhite">
          <a:xfrm>
            <a:off x="4525638" y="3551867"/>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44" name="Content Placeholder 17"/>
          <p:cNvSpPr txBox="1">
            <a:spLocks/>
          </p:cNvSpPr>
          <p:nvPr/>
        </p:nvSpPr>
        <p:spPr>
          <a:xfrm>
            <a:off x="4525638" y="4049023"/>
            <a:ext cx="2658635" cy="1887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ENSEMBLE TECHNIQUES</a:t>
            </a:r>
          </a:p>
          <a:p>
            <a:pPr>
              <a:spcAft>
                <a:spcPts val="2000"/>
              </a:spcAft>
              <a:buFont typeface="Wingdings" panose="05000000000000000000" pitchFamily="2" charset="2"/>
              <a:buChar char="q"/>
            </a:pPr>
            <a:r>
              <a:rPr lang="en-US" dirty="0">
                <a:solidFill>
                  <a:prstClr val="black">
                    <a:lumMod val="75000"/>
                    <a:lumOff val="25000"/>
                  </a:prstClr>
                </a:solidFill>
                <a:latin typeface="Segoe UI" panose="020B0502040204020203" pitchFamily="34" charset="0"/>
                <a:cs typeface="Segoe UI" panose="020B0502040204020203" pitchFamily="34" charset="0"/>
              </a:rPr>
              <a:t>RANDOM FOREST</a:t>
            </a:r>
          </a:p>
          <a:p>
            <a:pPr>
              <a:spcAft>
                <a:spcPts val="2000"/>
              </a:spcAft>
              <a:buFont typeface="Wingdings" panose="05000000000000000000" pitchFamily="2" charset="2"/>
              <a:buChar char="q"/>
            </a:pPr>
            <a:r>
              <a:rPr lang="en-US" dirty="0">
                <a:solidFill>
                  <a:prstClr val="black">
                    <a:lumMod val="75000"/>
                    <a:lumOff val="25000"/>
                  </a:prstClr>
                </a:solidFill>
                <a:latin typeface="Segoe UI" panose="020B0502040204020203" pitchFamily="34" charset="0"/>
                <a:cs typeface="Segoe UI" panose="020B0502040204020203" pitchFamily="34" charset="0"/>
              </a:rPr>
              <a:t>ADABOOST</a:t>
            </a:r>
          </a:p>
        </p:txBody>
      </p:sp>
      <p:grpSp>
        <p:nvGrpSpPr>
          <p:cNvPr id="32" name="Group 31" descr="Small circle with number 2 inside indicating step 2">
            <a:extLst>
              <a:ext uri="{FF2B5EF4-FFF2-40B4-BE49-F238E27FC236}">
                <a16:creationId xmlns:a16="http://schemas.microsoft.com/office/drawing/2014/main" id="{2FDFF34B-97D4-4023-9416-013E868E4525}"/>
              </a:ext>
            </a:extLst>
          </p:cNvPr>
          <p:cNvGrpSpPr/>
          <p:nvPr/>
        </p:nvGrpSpPr>
        <p:grpSpPr bwMode="blackWhite">
          <a:xfrm>
            <a:off x="5434579" y="1381241"/>
            <a:ext cx="558179" cy="431789"/>
            <a:chOff x="6946929" y="689323"/>
            <a:chExt cx="558179" cy="431789"/>
          </a:xfrm>
        </p:grpSpPr>
        <p:sp>
          <p:nvSpPr>
            <p:cNvPr id="45" name="Oval 44" descr="Small circle">
              <a:extLst>
                <a:ext uri="{FF2B5EF4-FFF2-40B4-BE49-F238E27FC236}">
                  <a16:creationId xmlns:a16="http://schemas.microsoft.com/office/drawing/2014/main" id="{CE49B755-8902-4D95-B9BD-45CBCFC49B5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descr="Number 2">
              <a:extLst>
                <a:ext uri="{FF2B5EF4-FFF2-40B4-BE49-F238E27FC236}">
                  <a16:creationId xmlns:a16="http://schemas.microsoft.com/office/drawing/2014/main" id="{86097544-8176-4506-8394-A7D794E8BF9E}"/>
                </a:ext>
              </a:extLst>
            </p:cNvPr>
            <p:cNvSpPr txBox="1"/>
            <p:nvPr/>
          </p:nvSpPr>
          <p:spPr bwMode="blackWhite">
            <a:xfrm>
              <a:off x="6946929" y="689323"/>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14" name="TextBox 13">
            <a:extLst>
              <a:ext uri="{FF2B5EF4-FFF2-40B4-BE49-F238E27FC236}">
                <a16:creationId xmlns:a16="http://schemas.microsoft.com/office/drawing/2014/main" id="{BA913D16-E78E-4C99-9A30-CFED26A5598F}"/>
              </a:ext>
            </a:extLst>
          </p:cNvPr>
          <p:cNvSpPr txBox="1"/>
          <p:nvPr/>
        </p:nvSpPr>
        <p:spPr>
          <a:xfrm>
            <a:off x="6016859" y="1467300"/>
            <a:ext cx="2334827" cy="276999"/>
          </a:xfrm>
          <a:prstGeom prst="rect">
            <a:avLst/>
          </a:prstGeom>
          <a:noFill/>
        </p:spPr>
        <p:txBody>
          <a:bodyPr wrap="square" rtlCol="0">
            <a:spAutoFit/>
          </a:bodyPr>
          <a:lstStyle/>
          <a:p>
            <a:r>
              <a:rPr lang="en-IN" sz="1200" dirty="0"/>
              <a:t>LINEARSVC</a:t>
            </a:r>
          </a:p>
        </p:txBody>
      </p:sp>
      <p:pic>
        <p:nvPicPr>
          <p:cNvPr id="16" name="Picture 15">
            <a:extLst>
              <a:ext uri="{FF2B5EF4-FFF2-40B4-BE49-F238E27FC236}">
                <a16:creationId xmlns:a16="http://schemas.microsoft.com/office/drawing/2014/main" id="{DF951E2D-53A0-489B-AF2A-F20C7609C49B}"/>
              </a:ext>
            </a:extLst>
          </p:cNvPr>
          <p:cNvPicPr>
            <a:picLocks noChangeAspect="1"/>
          </p:cNvPicPr>
          <p:nvPr/>
        </p:nvPicPr>
        <p:blipFill>
          <a:blip r:embed="rId2"/>
          <a:stretch>
            <a:fillRect/>
          </a:stretch>
        </p:blipFill>
        <p:spPr>
          <a:xfrm>
            <a:off x="293147" y="3756786"/>
            <a:ext cx="2196194" cy="2707078"/>
          </a:xfrm>
          <a:prstGeom prst="rect">
            <a:avLst/>
          </a:prstGeom>
        </p:spPr>
      </p:pic>
      <p:pic>
        <p:nvPicPr>
          <p:cNvPr id="18" name="Picture 17">
            <a:extLst>
              <a:ext uri="{FF2B5EF4-FFF2-40B4-BE49-F238E27FC236}">
                <a16:creationId xmlns:a16="http://schemas.microsoft.com/office/drawing/2014/main" id="{5CD3784B-5B35-4173-AEE9-001BD88B3177}"/>
              </a:ext>
            </a:extLst>
          </p:cNvPr>
          <p:cNvPicPr>
            <a:picLocks noChangeAspect="1"/>
          </p:cNvPicPr>
          <p:nvPr/>
        </p:nvPicPr>
        <p:blipFill>
          <a:blip r:embed="rId3"/>
          <a:stretch>
            <a:fillRect/>
          </a:stretch>
        </p:blipFill>
        <p:spPr>
          <a:xfrm>
            <a:off x="6637346" y="2707223"/>
            <a:ext cx="2983783" cy="2020016"/>
          </a:xfrm>
          <a:prstGeom prst="rect">
            <a:avLst/>
          </a:prstGeom>
        </p:spPr>
      </p:pic>
      <p:pic>
        <p:nvPicPr>
          <p:cNvPr id="21" name="Picture 20">
            <a:extLst>
              <a:ext uri="{FF2B5EF4-FFF2-40B4-BE49-F238E27FC236}">
                <a16:creationId xmlns:a16="http://schemas.microsoft.com/office/drawing/2014/main" id="{AE50E8CA-2F9F-49E7-BB1C-C12F1ABC275D}"/>
              </a:ext>
            </a:extLst>
          </p:cNvPr>
          <p:cNvPicPr>
            <a:picLocks noChangeAspect="1"/>
          </p:cNvPicPr>
          <p:nvPr/>
        </p:nvPicPr>
        <p:blipFill>
          <a:blip r:embed="rId4"/>
          <a:stretch>
            <a:fillRect/>
          </a:stretch>
        </p:blipFill>
        <p:spPr>
          <a:xfrm>
            <a:off x="7695638" y="1359067"/>
            <a:ext cx="1930534" cy="1378907"/>
          </a:xfrm>
          <a:prstGeom prst="rect">
            <a:avLst/>
          </a:prstGeom>
        </p:spPr>
      </p:pic>
      <p:pic>
        <p:nvPicPr>
          <p:cNvPr id="23" name="Picture 22">
            <a:extLst>
              <a:ext uri="{FF2B5EF4-FFF2-40B4-BE49-F238E27FC236}">
                <a16:creationId xmlns:a16="http://schemas.microsoft.com/office/drawing/2014/main" id="{92FFFDF7-6622-4D08-AB33-35502D5C5D3B}"/>
              </a:ext>
            </a:extLst>
          </p:cNvPr>
          <p:cNvPicPr>
            <a:picLocks noChangeAspect="1"/>
          </p:cNvPicPr>
          <p:nvPr/>
        </p:nvPicPr>
        <p:blipFill>
          <a:blip r:embed="rId5"/>
          <a:stretch>
            <a:fillRect/>
          </a:stretch>
        </p:blipFill>
        <p:spPr>
          <a:xfrm>
            <a:off x="6328127" y="4705186"/>
            <a:ext cx="3284989" cy="1713908"/>
          </a:xfrm>
          <a:prstGeom prst="rect">
            <a:avLst/>
          </a:prstGeom>
        </p:spPr>
      </p:pic>
      <p:pic>
        <p:nvPicPr>
          <p:cNvPr id="27" name="Picture 26">
            <a:extLst>
              <a:ext uri="{FF2B5EF4-FFF2-40B4-BE49-F238E27FC236}">
                <a16:creationId xmlns:a16="http://schemas.microsoft.com/office/drawing/2014/main" id="{1FE7458F-7020-40E9-A2EE-EEBEFF32148A}"/>
              </a:ext>
            </a:extLst>
          </p:cNvPr>
          <p:cNvPicPr>
            <a:picLocks noChangeAspect="1"/>
          </p:cNvPicPr>
          <p:nvPr/>
        </p:nvPicPr>
        <p:blipFill>
          <a:blip r:embed="rId6"/>
          <a:stretch>
            <a:fillRect/>
          </a:stretch>
        </p:blipFill>
        <p:spPr>
          <a:xfrm>
            <a:off x="2230367" y="2342057"/>
            <a:ext cx="2243389" cy="122610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EVALUATION OF THE MODELS</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Text Box 16" descr="Select me"/>
          <p:cNvSpPr txBox="1"/>
          <p:nvPr/>
        </p:nvSpPr>
        <p:spPr>
          <a:xfrm rot="21077122">
            <a:off x="4735934" y="1772254"/>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
        <p:nvSpPr>
          <p:cNvPr id="22" name="Content Placeholder 17"/>
          <p:cNvSpPr txBox="1">
            <a:spLocks/>
          </p:cNvSpPr>
          <p:nvPr/>
        </p:nvSpPr>
        <p:spPr>
          <a:xfrm>
            <a:off x="683638" y="2948537"/>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86D67195-45F3-4104-A890-B891307C5460}"/>
              </a:ext>
            </a:extLst>
          </p:cNvPr>
          <p:cNvPicPr>
            <a:picLocks noChangeAspect="1"/>
          </p:cNvPicPr>
          <p:nvPr/>
        </p:nvPicPr>
        <p:blipFill>
          <a:blip r:embed="rId2"/>
          <a:stretch>
            <a:fillRect/>
          </a:stretch>
        </p:blipFill>
        <p:spPr>
          <a:xfrm>
            <a:off x="1370366" y="1767263"/>
            <a:ext cx="9105272" cy="2095268"/>
          </a:xfrm>
          <a:prstGeom prst="rect">
            <a:avLst/>
          </a:prstGeom>
        </p:spPr>
      </p:pic>
      <p:sp>
        <p:nvSpPr>
          <p:cNvPr id="15" name="TextBox 14">
            <a:extLst>
              <a:ext uri="{FF2B5EF4-FFF2-40B4-BE49-F238E27FC236}">
                <a16:creationId xmlns:a16="http://schemas.microsoft.com/office/drawing/2014/main" id="{80B8EC8F-546C-4DC6-AEED-5D39BBC7E9F7}"/>
              </a:ext>
            </a:extLst>
          </p:cNvPr>
          <p:cNvSpPr txBox="1"/>
          <p:nvPr/>
        </p:nvSpPr>
        <p:spPr>
          <a:xfrm>
            <a:off x="1370366" y="4333694"/>
            <a:ext cx="7533937" cy="738664"/>
          </a:xfrm>
          <a:prstGeom prst="rect">
            <a:avLst/>
          </a:prstGeom>
          <a:noFill/>
        </p:spPr>
        <p:txBody>
          <a:bodyPr wrap="square" rtlCol="0">
            <a:spAutoFit/>
          </a:bodyPr>
          <a:lstStyle/>
          <a:p>
            <a:r>
              <a:rPr lang="en-IN" sz="1400" dirty="0"/>
              <a:t>As you can See, Random Forest and Decision tree has Lowest Error metrics but Random Forest has Highest Accuracy score with </a:t>
            </a:r>
            <a:r>
              <a:rPr lang="en-IN" sz="1400" b="1" dirty="0">
                <a:solidFill>
                  <a:schemeClr val="accent2">
                    <a:lumMod val="50000"/>
                  </a:schemeClr>
                </a:solidFill>
              </a:rPr>
              <a:t>97</a:t>
            </a:r>
            <a:r>
              <a:rPr lang="en-IN" sz="1400" dirty="0">
                <a:solidFill>
                  <a:schemeClr val="accent2">
                    <a:lumMod val="50000"/>
                  </a:schemeClr>
                </a:solidFill>
              </a:rPr>
              <a:t>%</a:t>
            </a:r>
            <a:r>
              <a:rPr lang="en-IN" sz="1400" dirty="0"/>
              <a:t> roc Score and Accuracy score of </a:t>
            </a:r>
            <a:r>
              <a:rPr lang="en-IN" sz="1400" b="1" dirty="0">
                <a:solidFill>
                  <a:schemeClr val="accent2">
                    <a:lumMod val="50000"/>
                  </a:schemeClr>
                </a:solidFill>
              </a:rPr>
              <a:t>92</a:t>
            </a:r>
            <a:r>
              <a:rPr lang="en-IN" sz="1400" dirty="0">
                <a:solidFill>
                  <a:schemeClr val="accent2">
                    <a:lumMod val="50000"/>
                  </a:schemeClr>
                </a:solidFill>
              </a:rPr>
              <a:t>%.</a:t>
            </a:r>
          </a:p>
          <a:p>
            <a:r>
              <a:rPr lang="en-IN" sz="1400" dirty="0" err="1"/>
              <a:t>Choosen</a:t>
            </a:r>
            <a:r>
              <a:rPr lang="en-IN" sz="1400" dirty="0"/>
              <a:t> Model : Random Forest Model</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98E9-03D6-42B0-A36F-0E2981859E31}"/>
              </a:ext>
            </a:extLst>
          </p:cNvPr>
          <p:cNvSpPr>
            <a:spLocks noGrp="1"/>
          </p:cNvSpPr>
          <p:nvPr>
            <p:ph type="title"/>
          </p:nvPr>
        </p:nvSpPr>
        <p:spPr/>
        <p:txBody>
          <a:bodyPr/>
          <a:lstStyle/>
          <a:p>
            <a:r>
              <a:rPr lang="en-IN" u="sng" dirty="0">
                <a:solidFill>
                  <a:schemeClr val="bg1"/>
                </a:solidFill>
              </a:rPr>
              <a:t>RANDOM FOREST METRICS EVALUATION</a:t>
            </a:r>
          </a:p>
        </p:txBody>
      </p:sp>
      <p:pic>
        <p:nvPicPr>
          <p:cNvPr id="4" name="Picture 3">
            <a:extLst>
              <a:ext uri="{FF2B5EF4-FFF2-40B4-BE49-F238E27FC236}">
                <a16:creationId xmlns:a16="http://schemas.microsoft.com/office/drawing/2014/main" id="{1F635B48-864D-49BF-85CC-4D5146A3FC19}"/>
              </a:ext>
            </a:extLst>
          </p:cNvPr>
          <p:cNvPicPr>
            <a:picLocks noChangeAspect="1"/>
          </p:cNvPicPr>
          <p:nvPr/>
        </p:nvPicPr>
        <p:blipFill>
          <a:blip r:embed="rId2"/>
          <a:stretch>
            <a:fillRect/>
          </a:stretch>
        </p:blipFill>
        <p:spPr>
          <a:xfrm>
            <a:off x="6505470" y="1425489"/>
            <a:ext cx="4840192" cy="4812846"/>
          </a:xfrm>
          <a:prstGeom prst="rect">
            <a:avLst/>
          </a:prstGeom>
        </p:spPr>
      </p:pic>
      <p:pic>
        <p:nvPicPr>
          <p:cNvPr id="6" name="Picture 5">
            <a:extLst>
              <a:ext uri="{FF2B5EF4-FFF2-40B4-BE49-F238E27FC236}">
                <a16:creationId xmlns:a16="http://schemas.microsoft.com/office/drawing/2014/main" id="{AA615785-88AB-43F0-9C22-21A770E5FBAE}"/>
              </a:ext>
            </a:extLst>
          </p:cNvPr>
          <p:cNvPicPr>
            <a:picLocks noChangeAspect="1"/>
          </p:cNvPicPr>
          <p:nvPr/>
        </p:nvPicPr>
        <p:blipFill>
          <a:blip r:embed="rId3"/>
          <a:stretch>
            <a:fillRect/>
          </a:stretch>
        </p:blipFill>
        <p:spPr>
          <a:xfrm>
            <a:off x="521208" y="1425489"/>
            <a:ext cx="5888812" cy="4812846"/>
          </a:xfrm>
          <a:prstGeom prst="rect">
            <a:avLst/>
          </a:prstGeom>
        </p:spPr>
      </p:pic>
    </p:spTree>
    <p:extLst>
      <p:ext uri="{BB962C8B-B14F-4D97-AF65-F5344CB8AC3E}">
        <p14:creationId xmlns:p14="http://schemas.microsoft.com/office/powerpoint/2010/main" val="290035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4E13-4FD0-499D-BFB9-E0F24D291C5E}"/>
              </a:ext>
            </a:extLst>
          </p:cNvPr>
          <p:cNvSpPr>
            <a:spLocks noGrp="1"/>
          </p:cNvSpPr>
          <p:nvPr>
            <p:ph type="title"/>
          </p:nvPr>
        </p:nvSpPr>
        <p:spPr/>
        <p:txBody>
          <a:bodyPr/>
          <a:lstStyle/>
          <a:p>
            <a:r>
              <a:rPr lang="en-IN" u="sng" dirty="0">
                <a:solidFill>
                  <a:schemeClr val="bg1"/>
                </a:solidFill>
              </a:rPr>
              <a:t>CONCLUSION</a:t>
            </a:r>
          </a:p>
        </p:txBody>
      </p:sp>
      <p:sp>
        <p:nvSpPr>
          <p:cNvPr id="3" name="TextBox 2">
            <a:extLst>
              <a:ext uri="{FF2B5EF4-FFF2-40B4-BE49-F238E27FC236}">
                <a16:creationId xmlns:a16="http://schemas.microsoft.com/office/drawing/2014/main" id="{3C18FDC8-EAD0-4396-B861-F591FFC1F1F8}"/>
              </a:ext>
            </a:extLst>
          </p:cNvPr>
          <p:cNvSpPr txBox="1"/>
          <p:nvPr/>
        </p:nvSpPr>
        <p:spPr>
          <a:xfrm>
            <a:off x="683581" y="1890944"/>
            <a:ext cx="7830104" cy="1754326"/>
          </a:xfrm>
          <a:prstGeom prst="rect">
            <a:avLst/>
          </a:prstGeom>
          <a:noFill/>
        </p:spPr>
        <p:txBody>
          <a:bodyPr wrap="square" rtlCol="0">
            <a:spAutoFit/>
          </a:bodyPr>
          <a:lstStyle/>
          <a:p>
            <a:r>
              <a:rPr lang="en-IN" dirty="0">
                <a:solidFill>
                  <a:schemeClr val="bg1"/>
                </a:solidFill>
              </a:rPr>
              <a:t>Micro Credit Defaulter Prediction predicts if the a customer will repay a loan is 5 days or not. After Visualization of the features and target variable. I conclude that random forest works best for this kind of problem statements with 92% accuracy score </a:t>
            </a:r>
            <a:r>
              <a:rPr lang="en-IN" dirty="0" err="1">
                <a:solidFill>
                  <a:schemeClr val="bg1"/>
                </a:solidFill>
              </a:rPr>
              <a:t>i.e</a:t>
            </a:r>
            <a:r>
              <a:rPr lang="en-IN" dirty="0">
                <a:solidFill>
                  <a:schemeClr val="bg1"/>
                </a:solidFill>
              </a:rPr>
              <a:t> % of total correct prediction and </a:t>
            </a:r>
            <a:r>
              <a:rPr lang="en-IN" dirty="0" err="1">
                <a:solidFill>
                  <a:schemeClr val="bg1"/>
                </a:solidFill>
              </a:rPr>
              <a:t>Roc_AUC</a:t>
            </a:r>
            <a:r>
              <a:rPr lang="en-IN" dirty="0">
                <a:solidFill>
                  <a:schemeClr val="bg1"/>
                </a:solidFill>
              </a:rPr>
              <a:t> score of 97% </a:t>
            </a:r>
            <a:r>
              <a:rPr lang="en-IN" dirty="0" err="1">
                <a:solidFill>
                  <a:schemeClr val="bg1"/>
                </a:solidFill>
              </a:rPr>
              <a:t>i.e</a:t>
            </a:r>
            <a:r>
              <a:rPr lang="en-IN" dirty="0">
                <a:solidFill>
                  <a:schemeClr val="bg1"/>
                </a:solidFill>
              </a:rPr>
              <a:t> prediction of true positive rate vs false positive rate .</a:t>
            </a:r>
          </a:p>
          <a:p>
            <a:endParaRPr lang="en-IN" dirty="0">
              <a:solidFill>
                <a:schemeClr val="bg1"/>
              </a:solidFill>
            </a:endParaRPr>
          </a:p>
        </p:txBody>
      </p:sp>
    </p:spTree>
    <p:extLst>
      <p:ext uri="{BB962C8B-B14F-4D97-AF65-F5344CB8AC3E}">
        <p14:creationId xmlns:p14="http://schemas.microsoft.com/office/powerpoint/2010/main" val="320437345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{B050B1C6-303C-45C8-94A8-E49C24EA3C5D}tf10001108_win32</Template>
  <TotalTime>85</TotalTime>
  <Words>584</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WelcomeDoc</vt:lpstr>
      <vt:lpstr>MICRO CREDIT DEFAULTER PROJECT</vt:lpstr>
      <vt:lpstr>PROBLEM STATMENT</vt:lpstr>
      <vt:lpstr>INFORMATION ON DATA</vt:lpstr>
      <vt:lpstr>EXPLORATORY DATA ANALYSIS</vt:lpstr>
      <vt:lpstr>DATA CLEANING STEPS</vt:lpstr>
      <vt:lpstr>MODELING THE DATA </vt:lpstr>
      <vt:lpstr>EVALUATION OF THE MODELS</vt:lpstr>
      <vt:lpstr>RANDOM FOREST METRICS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Prachi Parmar</dc:creator>
  <cp:keywords/>
  <cp:lastModifiedBy>Prachi Parmar</cp:lastModifiedBy>
  <cp:revision>8</cp:revision>
  <dcterms:created xsi:type="dcterms:W3CDTF">2021-05-22T13:30:45Z</dcterms:created>
  <dcterms:modified xsi:type="dcterms:W3CDTF">2021-05-22T14:56:17Z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