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 id="273" r:id="rId20"/>
    <p:sldId id="275"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1B908-DC90-406B-99C2-C74B39DB977C}" type="datetimeFigureOut">
              <a:rPr lang="en-US" smtClean="0"/>
              <a:t>10/21/2019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B44C8-3299-4922-8ABD-CBC6CBE473E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10/21/2019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10/21/2019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Exploratory Data Analysis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Imputation method for </a:t>
            </a:r>
            <a:r>
              <a:rPr lang="en-US" sz="2800" dirty="0" err="1" smtClean="0"/>
              <a:t>application_data</a:t>
            </a:r>
            <a:r>
              <a:rPr lang="en-US" sz="2800" dirty="0" smtClean="0"/>
              <a:t>['AMT_GOODS_PRICE']</a:t>
            </a:r>
            <a:endParaRPr lang="en-US" dirty="0" smtClean="0"/>
          </a:p>
          <a:p>
            <a:r>
              <a:rPr lang="en-US" dirty="0" smtClean="0"/>
              <a:t>For </a:t>
            </a:r>
            <a:r>
              <a:rPr lang="en-US" dirty="0" smtClean="0"/>
              <a:t>imputing values for missing value variable, we select the statistical method which is equivalent to or nearest to </a:t>
            </a:r>
            <a:r>
              <a:rPr lang="en-US" dirty="0" smtClean="0"/>
              <a:t>the </a:t>
            </a:r>
            <a:r>
              <a:rPr lang="en-US" dirty="0" smtClean="0"/>
              <a:t>actual value.</a:t>
            </a:r>
          </a:p>
          <a:p>
            <a:r>
              <a:rPr lang="en-US" dirty="0" smtClean="0"/>
              <a:t>#Actual value = 450000.0</a:t>
            </a:r>
          </a:p>
          <a:p>
            <a:r>
              <a:rPr lang="en-US" dirty="0" smtClean="0"/>
              <a:t>#Mean = 538396.20</a:t>
            </a:r>
          </a:p>
          <a:p>
            <a:r>
              <a:rPr lang="en-US" dirty="0" smtClean="0"/>
              <a:t>#Median = </a:t>
            </a:r>
            <a:r>
              <a:rPr lang="en-US" dirty="0" smtClean="0"/>
              <a:t>450000</a:t>
            </a:r>
          </a:p>
          <a:p>
            <a:r>
              <a:rPr lang="en-US" dirty="0" smtClean="0"/>
              <a:t>Here, we selected median for imputation</a:t>
            </a:r>
            <a:endParaRPr lang="en-US" dirty="0"/>
          </a:p>
        </p:txBody>
      </p:sp>
      <p:sp>
        <p:nvSpPr>
          <p:cNvPr id="3" name="Title 2"/>
          <p:cNvSpPr>
            <a:spLocks noGrp="1"/>
          </p:cNvSpPr>
          <p:nvPr>
            <p:ph type="title"/>
          </p:nvPr>
        </p:nvSpPr>
        <p:spPr/>
        <p:txBody>
          <a:bodyPr>
            <a:normAutofit/>
          </a:bodyPr>
          <a:lstStyle/>
          <a:p>
            <a:r>
              <a:rPr lang="en-US" sz="3200" dirty="0" smtClean="0"/>
              <a:t>Imputing missing values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Similarly for 'AMT_GOODS_PRICE‘, </a:t>
            </a:r>
            <a:r>
              <a:rPr lang="en-US" dirty="0" smtClean="0"/>
              <a:t>'EXT_SOURCE_2‘, we have used the median for imputing missing values.</a:t>
            </a:r>
          </a:p>
          <a:p>
            <a:r>
              <a:rPr lang="en-US" dirty="0" smtClean="0"/>
              <a:t>For 'OBS_30_CNT_SOCIAL_CIRCLE‘, and </a:t>
            </a:r>
            <a:r>
              <a:rPr lang="en-US" dirty="0" smtClean="0"/>
              <a:t>DEF_30_CNT_SOCIAL_CIRCLE, we imputed the missing values with 0 as each attribute was showing limited unique values.</a:t>
            </a:r>
          </a:p>
          <a:p>
            <a:r>
              <a:rPr lang="en-US" dirty="0" err="1" smtClean="0"/>
              <a:t>Eg</a:t>
            </a:r>
            <a:r>
              <a:rPr lang="en-US" dirty="0" smtClean="0"/>
              <a:t>, 'DEF_30_CNT_SOCIAL_CIRCLE</a:t>
            </a:r>
            <a:r>
              <a:rPr lang="en-US" dirty="0" smtClean="0"/>
              <a:t>'] had 10 unique values.</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cstate="print"/>
          <a:srcRect/>
          <a:stretch>
            <a:fillRect/>
          </a:stretch>
        </p:blipFill>
        <p:spPr bwMode="auto">
          <a:xfrm>
            <a:off x="1766887" y="2458244"/>
            <a:ext cx="5610225" cy="25717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the </a:t>
            </a:r>
            <a:r>
              <a:rPr lang="en-US" dirty="0" smtClean="0"/>
              <a:t>categorical variable, NAME_TYPE_SUITE (Who was accompanying client when he was applying for the </a:t>
            </a:r>
            <a:r>
              <a:rPr lang="en-US" dirty="0" smtClean="0"/>
              <a:t>loan), we have used mode to impute the missing values.</a:t>
            </a:r>
          </a:p>
          <a:p>
            <a:r>
              <a:rPr lang="en-US" dirty="0" smtClean="0"/>
              <a:t>Firstly, we have changed the variable into categorical variable and then applied the imputation.</a:t>
            </a:r>
          </a:p>
          <a:p>
            <a:r>
              <a:rPr lang="en-US" dirty="0" smtClean="0"/>
              <a:t>KNN can also be used here for imputation</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the variables were changed into their required data types, that is, into categorical and continuous form.</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have used </a:t>
            </a:r>
            <a:r>
              <a:rPr lang="en-US" dirty="0" err="1" smtClean="0"/>
              <a:t>boxplot</a:t>
            </a:r>
            <a:r>
              <a:rPr lang="en-US" dirty="0" smtClean="0"/>
              <a:t> method to check outliers in few of our columns.</a:t>
            </a:r>
          </a:p>
          <a:p>
            <a:r>
              <a:rPr lang="en-US" dirty="0" smtClean="0"/>
              <a:t>We have done the analysis on </a:t>
            </a:r>
            <a:r>
              <a:rPr lang="en-US" dirty="0" smtClean="0"/>
              <a:t>3 attributes, AMT_CREDIT, AMT_INCOME_TOTAL, AMT_GOODS_PRICE</a:t>
            </a:r>
            <a:endParaRPr lang="en-US" dirty="0"/>
          </a:p>
        </p:txBody>
      </p:sp>
      <p:sp>
        <p:nvSpPr>
          <p:cNvPr id="3" name="Title 2"/>
          <p:cNvSpPr>
            <a:spLocks noGrp="1"/>
          </p:cNvSpPr>
          <p:nvPr>
            <p:ph type="title"/>
          </p:nvPr>
        </p:nvSpPr>
        <p:spPr/>
        <p:txBody>
          <a:bodyPr/>
          <a:lstStyle/>
          <a:p>
            <a:r>
              <a:rPr lang="en-US" dirty="0" smtClean="0"/>
              <a:t>Outlier Analysis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Boxplot</a:t>
            </a:r>
            <a:r>
              <a:rPr lang="en-US" dirty="0" smtClean="0"/>
              <a:t> to show the outliers of-</a:t>
            </a:r>
            <a:r>
              <a:rPr lang="en-US" dirty="0" err="1" smtClean="0"/>
              <a:t>AMT_Credit</a:t>
            </a:r>
            <a:r>
              <a:rPr lang="en-US" dirty="0" smtClean="0"/>
              <a:t> variable</a:t>
            </a:r>
            <a:endParaRPr lang="en-US" dirty="0"/>
          </a:p>
        </p:txBody>
      </p:sp>
      <p:pic>
        <p:nvPicPr>
          <p:cNvPr id="7170" name="Picture 2" descr="C:\Users\meet\Desktop\download.png"/>
          <p:cNvPicPr>
            <a:picLocks noGrp="1" noChangeAspect="1" noChangeArrowheads="1"/>
          </p:cNvPicPr>
          <p:nvPr>
            <p:ph idx="1"/>
          </p:nvPr>
        </p:nvPicPr>
        <p:blipFill>
          <a:blip r:embed="rId2" cstate="print"/>
          <a:srcRect/>
          <a:stretch>
            <a:fillRect/>
          </a:stretch>
        </p:blipFill>
        <p:spPr bwMode="auto">
          <a:xfrm>
            <a:off x="1143000" y="1600200"/>
            <a:ext cx="6248399" cy="452596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Boxplot</a:t>
            </a:r>
            <a:r>
              <a:rPr lang="en-US" dirty="0" smtClean="0"/>
              <a:t> of all the 3 variables</a:t>
            </a:r>
            <a:endParaRPr lang="en-US" dirty="0"/>
          </a:p>
        </p:txBody>
      </p:sp>
      <p:pic>
        <p:nvPicPr>
          <p:cNvPr id="5122" name="Picture 2" descr="C:\Users\meet\Desktop\download (1).png"/>
          <p:cNvPicPr>
            <a:picLocks noGrp="1" noChangeAspect="1" noChangeArrowheads="1"/>
          </p:cNvPicPr>
          <p:nvPr>
            <p:ph idx="1"/>
          </p:nvPr>
        </p:nvPicPr>
        <p:blipFill>
          <a:blip r:embed="rId2" cstate="print"/>
          <a:srcRect/>
          <a:stretch>
            <a:fillRect/>
          </a:stretch>
        </p:blipFill>
        <p:spPr bwMode="auto">
          <a:xfrm>
            <a:off x="762000" y="1676400"/>
            <a:ext cx="7391400" cy="436228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data points falling above the upper fence and below the lower fence are the outliers.</a:t>
            </a:r>
          </a:p>
          <a:p>
            <a:r>
              <a:rPr lang="en-US" dirty="0" smtClean="0"/>
              <a:t>Thus we have calculated the 25 percentile and 75 percentile of the data. </a:t>
            </a:r>
          </a:p>
          <a:p>
            <a:r>
              <a:rPr lang="en-US" dirty="0" smtClean="0"/>
              <a:t>We have </a:t>
            </a:r>
            <a:r>
              <a:rPr lang="en-US" dirty="0" smtClean="0"/>
              <a:t>used </a:t>
            </a:r>
            <a:r>
              <a:rPr lang="en-US" b="1" dirty="0" err="1" smtClean="0"/>
              <a:t>interquartile</a:t>
            </a:r>
            <a:r>
              <a:rPr lang="en-US" b="1" dirty="0" smtClean="0"/>
              <a:t> </a:t>
            </a:r>
            <a:r>
              <a:rPr lang="en-US" b="1" dirty="0" smtClean="0"/>
              <a:t>range (IQR</a:t>
            </a:r>
            <a:r>
              <a:rPr lang="en-US" b="1" dirty="0" smtClean="0"/>
              <a:t>), </a:t>
            </a:r>
            <a:r>
              <a:rPr lang="en-US" dirty="0" smtClean="0"/>
              <a:t>for finding </a:t>
            </a:r>
            <a:r>
              <a:rPr lang="en-US" dirty="0" smtClean="0"/>
              <a:t>the percentile, </a:t>
            </a:r>
            <a:r>
              <a:rPr lang="en-US" dirty="0" err="1" smtClean="0"/>
              <a:t>iqr</a:t>
            </a:r>
            <a:r>
              <a:rPr lang="en-US" dirty="0" smtClean="0"/>
              <a:t> = q75 - </a:t>
            </a:r>
            <a:r>
              <a:rPr lang="en-US" dirty="0" smtClean="0"/>
              <a:t>q25</a:t>
            </a:r>
          </a:p>
          <a:p>
            <a:r>
              <a:rPr lang="en-US" dirty="0" smtClean="0"/>
              <a:t> # #Calculate inner and outer </a:t>
            </a:r>
            <a:r>
              <a:rPr lang="en-US" dirty="0" smtClean="0"/>
              <a:t>fence:</a:t>
            </a:r>
            <a:endParaRPr lang="en-US" dirty="0" smtClean="0"/>
          </a:p>
          <a:p>
            <a:pPr>
              <a:buNone/>
            </a:pPr>
            <a:r>
              <a:rPr lang="en-US" dirty="0" smtClean="0"/>
              <a:t>    minimum = q25 - (</a:t>
            </a:r>
            <a:r>
              <a:rPr lang="en-US" dirty="0" err="1" smtClean="0"/>
              <a:t>iqr</a:t>
            </a:r>
            <a:r>
              <a:rPr lang="en-US" dirty="0" smtClean="0"/>
              <a:t>*1.5)</a:t>
            </a:r>
          </a:p>
          <a:p>
            <a:pPr>
              <a:buNone/>
            </a:pPr>
            <a:r>
              <a:rPr lang="en-US" dirty="0" smtClean="0"/>
              <a:t>    maximum = q75 + (</a:t>
            </a:r>
            <a:r>
              <a:rPr lang="en-US" dirty="0" err="1" smtClean="0"/>
              <a:t>iqr</a:t>
            </a:r>
            <a:r>
              <a:rPr lang="en-US" dirty="0" smtClean="0"/>
              <a:t>*1.5)</a:t>
            </a:r>
            <a:endParaRPr lang="en-US" dirty="0" smtClean="0"/>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Then replaced the outliers with NA and imputed them with median.</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develop </a:t>
            </a:r>
            <a:r>
              <a:rPr lang="en-US" dirty="0" smtClean="0"/>
              <a:t>a basic understanding of risk analytics in banking and financial services and understand how data is used to </a:t>
            </a:r>
            <a:r>
              <a:rPr lang="en-US" dirty="0" err="1" smtClean="0"/>
              <a:t>minimise</a:t>
            </a:r>
            <a:r>
              <a:rPr lang="en-US" dirty="0" smtClean="0"/>
              <a:t> the risk of losing money while lending to customers.</a:t>
            </a:r>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have used </a:t>
            </a:r>
            <a:r>
              <a:rPr lang="en-US" dirty="0" smtClean="0"/>
              <a:t>AMT_GOODS_PRICE </a:t>
            </a:r>
            <a:r>
              <a:rPr lang="en-US" dirty="0" err="1" smtClean="0"/>
              <a:t>variabel</a:t>
            </a:r>
            <a:r>
              <a:rPr lang="en-US" dirty="0" smtClean="0"/>
              <a:t> for this, has 846 different values.</a:t>
            </a:r>
          </a:p>
          <a:p>
            <a:r>
              <a:rPr lang="en-US" dirty="0" smtClean="0"/>
              <a:t>For simplicity, the graph is plotted for </a:t>
            </a:r>
            <a:r>
              <a:rPr lang="en-US" dirty="0" err="1" smtClean="0"/>
              <a:t>inital</a:t>
            </a:r>
            <a:r>
              <a:rPr lang="en-US" dirty="0" smtClean="0"/>
              <a:t> 1000 data points only.</a:t>
            </a:r>
            <a:endParaRPr lang="en-US" dirty="0"/>
          </a:p>
        </p:txBody>
      </p:sp>
      <p:sp>
        <p:nvSpPr>
          <p:cNvPr id="3" name="Title 2"/>
          <p:cNvSpPr>
            <a:spLocks noGrp="1"/>
          </p:cNvSpPr>
          <p:nvPr>
            <p:ph type="title"/>
          </p:nvPr>
        </p:nvSpPr>
        <p:spPr/>
        <p:txBody>
          <a:bodyPr>
            <a:normAutofit fontScale="90000"/>
          </a:bodyPr>
          <a:lstStyle/>
          <a:p>
            <a:r>
              <a:rPr lang="en-US" dirty="0" smtClean="0"/>
              <a:t>Converting continuous variable into bins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AMT_GOOD_PRICE continuous </a:t>
            </a:r>
            <a:r>
              <a:rPr lang="en-US" dirty="0" err="1" smtClean="0"/>
              <a:t>var</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524000" y="1600200"/>
            <a:ext cx="6096000" cy="452596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it can be seen that it’s difficult to understand the data with continuous values, thus we have divided it into 10 bins, </a:t>
            </a:r>
            <a:r>
              <a:rPr lang="en-US" dirty="0" smtClean="0"/>
              <a:t>by using, </a:t>
            </a:r>
            <a:r>
              <a:rPr lang="en-US" dirty="0" err="1" smtClean="0"/>
              <a:t>pd.cut</a:t>
            </a:r>
            <a:r>
              <a:rPr lang="en-US" dirty="0" smtClean="0"/>
              <a:t>().</a:t>
            </a:r>
          </a:p>
          <a:p>
            <a:r>
              <a:rPr lang="en-US" dirty="0" smtClean="0"/>
              <a:t>Then converted the data into these bins.</a:t>
            </a:r>
          </a:p>
          <a:p>
            <a:r>
              <a:rPr lang="en-US" dirty="0" smtClean="0"/>
              <a:t>It could be observed that, it’s easy to interpret the data with different categories.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AMT_GOOD_PRICE </a:t>
            </a:r>
            <a:r>
              <a:rPr lang="en-US" dirty="0" smtClean="0"/>
              <a:t>categorical </a:t>
            </a:r>
            <a:r>
              <a:rPr lang="en-US" dirty="0" err="1" smtClean="0"/>
              <a:t>var</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905000" y="1676400"/>
            <a:ext cx="4953000" cy="452596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Analysis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We have checked the imbalance percentage on Target variable specifying- whether the client had difficulty in paying the loan or not.</a:t>
            </a:r>
          </a:p>
          <a:p>
            <a:r>
              <a:rPr lang="en-US" dirty="0" smtClean="0"/>
              <a:t>Percentage for 1- client with payment </a:t>
            </a:r>
            <a:r>
              <a:rPr lang="en-US" dirty="0" smtClean="0"/>
              <a:t>difficulties:92.0</a:t>
            </a:r>
          </a:p>
          <a:p>
            <a:r>
              <a:rPr lang="en-US" dirty="0" smtClean="0"/>
              <a:t>Percentage </a:t>
            </a:r>
            <a:r>
              <a:rPr lang="en-US" dirty="0" smtClean="0"/>
              <a:t>for 0 - all other </a:t>
            </a:r>
            <a:r>
              <a:rPr lang="en-US" dirty="0" smtClean="0"/>
              <a:t>cases:8.0</a:t>
            </a:r>
          </a:p>
          <a:p>
            <a:r>
              <a:rPr lang="en-US" dirty="0" smtClean="0"/>
              <a:t>It could be observed that data is imbalanced as 92% of the data has the observations with client having payment difficulties.</a:t>
            </a:r>
          </a:p>
          <a:p>
            <a:r>
              <a:rPr lang="en-US" dirty="0" smtClean="0"/>
              <a:t>This shows that the data is imbalance and bias towards Percentage for 1- client with payment difficulties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Analysis</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414587" y="2434431"/>
            <a:ext cx="4314825" cy="26193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Analysis shows </a:t>
            </a:r>
            <a:r>
              <a:rPr lang="en-US" dirty="0" smtClean="0"/>
              <a:t>that:, there's </a:t>
            </a:r>
            <a:r>
              <a:rPr lang="en-US" dirty="0" smtClean="0"/>
              <a:t>no data for </a:t>
            </a:r>
            <a:r>
              <a:rPr lang="en-US" dirty="0" err="1" smtClean="0"/>
              <a:t>Code_gender</a:t>
            </a:r>
            <a:r>
              <a:rPr lang="en-US" dirty="0" smtClean="0"/>
              <a:t>= XNA for where Target=1,i.e., there's no observation present for gender 'XNA' for data having clients payment difficulties. This creates </a:t>
            </a:r>
            <a:r>
              <a:rPr lang="en-US" dirty="0" err="1" smtClean="0"/>
              <a:t>biassness</a:t>
            </a:r>
            <a:r>
              <a:rPr lang="en-US" dirty="0" smtClean="0"/>
              <a:t> in the result.</a:t>
            </a:r>
          </a:p>
          <a:p>
            <a:r>
              <a:rPr lang="en-US" dirty="0" smtClean="0"/>
              <a:t>Similarly, for Variable </a:t>
            </a:r>
            <a:r>
              <a:rPr lang="en-US" dirty="0" err="1" smtClean="0"/>
              <a:t>name_income_type</a:t>
            </a:r>
            <a:r>
              <a:rPr lang="en-US" dirty="0" smtClean="0"/>
              <a:t>, there's no data for </a:t>
            </a:r>
            <a:r>
              <a:rPr lang="en-US" dirty="0" err="1" smtClean="0"/>
              <a:t>name_income_type</a:t>
            </a:r>
            <a:r>
              <a:rPr lang="en-US" dirty="0" smtClean="0"/>
              <a:t> is Businessman or Student for where Target=1,i.e., there's no observation present for Businessman or Student for data having clients payment difficulties. This creates </a:t>
            </a:r>
            <a:r>
              <a:rPr lang="en-US" dirty="0" err="1" smtClean="0"/>
              <a:t>biassness</a:t>
            </a:r>
            <a:r>
              <a:rPr lang="en-US" dirty="0" smtClean="0"/>
              <a:t> in the result.</a:t>
            </a:r>
          </a:p>
          <a:p>
            <a:r>
              <a:rPr lang="en-US" dirty="0" smtClean="0"/>
              <a:t>Similarly there are no observations present for a particular category of categorical variable in many categorical variable.</a:t>
            </a:r>
          </a:p>
          <a:p>
            <a:r>
              <a:rPr lang="en-US" dirty="0" smtClean="0"/>
              <a:t>Conclusion, For instance there's no data showing that a person who's a business man has ever had the payment difficulties, thus it would be </a:t>
            </a:r>
            <a:r>
              <a:rPr lang="en-US" dirty="0" err="1" smtClean="0"/>
              <a:t>difficlut</a:t>
            </a:r>
            <a:r>
              <a:rPr lang="en-US" dirty="0" smtClean="0"/>
              <a:t> to find If the applicant is not likely to repay the loan, i.e. he/she is likely to default</a:t>
            </a:r>
          </a:p>
          <a:p>
            <a:endParaRPr lang="en-US" dirty="0"/>
          </a:p>
        </p:txBody>
      </p:sp>
      <p:sp>
        <p:nvSpPr>
          <p:cNvPr id="3" name="Title 2"/>
          <p:cNvSpPr>
            <a:spLocks noGrp="1"/>
          </p:cNvSpPr>
          <p:nvPr>
            <p:ph type="title"/>
          </p:nvPr>
        </p:nvSpPr>
        <p:spPr/>
        <p:txBody>
          <a:bodyPr>
            <a:normAutofit fontScale="90000"/>
          </a:bodyPr>
          <a:lstStyle/>
          <a:p>
            <a:r>
              <a:rPr lang="en-US" b="0" dirty="0" smtClean="0"/>
              <a:t>Perform </a:t>
            </a:r>
            <a:r>
              <a:rPr lang="en-US" b="0" dirty="0" err="1" smtClean="0"/>
              <a:t>univariate</a:t>
            </a:r>
            <a:r>
              <a:rPr lang="en-US" b="0" dirty="0" smtClean="0"/>
              <a:t> analysis for all categorical variables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 Target=0 </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914400" y="2209800"/>
            <a:ext cx="5410200" cy="26003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 target=1</a:t>
            </a: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2290762" y="2334419"/>
            <a:ext cx="4562475" cy="2819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is used to find the variables which are dependent on each other.</a:t>
            </a:r>
          </a:p>
          <a:p>
            <a:r>
              <a:rPr lang="en-US" dirty="0" smtClean="0"/>
              <a:t>For the analysis, only independent variables are used and dependent variables are eliminated to remove redundancy as otherwise it could lead to </a:t>
            </a:r>
            <a:r>
              <a:rPr lang="en-US" dirty="0" err="1" smtClean="0"/>
              <a:t>multicollinearity</a:t>
            </a:r>
            <a:r>
              <a:rPr lang="en-US" dirty="0" smtClean="0"/>
              <a:t>.</a:t>
            </a:r>
          </a:p>
          <a:p>
            <a:endParaRPr lang="en-US" dirty="0" smtClean="0"/>
          </a:p>
        </p:txBody>
      </p:sp>
      <p:sp>
        <p:nvSpPr>
          <p:cNvPr id="3" name="Title 2"/>
          <p:cNvSpPr>
            <a:spLocks noGrp="1"/>
          </p:cNvSpPr>
          <p:nvPr>
            <p:ph type="title"/>
          </p:nvPr>
        </p:nvSpPr>
        <p:spPr/>
        <p:txBody>
          <a:bodyPr>
            <a:normAutofit fontScale="90000"/>
          </a:bodyPr>
          <a:lstStyle/>
          <a:p>
            <a:r>
              <a:rPr lang="en-US" dirty="0" smtClean="0"/>
              <a:t>Correlations for numerical columns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Exploratory </a:t>
            </a:r>
            <a:r>
              <a:rPr lang="en-US" b="1" dirty="0" smtClean="0"/>
              <a:t>Data Analysis</a:t>
            </a:r>
            <a:r>
              <a:rPr lang="en-US" dirty="0" smtClean="0"/>
              <a:t> – EDA – plays a critical role in understanding the what, why, and how of the problem statement</a:t>
            </a:r>
            <a:r>
              <a:rPr lang="en-US" dirty="0" smtClean="0"/>
              <a:t>.</a:t>
            </a:r>
          </a:p>
          <a:p>
            <a:r>
              <a:rPr lang="en-US" dirty="0" smtClean="0"/>
              <a:t>It’s used to analyze the </a:t>
            </a:r>
            <a:r>
              <a:rPr lang="en-US" dirty="0" smtClean="0"/>
              <a:t>data sets by summarizing their main </a:t>
            </a:r>
            <a:r>
              <a:rPr lang="en-US" dirty="0" smtClean="0"/>
              <a:t>attributes.</a:t>
            </a:r>
            <a:endParaRPr lang="en-US" dirty="0"/>
          </a:p>
        </p:txBody>
      </p:sp>
      <p:sp>
        <p:nvSpPr>
          <p:cNvPr id="3" name="Title 2"/>
          <p:cNvSpPr>
            <a:spLocks noGrp="1"/>
          </p:cNvSpPr>
          <p:nvPr>
            <p:ph type="title"/>
          </p:nvPr>
        </p:nvSpPr>
        <p:spPr/>
        <p:txBody>
          <a:bodyPr/>
          <a:lstStyle/>
          <a:p>
            <a:r>
              <a:rPr lang="en-US" dirty="0" smtClean="0"/>
              <a:t>EDA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have used </a:t>
            </a:r>
            <a:r>
              <a:rPr lang="en-US" dirty="0" err="1" smtClean="0"/>
              <a:t>heatmap</a:t>
            </a:r>
            <a:r>
              <a:rPr lang="en-US" dirty="0" smtClean="0"/>
              <a:t> to find the correlation between the data.</a:t>
            </a:r>
          </a:p>
          <a:p>
            <a:r>
              <a:rPr lang="en-US" dirty="0" smtClean="0"/>
              <a:t>correlation value lies between -1 to +1. Highly correlated variables will have correlation value close to +1 and less correlated variables will have correlation value close to -1</a:t>
            </a:r>
            <a:r>
              <a:rPr lang="en-US" dirty="0" smtClean="0"/>
              <a:t>.</a:t>
            </a:r>
          </a:p>
          <a:p>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Approach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 target=0 </a:t>
            </a:r>
            <a:endParaRPr lang="en-US" dirty="0"/>
          </a:p>
        </p:txBody>
      </p:sp>
      <p:pic>
        <p:nvPicPr>
          <p:cNvPr id="13314" name="Picture 2" descr="C:\Users\meet\Desktop\download (3).png"/>
          <p:cNvPicPr>
            <a:picLocks noGrp="1" noChangeAspect="1" noChangeArrowheads="1"/>
          </p:cNvPicPr>
          <p:nvPr>
            <p:ph idx="1"/>
          </p:nvPr>
        </p:nvPicPr>
        <p:blipFill>
          <a:blip r:embed="rId2" cstate="print"/>
          <a:srcRect/>
          <a:stretch>
            <a:fillRect/>
          </a:stretch>
        </p:blipFill>
        <p:spPr bwMode="auto">
          <a:xfrm>
            <a:off x="914400" y="1481138"/>
            <a:ext cx="6781799" cy="4525962"/>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 target=1</a:t>
            </a:r>
            <a:endParaRPr lang="en-US" dirty="0"/>
          </a:p>
        </p:txBody>
      </p:sp>
      <p:pic>
        <p:nvPicPr>
          <p:cNvPr id="14338" name="Picture 2" descr="C:\Users\meet\Desktop\download (4).png"/>
          <p:cNvPicPr>
            <a:picLocks noGrp="1" noChangeAspect="1" noChangeArrowheads="1"/>
          </p:cNvPicPr>
          <p:nvPr>
            <p:ph idx="1"/>
          </p:nvPr>
        </p:nvPicPr>
        <p:blipFill>
          <a:blip r:embed="rId2" cstate="print"/>
          <a:srcRect/>
          <a:stretch>
            <a:fillRect/>
          </a:stretch>
        </p:blipFill>
        <p:spPr bwMode="auto">
          <a:xfrm>
            <a:off x="838200" y="1524000"/>
            <a:ext cx="7619999" cy="452596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800" dirty="0" smtClean="0"/>
              <a:t>HIGHLY CORRELATED VARIABLES</a:t>
            </a:r>
            <a:endParaRPr lang="en-US" dirty="0" smtClean="0"/>
          </a:p>
          <a:p>
            <a:pPr>
              <a:buNone/>
            </a:pPr>
            <a:r>
              <a:rPr lang="en-US" dirty="0" smtClean="0"/>
              <a:t>AMT_CREDIT,</a:t>
            </a:r>
            <a:endParaRPr lang="en-US" dirty="0" smtClean="0"/>
          </a:p>
          <a:p>
            <a:pPr>
              <a:buNone/>
            </a:pPr>
            <a:r>
              <a:rPr lang="en-US" dirty="0" smtClean="0"/>
              <a:t>AMT_ANNUITY</a:t>
            </a:r>
            <a:endParaRPr lang="en-US" dirty="0" smtClean="0"/>
          </a:p>
          <a:p>
            <a:pPr>
              <a:buNone/>
            </a:pPr>
            <a:r>
              <a:rPr lang="en-US" dirty="0" smtClean="0"/>
              <a:t>AMT_GOODS_PRICE,</a:t>
            </a:r>
          </a:p>
          <a:p>
            <a:pPr>
              <a:buNone/>
            </a:pPr>
            <a:r>
              <a:rPr lang="en-US" dirty="0" smtClean="0"/>
              <a:t>DAYS_BIRTH,</a:t>
            </a:r>
          </a:p>
          <a:p>
            <a:pPr>
              <a:buNone/>
            </a:pPr>
            <a:r>
              <a:rPr lang="en-US" dirty="0" smtClean="0"/>
              <a:t>FLAG_EMP_PHONE</a:t>
            </a:r>
            <a:r>
              <a:rPr lang="en-US" dirty="0" smtClean="0"/>
              <a:t>,</a:t>
            </a:r>
            <a:endParaRPr lang="en-US" dirty="0" smtClean="0"/>
          </a:p>
          <a:p>
            <a:pPr>
              <a:buNone/>
            </a:pPr>
            <a:r>
              <a:rPr lang="en-US" dirty="0" err="1" smtClean="0"/>
              <a:t>FLAG_work_PHONE</a:t>
            </a:r>
            <a:r>
              <a:rPr lang="en-US" dirty="0" smtClean="0"/>
              <a:t>,</a:t>
            </a:r>
          </a:p>
          <a:p>
            <a:pPr>
              <a:buNone/>
            </a:pPr>
            <a:r>
              <a:rPr lang="en-US" dirty="0" smtClean="0"/>
              <a:t>REG_REGION_NOT_LIVE_REGION,</a:t>
            </a:r>
          </a:p>
          <a:p>
            <a:pPr>
              <a:buNone/>
            </a:pPr>
            <a:r>
              <a:rPr lang="en-US" dirty="0" smtClean="0"/>
              <a:t>REG_REGION_NOT_WORK_REGION , </a:t>
            </a:r>
          </a:p>
          <a:p>
            <a:pPr>
              <a:buNone/>
            </a:pPr>
            <a:r>
              <a:rPr lang="en-US" dirty="0" smtClean="0"/>
              <a:t>LIVE_REGION_NOT_WORK_REGION,</a:t>
            </a:r>
          </a:p>
          <a:p>
            <a:pPr>
              <a:buNone/>
            </a:pPr>
            <a:r>
              <a:rPr lang="en-US" dirty="0" smtClean="0"/>
              <a:t>REG_CITY_NOT_LIVE_CITY</a:t>
            </a:r>
          </a:p>
          <a:p>
            <a:r>
              <a:rPr lang="en-US" dirty="0" smtClean="0"/>
              <a:t>These all contains redundant data and should be </a:t>
            </a:r>
            <a:r>
              <a:rPr lang="en-US" dirty="0" err="1" smtClean="0"/>
              <a:t>eiminated</a:t>
            </a:r>
            <a:endParaRPr lang="en-US" dirty="0" smtClean="0"/>
          </a:p>
          <a:p>
            <a:r>
              <a:rPr lang="en-US" dirty="0" smtClean="0"/>
              <a:t>Here </a:t>
            </a:r>
            <a:r>
              <a:rPr lang="en-US" dirty="0" smtClean="0"/>
              <a:t>, AMT_CREDIT is highly correlated with AMT_ANNUITY</a:t>
            </a:r>
          </a:p>
          <a:p>
            <a:r>
              <a:rPr lang="en-US" dirty="0" smtClean="0"/>
              <a:t>AMT_GOODS_PRICE and AMT_ANNUITY is highly correlated with </a:t>
            </a:r>
            <a:r>
              <a:rPr lang="en-US" dirty="0" smtClean="0"/>
              <a:t>AMT_GOODS_PRICE</a:t>
            </a:r>
            <a:endParaRPr lang="en-US" dirty="0" smtClean="0"/>
          </a:p>
          <a:p>
            <a:endParaRPr lang="en-US" dirty="0"/>
          </a:p>
        </p:txBody>
      </p:sp>
      <p:sp>
        <p:nvSpPr>
          <p:cNvPr id="3" name="Title 2"/>
          <p:cNvSpPr>
            <a:spLocks noGrp="1"/>
          </p:cNvSpPr>
          <p:nvPr>
            <p:ph type="title"/>
          </p:nvPr>
        </p:nvSpPr>
        <p:spPr/>
        <p:txBody>
          <a:bodyPr>
            <a:normAutofit/>
          </a:bodyPr>
          <a:lstStyle/>
          <a:p>
            <a:r>
              <a:rPr lang="en-US" sz="2000" dirty="0" smtClean="0"/>
              <a:t>CONCLUSION , HIGHLY CORRELATED VARIABLES</a:t>
            </a:r>
            <a:br>
              <a:rPr lang="en-US" sz="2000" dirty="0" smtClean="0"/>
            </a:br>
            <a:r>
              <a:rPr lang="en-US" sz="2000" dirty="0" smtClean="0"/>
              <a:t>For target=1 - client with payment difficulties: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HIGHLY CORRELATED </a:t>
            </a:r>
            <a:r>
              <a:rPr lang="en-US" dirty="0" smtClean="0"/>
              <a:t>VARIABLES are:</a:t>
            </a:r>
          </a:p>
          <a:p>
            <a:pPr>
              <a:buNone/>
            </a:pPr>
            <a:r>
              <a:rPr lang="en-US" dirty="0" smtClean="0"/>
              <a:t>AMT_INCOME_TOTAL,</a:t>
            </a:r>
          </a:p>
          <a:p>
            <a:pPr>
              <a:buNone/>
            </a:pPr>
            <a:r>
              <a:rPr lang="en-US" dirty="0" smtClean="0"/>
              <a:t>AMT_CREDIT,</a:t>
            </a:r>
          </a:p>
          <a:p>
            <a:pPr>
              <a:buNone/>
            </a:pPr>
            <a:r>
              <a:rPr lang="en-US" dirty="0" smtClean="0"/>
              <a:t>AMT_ANNUITY,,</a:t>
            </a:r>
          </a:p>
          <a:p>
            <a:pPr>
              <a:buNone/>
            </a:pPr>
            <a:r>
              <a:rPr lang="en-US" dirty="0" smtClean="0"/>
              <a:t>AMT_GOODS_PRICE,</a:t>
            </a:r>
          </a:p>
          <a:p>
            <a:pPr>
              <a:buNone/>
            </a:pPr>
            <a:r>
              <a:rPr lang="en-US" dirty="0" smtClean="0"/>
              <a:t>DAYS_BIRTH,</a:t>
            </a:r>
          </a:p>
          <a:p>
            <a:pPr>
              <a:buNone/>
            </a:pPr>
            <a:r>
              <a:rPr lang="en-US" dirty="0" smtClean="0"/>
              <a:t>FLAG_EMP_PHONE,</a:t>
            </a:r>
          </a:p>
          <a:p>
            <a:pPr>
              <a:buNone/>
            </a:pPr>
            <a:r>
              <a:rPr lang="en-US" dirty="0" err="1" smtClean="0"/>
              <a:t>FLAG_work_PHONE</a:t>
            </a:r>
            <a:r>
              <a:rPr lang="en-US" dirty="0" smtClean="0"/>
              <a:t>,</a:t>
            </a:r>
          </a:p>
          <a:p>
            <a:pPr>
              <a:buNone/>
            </a:pPr>
            <a:r>
              <a:rPr lang="en-US" dirty="0" smtClean="0"/>
              <a:t>REG_REGION_NOT_LIVE_REGION,</a:t>
            </a:r>
          </a:p>
          <a:p>
            <a:pPr>
              <a:buNone/>
            </a:pPr>
            <a:r>
              <a:rPr lang="en-US" dirty="0" smtClean="0"/>
              <a:t>REG_REGION_NOT_WORK_REGION,</a:t>
            </a:r>
          </a:p>
          <a:p>
            <a:pPr>
              <a:buNone/>
            </a:pPr>
            <a:r>
              <a:rPr lang="en-US" dirty="0" smtClean="0"/>
              <a:t>LIVE_CITY_NOT_WORK_CITY</a:t>
            </a:r>
          </a:p>
          <a:p>
            <a:r>
              <a:rPr lang="en-US" dirty="0" smtClean="0"/>
              <a:t>These all contains redundant data and should be </a:t>
            </a:r>
            <a:r>
              <a:rPr lang="en-US" dirty="0" err="1" smtClean="0"/>
              <a:t>eiminated</a:t>
            </a:r>
            <a:r>
              <a:rPr lang="en-US" dirty="0" smtClean="0"/>
              <a:t>.</a:t>
            </a:r>
          </a:p>
          <a:p>
            <a:r>
              <a:rPr lang="en-US" dirty="0" smtClean="0"/>
              <a:t>Here , AMT_INCOME_TOTAL is highly correlated with AMT_CREDIT , </a:t>
            </a:r>
            <a:r>
              <a:rPr lang="en-US" dirty="0" err="1" smtClean="0"/>
              <a:t>andAMT_GOODS_PRICE</a:t>
            </a:r>
            <a:endParaRPr lang="en-US" dirty="0" smtClean="0"/>
          </a:p>
          <a:p>
            <a:endParaRPr lang="en-US" dirty="0"/>
          </a:p>
        </p:txBody>
      </p:sp>
      <p:sp>
        <p:nvSpPr>
          <p:cNvPr id="3" name="Title 2"/>
          <p:cNvSpPr>
            <a:spLocks noGrp="1"/>
          </p:cNvSpPr>
          <p:nvPr>
            <p:ph type="title"/>
          </p:nvPr>
        </p:nvSpPr>
        <p:spPr/>
        <p:txBody>
          <a:bodyPr/>
          <a:lstStyle/>
          <a:p>
            <a:r>
              <a:rPr lang="en-US" dirty="0" smtClean="0"/>
              <a:t>for target=0  - other client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can be observed that </a:t>
            </a:r>
            <a:r>
              <a:rPr lang="en-US" b="1" dirty="0" smtClean="0"/>
              <a:t>not </a:t>
            </a:r>
            <a:r>
              <a:rPr lang="en-US" b="1" dirty="0" smtClean="0"/>
              <a:t>all variables with highest correlation are same in both the </a:t>
            </a:r>
            <a:r>
              <a:rPr lang="en-US" b="1" dirty="0" smtClean="0"/>
              <a:t>cases</a:t>
            </a:r>
            <a:r>
              <a:rPr lang="en-US" b="1" dirty="0" smtClean="0"/>
              <a:t> </a:t>
            </a:r>
            <a:r>
              <a:rPr lang="en-US" b="1" dirty="0" smtClean="0"/>
              <a:t>of target variable.</a:t>
            </a:r>
            <a:endParaRPr lang="en-US" b="1"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It’s done on continuous variable.</a:t>
            </a:r>
          </a:p>
          <a:p>
            <a:r>
              <a:rPr lang="en-US" dirty="0" smtClean="0"/>
              <a:t>We have used histogram to visualize the data, for both the cases of target variables</a:t>
            </a:r>
          </a:p>
        </p:txBody>
      </p:sp>
      <p:sp>
        <p:nvSpPr>
          <p:cNvPr id="3" name="Title 2"/>
          <p:cNvSpPr>
            <a:spLocks noGrp="1"/>
          </p:cNvSpPr>
          <p:nvPr>
            <p:ph type="title"/>
          </p:nvPr>
        </p:nvSpPr>
        <p:spPr/>
        <p:txBody>
          <a:bodyPr/>
          <a:lstStyle/>
          <a:p>
            <a:r>
              <a:rPr lang="en-US" dirty="0" err="1" smtClean="0"/>
              <a:t>Univariate</a:t>
            </a:r>
            <a:r>
              <a:rPr lang="en-US" dirty="0" smtClean="0"/>
              <a:t> Analysis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Histogram for </a:t>
            </a:r>
            <a:r>
              <a:rPr lang="en-US" dirty="0" err="1" smtClean="0"/>
              <a:t>CNT_children</a:t>
            </a:r>
            <a:r>
              <a:rPr lang="en-US" dirty="0" smtClean="0"/>
              <a:t> , target=0</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1049719" y="1481138"/>
            <a:ext cx="7044562" cy="452596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Histogram for </a:t>
            </a:r>
            <a:r>
              <a:rPr lang="en-US" dirty="0" err="1" smtClean="0"/>
              <a:t>CNT_children</a:t>
            </a:r>
            <a:r>
              <a:rPr lang="en-US" dirty="0" smtClean="0"/>
              <a:t> , </a:t>
            </a:r>
            <a:r>
              <a:rPr lang="en-US" dirty="0" smtClean="0"/>
              <a:t>target=1</a:t>
            </a:r>
            <a:endParaRPr lang="en-US" dirty="0"/>
          </a:p>
        </p:txBody>
      </p:sp>
      <p:pic>
        <p:nvPicPr>
          <p:cNvPr id="16386" name="Picture 2" descr="C:\Users\meet\Desktop\download (6).png"/>
          <p:cNvPicPr>
            <a:picLocks noGrp="1" noChangeAspect="1" noChangeArrowheads="1"/>
          </p:cNvPicPr>
          <p:nvPr>
            <p:ph idx="1"/>
          </p:nvPr>
        </p:nvPicPr>
        <p:blipFill>
          <a:blip r:embed="rId2" cstate="print"/>
          <a:srcRect/>
          <a:stretch>
            <a:fillRect/>
          </a:stretch>
        </p:blipFill>
        <p:spPr bwMode="auto">
          <a:xfrm>
            <a:off x="1183391" y="1481138"/>
            <a:ext cx="6777218" cy="4525962"/>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Outlier can be seen for </a:t>
            </a:r>
            <a:r>
              <a:rPr lang="en-US" dirty="0" err="1" smtClean="0"/>
              <a:t>CNT_Childrenfor</a:t>
            </a:r>
            <a:r>
              <a:rPr lang="en-US" dirty="0" smtClean="0"/>
              <a:t> target 0 after 2. Mostly people have children between 0 and 2While </a:t>
            </a:r>
            <a:r>
              <a:rPr lang="en-US" dirty="0" err="1" smtClean="0"/>
              <a:t>CNT_Children</a:t>
            </a:r>
            <a:r>
              <a:rPr lang="en-US" dirty="0" smtClean="0"/>
              <a:t> for target 1 is o. There's no variation. Thus it's acting as constant and can be </a:t>
            </a:r>
            <a:r>
              <a:rPr lang="en-US" dirty="0" err="1" smtClean="0"/>
              <a:t>ingnored</a:t>
            </a:r>
            <a:r>
              <a:rPr lang="en-US" dirty="0" smtClean="0"/>
              <a:t>. </a:t>
            </a:r>
          </a:p>
          <a:p>
            <a:r>
              <a:rPr lang="en-US" dirty="0" smtClean="0"/>
              <a:t>Similarly, Outlier </a:t>
            </a:r>
            <a:r>
              <a:rPr lang="en-US" dirty="0" smtClean="0"/>
              <a:t>can be seen for </a:t>
            </a:r>
            <a:r>
              <a:rPr lang="en-US" dirty="0" err="1" smtClean="0"/>
              <a:t>AMT_Credit</a:t>
            </a:r>
            <a:r>
              <a:rPr lang="en-US" dirty="0" smtClean="0"/>
              <a:t> for target 0 and target 1 after 1200000 value. Mostly people have Credit amount of the loan between 10 and 12 </a:t>
            </a:r>
            <a:r>
              <a:rPr lang="en-US" dirty="0" err="1" smtClean="0"/>
              <a:t>lakhs</a:t>
            </a:r>
            <a:r>
              <a:rPr lang="en-US" dirty="0" smtClean="0"/>
              <a:t>.</a:t>
            </a:r>
            <a:endParaRPr lang="en-US" dirty="0"/>
          </a:p>
        </p:txBody>
      </p:sp>
      <p:sp>
        <p:nvSpPr>
          <p:cNvPr id="3" name="Title 2"/>
          <p:cNvSpPr>
            <a:spLocks noGrp="1"/>
          </p:cNvSpPr>
          <p:nvPr>
            <p:ph type="title"/>
          </p:nvPr>
        </p:nvSpPr>
        <p:spPr/>
        <p:txBody>
          <a:bodyPr/>
          <a:lstStyle/>
          <a:p>
            <a:r>
              <a:rPr lang="en-US" dirty="0" smtClean="0"/>
              <a:t>Observation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i="1" dirty="0" smtClean="0"/>
              <a:t>'application_data.csv'</a:t>
            </a:r>
            <a:r>
              <a:rPr lang="en-GB" dirty="0" smtClean="0"/>
              <a:t>  contains all the information of the client at the time of application.</a:t>
            </a:r>
            <a:br>
              <a:rPr lang="en-GB" dirty="0" smtClean="0"/>
            </a:br>
            <a:r>
              <a:rPr lang="en-GB" dirty="0" smtClean="0"/>
              <a:t>The data is about whether a </a:t>
            </a:r>
            <a:r>
              <a:rPr lang="en-GB" b="1" dirty="0" smtClean="0"/>
              <a:t>client has payment difficulties</a:t>
            </a:r>
            <a:r>
              <a:rPr lang="en-GB" b="1" dirty="0" smtClean="0"/>
              <a:t>.</a:t>
            </a:r>
          </a:p>
          <a:p>
            <a:r>
              <a:rPr lang="en-US" dirty="0" smtClean="0"/>
              <a:t>The data contains 307511 rows and 122 attributes</a:t>
            </a:r>
            <a:r>
              <a:rPr lang="en-US" dirty="0" smtClean="0"/>
              <a:t>.</a:t>
            </a:r>
          </a:p>
          <a:p>
            <a:r>
              <a:rPr lang="en-US" dirty="0" smtClean="0"/>
              <a:t>The </a:t>
            </a:r>
            <a:r>
              <a:rPr lang="en-US" i="1" dirty="0" smtClean="0"/>
              <a:t>describe</a:t>
            </a:r>
            <a:r>
              <a:rPr lang="en-US" dirty="0" smtClean="0"/>
              <a:t> function returns a pandas series type that provides descriptive statistics which summarize the central tendency, dispersion, and shape of a dataset’s distribution, </a:t>
            </a:r>
            <a:r>
              <a:rPr lang="en-US" dirty="0" smtClean="0"/>
              <a:t> </a:t>
            </a:r>
            <a:endParaRPr lang="en-US" dirty="0" smtClean="0"/>
          </a:p>
          <a:p>
            <a:endParaRPr lang="en-GB" b="1" dirty="0" smtClean="0"/>
          </a:p>
        </p:txBody>
      </p:sp>
      <p:sp>
        <p:nvSpPr>
          <p:cNvPr id="3" name="Title 2"/>
          <p:cNvSpPr>
            <a:spLocks noGrp="1"/>
          </p:cNvSpPr>
          <p:nvPr>
            <p:ph type="title"/>
          </p:nvPr>
        </p:nvSpPr>
        <p:spPr/>
        <p:txBody>
          <a:bodyPr/>
          <a:lstStyle/>
          <a:p>
            <a:r>
              <a:rPr lang="en-US" dirty="0" smtClean="0"/>
              <a:t>Approach Used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From the </a:t>
            </a:r>
            <a:r>
              <a:rPr lang="en-US" dirty="0" err="1" smtClean="0"/>
              <a:t>heatmaps</a:t>
            </a:r>
            <a:r>
              <a:rPr lang="en-US" dirty="0" smtClean="0"/>
              <a:t>,, </a:t>
            </a:r>
            <a:r>
              <a:rPr lang="en-US" dirty="0" err="1" smtClean="0"/>
              <a:t>bivariate</a:t>
            </a:r>
            <a:r>
              <a:rPr lang="en-US" dirty="0" smtClean="0"/>
              <a:t> analysis can be </a:t>
            </a:r>
            <a:r>
              <a:rPr lang="en-US" dirty="0" err="1" smtClean="0"/>
              <a:t>donecorrelation</a:t>
            </a:r>
            <a:r>
              <a:rPr lang="en-US" dirty="0" smtClean="0"/>
              <a:t> </a:t>
            </a:r>
            <a:r>
              <a:rPr lang="en-US" dirty="0" smtClean="0"/>
              <a:t>value lies between -1 to +1. Highly correlated variables will have correlation value close to +1 and less correlated variables will have correlation value close to -1.</a:t>
            </a:r>
          </a:p>
          <a:p>
            <a:r>
              <a:rPr lang="en-US" dirty="0" smtClean="0"/>
              <a:t>CONCLUSION , HIGHLY CORRELATED VARIABLES</a:t>
            </a:r>
          </a:p>
          <a:p>
            <a:r>
              <a:rPr lang="en-US" dirty="0" smtClean="0"/>
              <a:t>For </a:t>
            </a:r>
            <a:r>
              <a:rPr lang="en-US" dirty="0" smtClean="0"/>
              <a:t>target=1 - client with payment difficulties:</a:t>
            </a:r>
          </a:p>
          <a:p>
            <a:pPr>
              <a:buNone/>
            </a:pPr>
            <a:r>
              <a:rPr lang="en-US" dirty="0" smtClean="0"/>
              <a:t>   AMT_CREDIT,AMT_ANNUITYAMT_GOODS_PRICE</a:t>
            </a:r>
            <a:r>
              <a:rPr lang="en-US" dirty="0" smtClean="0"/>
              <a:t>, DAYS_BIRTH, FLAG_EMP_PHONE,, </a:t>
            </a:r>
            <a:r>
              <a:rPr lang="en-US" dirty="0" err="1" smtClean="0"/>
              <a:t>FLAG_work_PHONE</a:t>
            </a:r>
            <a:r>
              <a:rPr lang="en-US" dirty="0" smtClean="0"/>
              <a:t>, REG_REGION_NOT_LIVE_REGION, REG_REGION_NOT_WORK_REGION , LIVE_REGION_NOT_WORK_REGION,REG_CITY_NOT_LIVE_CITY</a:t>
            </a:r>
          </a:p>
          <a:p>
            <a:r>
              <a:rPr lang="en-US" dirty="0" smtClean="0"/>
              <a:t>Here , AMT_CREDIT is highly correlated with AMT_ANNUITY AMT_GOODS_PRICE and AMT_ANNUITY is highly correlated with AMT_GOODS_PRICE</a:t>
            </a:r>
          </a:p>
          <a:p>
            <a:endParaRPr lang="en-US" dirty="0"/>
          </a:p>
        </p:txBody>
      </p:sp>
      <p:sp>
        <p:nvSpPr>
          <p:cNvPr id="3" name="Title 2"/>
          <p:cNvSpPr>
            <a:spLocks noGrp="1"/>
          </p:cNvSpPr>
          <p:nvPr>
            <p:ph type="title"/>
          </p:nvPr>
        </p:nvSpPr>
        <p:spPr/>
        <p:txBody>
          <a:bodyPr/>
          <a:lstStyle/>
          <a:p>
            <a:r>
              <a:rPr lang="en-US" dirty="0" err="1" smtClean="0"/>
              <a:t>Bivariate</a:t>
            </a:r>
            <a:r>
              <a:rPr lang="en-US" dirty="0" smtClean="0"/>
              <a:t> Analysis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HIGHLY CORRELATED </a:t>
            </a:r>
            <a:r>
              <a:rPr lang="en-US" dirty="0" smtClean="0"/>
              <a:t>VARIABLES, </a:t>
            </a:r>
            <a:r>
              <a:rPr lang="en-US" dirty="0" smtClean="0"/>
              <a:t>for target=0 - other client AMT_INCOME_TOTAL, AMT_CREDIT, AMT_ANNUITY,, AMT_GOODS_PRICE, DAYS_BIRTH, FLAG_EMP_PHONE, </a:t>
            </a:r>
            <a:r>
              <a:rPr lang="en-US" dirty="0" err="1" smtClean="0"/>
              <a:t>FLAG_work_PHONE</a:t>
            </a:r>
            <a:r>
              <a:rPr lang="en-US" dirty="0" smtClean="0"/>
              <a:t>, REG_REGION_NOT_LIVE_REGION, REG_REGION_NOT_WORK_REGION, LIVE_CITY_NOT_WORK_CITY</a:t>
            </a:r>
          </a:p>
          <a:p>
            <a:r>
              <a:rPr lang="en-US" dirty="0" smtClean="0"/>
              <a:t>Here , AMT_INCOME_TOTAL is highly correlated with AMT_CREDIT , and AMT_GOODS_PRICE</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t>file contains 1670214 </a:t>
            </a:r>
            <a:r>
              <a:rPr lang="en-US" dirty="0" smtClean="0"/>
              <a:t> observations and 37 different columns.</a:t>
            </a:r>
          </a:p>
          <a:p>
            <a:r>
              <a:rPr lang="en-US" dirty="0" smtClean="0"/>
              <a:t>We have done the missing value analysis on this and dropped the columns having more than 30% of missing values.</a:t>
            </a:r>
          </a:p>
          <a:p>
            <a:r>
              <a:rPr lang="en-US" dirty="0" smtClean="0"/>
              <a:t>Thus the number of column were reduced from 37 to 23.</a:t>
            </a:r>
          </a:p>
          <a:p>
            <a:endParaRPr lang="en-US" dirty="0"/>
          </a:p>
        </p:txBody>
      </p:sp>
      <p:sp>
        <p:nvSpPr>
          <p:cNvPr id="3" name="Title 2"/>
          <p:cNvSpPr>
            <a:spLocks noGrp="1"/>
          </p:cNvSpPr>
          <p:nvPr>
            <p:ph type="title"/>
          </p:nvPr>
        </p:nvSpPr>
        <p:spPr/>
        <p:txBody>
          <a:bodyPr/>
          <a:lstStyle/>
          <a:p>
            <a:r>
              <a:rPr lang="en-US" dirty="0" err="1" smtClean="0"/>
              <a:t>Previous_Application</a:t>
            </a:r>
            <a:r>
              <a:rPr lang="en-US" dirty="0" smtClean="0"/>
              <a:t> Analysis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Missing value percentage</a:t>
            </a: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2281237" y="1496219"/>
            <a:ext cx="4581525" cy="4495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that we have merged the two files on the </a:t>
            </a:r>
            <a:r>
              <a:rPr lang="en-US" dirty="0" smtClean="0"/>
              <a:t>common column , </a:t>
            </a:r>
            <a:r>
              <a:rPr lang="en-US" dirty="0" smtClean="0"/>
              <a:t>SK_ID_CURR</a:t>
            </a:r>
            <a:r>
              <a:rPr lang="en-US" dirty="0" smtClean="0"/>
              <a:t>, that contains the ID of loan in </a:t>
            </a:r>
            <a:r>
              <a:rPr lang="en-US" dirty="0" smtClean="0"/>
              <a:t>the sample.</a:t>
            </a:r>
          </a:p>
          <a:p>
            <a:r>
              <a:rPr lang="en-US" dirty="0" smtClean="0"/>
              <a:t>This resulted in </a:t>
            </a:r>
            <a:r>
              <a:rPr lang="en-US" dirty="0" smtClean="0"/>
              <a:t>1430155 observations and 94 attributes.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EDA is helpful in cleaning the data and finding the patterns out of it.</a:t>
            </a:r>
          </a:p>
          <a:p>
            <a:r>
              <a:rPr lang="en-US" dirty="0" smtClean="0"/>
              <a:t>We have observed that many attributes contains the outlier. We can either remove and impute them with some values or can also use them to find the unusual pattern, like fraud detection.</a:t>
            </a:r>
          </a:p>
          <a:p>
            <a:r>
              <a:rPr lang="en-US" dirty="0" smtClean="0"/>
              <a:t>The analysis also showed how we can find the dependency between two variables and remove the dependent variables.</a:t>
            </a: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according to the domain, it’s </a:t>
            </a:r>
            <a:r>
              <a:rPr lang="en-US" dirty="0" smtClean="0"/>
              <a:t>obvious that Credit amount of the </a:t>
            </a:r>
            <a:r>
              <a:rPr lang="en-US" dirty="0" smtClean="0"/>
              <a:t>loan is dependent on the income of the person. It can also be observed through  the correlation matrix as well.</a:t>
            </a:r>
          </a:p>
          <a:p>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Summarizing the data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219512"/>
            <a:ext cx="8229600" cy="30492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it </a:t>
            </a:r>
            <a:r>
              <a:rPr lang="en-US" dirty="0" smtClean="0"/>
              <a:t>shows that Income of the client,(</a:t>
            </a:r>
            <a:r>
              <a:rPr lang="en-US" dirty="0" smtClean="0"/>
              <a:t>AMT_INCOME_TOTAL) has </a:t>
            </a:r>
            <a:r>
              <a:rPr lang="en-US" dirty="0" smtClean="0"/>
              <a:t>mean value </a:t>
            </a:r>
            <a:r>
              <a:rPr lang="en-US" dirty="0" smtClean="0"/>
              <a:t>168797.91. Client with </a:t>
            </a:r>
            <a:r>
              <a:rPr lang="en-US" dirty="0" smtClean="0"/>
              <a:t>max income </a:t>
            </a:r>
            <a:r>
              <a:rPr lang="en-US" dirty="0" smtClean="0"/>
              <a:t>- 117000000.0 </a:t>
            </a:r>
            <a:r>
              <a:rPr lang="en-US" dirty="0" smtClean="0"/>
              <a:t>and </a:t>
            </a:r>
            <a:r>
              <a:rPr lang="en-US" dirty="0" smtClean="0"/>
              <a:t>minimum- 25650.0.</a:t>
            </a:r>
          </a:p>
          <a:p>
            <a:pPr>
              <a:buNone/>
            </a:pP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Missing values </a:t>
            </a:r>
            <a:r>
              <a:rPr lang="en-US" dirty="0" smtClean="0"/>
              <a:t>in the dataset </a:t>
            </a:r>
            <a:r>
              <a:rPr lang="en-US" dirty="0" smtClean="0"/>
              <a:t>means those </a:t>
            </a:r>
            <a:r>
              <a:rPr lang="en-US" dirty="0" smtClean="0"/>
              <a:t>fields which are empty or no values assigned to </a:t>
            </a:r>
            <a:r>
              <a:rPr lang="en-US" dirty="0" smtClean="0"/>
              <a:t>them. </a:t>
            </a:r>
          </a:p>
          <a:p>
            <a:r>
              <a:rPr lang="en-US" dirty="0" smtClean="0"/>
              <a:t>There are </a:t>
            </a:r>
            <a:r>
              <a:rPr lang="en-US" dirty="0" smtClean="0"/>
              <a:t>plenty of </a:t>
            </a:r>
            <a:r>
              <a:rPr lang="en-US" dirty="0" smtClean="0"/>
              <a:t>ways with which missing values are </a:t>
            </a:r>
            <a:r>
              <a:rPr lang="en-US" dirty="0" smtClean="0"/>
              <a:t>treated, </a:t>
            </a:r>
            <a:r>
              <a:rPr lang="en-US" dirty="0" smtClean="0"/>
              <a:t>the easiest ones are to replace the missing value with the mean, median, mode or a constant </a:t>
            </a:r>
            <a:r>
              <a:rPr lang="en-US" dirty="0" smtClean="0"/>
              <a:t>value.</a:t>
            </a:r>
          </a:p>
          <a:p>
            <a:r>
              <a:rPr lang="en-US" dirty="0" smtClean="0"/>
              <a:t>We have found the percentage of the missing values of all the attributes</a:t>
            </a:r>
            <a:endParaRPr lang="en-US" dirty="0"/>
          </a:p>
        </p:txBody>
      </p:sp>
      <p:sp>
        <p:nvSpPr>
          <p:cNvPr id="3" name="Title 2"/>
          <p:cNvSpPr>
            <a:spLocks noGrp="1"/>
          </p:cNvSpPr>
          <p:nvPr>
            <p:ph type="title"/>
          </p:nvPr>
        </p:nvSpPr>
        <p:spPr/>
        <p:txBody>
          <a:bodyPr>
            <a:normAutofit fontScale="90000"/>
          </a:bodyPr>
          <a:lstStyle/>
          <a:p>
            <a:r>
              <a:rPr lang="en-US" dirty="0" smtClean="0"/>
              <a:t>Data Quality check and missing </a:t>
            </a:r>
            <a:r>
              <a:rPr lang="en-US" dirty="0" smtClean="0"/>
              <a:t>values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Screenshot of missing value of the </a:t>
            </a:r>
            <a:r>
              <a:rPr lang="en-US" dirty="0" err="1" smtClean="0"/>
              <a:t>atributes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452687" y="1486694"/>
            <a:ext cx="4238625" cy="45148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 our analysis, we have removed columns </a:t>
            </a:r>
            <a:r>
              <a:rPr lang="en-US" b="1" dirty="0" smtClean="0"/>
              <a:t>with high missing </a:t>
            </a:r>
            <a:r>
              <a:rPr lang="en-US" b="1" dirty="0" smtClean="0"/>
              <a:t>values</a:t>
            </a:r>
            <a:r>
              <a:rPr lang="en-US" b="1" dirty="0" smtClean="0"/>
              <a:t>, i.e., </a:t>
            </a:r>
            <a:r>
              <a:rPr lang="en-US" b="1" dirty="0" smtClean="0"/>
              <a:t>dropped columns </a:t>
            </a:r>
            <a:r>
              <a:rPr lang="en-US" b="1" dirty="0" smtClean="0"/>
              <a:t>with more than 30% null </a:t>
            </a:r>
            <a:r>
              <a:rPr lang="en-US" b="1" dirty="0" smtClean="0"/>
              <a:t>values.</a:t>
            </a:r>
          </a:p>
          <a:p>
            <a:r>
              <a:rPr lang="en-US" b="1" dirty="0" smtClean="0"/>
              <a:t>Thus after performing this, we reduced the columns from 122 to 72.</a:t>
            </a:r>
          </a:p>
          <a:p>
            <a:r>
              <a:rPr lang="en-US" b="1" dirty="0" smtClean="0"/>
              <a:t>Out of the 72 columns 13 columns had missing values between 0 and 14 %.</a:t>
            </a:r>
          </a:p>
          <a:p>
            <a:r>
              <a:rPr lang="en-US" b="1" dirty="0" smtClean="0"/>
              <a:t>Out of them, We have selected 5 columns and imputed the missing values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TotalTime>
  <Words>1446</Words>
  <Application>Microsoft Office PowerPoint</Application>
  <PresentationFormat>On-screen Show (4:3)</PresentationFormat>
  <Paragraphs>135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Exploratory Data Analysis</vt:lpstr>
      <vt:lpstr>Problem Statement</vt:lpstr>
      <vt:lpstr>EDA</vt:lpstr>
      <vt:lpstr>Approach Used </vt:lpstr>
      <vt:lpstr>Summarizing the data </vt:lpstr>
      <vt:lpstr>Slide 6</vt:lpstr>
      <vt:lpstr>Data Quality check and missing values</vt:lpstr>
      <vt:lpstr>Screenshot of missing value of the atributes</vt:lpstr>
      <vt:lpstr>Slide 9</vt:lpstr>
      <vt:lpstr>Imputing missing values</vt:lpstr>
      <vt:lpstr>Slide 11</vt:lpstr>
      <vt:lpstr>Slide 12</vt:lpstr>
      <vt:lpstr>Slide 13</vt:lpstr>
      <vt:lpstr>Slide 14</vt:lpstr>
      <vt:lpstr>Outlier Analysis</vt:lpstr>
      <vt:lpstr>Boxplot to show the outliers of-AMT_Credit variable</vt:lpstr>
      <vt:lpstr>Boxplot of all the 3 variables</vt:lpstr>
      <vt:lpstr>Slide 18</vt:lpstr>
      <vt:lpstr>Slide 19</vt:lpstr>
      <vt:lpstr>Converting continuous variable into bins</vt:lpstr>
      <vt:lpstr>AMT_GOOD_PRICE continuous var</vt:lpstr>
      <vt:lpstr>Slide 22</vt:lpstr>
      <vt:lpstr>AMT_GOOD_PRICE categorical var</vt:lpstr>
      <vt:lpstr>Analysis</vt:lpstr>
      <vt:lpstr>Analysis</vt:lpstr>
      <vt:lpstr>Perform univariate analysis for all categorical variables</vt:lpstr>
      <vt:lpstr>For Target=0 </vt:lpstr>
      <vt:lpstr>For target=1</vt:lpstr>
      <vt:lpstr>Correlations for numerical columns</vt:lpstr>
      <vt:lpstr>Approach </vt:lpstr>
      <vt:lpstr>For target=0 </vt:lpstr>
      <vt:lpstr>For target=1</vt:lpstr>
      <vt:lpstr>CONCLUSION , HIGHLY CORRELATED VARIABLES For target=1 - client with payment difficulties:</vt:lpstr>
      <vt:lpstr>for target=0  - other client </vt:lpstr>
      <vt:lpstr>Slide 35</vt:lpstr>
      <vt:lpstr>Univariate Analysis</vt:lpstr>
      <vt:lpstr>Histogram for CNT_children , target=0</vt:lpstr>
      <vt:lpstr>Histogram for CNT_children , target=1</vt:lpstr>
      <vt:lpstr>Observation</vt:lpstr>
      <vt:lpstr>Bivariate Analysis</vt:lpstr>
      <vt:lpstr>Slide 41</vt:lpstr>
      <vt:lpstr>Previous_Application Analysis</vt:lpstr>
      <vt:lpstr>Missing value percentage</vt:lpstr>
      <vt:lpstr>Slide 44</vt:lpstr>
      <vt:lpstr>Conclusion</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meet soni</dc:creator>
  <cp:lastModifiedBy>meet soni</cp:lastModifiedBy>
  <cp:revision>3</cp:revision>
  <dcterms:created xsi:type="dcterms:W3CDTF">2006-08-16T00:00:00Z</dcterms:created>
  <dcterms:modified xsi:type="dcterms:W3CDTF">2019-10-21T18:24:32Z</dcterms:modified>
</cp:coreProperties>
</file>