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29" r:id="rId4"/>
  </p:sldMasterIdLst>
  <p:notesMasterIdLst>
    <p:notesMasterId r:id="rId21"/>
  </p:notesMasterIdLst>
  <p:sldIdLst>
    <p:sldId id="272" r:id="rId5"/>
    <p:sldId id="353" r:id="rId6"/>
    <p:sldId id="704" r:id="rId7"/>
    <p:sldId id="713" r:id="rId8"/>
    <p:sldId id="709" r:id="rId9"/>
    <p:sldId id="716" r:id="rId10"/>
    <p:sldId id="723" r:id="rId11"/>
    <p:sldId id="724" r:id="rId12"/>
    <p:sldId id="725" r:id="rId13"/>
    <p:sldId id="726" r:id="rId14"/>
    <p:sldId id="722" r:id="rId15"/>
    <p:sldId id="717" r:id="rId16"/>
    <p:sldId id="720" r:id="rId17"/>
    <p:sldId id="718" r:id="rId18"/>
    <p:sldId id="707" r:id="rId19"/>
    <p:sldId id="719" r:id="rId2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1764E389-7FA6-4733-8963-71CEF46A2173}">
          <p14:sldIdLst>
            <p14:sldId id="272"/>
            <p14:sldId id="353"/>
            <p14:sldId id="704"/>
            <p14:sldId id="713"/>
            <p14:sldId id="709"/>
            <p14:sldId id="716"/>
            <p14:sldId id="723"/>
            <p14:sldId id="724"/>
            <p14:sldId id="725"/>
            <p14:sldId id="726"/>
            <p14:sldId id="722"/>
            <p14:sldId id="717"/>
            <p14:sldId id="720"/>
            <p14:sldId id="718"/>
            <p14:sldId id="707"/>
            <p14:sldId id="7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2448">
          <p15:clr>
            <a:srgbClr val="A4A3A4"/>
          </p15:clr>
        </p15:guide>
        <p15:guide id="4" pos="331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3F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showGuides="1">
      <p:cViewPr>
        <p:scale>
          <a:sx n="90" d="100"/>
          <a:sy n="90" d="100"/>
        </p:scale>
        <p:origin x="1219" y="-10"/>
      </p:cViewPr>
      <p:guideLst>
        <p:guide orient="horz" pos="2160"/>
        <p:guide pos="2880"/>
        <p:guide pos="2448"/>
        <p:guide pos="3312"/>
      </p:guideLst>
    </p:cSldViewPr>
  </p:slideViewPr>
  <p:notesTextViewPr>
    <p:cViewPr>
      <p:scale>
        <a:sx n="1" d="1"/>
        <a:sy n="1" d="1"/>
      </p:scale>
      <p:origin x="0" y="0"/>
    </p:cViewPr>
  </p:notesTextViewPr>
  <p:sorterViewPr>
    <p:cViewPr>
      <p:scale>
        <a:sx n="100" d="100"/>
        <a:sy n="100" d="100"/>
      </p:scale>
      <p:origin x="0" y="-7854"/>
    </p:cViewPr>
  </p:sorterViewPr>
  <p:notesViewPr>
    <p:cSldViewPr snapToGrid="0">
      <p:cViewPr varScale="1">
        <p:scale>
          <a:sx n="86" d="100"/>
          <a:sy n="86"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7E87E2A1-8E05-498B-9633-16FD2EEE45F0}" type="datetimeFigureOut">
              <a:rPr lang="en-US" smtClean="0"/>
              <a:t>6/23/2021</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59960764-A970-4CEB-B3C7-756B5E97330F}" type="slidenum">
              <a:rPr lang="en-US" smtClean="0"/>
              <a:t>‹#›</a:t>
            </a:fld>
            <a:endParaRPr lang="en-US" dirty="0"/>
          </a:p>
        </p:txBody>
      </p:sp>
    </p:spTree>
    <p:extLst>
      <p:ext uri="{BB962C8B-B14F-4D97-AF65-F5344CB8AC3E}">
        <p14:creationId xmlns:p14="http://schemas.microsoft.com/office/powerpoint/2010/main" val="68069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only or primary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2073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69245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E98D2-FC99-4CBB-A92E-EB8D4A398384}"/>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3759828715"/>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E84FD-621B-4E06-94FF-63119DCAC217}"/>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41971948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s 1">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5BF2A-B434-48B1-B97E-48A2BCB5F94D}"/>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502077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rgbClr val="8C8C8C"/>
                </a:solidFill>
              </a:rPr>
              <a:pPr/>
              <a:t>‹#›</a:t>
            </a:fld>
            <a:endParaRPr lang="en-US" sz="800" dirty="0">
              <a:solidFill>
                <a:srgbClr val="8C8C8C"/>
              </a:solidFill>
            </a:endParaRPr>
          </a:p>
        </p:txBody>
      </p:sp>
    </p:spTree>
    <p:extLst>
      <p:ext uri="{BB962C8B-B14F-4D97-AF65-F5344CB8AC3E}">
        <p14:creationId xmlns:p14="http://schemas.microsoft.com/office/powerpoint/2010/main" val="67186417"/>
      </p:ext>
    </p:extLst>
  </p:cSld>
  <p:clrMap bg1="lt1" tx1="dk1" bg2="lt2" tx2="dk2" accent1="accent1" accent2="accent2" accent3="accent3" accent4="accent4" accent5="accent5" accent6="accent6" hlink="hlink" folHlink="folHlink"/>
  <p:sldLayoutIdLst>
    <p:sldLayoutId id="2147484030" r:id="rId1"/>
    <p:sldLayoutId id="2147484036" r:id="rId2"/>
    <p:sldLayoutId id="2147484042" r:id="rId3"/>
    <p:sldLayoutId id="2147484044" r:id="rId4"/>
    <p:sldLayoutId id="2147484125" r:id="rId5"/>
  </p:sldLayoutIdLst>
  <p:transition>
    <p:fade/>
  </p:transition>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gi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Related image">
            <a:extLst>
              <a:ext uri="{FF2B5EF4-FFF2-40B4-BE49-F238E27FC236}">
                <a16:creationId xmlns:a16="http://schemas.microsoft.com/office/drawing/2014/main" id="{5E202269-7AE2-4409-9A8E-86DD83A2C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5589"/>
            <a:ext cx="9144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734925" y="3632508"/>
            <a:ext cx="8266230" cy="1662363"/>
          </a:xfrm>
          <a:noFill/>
        </p:spPr>
        <p:txBody>
          <a:bodyPr/>
          <a:lstStyle/>
          <a:p>
            <a:r>
              <a:rPr lang="en-US" sz="3500" dirty="0">
                <a:solidFill>
                  <a:srgbClr val="002060"/>
                </a:solidFill>
              </a:rPr>
              <a:t>Data Exercise</a:t>
            </a:r>
            <a:br>
              <a:rPr lang="en-US" dirty="0">
                <a:solidFill>
                  <a:schemeClr val="accent2"/>
                </a:solidFill>
                <a:latin typeface="+mn-lt"/>
                <a:ea typeface="+mn-ea"/>
                <a:cs typeface="+mn-cs"/>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Freedom Debt Relief’s Marketing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ampaign Analysis </a:t>
            </a:r>
            <a:br>
              <a:rPr lang="en-US" dirty="0"/>
            </a:br>
            <a:endParaRPr lang="en-US" dirty="0"/>
          </a:p>
        </p:txBody>
      </p:sp>
      <p:sp>
        <p:nvSpPr>
          <p:cNvPr id="5" name="Title 1">
            <a:extLst>
              <a:ext uri="{FF2B5EF4-FFF2-40B4-BE49-F238E27FC236}">
                <a16:creationId xmlns:a16="http://schemas.microsoft.com/office/drawing/2014/main" id="{126C5CE8-DE4C-4B05-94B3-75DAA7E5564B}"/>
              </a:ext>
            </a:extLst>
          </p:cNvPr>
          <p:cNvSpPr txBox="1">
            <a:spLocks/>
          </p:cNvSpPr>
          <p:nvPr/>
        </p:nvSpPr>
        <p:spPr bwMode="gray">
          <a:xfrm>
            <a:off x="3773010" y="5816494"/>
            <a:ext cx="5308044" cy="522162"/>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400" dirty="0">
                <a:solidFill>
                  <a:srgbClr val="002060"/>
                </a:solidFill>
              </a:rPr>
              <a:t>                                                  </a:t>
            </a:r>
            <a:r>
              <a:rPr lang="en-US" sz="1600" dirty="0">
                <a:solidFill>
                  <a:srgbClr val="002060"/>
                </a:solidFill>
              </a:rPr>
              <a:t>Prepared By - Prachir Agrawal</a:t>
            </a:r>
          </a:p>
        </p:txBody>
      </p:sp>
      <p:sp>
        <p:nvSpPr>
          <p:cNvPr id="6" name="Title 1">
            <a:extLst>
              <a:ext uri="{FF2B5EF4-FFF2-40B4-BE49-F238E27FC236}">
                <a16:creationId xmlns:a16="http://schemas.microsoft.com/office/drawing/2014/main" id="{A59EDC45-0D40-4229-9DDF-CB9BCF3D8DD9}"/>
              </a:ext>
            </a:extLst>
          </p:cNvPr>
          <p:cNvSpPr txBox="1">
            <a:spLocks/>
          </p:cNvSpPr>
          <p:nvPr/>
        </p:nvSpPr>
        <p:spPr bwMode="gray">
          <a:xfrm>
            <a:off x="156881" y="6164860"/>
            <a:ext cx="8498045"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r"/>
            <a:r>
              <a:rPr lang="en-US" sz="1400" dirty="0">
                <a:solidFill>
                  <a:srgbClr val="002060"/>
                </a:solidFill>
              </a:rPr>
              <a:t>[06/23/2021]</a:t>
            </a:r>
          </a:p>
        </p:txBody>
      </p:sp>
    </p:spTree>
    <p:extLst>
      <p:ext uri="{BB962C8B-B14F-4D97-AF65-F5344CB8AC3E}">
        <p14:creationId xmlns:p14="http://schemas.microsoft.com/office/powerpoint/2010/main" val="31331662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Tableau Charts and Figures</a:t>
            </a:r>
            <a:br>
              <a:rPr lang="en-US" dirty="0">
                <a:solidFill>
                  <a:srgbClr val="002060"/>
                </a:solidFill>
              </a:rPr>
            </a:br>
            <a:r>
              <a:rPr lang="en-US" sz="2000" i="1" dirty="0"/>
              <a:t>To demonstrate Client Geographical Region Factor:-</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65760" y="1398588"/>
            <a:ext cx="8469946" cy="5019965"/>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334646" y="1135595"/>
            <a:ext cx="8412479" cy="161402"/>
            <a:chOff x="2982" y="754"/>
            <a:chExt cx="2528" cy="63"/>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4074" y="754"/>
              <a:ext cx="362" cy="63"/>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Tableau Chart 4</a:t>
              </a:r>
              <a:endParaRPr lang="en-US" sz="1100" b="1" kern="0" dirty="0">
                <a:solidFill>
                  <a:srgbClr val="000000"/>
                </a:solidFill>
                <a:cs typeface="Arial" charset="0"/>
              </a:endParaRPr>
            </a:p>
          </p:txBody>
        </p:sp>
      </p:grpSp>
      <p:pic>
        <p:nvPicPr>
          <p:cNvPr id="8" name="slide2" descr="Sheet 1">
            <a:extLst>
              <a:ext uri="{FF2B5EF4-FFF2-40B4-BE49-F238E27FC236}">
                <a16:creationId xmlns:a16="http://schemas.microsoft.com/office/drawing/2014/main" id="{4AA32DF3-AEB0-418F-8028-822FCBD77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41" y="1398588"/>
            <a:ext cx="8612065" cy="5392829"/>
          </a:xfrm>
          <a:prstGeom prst="rect">
            <a:avLst/>
          </a:prstGeom>
        </p:spPr>
      </p:pic>
      <p:pic>
        <p:nvPicPr>
          <p:cNvPr id="4" name="Picture 3">
            <a:extLst>
              <a:ext uri="{FF2B5EF4-FFF2-40B4-BE49-F238E27FC236}">
                <a16:creationId xmlns:a16="http://schemas.microsoft.com/office/drawing/2014/main" id="{E886501B-5509-4CEA-8748-B0246BD70408}"/>
              </a:ext>
            </a:extLst>
          </p:cNvPr>
          <p:cNvPicPr>
            <a:picLocks noChangeAspect="1"/>
          </p:cNvPicPr>
          <p:nvPr/>
        </p:nvPicPr>
        <p:blipFill>
          <a:blip r:embed="rId3"/>
          <a:stretch>
            <a:fillRect/>
          </a:stretch>
        </p:blipFill>
        <p:spPr>
          <a:xfrm>
            <a:off x="7146524" y="3275860"/>
            <a:ext cx="1935332" cy="1884471"/>
          </a:xfrm>
          <a:prstGeom prst="rect">
            <a:avLst/>
          </a:prstGeom>
        </p:spPr>
      </p:pic>
    </p:spTree>
    <p:extLst>
      <p:ext uri="{BB962C8B-B14F-4D97-AF65-F5344CB8AC3E}">
        <p14:creationId xmlns:p14="http://schemas.microsoft.com/office/powerpoint/2010/main" val="29297566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Statistical Significance &amp; Matrix Selection</a:t>
            </a:r>
            <a:endParaRPr lang="en-US" sz="2000" dirty="0">
              <a:solidFill>
                <a:srgbClr val="002060"/>
              </a:solidFill>
            </a:endParaRPr>
          </a:p>
        </p:txBody>
      </p:sp>
      <p:sp>
        <p:nvSpPr>
          <p:cNvPr id="34" name="Rectangle 33">
            <a:extLst>
              <a:ext uri="{FF2B5EF4-FFF2-40B4-BE49-F238E27FC236}">
                <a16:creationId xmlns:a16="http://schemas.microsoft.com/office/drawing/2014/main" id="{C9E757E8-E4A1-48AB-B82D-32A152E8E863}"/>
              </a:ext>
            </a:extLst>
          </p:cNvPr>
          <p:cNvSpPr/>
          <p:nvPr/>
        </p:nvSpPr>
        <p:spPr>
          <a:xfrm>
            <a:off x="288677" y="1298505"/>
            <a:ext cx="8444150" cy="1954381"/>
          </a:xfrm>
          <a:prstGeom prst="rect">
            <a:avLst/>
          </a:prstGeom>
          <a:solidFill>
            <a:schemeClr val="bg1">
              <a:lumMod val="95000"/>
            </a:schemeClr>
          </a:solidFill>
        </p:spPr>
        <p:txBody>
          <a:bodyPr wrap="square">
            <a:spAutoFit/>
          </a:bodyPr>
          <a:lstStyle/>
          <a:p>
            <a:pPr marL="171450" indent="-171450">
              <a:buFontTx/>
              <a:buChar char="-"/>
            </a:pPr>
            <a:r>
              <a:rPr lang="en-US" sz="1100" b="1" dirty="0"/>
              <a:t>Statistical Significance p Value Test</a:t>
            </a:r>
          </a:p>
          <a:p>
            <a:endParaRPr lang="en-US" sz="1100" dirty="0"/>
          </a:p>
          <a:p>
            <a:pPr algn="l"/>
            <a:r>
              <a:rPr lang="en-US" sz="1100" b="0" i="0" dirty="0">
                <a:solidFill>
                  <a:srgbClr val="000000"/>
                </a:solidFill>
                <a:effectLst/>
                <a:latin typeface="Helvetica Neue"/>
              </a:rPr>
              <a:t>Control Group Sample - Month 1 Pre-Campaign data</a:t>
            </a:r>
          </a:p>
          <a:p>
            <a:pPr algn="l"/>
            <a:r>
              <a:rPr lang="en-US" sz="1100" b="0" i="0" dirty="0">
                <a:solidFill>
                  <a:srgbClr val="000000"/>
                </a:solidFill>
                <a:effectLst/>
                <a:latin typeface="Helvetica Neue"/>
              </a:rPr>
              <a:t>Test Group Sample - Month 3 Campaign data</a:t>
            </a:r>
          </a:p>
          <a:p>
            <a:pPr algn="l"/>
            <a:endParaRPr lang="en-US" sz="1100" dirty="0">
              <a:solidFill>
                <a:srgbClr val="000000"/>
              </a:solidFill>
              <a:latin typeface="Helvetica Neue"/>
            </a:endParaRPr>
          </a:p>
          <a:p>
            <a:r>
              <a:rPr lang="en-US" sz="1100" b="1" i="0" dirty="0">
                <a:solidFill>
                  <a:srgbClr val="000000"/>
                </a:solidFill>
                <a:effectLst/>
                <a:latin typeface="Helvetica Neue"/>
              </a:rPr>
              <a:t>As we have observed below that p Value is less than 0.05 so we can reject the control group.</a:t>
            </a:r>
          </a:p>
          <a:p>
            <a:pPr algn="l"/>
            <a:endParaRPr lang="en-US" sz="1100" dirty="0">
              <a:solidFill>
                <a:srgbClr val="000000"/>
              </a:solidFill>
              <a:latin typeface="Helvetica Neue"/>
            </a:endParaRPr>
          </a:p>
          <a:p>
            <a:pPr algn="l"/>
            <a:endParaRPr lang="en-US" sz="1100" b="0" i="0" dirty="0">
              <a:solidFill>
                <a:srgbClr val="000000"/>
              </a:solidFill>
              <a:effectLst/>
              <a:latin typeface="Helvetica Neue"/>
            </a:endParaRPr>
          </a:p>
          <a:p>
            <a:pPr algn="l"/>
            <a:endParaRPr lang="en-US" sz="1100" dirty="0">
              <a:solidFill>
                <a:srgbClr val="000000"/>
              </a:solidFill>
              <a:latin typeface="Helvetica Neue"/>
            </a:endParaRPr>
          </a:p>
          <a:p>
            <a:pPr algn="l"/>
            <a:endParaRPr lang="en-US" sz="1100" b="0" i="0" dirty="0">
              <a:solidFill>
                <a:srgbClr val="000000"/>
              </a:solidFill>
              <a:effectLst/>
              <a:latin typeface="Helvetica Neue"/>
            </a:endParaRPr>
          </a:p>
          <a:p>
            <a:pPr marL="285750" indent="-285750">
              <a:buFont typeface="Wingdings" panose="05000000000000000000" pitchFamily="2" charset="2"/>
              <a:buChar char="§"/>
            </a:pPr>
            <a:endParaRPr lang="en-US" sz="1100" dirty="0"/>
          </a:p>
        </p:txBody>
      </p:sp>
      <p:grpSp>
        <p:nvGrpSpPr>
          <p:cNvPr id="35" name="Group 4">
            <a:extLst>
              <a:ext uri="{FF2B5EF4-FFF2-40B4-BE49-F238E27FC236}">
                <a16:creationId xmlns:a16="http://schemas.microsoft.com/office/drawing/2014/main" id="{0C2B1CC6-69A4-4FC4-B109-403A7181A592}"/>
              </a:ext>
            </a:extLst>
          </p:cNvPr>
          <p:cNvGrpSpPr>
            <a:grpSpLocks/>
          </p:cNvGrpSpPr>
          <p:nvPr/>
        </p:nvGrpSpPr>
        <p:grpSpPr bwMode="auto">
          <a:xfrm>
            <a:off x="320347" y="1066365"/>
            <a:ext cx="8412480" cy="175693"/>
            <a:chOff x="241" y="714"/>
            <a:chExt cx="2528" cy="103"/>
          </a:xfrm>
        </p:grpSpPr>
        <p:sp>
          <p:nvSpPr>
            <p:cNvPr id="36" name="Line 5">
              <a:extLst>
                <a:ext uri="{FF2B5EF4-FFF2-40B4-BE49-F238E27FC236}">
                  <a16:creationId xmlns:a16="http://schemas.microsoft.com/office/drawing/2014/main" id="{3178F3D6-621D-4E9C-AD0B-A78042DF479B}"/>
                </a:ext>
              </a:extLst>
            </p:cNvPr>
            <p:cNvSpPr>
              <a:spLocks noChangeShapeType="1"/>
            </p:cNvSpPr>
            <p:nvPr/>
          </p:nvSpPr>
          <p:spPr bwMode="gray">
            <a:xfrm>
              <a:off x="241" y="771"/>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37" name="Rectangle 6">
              <a:extLst>
                <a:ext uri="{FF2B5EF4-FFF2-40B4-BE49-F238E27FC236}">
                  <a16:creationId xmlns:a16="http://schemas.microsoft.com/office/drawing/2014/main" id="{4B69C84C-1B2C-4B82-A83C-1ABD556D4C21}"/>
                </a:ext>
              </a:extLst>
            </p:cNvPr>
            <p:cNvSpPr>
              <a:spLocks noChangeArrowheads="1"/>
            </p:cNvSpPr>
            <p:nvPr/>
          </p:nvSpPr>
          <p:spPr bwMode="gray">
            <a:xfrm>
              <a:off x="676" y="714"/>
              <a:ext cx="1660" cy="103"/>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US" b="1" dirty="0"/>
                <a:t>Statistical Significance</a:t>
              </a:r>
              <a:r>
                <a:rPr lang="en-GB" altLang="en-US" b="1" kern="0" dirty="0"/>
                <a:t> </a:t>
              </a:r>
              <a:r>
                <a:rPr lang="en-GB" altLang="en-US" b="1" kern="0" dirty="0">
                  <a:solidFill>
                    <a:srgbClr val="000000"/>
                  </a:solidFill>
                </a:rPr>
                <a:t>Evaluation</a:t>
              </a:r>
            </a:p>
          </p:txBody>
        </p:sp>
      </p:grpSp>
      <p:grpSp>
        <p:nvGrpSpPr>
          <p:cNvPr id="38" name="Group 37">
            <a:extLst>
              <a:ext uri="{FF2B5EF4-FFF2-40B4-BE49-F238E27FC236}">
                <a16:creationId xmlns:a16="http://schemas.microsoft.com/office/drawing/2014/main" id="{21C39DEF-A4D0-4B9D-9002-5D95E3C91CE3}"/>
              </a:ext>
            </a:extLst>
          </p:cNvPr>
          <p:cNvGrpSpPr/>
          <p:nvPr/>
        </p:nvGrpSpPr>
        <p:grpSpPr>
          <a:xfrm>
            <a:off x="365760" y="4023779"/>
            <a:ext cx="8412480" cy="2393799"/>
            <a:chOff x="393698" y="1376361"/>
            <a:chExt cx="3997326" cy="2589181"/>
          </a:xfrm>
        </p:grpSpPr>
        <p:sp>
          <p:nvSpPr>
            <p:cNvPr id="39" name="Text Box 10">
              <a:extLst>
                <a:ext uri="{FF2B5EF4-FFF2-40B4-BE49-F238E27FC236}">
                  <a16:creationId xmlns:a16="http://schemas.microsoft.com/office/drawing/2014/main" id="{FA63DC6F-8234-48C9-8641-7DA43F1F4CB1}"/>
                </a:ext>
              </a:extLst>
            </p:cNvPr>
            <p:cNvSpPr txBox="1">
              <a:spLocks noChangeArrowheads="1"/>
            </p:cNvSpPr>
            <p:nvPr>
              <p:custDataLst>
                <p:tags r:id="rId1"/>
              </p:custDataLst>
            </p:nvPr>
          </p:nvSpPr>
          <p:spPr bwMode="auto">
            <a:xfrm>
              <a:off x="393699" y="1376361"/>
              <a:ext cx="3997325" cy="249678"/>
            </a:xfrm>
            <a:prstGeom prst="rect">
              <a:avLst/>
            </a:prstGeom>
            <a:solidFill>
              <a:srgbClr val="002060"/>
            </a:solidFill>
            <a:ln w="12700" algn="ctr">
              <a:solidFill>
                <a:srgbClr val="002060"/>
              </a:solidFill>
              <a:miter lim="800000"/>
              <a:headEnd/>
              <a:tailEnd type="none" w="sm" len="med"/>
            </a:ln>
          </p:spPr>
          <p:txBody>
            <a:bodyPr lIns="36000" tIns="36000" rIns="36000" bIns="36000" anchor="ctr" anchorCtr="1"/>
            <a:lstStyle/>
            <a:p>
              <a:pPr algn="ctr" defTabSz="957263"/>
              <a:r>
                <a:rPr lang="en-US" sz="1200" b="1" dirty="0">
                  <a:solidFill>
                    <a:schemeClr val="bg1"/>
                  </a:solidFill>
                </a:rPr>
                <a:t>Matrix Selection and Calculations</a:t>
              </a:r>
            </a:p>
          </p:txBody>
        </p:sp>
        <p:sp>
          <p:nvSpPr>
            <p:cNvPr id="40" name="Text Placeholder 5">
              <a:extLst>
                <a:ext uri="{FF2B5EF4-FFF2-40B4-BE49-F238E27FC236}">
                  <a16:creationId xmlns:a16="http://schemas.microsoft.com/office/drawing/2014/main" id="{5DE53125-DF80-477C-9B88-29A8AB357353}"/>
                </a:ext>
              </a:extLst>
            </p:cNvPr>
            <p:cNvSpPr txBox="1">
              <a:spLocks/>
            </p:cNvSpPr>
            <p:nvPr/>
          </p:nvSpPr>
          <p:spPr>
            <a:xfrm>
              <a:off x="393698" y="1626041"/>
              <a:ext cx="3997325" cy="2339501"/>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r>
                <a:rPr lang="en-US" b="1" i="0" dirty="0">
                  <a:solidFill>
                    <a:srgbClr val="333333"/>
                  </a:solidFill>
                  <a:effectLst/>
                  <a:latin typeface="Open Sans" panose="020B0606030504020204" pitchFamily="34" charset="0"/>
                </a:rPr>
                <a:t>Incremental Sales ($) = Total Sales ($) - Baseline Sales ($)</a:t>
              </a:r>
              <a:endParaRPr lang="en-US" dirty="0"/>
            </a:p>
          </p:txBody>
        </p:sp>
      </p:grpSp>
      <p:pic>
        <p:nvPicPr>
          <p:cNvPr id="4" name="Picture 3">
            <a:extLst>
              <a:ext uri="{FF2B5EF4-FFF2-40B4-BE49-F238E27FC236}">
                <a16:creationId xmlns:a16="http://schemas.microsoft.com/office/drawing/2014/main" id="{F81C55BB-42B0-47DE-83E8-69F068F7F1C5}"/>
              </a:ext>
            </a:extLst>
          </p:cNvPr>
          <p:cNvPicPr>
            <a:picLocks noChangeAspect="1"/>
          </p:cNvPicPr>
          <p:nvPr/>
        </p:nvPicPr>
        <p:blipFill>
          <a:blip r:embed="rId3"/>
          <a:stretch>
            <a:fillRect/>
          </a:stretch>
        </p:blipFill>
        <p:spPr>
          <a:xfrm>
            <a:off x="120898" y="2434166"/>
            <a:ext cx="8734425" cy="1543050"/>
          </a:xfrm>
          <a:prstGeom prst="rect">
            <a:avLst/>
          </a:prstGeom>
        </p:spPr>
      </p:pic>
      <p:pic>
        <p:nvPicPr>
          <p:cNvPr id="7" name="Picture 6">
            <a:extLst>
              <a:ext uri="{FF2B5EF4-FFF2-40B4-BE49-F238E27FC236}">
                <a16:creationId xmlns:a16="http://schemas.microsoft.com/office/drawing/2014/main" id="{DA774014-DD96-45E6-AC0F-3A62960CD359}"/>
              </a:ext>
            </a:extLst>
          </p:cNvPr>
          <p:cNvPicPr>
            <a:picLocks noChangeAspect="1"/>
          </p:cNvPicPr>
          <p:nvPr/>
        </p:nvPicPr>
        <p:blipFill>
          <a:blip r:embed="rId4"/>
          <a:stretch>
            <a:fillRect/>
          </a:stretch>
        </p:blipFill>
        <p:spPr>
          <a:xfrm>
            <a:off x="366535" y="4639733"/>
            <a:ext cx="8411703" cy="1777845"/>
          </a:xfrm>
          <a:prstGeom prst="rect">
            <a:avLst/>
          </a:prstGeom>
        </p:spPr>
      </p:pic>
    </p:spTree>
    <p:extLst>
      <p:ext uri="{BB962C8B-B14F-4D97-AF65-F5344CB8AC3E}">
        <p14:creationId xmlns:p14="http://schemas.microsoft.com/office/powerpoint/2010/main" val="399914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D8414AA-20CE-47B5-889C-C1DD3A57ADD7}"/>
              </a:ext>
            </a:extLst>
          </p:cNvPr>
          <p:cNvSpPr/>
          <p:nvPr/>
        </p:nvSpPr>
        <p:spPr>
          <a:xfrm>
            <a:off x="365760" y="1120676"/>
            <a:ext cx="8350401" cy="4185761"/>
          </a:xfrm>
          <a:prstGeom prst="rect">
            <a:avLst/>
          </a:prstGeom>
          <a:solidFill>
            <a:schemeClr val="bg1">
              <a:lumMod val="95000"/>
            </a:schemeClr>
          </a:solidFill>
        </p:spPr>
        <p:txBody>
          <a:bodyPr wrap="square">
            <a:spAutoFit/>
          </a:bodyPr>
          <a:lstStyle/>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p:txBody>
      </p:sp>
      <p:sp>
        <p:nvSpPr>
          <p:cNvPr id="3" name="Title 2"/>
          <p:cNvSpPr>
            <a:spLocks noGrp="1"/>
          </p:cNvSpPr>
          <p:nvPr>
            <p:ph type="title"/>
          </p:nvPr>
        </p:nvSpPr>
        <p:spPr>
          <a:xfrm>
            <a:off x="365760" y="295683"/>
            <a:ext cx="8412480" cy="469492"/>
          </a:xfrm>
        </p:spPr>
        <p:txBody>
          <a:bodyPr/>
          <a:lstStyle/>
          <a:p>
            <a:r>
              <a:rPr lang="en-US" dirty="0">
                <a:solidFill>
                  <a:srgbClr val="002060"/>
                </a:solidFill>
              </a:rPr>
              <a:t>Analysis Results &amp; Recommendations</a:t>
            </a:r>
            <a:br>
              <a:rPr lang="en-US" dirty="0">
                <a:solidFill>
                  <a:srgbClr val="002060"/>
                </a:solidFill>
              </a:rPr>
            </a:br>
            <a:r>
              <a:rPr lang="en-US" sz="2000" i="1" dirty="0"/>
              <a:t>Campaign was Successful</a:t>
            </a:r>
            <a:endParaRPr lang="en-US" sz="2000" dirty="0">
              <a:solidFill>
                <a:srgbClr val="002060"/>
              </a:solidFill>
            </a:endParaRPr>
          </a:p>
        </p:txBody>
      </p:sp>
      <p:sp>
        <p:nvSpPr>
          <p:cNvPr id="41" name="Rounded Rectangle 5">
            <a:extLst>
              <a:ext uri="{FF2B5EF4-FFF2-40B4-BE49-F238E27FC236}">
                <a16:creationId xmlns:a16="http://schemas.microsoft.com/office/drawing/2014/main" id="{DF195BCD-6076-40E6-9B85-6EFC4295F192}"/>
              </a:ext>
            </a:extLst>
          </p:cNvPr>
          <p:cNvSpPr/>
          <p:nvPr/>
        </p:nvSpPr>
        <p:spPr>
          <a:xfrm rot="10800000" flipV="1">
            <a:off x="365756" y="1316766"/>
            <a:ext cx="1504985" cy="1324834"/>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400" b="1" dirty="0">
                <a:solidFill>
                  <a:schemeClr val="bg1"/>
                </a:solidFill>
              </a:rPr>
              <a:t>Result of the Campaign</a:t>
            </a:r>
          </a:p>
        </p:txBody>
      </p:sp>
      <p:sp>
        <p:nvSpPr>
          <p:cNvPr id="45" name="Text Placeholder 5">
            <a:extLst>
              <a:ext uri="{FF2B5EF4-FFF2-40B4-BE49-F238E27FC236}">
                <a16:creationId xmlns:a16="http://schemas.microsoft.com/office/drawing/2014/main" id="{2B1B2425-5045-4992-88AF-10EC4EB80229}"/>
              </a:ext>
            </a:extLst>
          </p:cNvPr>
          <p:cNvSpPr txBox="1">
            <a:spLocks/>
          </p:cNvSpPr>
          <p:nvPr/>
        </p:nvSpPr>
        <p:spPr>
          <a:xfrm>
            <a:off x="1929466" y="1316766"/>
            <a:ext cx="6727970"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r>
              <a:rPr lang="en-US" dirty="0"/>
              <a:t>With the Incremental Sales Matrix, Exploratory Data Analysis and Statistical Methods we can comfortably conclude that Campaign was successful.</a:t>
            </a:r>
          </a:p>
          <a:p>
            <a:r>
              <a:rPr lang="en-US" dirty="0"/>
              <a:t>We observed average 30% increase in the deposit amounts, and also during campaign, we have added around 11,500 new customers.</a:t>
            </a:r>
          </a:p>
        </p:txBody>
      </p:sp>
      <p:sp>
        <p:nvSpPr>
          <p:cNvPr id="46" name="Rounded Rectangle 5">
            <a:extLst>
              <a:ext uri="{FF2B5EF4-FFF2-40B4-BE49-F238E27FC236}">
                <a16:creationId xmlns:a16="http://schemas.microsoft.com/office/drawing/2014/main" id="{2C238256-D7C1-4EF7-ADB9-5C870DB1E857}"/>
              </a:ext>
            </a:extLst>
          </p:cNvPr>
          <p:cNvSpPr/>
          <p:nvPr/>
        </p:nvSpPr>
        <p:spPr>
          <a:xfrm rot="10800000" flipV="1">
            <a:off x="365754" y="2839147"/>
            <a:ext cx="1504985" cy="1571329"/>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Strategy of future Campaign</a:t>
            </a:r>
            <a:endParaRPr lang="en-US" sz="1400" b="1" dirty="0">
              <a:solidFill>
                <a:schemeClr val="bg1"/>
              </a:solidFill>
            </a:endParaRPr>
          </a:p>
        </p:txBody>
      </p:sp>
      <p:sp>
        <p:nvSpPr>
          <p:cNvPr id="47" name="Text Placeholder 5">
            <a:extLst>
              <a:ext uri="{FF2B5EF4-FFF2-40B4-BE49-F238E27FC236}">
                <a16:creationId xmlns:a16="http://schemas.microsoft.com/office/drawing/2014/main" id="{5E649E5B-B1E4-4025-8B7F-1F2AA8FAE97B}"/>
              </a:ext>
            </a:extLst>
          </p:cNvPr>
          <p:cNvSpPr txBox="1">
            <a:spLocks/>
          </p:cNvSpPr>
          <p:nvPr/>
        </p:nvSpPr>
        <p:spPr>
          <a:xfrm>
            <a:off x="1971412" y="2731224"/>
            <a:ext cx="6727970" cy="1679253"/>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r>
              <a:rPr lang="en-US" dirty="0"/>
              <a:t>Below are few points to consider for Future Campaign:-</a:t>
            </a:r>
          </a:p>
          <a:p>
            <a:pPr marL="171450" indent="-171450">
              <a:buFont typeface="Arial" panose="020B0604020202020204" pitchFamily="34" charset="0"/>
              <a:buChar char="•"/>
            </a:pPr>
            <a:r>
              <a:rPr lang="en-US" dirty="0"/>
              <a:t>Target Age Customer – </a:t>
            </a:r>
            <a:r>
              <a:rPr lang="en-US" b="1" dirty="0"/>
              <a:t>40 Years to 60 Years</a:t>
            </a:r>
          </a:p>
          <a:p>
            <a:pPr marL="171450" indent="-171450">
              <a:buFont typeface="Arial" panose="020B0604020202020204" pitchFamily="34" charset="0"/>
              <a:buChar char="•"/>
            </a:pPr>
            <a:r>
              <a:rPr lang="en-US" dirty="0"/>
              <a:t>Residential Status – </a:t>
            </a:r>
            <a:r>
              <a:rPr lang="en-US" b="1" dirty="0"/>
              <a:t>Own a Residence</a:t>
            </a:r>
          </a:p>
          <a:p>
            <a:pPr marL="171450" indent="-171450">
              <a:buFont typeface="Arial" panose="020B0604020202020204" pitchFamily="34" charset="0"/>
              <a:buChar char="•"/>
            </a:pPr>
            <a:r>
              <a:rPr lang="en-US" dirty="0"/>
              <a:t>Client Geographical Region – </a:t>
            </a:r>
            <a:r>
              <a:rPr lang="en-US" b="1" dirty="0"/>
              <a:t>West</a:t>
            </a:r>
          </a:p>
          <a:p>
            <a:r>
              <a:rPr lang="en-US" dirty="0"/>
              <a:t>Also, with above factors we can adjust out campaign so we can attract to more prospects from low traffic regions and Age Groups.</a:t>
            </a:r>
          </a:p>
          <a:p>
            <a:pPr marL="171450" indent="-171450">
              <a:buFont typeface="Arial" panose="020B0604020202020204" pitchFamily="34" charset="0"/>
              <a:buChar char="•"/>
            </a:pPr>
            <a:endParaRPr lang="en-US" sz="1100" dirty="0"/>
          </a:p>
          <a:p>
            <a:pPr marL="228600" indent="-228600">
              <a:buFont typeface="+mj-lt"/>
              <a:buAutoNum type="arabicPeriod"/>
            </a:pPr>
            <a:endParaRPr lang="en-US" sz="1100" dirty="0"/>
          </a:p>
        </p:txBody>
      </p:sp>
      <p:sp>
        <p:nvSpPr>
          <p:cNvPr id="48" name="Rounded Rectangle 5">
            <a:extLst>
              <a:ext uri="{FF2B5EF4-FFF2-40B4-BE49-F238E27FC236}">
                <a16:creationId xmlns:a16="http://schemas.microsoft.com/office/drawing/2014/main" id="{83755D68-6D95-43CA-9D4A-07480B7B564A}"/>
              </a:ext>
            </a:extLst>
          </p:cNvPr>
          <p:cNvSpPr/>
          <p:nvPr/>
        </p:nvSpPr>
        <p:spPr>
          <a:xfrm rot="10800000" flipV="1">
            <a:off x="365752" y="4741058"/>
            <a:ext cx="1504985" cy="1571329"/>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400" b="1" dirty="0">
                <a:solidFill>
                  <a:schemeClr val="bg1"/>
                </a:solidFill>
              </a:rPr>
              <a:t>Additional Remarks</a:t>
            </a:r>
          </a:p>
        </p:txBody>
      </p:sp>
      <p:sp>
        <p:nvSpPr>
          <p:cNvPr id="49" name="Text Placeholder 5">
            <a:extLst>
              <a:ext uri="{FF2B5EF4-FFF2-40B4-BE49-F238E27FC236}">
                <a16:creationId xmlns:a16="http://schemas.microsoft.com/office/drawing/2014/main" id="{0DB1D70D-216D-45A7-B59B-0294D15D46AE}"/>
              </a:ext>
            </a:extLst>
          </p:cNvPr>
          <p:cNvSpPr txBox="1">
            <a:spLocks/>
          </p:cNvSpPr>
          <p:nvPr/>
        </p:nvSpPr>
        <p:spPr>
          <a:xfrm>
            <a:off x="1929465" y="4766841"/>
            <a:ext cx="6727970" cy="1490026"/>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r>
              <a:rPr lang="en-US" dirty="0"/>
              <a:t>In order to perform detail analysis, we need more durations of the data and few more data points.  </a:t>
            </a:r>
          </a:p>
          <a:p>
            <a:pPr marL="171450" indent="-171450">
              <a:buFont typeface="Arial" panose="020B0604020202020204" pitchFamily="34" charset="0"/>
              <a:buChar char="•"/>
            </a:pPr>
            <a:r>
              <a:rPr lang="en-US" dirty="0"/>
              <a:t>12 Months of Data to analyze.</a:t>
            </a:r>
          </a:p>
          <a:p>
            <a:pPr marL="171450" indent="-171450">
              <a:buFont typeface="Arial" panose="020B0604020202020204" pitchFamily="34" charset="0"/>
              <a:buChar char="•"/>
            </a:pPr>
            <a:r>
              <a:rPr lang="en-US" dirty="0"/>
              <a:t>Target variable so we can build prediction model for future campaign</a:t>
            </a:r>
          </a:p>
          <a:p>
            <a:pPr marL="171450" indent="-171450">
              <a:buFont typeface="Arial" panose="020B0604020202020204" pitchFamily="34" charset="0"/>
              <a:buChar char="•"/>
            </a:pPr>
            <a:r>
              <a:rPr lang="en-US" dirty="0"/>
              <a:t>Channel Mix Information</a:t>
            </a:r>
          </a:p>
          <a:p>
            <a:endParaRPr lang="en-US" sz="1100" dirty="0"/>
          </a:p>
        </p:txBody>
      </p:sp>
    </p:spTree>
    <p:extLst>
      <p:ext uri="{BB962C8B-B14F-4D97-AF65-F5344CB8AC3E}">
        <p14:creationId xmlns:p14="http://schemas.microsoft.com/office/powerpoint/2010/main" val="25755036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43281" y="3031732"/>
            <a:ext cx="8388350" cy="887412"/>
          </a:xfrm>
        </p:spPr>
        <p:txBody>
          <a:bodyPr>
            <a:normAutofit/>
          </a:bodyPr>
          <a:lstStyle/>
          <a:p>
            <a:pPr algn="ctr"/>
            <a:r>
              <a:rPr lang="en-US" sz="4000" dirty="0">
                <a:solidFill>
                  <a:schemeClr val="bg1"/>
                </a:solidFill>
              </a:rPr>
              <a:t>Appendix </a:t>
            </a:r>
          </a:p>
        </p:txBody>
      </p:sp>
      <p:pic>
        <p:nvPicPr>
          <p:cNvPr id="4" name="Picture 4" descr="Related image">
            <a:extLst>
              <a:ext uri="{FF2B5EF4-FFF2-40B4-BE49-F238E27FC236}">
                <a16:creationId xmlns:a16="http://schemas.microsoft.com/office/drawing/2014/main" id="{72F9649E-E68A-4A05-ABAC-02A2B3DA5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2425"/>
            <a:ext cx="9144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505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1" y="304072"/>
            <a:ext cx="8412480" cy="469492"/>
          </a:xfrm>
        </p:spPr>
        <p:txBody>
          <a:bodyPr/>
          <a:lstStyle/>
          <a:p>
            <a:r>
              <a:rPr lang="en-US" dirty="0">
                <a:solidFill>
                  <a:srgbClr val="002060"/>
                </a:solidFill>
              </a:rPr>
              <a:t>Assumptions</a:t>
            </a:r>
            <a:br>
              <a:rPr lang="en-US" dirty="0">
                <a:solidFill>
                  <a:srgbClr val="002060"/>
                </a:solidFill>
              </a:rPr>
            </a:br>
            <a:endParaRPr lang="en-US" dirty="0">
              <a:solidFill>
                <a:srgbClr val="002060"/>
              </a:solidFill>
            </a:endParaRPr>
          </a:p>
        </p:txBody>
      </p:sp>
      <p:sp>
        <p:nvSpPr>
          <p:cNvPr id="30" name="Rectangle 29">
            <a:extLst>
              <a:ext uri="{FF2B5EF4-FFF2-40B4-BE49-F238E27FC236}">
                <a16:creationId xmlns:a16="http://schemas.microsoft.com/office/drawing/2014/main" id="{A6377DA9-AF28-4B28-BC29-6B8B62AF725D}"/>
              </a:ext>
            </a:extLst>
          </p:cNvPr>
          <p:cNvSpPr/>
          <p:nvPr/>
        </p:nvSpPr>
        <p:spPr>
          <a:xfrm>
            <a:off x="365761" y="972344"/>
            <a:ext cx="8266511" cy="3522503"/>
          </a:xfrm>
          <a:prstGeom prst="rect">
            <a:avLst/>
          </a:prstGeom>
          <a:solidFill>
            <a:schemeClr val="bg1">
              <a:lumMod val="95000"/>
            </a:schemeClr>
          </a:solidFill>
        </p:spPr>
        <p:txBody>
          <a:bodyPr wrap="square">
            <a:spAutoFit/>
          </a:bodyPr>
          <a:lstStyle/>
          <a:p>
            <a:endParaRPr lang="en-US" sz="1100" dirty="0"/>
          </a:p>
          <a:p>
            <a:pPr marL="285750" indent="-285750">
              <a:buFontTx/>
              <a:buChar char="-"/>
            </a:pPr>
            <a:endParaRPr lang="en-US" sz="1100" dirty="0"/>
          </a:p>
          <a:p>
            <a:pPr marL="285750" indent="-285750">
              <a:buFont typeface="Wingdings" panose="05000000000000000000" pitchFamily="2" charset="2"/>
              <a:buChar char="§"/>
            </a:pPr>
            <a:endParaRPr lang="en-US" sz="1100" dirty="0"/>
          </a:p>
          <a:p>
            <a:pPr marL="285750" indent="-285750">
              <a:buFont typeface="+mj-lt"/>
              <a:buAutoNum type="arabicPeriod"/>
            </a:pPr>
            <a:endParaRPr lang="en-US" sz="1100" dirty="0"/>
          </a:p>
          <a:p>
            <a:pPr marL="342900" marR="0" lvl="0" indent="-34290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no seasonality in the results, and the campaign spend was distributed evenly across Month 3 (e.g., spend on the first day is the same as spend on the last day)</a:t>
            </a:r>
          </a:p>
          <a:p>
            <a:pPr marL="342900" marR="0" lvl="0" indent="-34290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 mix, targeting, and efficiency are outside the scope of this exercise, but may be addressed as part of Question #4.</a:t>
            </a:r>
          </a:p>
          <a:p>
            <a:pPr marL="342900" marR="0" lvl="0" indent="-34290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may be data provided that is not useful in your end presentation.</a:t>
            </a:r>
          </a:p>
          <a:p>
            <a:pPr marL="342900" marR="0" lvl="0" indent="-342900">
              <a:lnSpc>
                <a:spcPct val="115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Duplicate Records identified and removed based on the transaction logic.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164911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Analysis Approach</a:t>
            </a:r>
          </a:p>
        </p:txBody>
      </p:sp>
      <p:sp>
        <p:nvSpPr>
          <p:cNvPr id="5" name="Rectangle 4">
            <a:extLst>
              <a:ext uri="{FF2B5EF4-FFF2-40B4-BE49-F238E27FC236}">
                <a16:creationId xmlns:a16="http://schemas.microsoft.com/office/drawing/2014/main" id="{4B4FD936-9379-438D-ADAF-FE5CA5E1022B}"/>
              </a:ext>
            </a:extLst>
          </p:cNvPr>
          <p:cNvSpPr/>
          <p:nvPr/>
        </p:nvSpPr>
        <p:spPr>
          <a:xfrm>
            <a:off x="390926" y="932214"/>
            <a:ext cx="2268383"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1. Understand the problem</a:t>
            </a:r>
          </a:p>
        </p:txBody>
      </p:sp>
      <p:sp>
        <p:nvSpPr>
          <p:cNvPr id="6" name="Rectangle 5">
            <a:extLst>
              <a:ext uri="{FF2B5EF4-FFF2-40B4-BE49-F238E27FC236}">
                <a16:creationId xmlns:a16="http://schemas.microsoft.com/office/drawing/2014/main" id="{9438D9E6-9569-456E-9570-5002A7719934}"/>
              </a:ext>
            </a:extLst>
          </p:cNvPr>
          <p:cNvSpPr/>
          <p:nvPr/>
        </p:nvSpPr>
        <p:spPr>
          <a:xfrm>
            <a:off x="2659309" y="932213"/>
            <a:ext cx="5268287"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Never forget which business problem you are trying to solve and the business objectives.</a:t>
            </a:r>
          </a:p>
        </p:txBody>
      </p:sp>
      <p:sp>
        <p:nvSpPr>
          <p:cNvPr id="13" name="Rectangle 12">
            <a:extLst>
              <a:ext uri="{FF2B5EF4-FFF2-40B4-BE49-F238E27FC236}">
                <a16:creationId xmlns:a16="http://schemas.microsoft.com/office/drawing/2014/main" id="{A92A76A9-F9B4-4A38-96B5-68F3ACC98ED8}"/>
              </a:ext>
            </a:extLst>
          </p:cNvPr>
          <p:cNvSpPr/>
          <p:nvPr/>
        </p:nvSpPr>
        <p:spPr>
          <a:xfrm>
            <a:off x="400912" y="1646590"/>
            <a:ext cx="2258397"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2. Explore the data</a:t>
            </a:r>
          </a:p>
        </p:txBody>
      </p:sp>
      <p:sp>
        <p:nvSpPr>
          <p:cNvPr id="15" name="Rectangle 14">
            <a:extLst>
              <a:ext uri="{FF2B5EF4-FFF2-40B4-BE49-F238E27FC236}">
                <a16:creationId xmlns:a16="http://schemas.microsoft.com/office/drawing/2014/main" id="{3A9E2104-3FE4-471A-97F6-00A981BA958D}"/>
              </a:ext>
            </a:extLst>
          </p:cNvPr>
          <p:cNvSpPr/>
          <p:nvPr/>
        </p:nvSpPr>
        <p:spPr>
          <a:xfrm>
            <a:off x="2659309" y="1646589"/>
            <a:ext cx="5268288"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Exploratory data analysis to understand the quality of the data (i.e. missing fields), the shape of the data (size, number of features, type of features), the statistic profile of the data (i.e. outliers, distribution etc.)</a:t>
            </a:r>
          </a:p>
        </p:txBody>
      </p:sp>
      <p:sp>
        <p:nvSpPr>
          <p:cNvPr id="16" name="Rectangle 15">
            <a:extLst>
              <a:ext uri="{FF2B5EF4-FFF2-40B4-BE49-F238E27FC236}">
                <a16:creationId xmlns:a16="http://schemas.microsoft.com/office/drawing/2014/main" id="{2DDA094D-43A2-48A5-97E3-5CED7EE0675B}"/>
              </a:ext>
            </a:extLst>
          </p:cNvPr>
          <p:cNvSpPr/>
          <p:nvPr/>
        </p:nvSpPr>
        <p:spPr>
          <a:xfrm>
            <a:off x="390927" y="2359568"/>
            <a:ext cx="2258397"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3. Cleanse the data</a:t>
            </a:r>
          </a:p>
        </p:txBody>
      </p:sp>
      <p:sp>
        <p:nvSpPr>
          <p:cNvPr id="18" name="Rectangle 17">
            <a:extLst>
              <a:ext uri="{FF2B5EF4-FFF2-40B4-BE49-F238E27FC236}">
                <a16:creationId xmlns:a16="http://schemas.microsoft.com/office/drawing/2014/main" id="{353B42EC-79B5-4E15-B12F-F754804418F5}"/>
              </a:ext>
            </a:extLst>
          </p:cNvPr>
          <p:cNvSpPr/>
          <p:nvPr/>
        </p:nvSpPr>
        <p:spPr>
          <a:xfrm>
            <a:off x="2659308" y="2359567"/>
            <a:ext cx="5268288"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Clean any data quality issues garbage in, garbage out</a:t>
            </a:r>
          </a:p>
        </p:txBody>
      </p:sp>
      <p:sp>
        <p:nvSpPr>
          <p:cNvPr id="20" name="Rectangle 19">
            <a:extLst>
              <a:ext uri="{FF2B5EF4-FFF2-40B4-BE49-F238E27FC236}">
                <a16:creationId xmlns:a16="http://schemas.microsoft.com/office/drawing/2014/main" id="{F327FE39-3A65-45AC-9F4D-66DD80649AE2}"/>
              </a:ext>
            </a:extLst>
          </p:cNvPr>
          <p:cNvSpPr/>
          <p:nvPr/>
        </p:nvSpPr>
        <p:spPr>
          <a:xfrm>
            <a:off x="392325" y="3065642"/>
            <a:ext cx="2256998"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4. Preprocess the data</a:t>
            </a:r>
          </a:p>
        </p:txBody>
      </p:sp>
      <p:sp>
        <p:nvSpPr>
          <p:cNvPr id="21" name="Rectangle 20">
            <a:extLst>
              <a:ext uri="{FF2B5EF4-FFF2-40B4-BE49-F238E27FC236}">
                <a16:creationId xmlns:a16="http://schemas.microsoft.com/office/drawing/2014/main" id="{90C2AE57-63AF-4E71-9D11-40EE8CF37423}"/>
              </a:ext>
            </a:extLst>
          </p:cNvPr>
          <p:cNvSpPr/>
          <p:nvPr/>
        </p:nvSpPr>
        <p:spPr>
          <a:xfrm>
            <a:off x="2649324" y="3065641"/>
            <a:ext cx="5278272"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Transform the data or engineer new features if necessary to gain more insights</a:t>
            </a:r>
          </a:p>
        </p:txBody>
      </p:sp>
      <p:sp>
        <p:nvSpPr>
          <p:cNvPr id="22" name="Rectangle 21">
            <a:extLst>
              <a:ext uri="{FF2B5EF4-FFF2-40B4-BE49-F238E27FC236}">
                <a16:creationId xmlns:a16="http://schemas.microsoft.com/office/drawing/2014/main" id="{3864F938-7444-464C-B737-56DD43748421}"/>
              </a:ext>
            </a:extLst>
          </p:cNvPr>
          <p:cNvSpPr/>
          <p:nvPr/>
        </p:nvSpPr>
        <p:spPr>
          <a:xfrm>
            <a:off x="392523" y="3771716"/>
            <a:ext cx="2266785"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5. Metrics and Modeling</a:t>
            </a:r>
          </a:p>
        </p:txBody>
      </p:sp>
      <p:sp>
        <p:nvSpPr>
          <p:cNvPr id="23" name="Rectangle 22">
            <a:extLst>
              <a:ext uri="{FF2B5EF4-FFF2-40B4-BE49-F238E27FC236}">
                <a16:creationId xmlns:a16="http://schemas.microsoft.com/office/drawing/2014/main" id="{8353A102-32D4-4FA0-B97B-2C1D1245FDFA}"/>
              </a:ext>
            </a:extLst>
          </p:cNvPr>
          <p:cNvSpPr/>
          <p:nvPr/>
        </p:nvSpPr>
        <p:spPr>
          <a:xfrm>
            <a:off x="2649323" y="3771715"/>
            <a:ext cx="5278273"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Model creation, evaluation and selection</a:t>
            </a:r>
          </a:p>
        </p:txBody>
      </p:sp>
      <p:sp>
        <p:nvSpPr>
          <p:cNvPr id="24" name="Rectangle 23">
            <a:extLst>
              <a:ext uri="{FF2B5EF4-FFF2-40B4-BE49-F238E27FC236}">
                <a16:creationId xmlns:a16="http://schemas.microsoft.com/office/drawing/2014/main" id="{9208DACE-1F74-45F3-9FC4-63C82CF954A5}"/>
              </a:ext>
            </a:extLst>
          </p:cNvPr>
          <p:cNvSpPr/>
          <p:nvPr/>
        </p:nvSpPr>
        <p:spPr>
          <a:xfrm>
            <a:off x="400912" y="4459110"/>
            <a:ext cx="2248411"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6. Evaluate findings</a:t>
            </a:r>
          </a:p>
        </p:txBody>
      </p:sp>
      <p:sp>
        <p:nvSpPr>
          <p:cNvPr id="25" name="Rectangle 24">
            <a:extLst>
              <a:ext uri="{FF2B5EF4-FFF2-40B4-BE49-F238E27FC236}">
                <a16:creationId xmlns:a16="http://schemas.microsoft.com/office/drawing/2014/main" id="{CD35F5B7-33CE-4286-9D82-7B7AF7CCE330}"/>
              </a:ext>
            </a:extLst>
          </p:cNvPr>
          <p:cNvSpPr/>
          <p:nvPr/>
        </p:nvSpPr>
        <p:spPr>
          <a:xfrm>
            <a:off x="2649323" y="4459109"/>
            <a:ext cx="5286664"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Are they logical and do they make sense? Is the modeling approach used appropriate?  </a:t>
            </a:r>
          </a:p>
        </p:txBody>
      </p:sp>
      <p:sp>
        <p:nvSpPr>
          <p:cNvPr id="26" name="Rectangle 25">
            <a:extLst>
              <a:ext uri="{FF2B5EF4-FFF2-40B4-BE49-F238E27FC236}">
                <a16:creationId xmlns:a16="http://schemas.microsoft.com/office/drawing/2014/main" id="{94627D5A-E3EC-44C1-8D63-E3F5286CDD4A}"/>
              </a:ext>
            </a:extLst>
          </p:cNvPr>
          <p:cNvSpPr/>
          <p:nvPr/>
        </p:nvSpPr>
        <p:spPr>
          <a:xfrm>
            <a:off x="414499" y="5794789"/>
            <a:ext cx="2226433"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8. Communicate clearly</a:t>
            </a:r>
          </a:p>
        </p:txBody>
      </p:sp>
      <p:sp>
        <p:nvSpPr>
          <p:cNvPr id="27" name="Rectangle 26">
            <a:extLst>
              <a:ext uri="{FF2B5EF4-FFF2-40B4-BE49-F238E27FC236}">
                <a16:creationId xmlns:a16="http://schemas.microsoft.com/office/drawing/2014/main" id="{4A0B8C01-8766-4FCE-82A7-AA4FE2794DC1}"/>
              </a:ext>
            </a:extLst>
          </p:cNvPr>
          <p:cNvSpPr/>
          <p:nvPr/>
        </p:nvSpPr>
        <p:spPr>
          <a:xfrm>
            <a:off x="2640932" y="5794788"/>
            <a:ext cx="5286664"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Simple and straightforward messaging linking the results to the business outcome. </a:t>
            </a:r>
          </a:p>
          <a:p>
            <a:pPr marL="171450" indent="-171450" fontAlgn="base">
              <a:spcAft>
                <a:spcPct val="0"/>
              </a:spcAft>
              <a:buFont typeface="Wingdings" panose="05000000000000000000" pitchFamily="2" charset="2"/>
              <a:buChar char="§"/>
            </a:pPr>
            <a:r>
              <a:rPr lang="en-US" sz="1200" dirty="0">
                <a:solidFill>
                  <a:schemeClr val="tx2"/>
                </a:solidFill>
              </a:rPr>
              <a:t>Assumptions stated.</a:t>
            </a:r>
          </a:p>
        </p:txBody>
      </p:sp>
      <p:sp>
        <p:nvSpPr>
          <p:cNvPr id="28" name="Rectangle 27">
            <a:extLst>
              <a:ext uri="{FF2B5EF4-FFF2-40B4-BE49-F238E27FC236}">
                <a16:creationId xmlns:a16="http://schemas.microsoft.com/office/drawing/2014/main" id="{946647AF-23FC-4665-933B-FCA702E93205}"/>
              </a:ext>
            </a:extLst>
          </p:cNvPr>
          <p:cNvSpPr/>
          <p:nvPr/>
        </p:nvSpPr>
        <p:spPr>
          <a:xfrm>
            <a:off x="400912" y="5130157"/>
            <a:ext cx="2248411"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7. Iterate and Refine</a:t>
            </a:r>
          </a:p>
        </p:txBody>
      </p:sp>
      <p:sp>
        <p:nvSpPr>
          <p:cNvPr id="29" name="Rectangle 28">
            <a:extLst>
              <a:ext uri="{FF2B5EF4-FFF2-40B4-BE49-F238E27FC236}">
                <a16:creationId xmlns:a16="http://schemas.microsoft.com/office/drawing/2014/main" id="{DDE1E221-1C43-4A7D-B65C-79F6AD8EA60C}"/>
              </a:ext>
            </a:extLst>
          </p:cNvPr>
          <p:cNvSpPr/>
          <p:nvPr/>
        </p:nvSpPr>
        <p:spPr>
          <a:xfrm>
            <a:off x="2659307" y="5130156"/>
            <a:ext cx="5276679"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Refine analysis and fine tune models and findings</a:t>
            </a:r>
          </a:p>
        </p:txBody>
      </p:sp>
      <p:cxnSp>
        <p:nvCxnSpPr>
          <p:cNvPr id="4" name="Straight Arrow Connector 3">
            <a:extLst>
              <a:ext uri="{FF2B5EF4-FFF2-40B4-BE49-F238E27FC236}">
                <a16:creationId xmlns:a16="http://schemas.microsoft.com/office/drawing/2014/main" id="{C1E4AAB5-BA33-4909-8CBA-678D1C3CA610}"/>
              </a:ext>
            </a:extLst>
          </p:cNvPr>
          <p:cNvCxnSpPr/>
          <p:nvPr/>
        </p:nvCxnSpPr>
        <p:spPr>
          <a:xfrm>
            <a:off x="8095376" y="2359567"/>
            <a:ext cx="0" cy="339034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ACC4EF-A01D-4D1E-913B-A70647D7027F}"/>
              </a:ext>
            </a:extLst>
          </p:cNvPr>
          <p:cNvSpPr/>
          <p:nvPr/>
        </p:nvSpPr>
        <p:spPr>
          <a:xfrm rot="5400000">
            <a:off x="6838922" y="3823905"/>
            <a:ext cx="3061984" cy="461665"/>
          </a:xfrm>
          <a:prstGeom prst="rect">
            <a:avLst/>
          </a:prstGeom>
        </p:spPr>
        <p:txBody>
          <a:bodyPr wrap="square">
            <a:spAutoFit/>
          </a:bodyPr>
          <a:lstStyle/>
          <a:p>
            <a:pPr algn="ctr" fontAlgn="base">
              <a:spcAft>
                <a:spcPct val="0"/>
              </a:spcAft>
            </a:pPr>
            <a:r>
              <a:rPr lang="en-US" sz="1200" dirty="0">
                <a:solidFill>
                  <a:schemeClr val="tx2"/>
                </a:solidFill>
              </a:rPr>
              <a:t>Code is clean, easy to read and the analysis is repeatable</a:t>
            </a:r>
          </a:p>
        </p:txBody>
      </p:sp>
    </p:spTree>
    <p:extLst>
      <p:ext uri="{BB962C8B-B14F-4D97-AF65-F5344CB8AC3E}">
        <p14:creationId xmlns:p14="http://schemas.microsoft.com/office/powerpoint/2010/main" val="32325343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Development Environment</a:t>
            </a:r>
          </a:p>
        </p:txBody>
      </p:sp>
      <p:sp>
        <p:nvSpPr>
          <p:cNvPr id="30" name="Rectangle 29">
            <a:extLst>
              <a:ext uri="{FF2B5EF4-FFF2-40B4-BE49-F238E27FC236}">
                <a16:creationId xmlns:a16="http://schemas.microsoft.com/office/drawing/2014/main" id="{A6377DA9-AF28-4B28-BC29-6B8B62AF725D}"/>
              </a:ext>
            </a:extLst>
          </p:cNvPr>
          <p:cNvSpPr/>
          <p:nvPr/>
        </p:nvSpPr>
        <p:spPr>
          <a:xfrm>
            <a:off x="292217" y="995943"/>
            <a:ext cx="8266511" cy="261610"/>
          </a:xfrm>
          <a:prstGeom prst="rect">
            <a:avLst/>
          </a:prstGeom>
          <a:solidFill>
            <a:schemeClr val="bg1">
              <a:lumMod val="95000"/>
            </a:schemeClr>
          </a:solidFill>
        </p:spPr>
        <p:txBody>
          <a:bodyPr wrap="square">
            <a:spAutoFit/>
          </a:bodyPr>
          <a:lstStyle/>
          <a:p>
            <a:r>
              <a:rPr lang="en-US" sz="1100" dirty="0"/>
              <a:t>This Case Study I have performed on my personal laptop – Window OS</a:t>
            </a:r>
          </a:p>
        </p:txBody>
      </p:sp>
      <p:pic>
        <p:nvPicPr>
          <p:cNvPr id="21506" name="Picture 2" descr="Image result for python">
            <a:extLst>
              <a:ext uri="{FF2B5EF4-FFF2-40B4-BE49-F238E27FC236}">
                <a16:creationId xmlns:a16="http://schemas.microsoft.com/office/drawing/2014/main" id="{7089FEC9-9E93-4CEB-8CCA-C6BBC1EC9B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9389" y="1604720"/>
            <a:ext cx="1024854" cy="61491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python scikit">
            <a:extLst>
              <a:ext uri="{FF2B5EF4-FFF2-40B4-BE49-F238E27FC236}">
                <a16:creationId xmlns:a16="http://schemas.microsoft.com/office/drawing/2014/main" id="{9FC69593-3DCB-446E-B9C6-01149F12F3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433" y="1619651"/>
            <a:ext cx="1142179" cy="614913"/>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aconda python">
            <a:extLst>
              <a:ext uri="{FF2B5EF4-FFF2-40B4-BE49-F238E27FC236}">
                <a16:creationId xmlns:a16="http://schemas.microsoft.com/office/drawing/2014/main" id="{5106AAF0-2C76-4E72-9FB5-E5928B48DF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9469" y="2702249"/>
            <a:ext cx="1366562" cy="681753"/>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Image result for Tableau">
            <a:extLst>
              <a:ext uri="{FF2B5EF4-FFF2-40B4-BE49-F238E27FC236}">
                <a16:creationId xmlns:a16="http://schemas.microsoft.com/office/drawing/2014/main" id="{AFE5FA81-7F7E-426A-9DBA-83253ECB1A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7102" y="3910227"/>
            <a:ext cx="1076510" cy="62437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32">
            <a:extLst>
              <a:ext uri="{FF2B5EF4-FFF2-40B4-BE49-F238E27FC236}">
                <a16:creationId xmlns:a16="http://schemas.microsoft.com/office/drawing/2014/main" id="{F9682182-B359-4E32-BA6C-54801C6B725B}"/>
              </a:ext>
            </a:extLst>
          </p:cNvPr>
          <p:cNvSpPr/>
          <p:nvPr/>
        </p:nvSpPr>
        <p:spPr>
          <a:xfrm>
            <a:off x="365760" y="1415184"/>
            <a:ext cx="4348853"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3" name="Right Arrow 32">
            <a:extLst>
              <a:ext uri="{FF2B5EF4-FFF2-40B4-BE49-F238E27FC236}">
                <a16:creationId xmlns:a16="http://schemas.microsoft.com/office/drawing/2014/main" id="{19B6B736-FAA0-4C16-897B-E0B3CF9BEB30}"/>
              </a:ext>
            </a:extLst>
          </p:cNvPr>
          <p:cNvSpPr/>
          <p:nvPr/>
        </p:nvSpPr>
        <p:spPr>
          <a:xfrm>
            <a:off x="365759" y="2515377"/>
            <a:ext cx="504968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4" name="Right Arrow 32">
            <a:extLst>
              <a:ext uri="{FF2B5EF4-FFF2-40B4-BE49-F238E27FC236}">
                <a16:creationId xmlns:a16="http://schemas.microsoft.com/office/drawing/2014/main" id="{B09CF0F5-D337-4ABC-B1F9-E595ABDDDCE1}"/>
              </a:ext>
            </a:extLst>
          </p:cNvPr>
          <p:cNvSpPr/>
          <p:nvPr/>
        </p:nvSpPr>
        <p:spPr>
          <a:xfrm>
            <a:off x="365759" y="3700776"/>
            <a:ext cx="5699481"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5" name="Right Arrow 32">
            <a:extLst>
              <a:ext uri="{FF2B5EF4-FFF2-40B4-BE49-F238E27FC236}">
                <a16:creationId xmlns:a16="http://schemas.microsoft.com/office/drawing/2014/main" id="{E45E95F1-AE6F-49AD-9B04-83866FCD15FE}"/>
              </a:ext>
            </a:extLst>
          </p:cNvPr>
          <p:cNvSpPr/>
          <p:nvPr/>
        </p:nvSpPr>
        <p:spPr>
          <a:xfrm>
            <a:off x="360036" y="4910875"/>
            <a:ext cx="652599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6" name="Rectangle 15">
            <a:extLst>
              <a:ext uri="{FF2B5EF4-FFF2-40B4-BE49-F238E27FC236}">
                <a16:creationId xmlns:a16="http://schemas.microsoft.com/office/drawing/2014/main" id="{B008623C-7E43-4DDB-9E6D-25886B0DEE75}"/>
              </a:ext>
            </a:extLst>
          </p:cNvPr>
          <p:cNvSpPr/>
          <p:nvPr/>
        </p:nvSpPr>
        <p:spPr>
          <a:xfrm>
            <a:off x="365762" y="1591861"/>
            <a:ext cx="3795178" cy="769441"/>
          </a:xfrm>
          <a:prstGeom prst="rect">
            <a:avLst/>
          </a:prstGeom>
          <a:noFill/>
        </p:spPr>
        <p:txBody>
          <a:bodyPr wrap="square">
            <a:spAutoFit/>
          </a:bodyPr>
          <a:lstStyle/>
          <a:p>
            <a:r>
              <a:rPr lang="en-US" sz="1100" dirty="0">
                <a:solidFill>
                  <a:schemeClr val="bg1"/>
                </a:solidFill>
              </a:rPr>
              <a:t>[insert GitHub link to code]</a:t>
            </a:r>
          </a:p>
          <a:p>
            <a:pPr marL="171450" indent="-171450">
              <a:buFont typeface="Arial" panose="020B0604020202020204" pitchFamily="34" charset="0"/>
              <a:buChar char="•"/>
            </a:pPr>
            <a:r>
              <a:rPr lang="en-US" sz="1100" dirty="0">
                <a:solidFill>
                  <a:schemeClr val="bg1"/>
                </a:solidFill>
              </a:rPr>
              <a:t>Python</a:t>
            </a:r>
          </a:p>
          <a:p>
            <a:pPr marL="171450" indent="-171450">
              <a:buFont typeface="Arial" panose="020B0604020202020204" pitchFamily="34" charset="0"/>
              <a:buChar char="•"/>
            </a:pPr>
            <a:r>
              <a:rPr lang="en-US" sz="1100" dirty="0">
                <a:solidFill>
                  <a:schemeClr val="bg1"/>
                </a:solidFill>
              </a:rPr>
              <a:t>Libraries: Scikit-Learn, Pandas etc.</a:t>
            </a:r>
          </a:p>
          <a:p>
            <a:pPr marL="171450" indent="-171450">
              <a:buFont typeface="Arial" panose="020B0604020202020204" pitchFamily="34" charset="0"/>
              <a:buChar char="•"/>
            </a:pPr>
            <a:r>
              <a:rPr lang="en-US" sz="1100" dirty="0">
                <a:solidFill>
                  <a:schemeClr val="bg1"/>
                </a:solidFill>
              </a:rPr>
              <a:t>SQL</a:t>
            </a:r>
          </a:p>
        </p:txBody>
      </p:sp>
      <p:sp>
        <p:nvSpPr>
          <p:cNvPr id="17" name="Rectangle 16">
            <a:extLst>
              <a:ext uri="{FF2B5EF4-FFF2-40B4-BE49-F238E27FC236}">
                <a16:creationId xmlns:a16="http://schemas.microsoft.com/office/drawing/2014/main" id="{F91E46A0-18F8-4A51-9D2D-3BD568CB2C5D}"/>
              </a:ext>
            </a:extLst>
          </p:cNvPr>
          <p:cNvSpPr/>
          <p:nvPr/>
        </p:nvSpPr>
        <p:spPr>
          <a:xfrm>
            <a:off x="375827" y="2695492"/>
            <a:ext cx="4489787"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Windows,</a:t>
            </a:r>
          </a:p>
          <a:p>
            <a:pPr marL="171450" indent="-171450">
              <a:buFont typeface="Arial" panose="020B0604020202020204" pitchFamily="34" charset="0"/>
              <a:buChar char="•"/>
            </a:pPr>
            <a:r>
              <a:rPr lang="en-US" sz="1100" dirty="0">
                <a:solidFill>
                  <a:schemeClr val="bg1"/>
                </a:solidFill>
              </a:rPr>
              <a:t> Linux</a:t>
            </a:r>
          </a:p>
          <a:p>
            <a:pPr marL="171450" indent="-171450">
              <a:buFont typeface="Arial" panose="020B0604020202020204" pitchFamily="34" charset="0"/>
              <a:buChar char="•"/>
            </a:pPr>
            <a:r>
              <a:rPr lang="en-US" sz="1100" dirty="0">
                <a:solidFill>
                  <a:schemeClr val="bg1"/>
                </a:solidFill>
              </a:rPr>
              <a:t>Anaconda</a:t>
            </a:r>
          </a:p>
          <a:p>
            <a:pPr marL="171450" indent="-171450">
              <a:buFont typeface="Arial" panose="020B0604020202020204" pitchFamily="34" charset="0"/>
              <a:buChar char="•"/>
            </a:pPr>
            <a:r>
              <a:rPr lang="en-US" sz="1100" dirty="0">
                <a:solidFill>
                  <a:schemeClr val="bg1"/>
                </a:solidFill>
              </a:rPr>
              <a:t>SQL Developer</a:t>
            </a:r>
          </a:p>
        </p:txBody>
      </p:sp>
      <p:sp>
        <p:nvSpPr>
          <p:cNvPr id="18" name="Rectangle 17">
            <a:extLst>
              <a:ext uri="{FF2B5EF4-FFF2-40B4-BE49-F238E27FC236}">
                <a16:creationId xmlns:a16="http://schemas.microsoft.com/office/drawing/2014/main" id="{BBADDB9C-4D38-4097-8883-3EE480E9109C}"/>
              </a:ext>
            </a:extLst>
          </p:cNvPr>
          <p:cNvSpPr/>
          <p:nvPr/>
        </p:nvSpPr>
        <p:spPr>
          <a:xfrm>
            <a:off x="360036" y="3873307"/>
            <a:ext cx="5394812" cy="600164"/>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Seaborn, </a:t>
            </a:r>
          </a:p>
          <a:p>
            <a:pPr marL="171450" indent="-171450">
              <a:buFont typeface="Arial" panose="020B0604020202020204" pitchFamily="34" charset="0"/>
              <a:buChar char="•"/>
            </a:pPr>
            <a:r>
              <a:rPr lang="en-US" sz="1100" dirty="0">
                <a:solidFill>
                  <a:schemeClr val="bg1"/>
                </a:solidFill>
              </a:rPr>
              <a:t>Plotly</a:t>
            </a:r>
          </a:p>
          <a:p>
            <a:pPr marL="171450" indent="-171450">
              <a:buFont typeface="Arial" panose="020B0604020202020204" pitchFamily="34" charset="0"/>
              <a:buChar char="•"/>
            </a:pPr>
            <a:r>
              <a:rPr lang="en-US" sz="1100" dirty="0">
                <a:solidFill>
                  <a:schemeClr val="bg1"/>
                </a:solidFill>
              </a:rPr>
              <a:t>Tableau</a:t>
            </a:r>
          </a:p>
        </p:txBody>
      </p:sp>
      <p:sp>
        <p:nvSpPr>
          <p:cNvPr id="19" name="Rectangle 18">
            <a:extLst>
              <a:ext uri="{FF2B5EF4-FFF2-40B4-BE49-F238E27FC236}">
                <a16:creationId xmlns:a16="http://schemas.microsoft.com/office/drawing/2014/main" id="{31A6A15F-F39A-481A-AC82-5F9FA22EE9A2}"/>
              </a:ext>
            </a:extLst>
          </p:cNvPr>
          <p:cNvSpPr/>
          <p:nvPr/>
        </p:nvSpPr>
        <p:spPr>
          <a:xfrm>
            <a:off x="375826" y="5096770"/>
            <a:ext cx="6410867"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CSV</a:t>
            </a:r>
          </a:p>
          <a:p>
            <a:pPr marL="171450" indent="-171450">
              <a:buFont typeface="Arial" panose="020B0604020202020204" pitchFamily="34" charset="0"/>
              <a:buChar char="•"/>
            </a:pPr>
            <a:r>
              <a:rPr lang="en-US" sz="1100" dirty="0">
                <a:solidFill>
                  <a:schemeClr val="bg1"/>
                </a:solidFill>
              </a:rPr>
              <a:t>Oracle DB</a:t>
            </a:r>
          </a:p>
          <a:p>
            <a:pPr marL="171450" indent="-171450">
              <a:buFont typeface="Arial" panose="020B0604020202020204" pitchFamily="34" charset="0"/>
              <a:buChar char="•"/>
            </a:pPr>
            <a:r>
              <a:rPr lang="en-US" sz="1100" dirty="0">
                <a:solidFill>
                  <a:schemeClr val="bg1"/>
                </a:solidFill>
              </a:rPr>
              <a:t>Cloud AWS</a:t>
            </a:r>
          </a:p>
          <a:p>
            <a:pPr marL="171450" indent="-171450">
              <a:buFont typeface="Arial" panose="020B0604020202020204" pitchFamily="34" charset="0"/>
              <a:buChar char="•"/>
            </a:pPr>
            <a:r>
              <a:rPr lang="en-US" sz="1100" dirty="0">
                <a:solidFill>
                  <a:schemeClr val="bg1"/>
                </a:solidFill>
              </a:rPr>
              <a:t>Other</a:t>
            </a:r>
          </a:p>
        </p:txBody>
      </p:sp>
      <p:pic>
        <p:nvPicPr>
          <p:cNvPr id="21520" name="Picture 16" descr="Related image">
            <a:extLst>
              <a:ext uri="{FF2B5EF4-FFF2-40B4-BE49-F238E27FC236}">
                <a16:creationId xmlns:a16="http://schemas.microsoft.com/office/drawing/2014/main" id="{08F1BBA1-1EF1-43FE-B992-3917220404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7003" y="4906810"/>
            <a:ext cx="1272344" cy="6361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7B7198-8095-444C-AD80-E1ABB84F412D}"/>
              </a:ext>
            </a:extLst>
          </p:cNvPr>
          <p:cNvSpPr/>
          <p:nvPr/>
        </p:nvSpPr>
        <p:spPr>
          <a:xfrm>
            <a:off x="3623033" y="1775406"/>
            <a:ext cx="761747" cy="369332"/>
          </a:xfrm>
          <a:prstGeom prst="rect">
            <a:avLst/>
          </a:prstGeom>
        </p:spPr>
        <p:txBody>
          <a:bodyPr wrap="none">
            <a:spAutoFit/>
          </a:bodyPr>
          <a:lstStyle/>
          <a:p>
            <a:r>
              <a:rPr lang="en-US" b="1" dirty="0">
                <a:solidFill>
                  <a:schemeClr val="bg1"/>
                </a:solidFill>
              </a:rPr>
              <a:t>Code</a:t>
            </a:r>
            <a:endParaRPr lang="en-US" dirty="0"/>
          </a:p>
        </p:txBody>
      </p:sp>
      <p:sp>
        <p:nvSpPr>
          <p:cNvPr id="23" name="Rectangle 22">
            <a:extLst>
              <a:ext uri="{FF2B5EF4-FFF2-40B4-BE49-F238E27FC236}">
                <a16:creationId xmlns:a16="http://schemas.microsoft.com/office/drawing/2014/main" id="{AEB01391-27CC-4094-8ADA-E4217206E718}"/>
              </a:ext>
            </a:extLst>
          </p:cNvPr>
          <p:cNvSpPr/>
          <p:nvPr/>
        </p:nvSpPr>
        <p:spPr>
          <a:xfrm>
            <a:off x="3238426" y="2893076"/>
            <a:ext cx="1595309" cy="369332"/>
          </a:xfrm>
          <a:prstGeom prst="rect">
            <a:avLst/>
          </a:prstGeom>
        </p:spPr>
        <p:txBody>
          <a:bodyPr wrap="none">
            <a:spAutoFit/>
          </a:bodyPr>
          <a:lstStyle/>
          <a:p>
            <a:r>
              <a:rPr lang="en-US" b="1" dirty="0">
                <a:solidFill>
                  <a:schemeClr val="bg1"/>
                </a:solidFill>
              </a:rPr>
              <a:t>Environment</a:t>
            </a:r>
            <a:endParaRPr lang="en-US" dirty="0"/>
          </a:p>
        </p:txBody>
      </p:sp>
      <p:sp>
        <p:nvSpPr>
          <p:cNvPr id="24" name="Rectangle 23">
            <a:extLst>
              <a:ext uri="{FF2B5EF4-FFF2-40B4-BE49-F238E27FC236}">
                <a16:creationId xmlns:a16="http://schemas.microsoft.com/office/drawing/2014/main" id="{8E24D5F2-6DEF-48EC-AF4E-D93F8B94530E}"/>
              </a:ext>
            </a:extLst>
          </p:cNvPr>
          <p:cNvSpPr/>
          <p:nvPr/>
        </p:nvSpPr>
        <p:spPr>
          <a:xfrm>
            <a:off x="3952210" y="4062916"/>
            <a:ext cx="1591141" cy="369332"/>
          </a:xfrm>
          <a:prstGeom prst="rect">
            <a:avLst/>
          </a:prstGeom>
        </p:spPr>
        <p:txBody>
          <a:bodyPr wrap="none">
            <a:spAutoFit/>
          </a:bodyPr>
          <a:lstStyle/>
          <a:p>
            <a:r>
              <a:rPr lang="en-US" b="1" dirty="0">
                <a:solidFill>
                  <a:schemeClr val="bg1"/>
                </a:solidFill>
              </a:rPr>
              <a:t>Visualization</a:t>
            </a:r>
            <a:endParaRPr lang="en-US" dirty="0"/>
          </a:p>
        </p:txBody>
      </p:sp>
      <p:sp>
        <p:nvSpPr>
          <p:cNvPr id="25" name="Rectangle 24">
            <a:extLst>
              <a:ext uri="{FF2B5EF4-FFF2-40B4-BE49-F238E27FC236}">
                <a16:creationId xmlns:a16="http://schemas.microsoft.com/office/drawing/2014/main" id="{DDDA6A5C-7C03-4179-8923-A122B1F31CC1}"/>
              </a:ext>
            </a:extLst>
          </p:cNvPr>
          <p:cNvSpPr/>
          <p:nvPr/>
        </p:nvSpPr>
        <p:spPr>
          <a:xfrm>
            <a:off x="5611816" y="5293083"/>
            <a:ext cx="684803" cy="369332"/>
          </a:xfrm>
          <a:prstGeom prst="rect">
            <a:avLst/>
          </a:prstGeom>
        </p:spPr>
        <p:txBody>
          <a:bodyPr wrap="none">
            <a:spAutoFit/>
          </a:bodyPr>
          <a:lstStyle/>
          <a:p>
            <a:r>
              <a:rPr lang="en-US" b="1" dirty="0">
                <a:solidFill>
                  <a:schemeClr val="bg1"/>
                </a:solidFill>
              </a:rPr>
              <a:t>Data</a:t>
            </a:r>
            <a:endParaRPr lang="en-US" dirty="0"/>
          </a:p>
        </p:txBody>
      </p:sp>
      <p:pic>
        <p:nvPicPr>
          <p:cNvPr id="5" name="Picture 4">
            <a:extLst>
              <a:ext uri="{FF2B5EF4-FFF2-40B4-BE49-F238E27FC236}">
                <a16:creationId xmlns:a16="http://schemas.microsoft.com/office/drawing/2014/main" id="{3A211670-D124-4570-8941-3E7449CCDB42}"/>
              </a:ext>
            </a:extLst>
          </p:cNvPr>
          <p:cNvPicPr>
            <a:picLocks noChangeAspect="1"/>
          </p:cNvPicPr>
          <p:nvPr/>
        </p:nvPicPr>
        <p:blipFill>
          <a:blip r:embed="rId7"/>
          <a:stretch>
            <a:fillRect/>
          </a:stretch>
        </p:blipFill>
        <p:spPr>
          <a:xfrm>
            <a:off x="7346843" y="5505933"/>
            <a:ext cx="1152504" cy="635493"/>
          </a:xfrm>
          <a:prstGeom prst="rect">
            <a:avLst/>
          </a:prstGeom>
        </p:spPr>
      </p:pic>
    </p:spTree>
    <p:extLst>
      <p:ext uri="{BB962C8B-B14F-4D97-AF65-F5344CB8AC3E}">
        <p14:creationId xmlns:p14="http://schemas.microsoft.com/office/powerpoint/2010/main" val="7944324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370113" y="1169405"/>
            <a:ext cx="8388000" cy="4870668"/>
          </a:xfrm>
        </p:spPr>
        <p:txBody>
          <a:bodyPr>
            <a:normAutofit/>
          </a:bodyPr>
          <a:lstStyle/>
          <a:p>
            <a:pPr marL="0" lvl="1" indent="0">
              <a:spcBef>
                <a:spcPts val="1800"/>
              </a:spcBef>
              <a:buNone/>
            </a:pPr>
            <a:r>
              <a:rPr kumimoji="0" lang="en-US" sz="2400" b="0" i="0" u="none" strike="noStrike" kern="1200" cap="none" spc="0" normalizeH="0" baseline="0" noProof="0" dirty="0">
                <a:ln>
                  <a:noFill/>
                </a:ln>
                <a:solidFill>
                  <a:srgbClr val="81BC00"/>
                </a:solidFill>
                <a:effectLst/>
                <a:uLnTx/>
                <a:uFillTx/>
                <a:latin typeface="Calibri" panose="020F0502020204030204" pitchFamily="34" charset="0"/>
                <a:ea typeface="Calibri" panose="020F0502020204030204" pitchFamily="34" charset="0"/>
                <a:cs typeface="Times New Roman" panose="02020603050405020304" pitchFamily="18" charset="0"/>
              </a:rPr>
              <a:t>Freedom Debt Relief’s Marketing Campaign Analysis </a:t>
            </a:r>
            <a:br>
              <a:rPr kumimoji="0" lang="en-US" sz="2800" b="0" i="0" u="none" strike="noStrike" kern="1200" cap="none" spc="0" normalizeH="0" baseline="0" noProof="0" dirty="0">
                <a:ln>
                  <a:noFill/>
                </a:ln>
                <a:solidFill>
                  <a:srgbClr val="81BC00"/>
                </a:solidFill>
                <a:effectLst/>
                <a:uLnTx/>
                <a:uFillTx/>
                <a:latin typeface="Arial"/>
                <a:ea typeface="+mj-ea"/>
                <a:cs typeface="+mj-cs"/>
              </a:rPr>
            </a:br>
            <a:r>
              <a:rPr lang="en-US" dirty="0"/>
              <a:t>			</a:t>
            </a:r>
          </a:p>
          <a:p>
            <a:pPr marL="0" lvl="1" indent="0">
              <a:spcBef>
                <a:spcPts val="1800"/>
              </a:spcBef>
              <a:buNone/>
            </a:pPr>
            <a:r>
              <a:rPr lang="en-US" dirty="0">
                <a:solidFill>
                  <a:schemeClr val="bg1">
                    <a:lumMod val="95000"/>
                  </a:schemeClr>
                </a:solidFill>
              </a:rPr>
              <a:t>Background / Business Problem					3</a:t>
            </a:r>
          </a:p>
          <a:p>
            <a:pPr marL="0" lvl="1" indent="0">
              <a:spcBef>
                <a:spcPts val="1800"/>
              </a:spcBef>
              <a:buNone/>
            </a:pPr>
            <a:r>
              <a:rPr lang="en-US" dirty="0">
                <a:solidFill>
                  <a:schemeClr val="bg1">
                    <a:lumMod val="95000"/>
                  </a:schemeClr>
                </a:solidFill>
              </a:rPr>
              <a:t>Analysis – Data Set Characteristics					4</a:t>
            </a:r>
          </a:p>
          <a:p>
            <a:pPr marL="0" lvl="1" indent="0">
              <a:spcBef>
                <a:spcPts val="1800"/>
              </a:spcBef>
              <a:buNone/>
            </a:pPr>
            <a:r>
              <a:rPr lang="en-US" dirty="0">
                <a:solidFill>
                  <a:schemeClr val="bg1">
                    <a:lumMod val="95000"/>
                  </a:schemeClr>
                </a:solidFill>
              </a:rPr>
              <a:t>Analysis – Pre-processing &amp; Features				5</a:t>
            </a:r>
          </a:p>
          <a:p>
            <a:pPr marL="0" lvl="1" indent="0">
              <a:spcBef>
                <a:spcPts val="1800"/>
              </a:spcBef>
              <a:buNone/>
            </a:pPr>
            <a:r>
              <a:rPr lang="en-US" dirty="0">
                <a:solidFill>
                  <a:schemeClr val="bg1">
                    <a:lumMod val="95000"/>
                  </a:schemeClr>
                </a:solidFill>
              </a:rPr>
              <a:t>Analysis – EDA 							6-7</a:t>
            </a:r>
          </a:p>
          <a:p>
            <a:pPr marL="0" lvl="1" indent="0">
              <a:spcBef>
                <a:spcPts val="1800"/>
              </a:spcBef>
              <a:buNone/>
            </a:pPr>
            <a:r>
              <a:rPr lang="en-US" dirty="0">
                <a:solidFill>
                  <a:schemeClr val="bg1"/>
                </a:solidFill>
              </a:rPr>
              <a:t>Tableau Charts and Figures                                                                       8-10</a:t>
            </a:r>
          </a:p>
          <a:p>
            <a:pPr marL="0" lvl="1" indent="0">
              <a:spcBef>
                <a:spcPts val="1800"/>
              </a:spcBef>
              <a:buNone/>
            </a:pPr>
            <a:r>
              <a:rPr lang="en-US" dirty="0">
                <a:solidFill>
                  <a:schemeClr val="bg1"/>
                </a:solidFill>
              </a:rPr>
              <a:t>Statistical Significance &amp; Matrix Selection</a:t>
            </a:r>
            <a:r>
              <a:rPr lang="en-US" dirty="0">
                <a:solidFill>
                  <a:schemeClr val="bg1">
                    <a:lumMod val="95000"/>
                  </a:schemeClr>
                </a:solidFill>
              </a:rPr>
              <a:t>				11</a:t>
            </a:r>
          </a:p>
          <a:p>
            <a:pPr marL="0" lvl="1" indent="0">
              <a:spcBef>
                <a:spcPts val="1800"/>
              </a:spcBef>
              <a:buNone/>
            </a:pPr>
            <a:r>
              <a:rPr lang="en-US" dirty="0">
                <a:solidFill>
                  <a:schemeClr val="bg1">
                    <a:lumMod val="95000"/>
                  </a:schemeClr>
                </a:solidFill>
              </a:rPr>
              <a:t>Analysis – Key Results &amp; Recommendation				12</a:t>
            </a:r>
          </a:p>
          <a:p>
            <a:pPr marL="0" lvl="1" indent="0">
              <a:spcBef>
                <a:spcPts val="1800"/>
              </a:spcBef>
              <a:buNone/>
            </a:pPr>
            <a:r>
              <a:rPr lang="en-US" sz="2100" dirty="0">
                <a:solidFill>
                  <a:srgbClr val="92D050"/>
                </a:solidFill>
              </a:rPr>
              <a:t>Appendix</a:t>
            </a:r>
            <a:r>
              <a:rPr lang="en-US" dirty="0"/>
              <a:t>							</a:t>
            </a:r>
            <a:r>
              <a:rPr lang="en-US" dirty="0">
                <a:solidFill>
                  <a:schemeClr val="bg1"/>
                </a:solidFill>
              </a:rPr>
              <a:t>13-16</a:t>
            </a:r>
          </a:p>
          <a:p>
            <a:pPr marL="0" lvl="1" indent="0">
              <a:spcBef>
                <a:spcPts val="1800"/>
              </a:spcBef>
              <a:buNone/>
            </a:pPr>
            <a:endParaRPr lang="en-US" dirty="0"/>
          </a:p>
          <a:p>
            <a:pPr marL="0" lvl="1" indent="0">
              <a:spcBef>
                <a:spcPts val="1800"/>
              </a:spcBef>
              <a:buNone/>
            </a:pPr>
            <a:endParaRPr lang="en-US" dirty="0"/>
          </a:p>
          <a:p>
            <a:endParaRPr lang="en-US" dirty="0"/>
          </a:p>
        </p:txBody>
      </p:sp>
      <p:sp>
        <p:nvSpPr>
          <p:cNvPr id="6" name="Title 5"/>
          <p:cNvSpPr>
            <a:spLocks noGrp="1"/>
          </p:cNvSpPr>
          <p:nvPr>
            <p:ph type="title" idx="4294967295"/>
          </p:nvPr>
        </p:nvSpPr>
        <p:spPr>
          <a:xfrm>
            <a:off x="370113" y="179571"/>
            <a:ext cx="8388000" cy="887229"/>
          </a:xfrm>
        </p:spPr>
        <p:txBody>
          <a:bodyPr>
            <a:normAutofit/>
          </a:bodyPr>
          <a:lstStyle/>
          <a:p>
            <a:r>
              <a:rPr lang="en-US" sz="3000" dirty="0">
                <a:solidFill>
                  <a:schemeClr val="bg1"/>
                </a:solidFill>
              </a:rPr>
              <a:t>Agenda  </a:t>
            </a:r>
          </a:p>
        </p:txBody>
      </p:sp>
    </p:spTree>
    <p:extLst>
      <p:ext uri="{BB962C8B-B14F-4D97-AF65-F5344CB8AC3E}">
        <p14:creationId xmlns:p14="http://schemas.microsoft.com/office/powerpoint/2010/main" val="3367634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Background / Business Problem</a:t>
            </a:r>
            <a:endParaRPr lang="en-US" sz="1800" dirty="0">
              <a:solidFill>
                <a:srgbClr val="002060"/>
              </a:solidFill>
            </a:endParaRPr>
          </a:p>
        </p:txBody>
      </p:sp>
      <p:sp>
        <p:nvSpPr>
          <p:cNvPr id="4" name="Rectangle 3">
            <a:extLst>
              <a:ext uri="{FF2B5EF4-FFF2-40B4-BE49-F238E27FC236}">
                <a16:creationId xmlns:a16="http://schemas.microsoft.com/office/drawing/2014/main" id="{17AB4602-59D3-418D-9D15-E8B431BE9124}"/>
              </a:ext>
            </a:extLst>
          </p:cNvPr>
          <p:cNvSpPr/>
          <p:nvPr/>
        </p:nvSpPr>
        <p:spPr>
          <a:xfrm>
            <a:off x="365760" y="1120676"/>
            <a:ext cx="8350401" cy="4678204"/>
          </a:xfrm>
          <a:prstGeom prst="rect">
            <a:avLst/>
          </a:prstGeom>
          <a:solidFill>
            <a:schemeClr val="bg1">
              <a:lumMod val="95000"/>
            </a:schemeClr>
          </a:solidFill>
        </p:spPr>
        <p:txBody>
          <a:bodyPr wrap="square">
            <a:spAutoFit/>
          </a:bodyPr>
          <a:lstStyle/>
          <a:p>
            <a:r>
              <a:rPr lang="en-US" sz="1600" dirty="0"/>
              <a:t>Measure </a:t>
            </a:r>
            <a:r>
              <a:rPr lang="en-US" sz="1600" dirty="0">
                <a:cs typeface="Times New Roman" panose="02020603050405020304" pitchFamily="18" charset="0"/>
              </a:rPr>
              <a:t>ma</a:t>
            </a:r>
            <a:r>
              <a:rPr lang="en-US" sz="1600" dirty="0">
                <a:effectLst/>
                <a:ea typeface="Calibri" panose="020F0502020204030204" pitchFamily="34" charset="0"/>
                <a:cs typeface="Times New Roman" panose="02020603050405020304" pitchFamily="18" charset="0"/>
              </a:rPr>
              <a:t>rketing campaign and provide strategy for future campaign   </a:t>
            </a:r>
            <a:endParaRPr lang="en-US" sz="1600" dirty="0"/>
          </a:p>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p:txBody>
      </p:sp>
      <p:sp>
        <p:nvSpPr>
          <p:cNvPr id="10" name="Rectangle 9">
            <a:extLst>
              <a:ext uri="{FF2B5EF4-FFF2-40B4-BE49-F238E27FC236}">
                <a16:creationId xmlns:a16="http://schemas.microsoft.com/office/drawing/2014/main" id="{EE4D7D64-84B9-46EF-834B-D3C93EDF1F3D}"/>
              </a:ext>
            </a:extLst>
          </p:cNvPr>
          <p:cNvSpPr/>
          <p:nvPr/>
        </p:nvSpPr>
        <p:spPr>
          <a:xfrm>
            <a:off x="365762" y="1687222"/>
            <a:ext cx="1466566" cy="1753949"/>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Situation</a:t>
            </a:r>
          </a:p>
        </p:txBody>
      </p:sp>
      <p:sp>
        <p:nvSpPr>
          <p:cNvPr id="11" name="Rectangle 10">
            <a:extLst>
              <a:ext uri="{FF2B5EF4-FFF2-40B4-BE49-F238E27FC236}">
                <a16:creationId xmlns:a16="http://schemas.microsoft.com/office/drawing/2014/main" id="{9BA9E2EA-B2A1-47A4-B9B1-8D8C7BF5E978}"/>
              </a:ext>
            </a:extLst>
          </p:cNvPr>
          <p:cNvSpPr/>
          <p:nvPr/>
        </p:nvSpPr>
        <p:spPr>
          <a:xfrm>
            <a:off x="1845578" y="1687222"/>
            <a:ext cx="6870584" cy="175394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200"/>
              </a:spcAft>
            </a:pPr>
            <a:r>
              <a:rPr lang="en-US" sz="1200" dirty="0">
                <a:solidFill>
                  <a:schemeClr val="tx1"/>
                </a:solidFill>
                <a:effectLst/>
                <a:ea typeface="Calibri" panose="020F0502020204030204" pitchFamily="34" charset="0"/>
                <a:cs typeface="Times New Roman" panose="02020603050405020304" pitchFamily="18" charset="0"/>
              </a:rPr>
              <a:t>Freedom ran a recent marketing campaign to promote the value proposition of how the debt relief program helps people achieve financial freedom.  The cost of this campaign was $5 million. Team Collected the data for pre-campaign, campaign and post campaign months to analyze whether the campaign was successful or not and based on the analysis how we can adjust the future campaigns.</a:t>
            </a:r>
          </a:p>
        </p:txBody>
      </p:sp>
      <p:sp>
        <p:nvSpPr>
          <p:cNvPr id="12" name="Rectangle 11">
            <a:extLst>
              <a:ext uri="{FF2B5EF4-FFF2-40B4-BE49-F238E27FC236}">
                <a16:creationId xmlns:a16="http://schemas.microsoft.com/office/drawing/2014/main" id="{3F253C6B-2898-4A47-B2C5-20AFAB6DD931}"/>
              </a:ext>
            </a:extLst>
          </p:cNvPr>
          <p:cNvSpPr/>
          <p:nvPr/>
        </p:nvSpPr>
        <p:spPr>
          <a:xfrm>
            <a:off x="365763" y="3796672"/>
            <a:ext cx="1466564" cy="1902613"/>
          </a:xfrm>
          <a:prstGeom prst="rect">
            <a:avLst/>
          </a:prstGeom>
          <a:solidFill>
            <a:srgbClr val="0070C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Complication</a:t>
            </a:r>
          </a:p>
        </p:txBody>
      </p:sp>
      <p:sp>
        <p:nvSpPr>
          <p:cNvPr id="13" name="Rectangle 12">
            <a:extLst>
              <a:ext uri="{FF2B5EF4-FFF2-40B4-BE49-F238E27FC236}">
                <a16:creationId xmlns:a16="http://schemas.microsoft.com/office/drawing/2014/main" id="{BD0377BD-57EA-4630-9E6D-9F1DDB7430F4}"/>
              </a:ext>
            </a:extLst>
          </p:cNvPr>
          <p:cNvSpPr/>
          <p:nvPr/>
        </p:nvSpPr>
        <p:spPr>
          <a:xfrm>
            <a:off x="1845578" y="3796672"/>
            <a:ext cx="6870583" cy="190261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effectLst/>
                <a:ea typeface="Calibri" panose="020F0502020204030204" pitchFamily="34" charset="0"/>
                <a:cs typeface="Times New Roman" panose="02020603050405020304" pitchFamily="18" charset="0"/>
              </a:rPr>
              <a:t>In order to analyze and come to conclusion we need to explore the data, find out if there are any issues with the data like duplicates, invalid records etc. next step would be exploratory data analysis by defining various statistical methods and related plots. Based on the analysis we will perform a statistical significance test to conclude our findings. </a:t>
            </a:r>
            <a:r>
              <a:rPr lang="en-US" sz="1200" dirty="0">
                <a:solidFill>
                  <a:schemeClr val="tx1"/>
                </a:solidFill>
                <a:ea typeface="Calibri" panose="020F0502020204030204" pitchFamily="34" charset="0"/>
                <a:cs typeface="Times New Roman" panose="02020603050405020304" pitchFamily="18" charset="0"/>
              </a:rPr>
              <a:t>E</a:t>
            </a:r>
            <a:r>
              <a:rPr lang="en-US" sz="1200" dirty="0">
                <a:solidFill>
                  <a:schemeClr val="tx1"/>
                </a:solidFill>
                <a:effectLst/>
                <a:ea typeface="Calibri" panose="020F0502020204030204" pitchFamily="34" charset="0"/>
                <a:cs typeface="Times New Roman" panose="02020603050405020304" pitchFamily="18" charset="0"/>
              </a:rPr>
              <a:t>xploratory </a:t>
            </a:r>
            <a:r>
              <a:rPr lang="en-US" sz="1200" dirty="0">
                <a:solidFill>
                  <a:schemeClr val="tx1"/>
                </a:solidFill>
                <a:ea typeface="Calibri" panose="020F0502020204030204" pitchFamily="34" charset="0"/>
                <a:cs typeface="Times New Roman" panose="02020603050405020304" pitchFamily="18" charset="0"/>
              </a:rPr>
              <a:t>D</a:t>
            </a:r>
            <a:r>
              <a:rPr lang="en-US" sz="1200" dirty="0">
                <a:solidFill>
                  <a:schemeClr val="tx1"/>
                </a:solidFill>
                <a:effectLst/>
                <a:ea typeface="Calibri" panose="020F0502020204030204" pitchFamily="34" charset="0"/>
                <a:cs typeface="Times New Roman" panose="02020603050405020304" pitchFamily="18" charset="0"/>
              </a:rPr>
              <a:t>ata </a:t>
            </a:r>
            <a:r>
              <a:rPr lang="en-US" sz="1200" dirty="0">
                <a:solidFill>
                  <a:schemeClr val="tx1"/>
                </a:solidFill>
                <a:ea typeface="Calibri" panose="020F0502020204030204" pitchFamily="34" charset="0"/>
                <a:cs typeface="Times New Roman" panose="02020603050405020304" pitchFamily="18" charset="0"/>
              </a:rPr>
              <a:t>A</a:t>
            </a:r>
            <a:r>
              <a:rPr lang="en-US" sz="1200" dirty="0">
                <a:solidFill>
                  <a:schemeClr val="tx1"/>
                </a:solidFill>
                <a:effectLst/>
                <a:ea typeface="Calibri" panose="020F0502020204030204" pitchFamily="34" charset="0"/>
                <a:cs typeface="Times New Roman" panose="02020603050405020304" pitchFamily="18" charset="0"/>
              </a:rPr>
              <a:t>nalysis(EDA)) is very critical step in order to get the insight from the data and choosing right statical method is crucial for the end result. </a:t>
            </a:r>
            <a:endParaRPr lang="en-US" sz="1200" dirty="0">
              <a:solidFill>
                <a:schemeClr val="tx1"/>
              </a:solidFill>
            </a:endParaRPr>
          </a:p>
        </p:txBody>
      </p:sp>
    </p:spTree>
    <p:extLst>
      <p:ext uri="{BB962C8B-B14F-4D97-AF65-F5344CB8AC3E}">
        <p14:creationId xmlns:p14="http://schemas.microsoft.com/office/powerpoint/2010/main" val="950395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Set Characteristics</a:t>
            </a:r>
            <a:br>
              <a:rPr lang="en-US" dirty="0">
                <a:solidFill>
                  <a:srgbClr val="002060"/>
                </a:solidFill>
              </a:rPr>
            </a:br>
            <a:endParaRPr lang="en-US" sz="2000" dirty="0">
              <a:solidFill>
                <a:srgbClr val="002060"/>
              </a:solidFill>
            </a:endParaRPr>
          </a:p>
        </p:txBody>
      </p:sp>
      <p:sp>
        <p:nvSpPr>
          <p:cNvPr id="15" name="Rectangle 14">
            <a:extLst>
              <a:ext uri="{FF2B5EF4-FFF2-40B4-BE49-F238E27FC236}">
                <a16:creationId xmlns:a16="http://schemas.microsoft.com/office/drawing/2014/main" id="{5ACB155C-1EC1-48D8-9C1D-151695C97D3D}"/>
              </a:ext>
            </a:extLst>
          </p:cNvPr>
          <p:cNvSpPr/>
          <p:nvPr/>
        </p:nvSpPr>
        <p:spPr>
          <a:xfrm>
            <a:off x="365760" y="1338790"/>
            <a:ext cx="8412480" cy="646331"/>
          </a:xfrm>
          <a:prstGeom prst="rect">
            <a:avLst/>
          </a:prstGeom>
          <a:solidFill>
            <a:schemeClr val="bg1">
              <a:lumMod val="95000"/>
            </a:schemeClr>
          </a:solidFill>
        </p:spPr>
        <p:txBody>
          <a:bodyPr wrap="square">
            <a:spAutoFit/>
          </a:bodyPr>
          <a:lstStyle/>
          <a:p>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400" dirty="0"/>
          </a:p>
        </p:txBody>
      </p:sp>
      <p:grpSp>
        <p:nvGrpSpPr>
          <p:cNvPr id="16" name="Group 4">
            <a:extLst>
              <a:ext uri="{FF2B5EF4-FFF2-40B4-BE49-F238E27FC236}">
                <a16:creationId xmlns:a16="http://schemas.microsoft.com/office/drawing/2014/main" id="{2BB897FC-23A7-4ABD-8653-B6CE273BDFE7}"/>
              </a:ext>
            </a:extLst>
          </p:cNvPr>
          <p:cNvGrpSpPr>
            <a:grpSpLocks/>
          </p:cNvGrpSpPr>
          <p:nvPr/>
        </p:nvGrpSpPr>
        <p:grpSpPr bwMode="auto">
          <a:xfrm>
            <a:off x="2063405" y="885345"/>
            <a:ext cx="4023360" cy="176213"/>
            <a:chOff x="247" y="716"/>
            <a:chExt cx="2528" cy="111"/>
          </a:xfrm>
        </p:grpSpPr>
        <p:sp>
          <p:nvSpPr>
            <p:cNvPr id="17" name="Line 5">
              <a:extLst>
                <a:ext uri="{FF2B5EF4-FFF2-40B4-BE49-F238E27FC236}">
                  <a16:creationId xmlns:a16="http://schemas.microsoft.com/office/drawing/2014/main" id="{4DF23932-4D96-498E-B5D1-55ADA74BA51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1" name="Rectangle 6">
              <a:extLst>
                <a:ext uri="{FF2B5EF4-FFF2-40B4-BE49-F238E27FC236}">
                  <a16:creationId xmlns:a16="http://schemas.microsoft.com/office/drawing/2014/main" id="{A1E51B72-4A33-4D88-9A7F-F868A96AD5FA}"/>
                </a:ext>
              </a:extLst>
            </p:cNvPr>
            <p:cNvSpPr>
              <a:spLocks noChangeArrowheads="1"/>
            </p:cNvSpPr>
            <p:nvPr/>
          </p:nvSpPr>
          <p:spPr bwMode="gray">
            <a:xfrm>
              <a:off x="1012" y="716"/>
              <a:ext cx="955"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Information</a:t>
              </a:r>
            </a:p>
          </p:txBody>
        </p:sp>
      </p:grpSp>
      <p:grpSp>
        <p:nvGrpSpPr>
          <p:cNvPr id="27" name="Group 4">
            <a:extLst>
              <a:ext uri="{FF2B5EF4-FFF2-40B4-BE49-F238E27FC236}">
                <a16:creationId xmlns:a16="http://schemas.microsoft.com/office/drawing/2014/main" id="{73F51D66-83BC-4F03-B41F-E05F00E6469B}"/>
              </a:ext>
            </a:extLst>
          </p:cNvPr>
          <p:cNvGrpSpPr>
            <a:grpSpLocks/>
          </p:cNvGrpSpPr>
          <p:nvPr/>
        </p:nvGrpSpPr>
        <p:grpSpPr bwMode="auto">
          <a:xfrm>
            <a:off x="2063405" y="2773334"/>
            <a:ext cx="4114800" cy="176213"/>
            <a:chOff x="247" y="716"/>
            <a:chExt cx="2528" cy="111"/>
          </a:xfrm>
        </p:grpSpPr>
        <p:sp>
          <p:nvSpPr>
            <p:cNvPr id="28" name="Line 5">
              <a:extLst>
                <a:ext uri="{FF2B5EF4-FFF2-40B4-BE49-F238E27FC236}">
                  <a16:creationId xmlns:a16="http://schemas.microsoft.com/office/drawing/2014/main" id="{CB149C3B-D3C9-482B-AB0D-574DBB87F061}"/>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9" name="Rectangle 6">
              <a:extLst>
                <a:ext uri="{FF2B5EF4-FFF2-40B4-BE49-F238E27FC236}">
                  <a16:creationId xmlns:a16="http://schemas.microsoft.com/office/drawing/2014/main" id="{F7E416A5-EF3F-41B0-8CDE-4B0EB72B4604}"/>
                </a:ext>
              </a:extLst>
            </p:cNvPr>
            <p:cNvSpPr>
              <a:spLocks noChangeArrowheads="1"/>
            </p:cNvSpPr>
            <p:nvPr/>
          </p:nvSpPr>
          <p:spPr bwMode="gray">
            <a:xfrm>
              <a:off x="961" y="716"/>
              <a:ext cx="1059"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Visualizations</a:t>
              </a:r>
            </a:p>
          </p:txBody>
        </p:sp>
      </p:grpSp>
      <p:pic>
        <p:nvPicPr>
          <p:cNvPr id="18" name="Picture 17">
            <a:extLst>
              <a:ext uri="{FF2B5EF4-FFF2-40B4-BE49-F238E27FC236}">
                <a16:creationId xmlns:a16="http://schemas.microsoft.com/office/drawing/2014/main" id="{DAF742B0-FF9F-4147-AD44-C63652BF0096}"/>
              </a:ext>
            </a:extLst>
          </p:cNvPr>
          <p:cNvPicPr>
            <a:picLocks noChangeAspect="1"/>
          </p:cNvPicPr>
          <p:nvPr/>
        </p:nvPicPr>
        <p:blipFill>
          <a:blip r:embed="rId2"/>
          <a:stretch>
            <a:fillRect/>
          </a:stretch>
        </p:blipFill>
        <p:spPr>
          <a:xfrm>
            <a:off x="0" y="3263740"/>
            <a:ext cx="9144000" cy="3119304"/>
          </a:xfrm>
          <a:prstGeom prst="rect">
            <a:avLst/>
          </a:prstGeom>
        </p:spPr>
      </p:pic>
      <p:pic>
        <p:nvPicPr>
          <p:cNvPr id="24" name="Picture 23">
            <a:extLst>
              <a:ext uri="{FF2B5EF4-FFF2-40B4-BE49-F238E27FC236}">
                <a16:creationId xmlns:a16="http://schemas.microsoft.com/office/drawing/2014/main" id="{68EC1259-5521-48D6-A2B5-C092FFD5394C}"/>
              </a:ext>
            </a:extLst>
          </p:cNvPr>
          <p:cNvPicPr>
            <a:picLocks noChangeAspect="1"/>
          </p:cNvPicPr>
          <p:nvPr/>
        </p:nvPicPr>
        <p:blipFill>
          <a:blip r:embed="rId3"/>
          <a:stretch>
            <a:fillRect/>
          </a:stretch>
        </p:blipFill>
        <p:spPr>
          <a:xfrm>
            <a:off x="0" y="1206331"/>
            <a:ext cx="9144000" cy="996059"/>
          </a:xfrm>
          <a:prstGeom prst="rect">
            <a:avLst/>
          </a:prstGeom>
        </p:spPr>
      </p:pic>
    </p:spTree>
    <p:extLst>
      <p:ext uri="{BB962C8B-B14F-4D97-AF65-F5344CB8AC3E}">
        <p14:creationId xmlns:p14="http://schemas.microsoft.com/office/powerpoint/2010/main" val="23141637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Pre-processing and Feature Analysis</a:t>
            </a:r>
            <a:br>
              <a:rPr lang="en-US" dirty="0">
                <a:solidFill>
                  <a:srgbClr val="002060"/>
                </a:solidFill>
              </a:rPr>
            </a:br>
            <a:r>
              <a:rPr lang="en-US" sz="2000" i="1" dirty="0"/>
              <a:t>Categorical and Numerical Features:</a:t>
            </a:r>
            <a:endParaRPr lang="en-US" sz="2000" dirty="0">
              <a:solidFill>
                <a:srgbClr val="002060"/>
              </a:solidFill>
            </a:endParaRPr>
          </a:p>
        </p:txBody>
      </p:sp>
      <p:grpSp>
        <p:nvGrpSpPr>
          <p:cNvPr id="13" name="Group 14">
            <a:extLst>
              <a:ext uri="{FF2B5EF4-FFF2-40B4-BE49-F238E27FC236}">
                <a16:creationId xmlns:a16="http://schemas.microsoft.com/office/drawing/2014/main" id="{6829B890-711B-4F3D-A2C8-DD5E5E2508CB}"/>
              </a:ext>
            </a:extLst>
          </p:cNvPr>
          <p:cNvGrpSpPr>
            <a:grpSpLocks/>
          </p:cNvGrpSpPr>
          <p:nvPr/>
        </p:nvGrpSpPr>
        <p:grpSpPr bwMode="auto">
          <a:xfrm>
            <a:off x="346933" y="1728876"/>
            <a:ext cx="2347008" cy="1603849"/>
            <a:chOff x="635" y="1086"/>
            <a:chExt cx="2173" cy="890"/>
          </a:xfrm>
        </p:grpSpPr>
        <p:sp>
          <p:nvSpPr>
            <p:cNvPr id="15" name="Rectangle 15">
              <a:extLst>
                <a:ext uri="{FF2B5EF4-FFF2-40B4-BE49-F238E27FC236}">
                  <a16:creationId xmlns:a16="http://schemas.microsoft.com/office/drawing/2014/main" id="{28425367-EF4C-47FC-AA01-20A7A5A23D25}"/>
                </a:ext>
              </a:extLst>
            </p:cNvPr>
            <p:cNvSpPr>
              <a:spLocks noChangeArrowheads="1"/>
            </p:cNvSpPr>
            <p:nvPr/>
          </p:nvSpPr>
          <p:spPr bwMode="gray">
            <a:xfrm>
              <a:off x="635" y="1202"/>
              <a:ext cx="2173" cy="774"/>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err="1"/>
                <a:t>client_geographical_region</a:t>
              </a:r>
              <a:endParaRPr lang="en-US" sz="1100" dirty="0"/>
            </a:p>
            <a:p>
              <a:pPr marL="285750" indent="-285750">
                <a:buFont typeface="Wingdings" panose="05000000000000000000" pitchFamily="2" charset="2"/>
                <a:buChar char="§"/>
              </a:pPr>
              <a:r>
                <a:rPr lang="en-US" sz="1100" dirty="0" err="1"/>
                <a:t>client_residence_status</a:t>
              </a:r>
              <a:endParaRPr lang="en-US" sz="1100" dirty="0"/>
            </a:p>
            <a:p>
              <a:pPr marL="285750" indent="-285750">
                <a:buFont typeface="Wingdings" panose="05000000000000000000" pitchFamily="2" charset="2"/>
                <a:buChar char="§"/>
              </a:pPr>
              <a:r>
                <a:rPr lang="en-US" sz="1100" dirty="0" err="1"/>
                <a:t>month_name</a:t>
              </a:r>
              <a:endParaRPr lang="en-US" sz="1100" dirty="0"/>
            </a:p>
            <a:p>
              <a:pPr marL="285750" indent="-285750">
                <a:buFont typeface="Wingdings" panose="05000000000000000000" pitchFamily="2" charset="2"/>
                <a:buChar char="§"/>
              </a:pPr>
              <a:r>
                <a:rPr lang="en-US" sz="1100" dirty="0" err="1"/>
                <a:t>deposit_type</a:t>
              </a:r>
              <a:endParaRPr lang="en-US" sz="1100" dirty="0"/>
            </a:p>
            <a:p>
              <a:pPr marL="285750" indent="-285750">
                <a:buFont typeface="Wingdings" panose="05000000000000000000" pitchFamily="2" charset="2"/>
                <a:buChar char="§"/>
              </a:pPr>
              <a:r>
                <a:rPr lang="en-US" sz="1100" dirty="0" err="1"/>
                <a:t>deposit_cadence</a:t>
              </a:r>
              <a:endParaRPr lang="en-US" sz="1100" dirty="0"/>
            </a:p>
          </p:txBody>
        </p:sp>
        <p:sp>
          <p:nvSpPr>
            <p:cNvPr id="17" name="Text Box 16">
              <a:extLst>
                <a:ext uri="{FF2B5EF4-FFF2-40B4-BE49-F238E27FC236}">
                  <a16:creationId xmlns:a16="http://schemas.microsoft.com/office/drawing/2014/main" id="{6941B0DE-7659-4678-9EF2-A11276305B07}"/>
                </a:ext>
              </a:extLst>
            </p:cNvPr>
            <p:cNvSpPr txBox="1">
              <a:spLocks noChangeArrowheads="1"/>
            </p:cNvSpPr>
            <p:nvPr/>
          </p:nvSpPr>
          <p:spPr bwMode="gray">
            <a:xfrm>
              <a:off x="753" y="1086"/>
              <a:ext cx="968"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b="1" kern="0" dirty="0">
                  <a:solidFill>
                    <a:srgbClr val="000000"/>
                  </a:solidFill>
                  <a:cs typeface="Arial" charset="0"/>
                </a:rPr>
                <a:t>Categorical Features</a:t>
              </a:r>
            </a:p>
          </p:txBody>
        </p:sp>
      </p:grpSp>
      <p:grpSp>
        <p:nvGrpSpPr>
          <p:cNvPr id="18" name="Group 20">
            <a:extLst>
              <a:ext uri="{FF2B5EF4-FFF2-40B4-BE49-F238E27FC236}">
                <a16:creationId xmlns:a16="http://schemas.microsoft.com/office/drawing/2014/main" id="{A221B657-1C5B-4940-B629-A4488A47A3A0}"/>
              </a:ext>
            </a:extLst>
          </p:cNvPr>
          <p:cNvGrpSpPr>
            <a:grpSpLocks/>
          </p:cNvGrpSpPr>
          <p:nvPr/>
        </p:nvGrpSpPr>
        <p:grpSpPr bwMode="auto">
          <a:xfrm>
            <a:off x="346934" y="4432924"/>
            <a:ext cx="2347008" cy="1288908"/>
            <a:chOff x="635" y="955"/>
            <a:chExt cx="2173" cy="1031"/>
          </a:xfrm>
        </p:grpSpPr>
        <p:sp>
          <p:nvSpPr>
            <p:cNvPr id="19" name="Rectangle 21">
              <a:extLst>
                <a:ext uri="{FF2B5EF4-FFF2-40B4-BE49-F238E27FC236}">
                  <a16:creationId xmlns:a16="http://schemas.microsoft.com/office/drawing/2014/main" id="{2589FCA2-B8B3-4260-A6E2-D9F57E152D4A}"/>
                </a:ext>
              </a:extLst>
            </p:cNvPr>
            <p:cNvSpPr>
              <a:spLocks noChangeArrowheads="1"/>
            </p:cNvSpPr>
            <p:nvPr/>
          </p:nvSpPr>
          <p:spPr bwMode="gray">
            <a:xfrm>
              <a:off x="635" y="1117"/>
              <a:ext cx="2173" cy="869"/>
            </a:xfrm>
            <a:prstGeom prst="rect">
              <a:avLst/>
            </a:prstGeom>
            <a:noFill/>
            <a:ln w="9525" algn="ctr">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err="1"/>
                <a:t>client_id</a:t>
              </a:r>
              <a:endParaRPr lang="en-US" sz="1100" dirty="0"/>
            </a:p>
            <a:p>
              <a:pPr marL="285750" indent="-285750">
                <a:buFont typeface="Wingdings" panose="05000000000000000000" pitchFamily="2" charset="2"/>
                <a:buChar char="§"/>
              </a:pPr>
              <a:r>
                <a:rPr lang="en-US" sz="1100" dirty="0" err="1"/>
                <a:t>client_age</a:t>
              </a:r>
              <a:endParaRPr lang="en-US" sz="1100" dirty="0"/>
            </a:p>
            <a:p>
              <a:pPr marL="285750" indent="-285750">
                <a:buFont typeface="Wingdings" panose="05000000000000000000" pitchFamily="2" charset="2"/>
                <a:buChar char="§"/>
              </a:pPr>
              <a:r>
                <a:rPr lang="en-US" sz="1100" dirty="0" err="1"/>
                <a:t>deposit_amount</a:t>
              </a:r>
              <a:endParaRPr lang="en-US" sz="1100" dirty="0"/>
            </a:p>
          </p:txBody>
        </p:sp>
        <p:sp>
          <p:nvSpPr>
            <p:cNvPr id="20" name="Text Box 22">
              <a:extLst>
                <a:ext uri="{FF2B5EF4-FFF2-40B4-BE49-F238E27FC236}">
                  <a16:creationId xmlns:a16="http://schemas.microsoft.com/office/drawing/2014/main" id="{DA84912A-9F6E-4E79-8FC3-415A55F9CC49}"/>
                </a:ext>
              </a:extLst>
            </p:cNvPr>
            <p:cNvSpPr txBox="1">
              <a:spLocks noChangeArrowheads="1"/>
            </p:cNvSpPr>
            <p:nvPr/>
          </p:nvSpPr>
          <p:spPr bwMode="gray">
            <a:xfrm>
              <a:off x="718" y="955"/>
              <a:ext cx="896"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marL="177800" marR="0" lvl="0" indent="-177800" defTabSz="914253" eaLnBrk="1" fontAlgn="auto" latinLnBrk="0" hangingPunct="1">
                <a:lnSpc>
                  <a:spcPct val="106000"/>
                </a:lnSpc>
                <a:spcBef>
                  <a:spcPts val="0"/>
                </a:spcBef>
                <a:spcAft>
                  <a:spcPts val="0"/>
                </a:spcAft>
                <a:buClr>
                  <a:srgbClr val="000000"/>
                </a:buClr>
                <a:buSzTx/>
                <a:buFont typeface="Wingdings 2" pitchFamily="18" charset="2"/>
                <a:buNone/>
                <a:tabLst/>
                <a:defRPr/>
              </a:pPr>
              <a:r>
                <a:rPr kumimoji="0" lang="en-GB" sz="1200" b="1" i="0" u="none" strike="noStrike" kern="0" cap="none" spc="0" normalizeH="0" baseline="0" noProof="0" dirty="0">
                  <a:ln>
                    <a:noFill/>
                  </a:ln>
                  <a:solidFill>
                    <a:srgbClr val="000000"/>
                  </a:solidFill>
                  <a:effectLst/>
                  <a:uLnTx/>
                  <a:uFillTx/>
                  <a:latin typeface="Arial" charset="0"/>
                </a:rPr>
                <a:t>Numerical Features</a:t>
              </a:r>
            </a:p>
          </p:txBody>
        </p:sp>
      </p:grpSp>
      <p:sp>
        <p:nvSpPr>
          <p:cNvPr id="28" name="Isosceles Triangle 27">
            <a:extLst>
              <a:ext uri="{FF2B5EF4-FFF2-40B4-BE49-F238E27FC236}">
                <a16:creationId xmlns:a16="http://schemas.microsoft.com/office/drawing/2014/main" id="{D48A8968-2099-4196-905F-5737AC91EDC5}"/>
              </a:ext>
            </a:extLst>
          </p:cNvPr>
          <p:cNvSpPr/>
          <p:nvPr/>
        </p:nvSpPr>
        <p:spPr bwMode="gray">
          <a:xfrm rot="16200000" flipV="1">
            <a:off x="2250098" y="2505408"/>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29" name="Isosceles Triangle 28">
            <a:extLst>
              <a:ext uri="{FF2B5EF4-FFF2-40B4-BE49-F238E27FC236}">
                <a16:creationId xmlns:a16="http://schemas.microsoft.com/office/drawing/2014/main" id="{27A97523-9DDA-4A32-8E9D-7B55B164ADC4}"/>
              </a:ext>
            </a:extLst>
          </p:cNvPr>
          <p:cNvSpPr/>
          <p:nvPr/>
        </p:nvSpPr>
        <p:spPr bwMode="gray">
          <a:xfrm rot="16200000" flipV="1">
            <a:off x="2250098" y="5100801"/>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31" name="Text Placeholder 51">
            <a:extLst>
              <a:ext uri="{FF2B5EF4-FFF2-40B4-BE49-F238E27FC236}">
                <a16:creationId xmlns:a16="http://schemas.microsoft.com/office/drawing/2014/main" id="{67164BCD-3596-4CF6-8037-72A77BAA6CD5}"/>
              </a:ext>
            </a:extLst>
          </p:cNvPr>
          <p:cNvSpPr txBox="1">
            <a:spLocks/>
          </p:cNvSpPr>
          <p:nvPr/>
        </p:nvSpPr>
        <p:spPr bwMode="gray">
          <a:xfrm>
            <a:off x="4800409" y="1255900"/>
            <a:ext cx="3977831" cy="1379538"/>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r>
              <a:rPr lang="en-US" dirty="0"/>
              <a:t>[Display charts, code, data shape, feature description]</a:t>
            </a:r>
          </a:p>
        </p:txBody>
      </p:sp>
      <p:sp>
        <p:nvSpPr>
          <p:cNvPr id="32" name="Text Placeholder 51">
            <a:extLst>
              <a:ext uri="{FF2B5EF4-FFF2-40B4-BE49-F238E27FC236}">
                <a16:creationId xmlns:a16="http://schemas.microsoft.com/office/drawing/2014/main" id="{B497D4C5-FE43-4396-80C9-E97A15931F7C}"/>
              </a:ext>
            </a:extLst>
          </p:cNvPr>
          <p:cNvSpPr txBox="1">
            <a:spLocks/>
          </p:cNvSpPr>
          <p:nvPr/>
        </p:nvSpPr>
        <p:spPr bwMode="gray">
          <a:xfrm>
            <a:off x="3444536" y="4453635"/>
            <a:ext cx="5565497" cy="1379538"/>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dirty="0"/>
              <a:t>[Display charts, code, data shape, feature description]</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4" name="Picture 3">
            <a:extLst>
              <a:ext uri="{FF2B5EF4-FFF2-40B4-BE49-F238E27FC236}">
                <a16:creationId xmlns:a16="http://schemas.microsoft.com/office/drawing/2014/main" id="{1250AE03-5474-40FF-A733-E509C910DE33}"/>
              </a:ext>
            </a:extLst>
          </p:cNvPr>
          <p:cNvPicPr>
            <a:picLocks noChangeAspect="1"/>
          </p:cNvPicPr>
          <p:nvPr/>
        </p:nvPicPr>
        <p:blipFill>
          <a:blip r:embed="rId2"/>
          <a:stretch>
            <a:fillRect/>
          </a:stretch>
        </p:blipFill>
        <p:spPr>
          <a:xfrm>
            <a:off x="3301690" y="1024827"/>
            <a:ext cx="5708343" cy="2930356"/>
          </a:xfrm>
          <a:prstGeom prst="rect">
            <a:avLst/>
          </a:prstGeom>
        </p:spPr>
      </p:pic>
      <p:pic>
        <p:nvPicPr>
          <p:cNvPr id="6" name="Picture 5">
            <a:extLst>
              <a:ext uri="{FF2B5EF4-FFF2-40B4-BE49-F238E27FC236}">
                <a16:creationId xmlns:a16="http://schemas.microsoft.com/office/drawing/2014/main" id="{433FE644-57DF-43A2-BF80-9F36CCC05D50}"/>
              </a:ext>
            </a:extLst>
          </p:cNvPr>
          <p:cNvPicPr>
            <a:picLocks noChangeAspect="1"/>
          </p:cNvPicPr>
          <p:nvPr/>
        </p:nvPicPr>
        <p:blipFill>
          <a:blip r:embed="rId3"/>
          <a:stretch>
            <a:fillRect/>
          </a:stretch>
        </p:blipFill>
        <p:spPr>
          <a:xfrm>
            <a:off x="3393503" y="4314331"/>
            <a:ext cx="5565497" cy="1758324"/>
          </a:xfrm>
          <a:prstGeom prst="rect">
            <a:avLst/>
          </a:prstGeom>
        </p:spPr>
      </p:pic>
    </p:spTree>
    <p:extLst>
      <p:ext uri="{BB962C8B-B14F-4D97-AF65-F5344CB8AC3E}">
        <p14:creationId xmlns:p14="http://schemas.microsoft.com/office/powerpoint/2010/main" val="34043321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Category plots based on “number of Transactions”</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65760"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a:t>
            </a: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1</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76"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3</a:t>
              </a:r>
              <a:endParaRPr lang="en-US" sz="1100" b="1" kern="0" dirty="0">
                <a:solidFill>
                  <a:srgbClr val="000000"/>
                </a:solidFill>
                <a:cs typeface="Arial" charset="0"/>
              </a:endParaRPr>
            </a:p>
          </p:txBody>
        </p:sp>
      </p:grpSp>
      <p:grpSp>
        <p:nvGrpSpPr>
          <p:cNvPr id="43" name="Group 13">
            <a:extLst>
              <a:ext uri="{FF2B5EF4-FFF2-40B4-BE49-F238E27FC236}">
                <a16:creationId xmlns:a16="http://schemas.microsoft.com/office/drawing/2014/main" id="{FDD37694-C1B8-4284-B7A8-2CC5F3376E15}"/>
              </a:ext>
            </a:extLst>
          </p:cNvPr>
          <p:cNvGrpSpPr>
            <a:grpSpLocks/>
          </p:cNvGrpSpPr>
          <p:nvPr/>
        </p:nvGrpSpPr>
        <p:grpSpPr bwMode="auto">
          <a:xfrm>
            <a:off x="392113" y="3781437"/>
            <a:ext cx="4013200" cy="160338"/>
            <a:chOff x="247" y="2382"/>
            <a:chExt cx="2528" cy="101"/>
          </a:xfrm>
        </p:grpSpPr>
        <p:sp>
          <p:nvSpPr>
            <p:cNvPr id="44" name="Line 14">
              <a:extLst>
                <a:ext uri="{FF2B5EF4-FFF2-40B4-BE49-F238E27FC236}">
                  <a16:creationId xmlns:a16="http://schemas.microsoft.com/office/drawing/2014/main" id="{C5DD8C7A-DAE2-42F0-B541-F74CE8E4A12F}"/>
                </a:ext>
              </a:extLst>
            </p:cNvPr>
            <p:cNvSpPr>
              <a:spLocks noChangeShapeType="1"/>
            </p:cNvSpPr>
            <p:nvPr/>
          </p:nvSpPr>
          <p:spPr bwMode="gray">
            <a:xfrm>
              <a:off x="247"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5" name="Rectangle 15">
              <a:extLst>
                <a:ext uri="{FF2B5EF4-FFF2-40B4-BE49-F238E27FC236}">
                  <a16:creationId xmlns:a16="http://schemas.microsoft.com/office/drawing/2014/main" id="{0B921F8D-BA28-46D5-BF99-2B075ADAA966}"/>
                </a:ext>
              </a:extLst>
            </p:cNvPr>
            <p:cNvSpPr>
              <a:spLocks noChangeArrowheads="1"/>
            </p:cNvSpPr>
            <p:nvPr/>
          </p:nvSpPr>
          <p:spPr bwMode="gray">
            <a:xfrm>
              <a:off x="1040"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2</a:t>
              </a:r>
              <a:endParaRPr lang="en-US" sz="1100" b="1" kern="0" dirty="0">
                <a:solidFill>
                  <a:srgbClr val="000000"/>
                </a:solidFill>
                <a:cs typeface="Arial" charset="0"/>
              </a:endParaRPr>
            </a:p>
          </p:txBody>
        </p:sp>
      </p:grpSp>
      <p:grpSp>
        <p:nvGrpSpPr>
          <p:cNvPr id="46" name="Group 16">
            <a:extLst>
              <a:ext uri="{FF2B5EF4-FFF2-40B4-BE49-F238E27FC236}">
                <a16:creationId xmlns:a16="http://schemas.microsoft.com/office/drawing/2014/main" id="{4B8E359C-01B9-49BB-8DAA-FEE9AEBFCE4B}"/>
              </a:ext>
            </a:extLst>
          </p:cNvPr>
          <p:cNvGrpSpPr>
            <a:grpSpLocks/>
          </p:cNvGrpSpPr>
          <p:nvPr/>
        </p:nvGrpSpPr>
        <p:grpSpPr bwMode="auto">
          <a:xfrm>
            <a:off x="4733925" y="3781437"/>
            <a:ext cx="4013200" cy="160338"/>
            <a:chOff x="2982" y="2382"/>
            <a:chExt cx="2528" cy="101"/>
          </a:xfrm>
        </p:grpSpPr>
        <p:sp>
          <p:nvSpPr>
            <p:cNvPr id="47" name="Line 17">
              <a:extLst>
                <a:ext uri="{FF2B5EF4-FFF2-40B4-BE49-F238E27FC236}">
                  <a16:creationId xmlns:a16="http://schemas.microsoft.com/office/drawing/2014/main" id="{A681A31A-FB65-43D0-B770-6C79E47C3331}"/>
                </a:ext>
              </a:extLst>
            </p:cNvPr>
            <p:cNvSpPr>
              <a:spLocks noChangeShapeType="1"/>
            </p:cNvSpPr>
            <p:nvPr/>
          </p:nvSpPr>
          <p:spPr bwMode="gray">
            <a:xfrm>
              <a:off x="2982"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8" name="Rectangle 18">
              <a:extLst>
                <a:ext uri="{FF2B5EF4-FFF2-40B4-BE49-F238E27FC236}">
                  <a16:creationId xmlns:a16="http://schemas.microsoft.com/office/drawing/2014/main" id="{9CBED18C-B301-4880-8822-EDAFD3D27BA0}"/>
                </a:ext>
              </a:extLst>
            </p:cNvPr>
            <p:cNvSpPr>
              <a:spLocks noChangeArrowheads="1"/>
            </p:cNvSpPr>
            <p:nvPr/>
          </p:nvSpPr>
          <p:spPr bwMode="gray">
            <a:xfrm>
              <a:off x="3774"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4</a:t>
              </a:r>
              <a:endParaRPr lang="en-US" sz="1100" b="1" kern="0" dirty="0">
                <a:solidFill>
                  <a:srgbClr val="000000"/>
                </a:solidFill>
                <a:cs typeface="Arial" charset="0"/>
              </a:endParaRPr>
            </a:p>
          </p:txBody>
        </p:sp>
      </p:grpSp>
      <p:sp>
        <p:nvSpPr>
          <p:cNvPr id="49" name="Text Placeholder 51">
            <a:extLst>
              <a:ext uri="{FF2B5EF4-FFF2-40B4-BE49-F238E27FC236}">
                <a16:creationId xmlns:a16="http://schemas.microsoft.com/office/drawing/2014/main" id="{09EBFC8D-FD5F-4ECB-AC95-E64E685A77A5}"/>
              </a:ext>
            </a:extLst>
          </p:cNvPr>
          <p:cNvSpPr txBox="1">
            <a:spLocks/>
          </p:cNvSpPr>
          <p:nvPr/>
        </p:nvSpPr>
        <p:spPr bwMode="gray">
          <a:xfrm>
            <a:off x="4714875"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0" name="Text Placeholder 51">
            <a:extLst>
              <a:ext uri="{FF2B5EF4-FFF2-40B4-BE49-F238E27FC236}">
                <a16:creationId xmlns:a16="http://schemas.microsoft.com/office/drawing/2014/main" id="{C7CE995C-216D-4E3C-AD0F-4FA497B8B85A}"/>
              </a:ext>
            </a:extLst>
          </p:cNvPr>
          <p:cNvSpPr txBox="1">
            <a:spLocks/>
          </p:cNvSpPr>
          <p:nvPr/>
        </p:nvSpPr>
        <p:spPr bwMode="gray">
          <a:xfrm>
            <a:off x="365760" y="403543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1" name="Text Placeholder 51">
            <a:extLst>
              <a:ext uri="{FF2B5EF4-FFF2-40B4-BE49-F238E27FC236}">
                <a16:creationId xmlns:a16="http://schemas.microsoft.com/office/drawing/2014/main" id="{02088DA5-0CDC-4FD7-B996-BF3BEAA87DC4}"/>
              </a:ext>
            </a:extLst>
          </p:cNvPr>
          <p:cNvSpPr txBox="1">
            <a:spLocks/>
          </p:cNvSpPr>
          <p:nvPr/>
        </p:nvSpPr>
        <p:spPr bwMode="gray">
          <a:xfrm>
            <a:off x="4714875" y="4079736"/>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4" name="Picture 3">
            <a:extLst>
              <a:ext uri="{FF2B5EF4-FFF2-40B4-BE49-F238E27FC236}">
                <a16:creationId xmlns:a16="http://schemas.microsoft.com/office/drawing/2014/main" id="{D365E5B8-7A9E-4D61-96A2-D3066AD512E9}"/>
              </a:ext>
            </a:extLst>
          </p:cNvPr>
          <p:cNvPicPr>
            <a:picLocks noChangeAspect="1"/>
          </p:cNvPicPr>
          <p:nvPr/>
        </p:nvPicPr>
        <p:blipFill>
          <a:blip r:embed="rId2"/>
          <a:stretch>
            <a:fillRect/>
          </a:stretch>
        </p:blipFill>
        <p:spPr>
          <a:xfrm>
            <a:off x="4688369" y="4061267"/>
            <a:ext cx="4013200" cy="2366166"/>
          </a:xfrm>
          <a:prstGeom prst="rect">
            <a:avLst/>
          </a:prstGeom>
        </p:spPr>
      </p:pic>
      <p:pic>
        <p:nvPicPr>
          <p:cNvPr id="6" name="Picture 5">
            <a:extLst>
              <a:ext uri="{FF2B5EF4-FFF2-40B4-BE49-F238E27FC236}">
                <a16:creationId xmlns:a16="http://schemas.microsoft.com/office/drawing/2014/main" id="{694A5A45-F154-48BA-85CB-41E28D98D1AB}"/>
              </a:ext>
            </a:extLst>
          </p:cNvPr>
          <p:cNvPicPr>
            <a:picLocks noChangeAspect="1"/>
          </p:cNvPicPr>
          <p:nvPr/>
        </p:nvPicPr>
        <p:blipFill>
          <a:blip r:embed="rId3"/>
          <a:stretch>
            <a:fillRect/>
          </a:stretch>
        </p:blipFill>
        <p:spPr>
          <a:xfrm>
            <a:off x="4714876" y="1331926"/>
            <a:ext cx="4340348" cy="2251310"/>
          </a:xfrm>
          <a:prstGeom prst="rect">
            <a:avLst/>
          </a:prstGeom>
        </p:spPr>
      </p:pic>
      <p:pic>
        <p:nvPicPr>
          <p:cNvPr id="8" name="Picture 7">
            <a:extLst>
              <a:ext uri="{FF2B5EF4-FFF2-40B4-BE49-F238E27FC236}">
                <a16:creationId xmlns:a16="http://schemas.microsoft.com/office/drawing/2014/main" id="{C9FE3617-F0D5-42D1-8097-FD57942C27FA}"/>
              </a:ext>
            </a:extLst>
          </p:cNvPr>
          <p:cNvPicPr>
            <a:picLocks noChangeAspect="1"/>
          </p:cNvPicPr>
          <p:nvPr/>
        </p:nvPicPr>
        <p:blipFill>
          <a:blip r:embed="rId4"/>
          <a:stretch>
            <a:fillRect/>
          </a:stretch>
        </p:blipFill>
        <p:spPr>
          <a:xfrm>
            <a:off x="365760" y="3935489"/>
            <a:ext cx="4063366" cy="2491944"/>
          </a:xfrm>
          <a:prstGeom prst="rect">
            <a:avLst/>
          </a:prstGeom>
        </p:spPr>
      </p:pic>
      <p:pic>
        <p:nvPicPr>
          <p:cNvPr id="12" name="Picture 11">
            <a:extLst>
              <a:ext uri="{FF2B5EF4-FFF2-40B4-BE49-F238E27FC236}">
                <a16:creationId xmlns:a16="http://schemas.microsoft.com/office/drawing/2014/main" id="{40E4A510-7F43-47CF-A0DC-5DC5EBD8C7E0}"/>
              </a:ext>
            </a:extLst>
          </p:cNvPr>
          <p:cNvPicPr>
            <a:picLocks noChangeAspect="1"/>
          </p:cNvPicPr>
          <p:nvPr/>
        </p:nvPicPr>
        <p:blipFill>
          <a:blip r:embed="rId5"/>
          <a:stretch>
            <a:fillRect/>
          </a:stretch>
        </p:blipFill>
        <p:spPr>
          <a:xfrm>
            <a:off x="392113" y="1407741"/>
            <a:ext cx="4179888" cy="2169062"/>
          </a:xfrm>
          <a:prstGeom prst="rect">
            <a:avLst/>
          </a:prstGeom>
        </p:spPr>
      </p:pic>
    </p:spTree>
    <p:extLst>
      <p:ext uri="{BB962C8B-B14F-4D97-AF65-F5344CB8AC3E}">
        <p14:creationId xmlns:p14="http://schemas.microsoft.com/office/powerpoint/2010/main" val="4157700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Plots based on “Sum of Deposits” of Actual Amounts</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65760"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a:t>
            </a: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5</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76"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7</a:t>
              </a:r>
              <a:endParaRPr lang="en-US" sz="1100" b="1" kern="0" dirty="0">
                <a:solidFill>
                  <a:srgbClr val="000000"/>
                </a:solidFill>
                <a:cs typeface="Arial" charset="0"/>
              </a:endParaRPr>
            </a:p>
          </p:txBody>
        </p:sp>
      </p:grpSp>
      <p:grpSp>
        <p:nvGrpSpPr>
          <p:cNvPr id="43" name="Group 13">
            <a:extLst>
              <a:ext uri="{FF2B5EF4-FFF2-40B4-BE49-F238E27FC236}">
                <a16:creationId xmlns:a16="http://schemas.microsoft.com/office/drawing/2014/main" id="{FDD37694-C1B8-4284-B7A8-2CC5F3376E15}"/>
              </a:ext>
            </a:extLst>
          </p:cNvPr>
          <p:cNvGrpSpPr>
            <a:grpSpLocks/>
          </p:cNvGrpSpPr>
          <p:nvPr/>
        </p:nvGrpSpPr>
        <p:grpSpPr bwMode="auto">
          <a:xfrm>
            <a:off x="392113" y="3781437"/>
            <a:ext cx="4013200" cy="160338"/>
            <a:chOff x="247" y="2382"/>
            <a:chExt cx="2528" cy="101"/>
          </a:xfrm>
        </p:grpSpPr>
        <p:sp>
          <p:nvSpPr>
            <p:cNvPr id="44" name="Line 14">
              <a:extLst>
                <a:ext uri="{FF2B5EF4-FFF2-40B4-BE49-F238E27FC236}">
                  <a16:creationId xmlns:a16="http://schemas.microsoft.com/office/drawing/2014/main" id="{C5DD8C7A-DAE2-42F0-B541-F74CE8E4A12F}"/>
                </a:ext>
              </a:extLst>
            </p:cNvPr>
            <p:cNvSpPr>
              <a:spLocks noChangeShapeType="1"/>
            </p:cNvSpPr>
            <p:nvPr/>
          </p:nvSpPr>
          <p:spPr bwMode="gray">
            <a:xfrm>
              <a:off x="247"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5" name="Rectangle 15">
              <a:extLst>
                <a:ext uri="{FF2B5EF4-FFF2-40B4-BE49-F238E27FC236}">
                  <a16:creationId xmlns:a16="http://schemas.microsoft.com/office/drawing/2014/main" id="{0B921F8D-BA28-46D5-BF99-2B075ADAA966}"/>
                </a:ext>
              </a:extLst>
            </p:cNvPr>
            <p:cNvSpPr>
              <a:spLocks noChangeArrowheads="1"/>
            </p:cNvSpPr>
            <p:nvPr/>
          </p:nvSpPr>
          <p:spPr bwMode="gray">
            <a:xfrm>
              <a:off x="1040"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6</a:t>
              </a:r>
              <a:endParaRPr lang="en-US" sz="1100" b="1" kern="0" dirty="0">
                <a:solidFill>
                  <a:srgbClr val="000000"/>
                </a:solidFill>
                <a:cs typeface="Arial" charset="0"/>
              </a:endParaRPr>
            </a:p>
          </p:txBody>
        </p:sp>
      </p:grpSp>
      <p:grpSp>
        <p:nvGrpSpPr>
          <p:cNvPr id="46" name="Group 16">
            <a:extLst>
              <a:ext uri="{FF2B5EF4-FFF2-40B4-BE49-F238E27FC236}">
                <a16:creationId xmlns:a16="http://schemas.microsoft.com/office/drawing/2014/main" id="{4B8E359C-01B9-49BB-8DAA-FEE9AEBFCE4B}"/>
              </a:ext>
            </a:extLst>
          </p:cNvPr>
          <p:cNvGrpSpPr>
            <a:grpSpLocks/>
          </p:cNvGrpSpPr>
          <p:nvPr/>
        </p:nvGrpSpPr>
        <p:grpSpPr bwMode="auto">
          <a:xfrm>
            <a:off x="4733925" y="3781437"/>
            <a:ext cx="4013200" cy="160338"/>
            <a:chOff x="2982" y="2382"/>
            <a:chExt cx="2528" cy="101"/>
          </a:xfrm>
        </p:grpSpPr>
        <p:sp>
          <p:nvSpPr>
            <p:cNvPr id="47" name="Line 17">
              <a:extLst>
                <a:ext uri="{FF2B5EF4-FFF2-40B4-BE49-F238E27FC236}">
                  <a16:creationId xmlns:a16="http://schemas.microsoft.com/office/drawing/2014/main" id="{A681A31A-FB65-43D0-B770-6C79E47C3331}"/>
                </a:ext>
              </a:extLst>
            </p:cNvPr>
            <p:cNvSpPr>
              <a:spLocks noChangeShapeType="1"/>
            </p:cNvSpPr>
            <p:nvPr/>
          </p:nvSpPr>
          <p:spPr bwMode="gray">
            <a:xfrm>
              <a:off x="2982"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8" name="Rectangle 18">
              <a:extLst>
                <a:ext uri="{FF2B5EF4-FFF2-40B4-BE49-F238E27FC236}">
                  <a16:creationId xmlns:a16="http://schemas.microsoft.com/office/drawing/2014/main" id="{9CBED18C-B301-4880-8822-EDAFD3D27BA0}"/>
                </a:ext>
              </a:extLst>
            </p:cNvPr>
            <p:cNvSpPr>
              <a:spLocks noChangeArrowheads="1"/>
            </p:cNvSpPr>
            <p:nvPr/>
          </p:nvSpPr>
          <p:spPr bwMode="gray">
            <a:xfrm>
              <a:off x="3774"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8</a:t>
              </a:r>
              <a:endParaRPr lang="en-US" sz="1100" b="1" kern="0" dirty="0">
                <a:solidFill>
                  <a:srgbClr val="000000"/>
                </a:solidFill>
                <a:cs typeface="Arial" charset="0"/>
              </a:endParaRPr>
            </a:p>
          </p:txBody>
        </p:sp>
      </p:grpSp>
      <p:sp>
        <p:nvSpPr>
          <p:cNvPr id="49" name="Text Placeholder 51">
            <a:extLst>
              <a:ext uri="{FF2B5EF4-FFF2-40B4-BE49-F238E27FC236}">
                <a16:creationId xmlns:a16="http://schemas.microsoft.com/office/drawing/2014/main" id="{09EBFC8D-FD5F-4ECB-AC95-E64E685A77A5}"/>
              </a:ext>
            </a:extLst>
          </p:cNvPr>
          <p:cNvSpPr txBox="1">
            <a:spLocks/>
          </p:cNvSpPr>
          <p:nvPr/>
        </p:nvSpPr>
        <p:spPr bwMode="gray">
          <a:xfrm>
            <a:off x="4714875"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0" name="Text Placeholder 51">
            <a:extLst>
              <a:ext uri="{FF2B5EF4-FFF2-40B4-BE49-F238E27FC236}">
                <a16:creationId xmlns:a16="http://schemas.microsoft.com/office/drawing/2014/main" id="{C7CE995C-216D-4E3C-AD0F-4FA497B8B85A}"/>
              </a:ext>
            </a:extLst>
          </p:cNvPr>
          <p:cNvSpPr txBox="1">
            <a:spLocks/>
          </p:cNvSpPr>
          <p:nvPr/>
        </p:nvSpPr>
        <p:spPr bwMode="gray">
          <a:xfrm>
            <a:off x="365760" y="403543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1" name="Text Placeholder 51">
            <a:extLst>
              <a:ext uri="{FF2B5EF4-FFF2-40B4-BE49-F238E27FC236}">
                <a16:creationId xmlns:a16="http://schemas.microsoft.com/office/drawing/2014/main" id="{02088DA5-0CDC-4FD7-B996-BF3BEAA87DC4}"/>
              </a:ext>
            </a:extLst>
          </p:cNvPr>
          <p:cNvSpPr txBox="1">
            <a:spLocks/>
          </p:cNvSpPr>
          <p:nvPr/>
        </p:nvSpPr>
        <p:spPr bwMode="gray">
          <a:xfrm>
            <a:off x="4714875" y="4079736"/>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DF9CB568-D4C1-4BA1-AE94-01C497773604}"/>
              </a:ext>
            </a:extLst>
          </p:cNvPr>
          <p:cNvPicPr>
            <a:picLocks noChangeAspect="1"/>
          </p:cNvPicPr>
          <p:nvPr/>
        </p:nvPicPr>
        <p:blipFill>
          <a:blip r:embed="rId2"/>
          <a:stretch>
            <a:fillRect/>
          </a:stretch>
        </p:blipFill>
        <p:spPr>
          <a:xfrm>
            <a:off x="357899" y="1345920"/>
            <a:ext cx="4029827" cy="2256116"/>
          </a:xfrm>
          <a:prstGeom prst="rect">
            <a:avLst/>
          </a:prstGeom>
        </p:spPr>
      </p:pic>
      <p:pic>
        <p:nvPicPr>
          <p:cNvPr id="9" name="Picture 8">
            <a:extLst>
              <a:ext uri="{FF2B5EF4-FFF2-40B4-BE49-F238E27FC236}">
                <a16:creationId xmlns:a16="http://schemas.microsoft.com/office/drawing/2014/main" id="{E49AB6C2-9830-4057-8D96-84CEC8E63BD8}"/>
              </a:ext>
            </a:extLst>
          </p:cNvPr>
          <p:cNvPicPr>
            <a:picLocks noChangeAspect="1"/>
          </p:cNvPicPr>
          <p:nvPr/>
        </p:nvPicPr>
        <p:blipFill>
          <a:blip r:embed="rId3"/>
          <a:stretch>
            <a:fillRect/>
          </a:stretch>
        </p:blipFill>
        <p:spPr>
          <a:xfrm>
            <a:off x="392113" y="3940455"/>
            <a:ext cx="4029827" cy="2646099"/>
          </a:xfrm>
          <a:prstGeom prst="rect">
            <a:avLst/>
          </a:prstGeom>
        </p:spPr>
      </p:pic>
      <p:pic>
        <p:nvPicPr>
          <p:cNvPr id="11" name="Picture 10">
            <a:extLst>
              <a:ext uri="{FF2B5EF4-FFF2-40B4-BE49-F238E27FC236}">
                <a16:creationId xmlns:a16="http://schemas.microsoft.com/office/drawing/2014/main" id="{44BEC590-B36A-43EB-A7C5-95E4B97F5983}"/>
              </a:ext>
            </a:extLst>
          </p:cNvPr>
          <p:cNvPicPr>
            <a:picLocks noChangeAspect="1"/>
          </p:cNvPicPr>
          <p:nvPr/>
        </p:nvPicPr>
        <p:blipFill>
          <a:blip r:embed="rId4"/>
          <a:stretch>
            <a:fillRect/>
          </a:stretch>
        </p:blipFill>
        <p:spPr>
          <a:xfrm>
            <a:off x="4714875" y="1345920"/>
            <a:ext cx="4071226" cy="2083080"/>
          </a:xfrm>
          <a:prstGeom prst="rect">
            <a:avLst/>
          </a:prstGeom>
        </p:spPr>
      </p:pic>
      <p:pic>
        <p:nvPicPr>
          <p:cNvPr id="15" name="Picture 14">
            <a:extLst>
              <a:ext uri="{FF2B5EF4-FFF2-40B4-BE49-F238E27FC236}">
                <a16:creationId xmlns:a16="http://schemas.microsoft.com/office/drawing/2014/main" id="{3A9755E2-D495-4B9C-8C3C-99C869EF0940}"/>
              </a:ext>
            </a:extLst>
          </p:cNvPr>
          <p:cNvPicPr>
            <a:picLocks noChangeAspect="1"/>
          </p:cNvPicPr>
          <p:nvPr/>
        </p:nvPicPr>
        <p:blipFill>
          <a:blip r:embed="rId5"/>
          <a:stretch>
            <a:fillRect/>
          </a:stretch>
        </p:blipFill>
        <p:spPr>
          <a:xfrm>
            <a:off x="4572001" y="3921405"/>
            <a:ext cx="4314548" cy="2665149"/>
          </a:xfrm>
          <a:prstGeom prst="rect">
            <a:avLst/>
          </a:prstGeom>
        </p:spPr>
      </p:pic>
    </p:spTree>
    <p:extLst>
      <p:ext uri="{BB962C8B-B14F-4D97-AF65-F5344CB8AC3E}">
        <p14:creationId xmlns:p14="http://schemas.microsoft.com/office/powerpoint/2010/main" val="17466607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Tableau Charts and Figures</a:t>
            </a:r>
            <a:br>
              <a:rPr lang="en-US" dirty="0">
                <a:solidFill>
                  <a:srgbClr val="002060"/>
                </a:solidFill>
              </a:rPr>
            </a:br>
            <a:r>
              <a:rPr lang="en-US" sz="2000" i="1" dirty="0"/>
              <a:t>To demonstrate deposit amount and number of clients  </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65760"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a:t>
            </a:r>
          </a:p>
        </p:txBody>
      </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334646" y="1135595"/>
            <a:ext cx="8412479" cy="161402"/>
            <a:chOff x="2982" y="754"/>
            <a:chExt cx="2528" cy="63"/>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4056" y="754"/>
              <a:ext cx="362" cy="63"/>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Tableau Chart 1</a:t>
              </a:r>
              <a:endParaRPr lang="en-US" sz="1100" b="1" kern="0" dirty="0">
                <a:solidFill>
                  <a:srgbClr val="000000"/>
                </a:solidFill>
                <a:cs typeface="Arial" charset="0"/>
              </a:endParaRPr>
            </a:p>
          </p:txBody>
        </p:sp>
      </p:grpSp>
      <p:sp>
        <p:nvSpPr>
          <p:cNvPr id="49" name="Text Placeholder 51">
            <a:extLst>
              <a:ext uri="{FF2B5EF4-FFF2-40B4-BE49-F238E27FC236}">
                <a16:creationId xmlns:a16="http://schemas.microsoft.com/office/drawing/2014/main" id="{09EBFC8D-FD5F-4ECB-AC95-E64E685A77A5}"/>
              </a:ext>
            </a:extLst>
          </p:cNvPr>
          <p:cNvSpPr txBox="1">
            <a:spLocks/>
          </p:cNvSpPr>
          <p:nvPr/>
        </p:nvSpPr>
        <p:spPr bwMode="gray">
          <a:xfrm>
            <a:off x="4714875"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0" name="Text Placeholder 51">
            <a:extLst>
              <a:ext uri="{FF2B5EF4-FFF2-40B4-BE49-F238E27FC236}">
                <a16:creationId xmlns:a16="http://schemas.microsoft.com/office/drawing/2014/main" id="{C7CE995C-216D-4E3C-AD0F-4FA497B8B85A}"/>
              </a:ext>
            </a:extLst>
          </p:cNvPr>
          <p:cNvSpPr txBox="1">
            <a:spLocks/>
          </p:cNvSpPr>
          <p:nvPr/>
        </p:nvSpPr>
        <p:spPr bwMode="gray">
          <a:xfrm>
            <a:off x="365760" y="403543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1" name="Text Placeholder 51">
            <a:extLst>
              <a:ext uri="{FF2B5EF4-FFF2-40B4-BE49-F238E27FC236}">
                <a16:creationId xmlns:a16="http://schemas.microsoft.com/office/drawing/2014/main" id="{02088DA5-0CDC-4FD7-B996-BF3BEAA87DC4}"/>
              </a:ext>
            </a:extLst>
          </p:cNvPr>
          <p:cNvSpPr txBox="1">
            <a:spLocks/>
          </p:cNvSpPr>
          <p:nvPr/>
        </p:nvSpPr>
        <p:spPr bwMode="gray">
          <a:xfrm>
            <a:off x="4751395" y="4091799"/>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pic>
        <p:nvPicPr>
          <p:cNvPr id="25" name="slide2" descr="Sheet 1">
            <a:extLst>
              <a:ext uri="{FF2B5EF4-FFF2-40B4-BE49-F238E27FC236}">
                <a16:creationId xmlns:a16="http://schemas.microsoft.com/office/drawing/2014/main" id="{1258CF9B-5DFA-4F50-AF0E-4C2E8E3FA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3" y="1372441"/>
            <a:ext cx="3986847" cy="2225949"/>
          </a:xfrm>
          <a:prstGeom prst="rect">
            <a:avLst/>
          </a:prstGeom>
        </p:spPr>
      </p:pic>
      <p:pic>
        <p:nvPicPr>
          <p:cNvPr id="27" name="slide2" descr="Sheet 1">
            <a:extLst>
              <a:ext uri="{FF2B5EF4-FFF2-40B4-BE49-F238E27FC236}">
                <a16:creationId xmlns:a16="http://schemas.microsoft.com/office/drawing/2014/main" id="{56E7475A-2842-4C78-9506-BED5A1AC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75" y="1372441"/>
            <a:ext cx="4063365" cy="2225949"/>
          </a:xfrm>
          <a:prstGeom prst="rect">
            <a:avLst/>
          </a:prstGeom>
        </p:spPr>
      </p:pic>
      <p:pic>
        <p:nvPicPr>
          <p:cNvPr id="28" name="slide2" descr="Sheet 1">
            <a:extLst>
              <a:ext uri="{FF2B5EF4-FFF2-40B4-BE49-F238E27FC236}">
                <a16:creationId xmlns:a16="http://schemas.microsoft.com/office/drawing/2014/main" id="{1A9A49AA-198E-40C1-8F3F-FF470A8E4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7" y="4148163"/>
            <a:ext cx="4237354" cy="2090723"/>
          </a:xfrm>
          <a:prstGeom prst="rect">
            <a:avLst/>
          </a:prstGeom>
        </p:spPr>
      </p:pic>
      <p:grpSp>
        <p:nvGrpSpPr>
          <p:cNvPr id="30" name="Group 10">
            <a:extLst>
              <a:ext uri="{FF2B5EF4-FFF2-40B4-BE49-F238E27FC236}">
                <a16:creationId xmlns:a16="http://schemas.microsoft.com/office/drawing/2014/main" id="{B58CBFDF-2A32-4A0D-B5F4-2AD9C535C4B1}"/>
              </a:ext>
            </a:extLst>
          </p:cNvPr>
          <p:cNvGrpSpPr>
            <a:grpSpLocks/>
          </p:cNvGrpSpPr>
          <p:nvPr/>
        </p:nvGrpSpPr>
        <p:grpSpPr bwMode="auto">
          <a:xfrm>
            <a:off x="392113" y="3770675"/>
            <a:ext cx="8412479" cy="161402"/>
            <a:chOff x="2982" y="754"/>
            <a:chExt cx="2528" cy="63"/>
          </a:xfrm>
        </p:grpSpPr>
        <p:sp>
          <p:nvSpPr>
            <p:cNvPr id="31" name="Line 11">
              <a:extLst>
                <a:ext uri="{FF2B5EF4-FFF2-40B4-BE49-F238E27FC236}">
                  <a16:creationId xmlns:a16="http://schemas.microsoft.com/office/drawing/2014/main" id="{6B987023-211D-4A95-9FCA-CC4F76EB7337}"/>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2" name="Rectangle 12">
              <a:extLst>
                <a:ext uri="{FF2B5EF4-FFF2-40B4-BE49-F238E27FC236}">
                  <a16:creationId xmlns:a16="http://schemas.microsoft.com/office/drawing/2014/main" id="{BF7456BD-27D1-4C1F-87D6-4D0EF01B3680}"/>
                </a:ext>
              </a:extLst>
            </p:cNvPr>
            <p:cNvSpPr>
              <a:spLocks noChangeArrowheads="1"/>
            </p:cNvSpPr>
            <p:nvPr/>
          </p:nvSpPr>
          <p:spPr bwMode="gray">
            <a:xfrm>
              <a:off x="4056" y="754"/>
              <a:ext cx="362" cy="63"/>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Tableau Chart 2</a:t>
              </a:r>
              <a:endParaRPr lang="en-US" sz="1100" b="1" kern="0" dirty="0">
                <a:solidFill>
                  <a:srgbClr val="000000"/>
                </a:solidFill>
                <a:cs typeface="Arial" charset="0"/>
              </a:endParaRPr>
            </a:p>
          </p:txBody>
        </p:sp>
      </p:grpSp>
      <p:pic>
        <p:nvPicPr>
          <p:cNvPr id="33" name="slide2" descr="Sheet 1">
            <a:extLst>
              <a:ext uri="{FF2B5EF4-FFF2-40B4-BE49-F238E27FC236}">
                <a16:creationId xmlns:a16="http://schemas.microsoft.com/office/drawing/2014/main" id="{D56D09F7-866C-46CF-B21D-3542BCBF3F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8352" y="4035439"/>
            <a:ext cx="4237354" cy="2526875"/>
          </a:xfrm>
          <a:prstGeom prst="rect">
            <a:avLst/>
          </a:prstGeom>
        </p:spPr>
      </p:pic>
    </p:spTree>
    <p:extLst>
      <p:ext uri="{BB962C8B-B14F-4D97-AF65-F5344CB8AC3E}">
        <p14:creationId xmlns:p14="http://schemas.microsoft.com/office/powerpoint/2010/main" val="4101380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Tableau Charts and Figures</a:t>
            </a:r>
            <a:br>
              <a:rPr lang="en-US" dirty="0">
                <a:solidFill>
                  <a:srgbClr val="002060"/>
                </a:solidFill>
              </a:rPr>
            </a:br>
            <a:r>
              <a:rPr lang="en-US" sz="2000" i="1" dirty="0"/>
              <a:t>To demonstrate Age and Client Residence Status Factors</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65760" y="1398588"/>
            <a:ext cx="8469946" cy="5019965"/>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a:t>
            </a:r>
          </a:p>
        </p:txBody>
      </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334646" y="1135595"/>
            <a:ext cx="8412479" cy="161402"/>
            <a:chOff x="2982" y="754"/>
            <a:chExt cx="2528" cy="63"/>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4074" y="754"/>
              <a:ext cx="362" cy="63"/>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Tableau Chart 3</a:t>
              </a:r>
              <a:endParaRPr lang="en-US" sz="1100" b="1" kern="0" dirty="0">
                <a:solidFill>
                  <a:srgbClr val="000000"/>
                </a:solidFill>
                <a:cs typeface="Arial" charset="0"/>
              </a:endParaRPr>
            </a:p>
          </p:txBody>
        </p:sp>
      </p:grpSp>
      <p:pic>
        <p:nvPicPr>
          <p:cNvPr id="19" name="slide2" descr="Sheet 1">
            <a:extLst>
              <a:ext uri="{FF2B5EF4-FFF2-40B4-BE49-F238E27FC236}">
                <a16:creationId xmlns:a16="http://schemas.microsoft.com/office/drawing/2014/main" id="{FFEBA8BE-74EE-4A9E-856F-0FEE6BFB4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4" y="1398581"/>
            <a:ext cx="8649275" cy="5019965"/>
          </a:xfrm>
          <a:prstGeom prst="rect">
            <a:avLst/>
          </a:prstGeom>
        </p:spPr>
      </p:pic>
    </p:spTree>
    <p:extLst>
      <p:ext uri="{BB962C8B-B14F-4D97-AF65-F5344CB8AC3E}">
        <p14:creationId xmlns:p14="http://schemas.microsoft.com/office/powerpoint/2010/main" val="37760259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SDJ Layout">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4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US_Timesaver.pptx" id="{328DEE6A-A28F-47B6-B129-B131313CEDB1}" vid="{CCD60F2F-4D9C-4F57-BB97-3B8DF6E2F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Tay, Adrian (US - Los Angeles)</DisplayName>
        <AccountId>15075</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Playbook to help provide an initial point of reference to engage clients in predictive analytics discussions.</Abstract>
    <DescriptionHTML xmlns="http://schemas.microsoft.com/sharepoint/v3" xsi:nil="true"/>
    <Global_x0020_Internal_x0020_ServiceTaxHTField0 xmlns="7AF0C9C1-571A-469E-93FE-640E88AEF1EC">
      <Terms xmlns="http://schemas.microsoft.com/office/infopath/2007/PartnerControls"/>
    </Global_x0020_Internal_x0020_ServiceTaxHTField0>
    <ContentDate xmlns="513ae4d5-443f-4bc1-9f25-8f68dc5aa0c0">2015-03-05T00:00:00+00:00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States:Learning:Job Aids</TermName>
          <TermId xmlns="http://schemas.microsoft.com/office/infopath/2007/PartnerControls">2f1818ad-7233-4bb9-b841-6399f66eb6b4</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used internally or to perform client engagements, and disclosed to third parties on a limited basis (Category C)</TermName>
          <TermId xmlns="http://schemas.microsoft.com/office/infopath/2007/PartnerControls">025f40cd-f55a-4ddf-b652-e7ea1ca486ca</TermId>
        </TermInfo>
      </Terms>
    </IPCO_x0020_DesignationTaxHTField0>
    <BusinessTitle xmlns="513ae4d5-443f-4bc1-9f25-8f68dc5aa0c0">Strategy and Operation Finance Predictive Analytics Playbook</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Marshall, Amy (US - Chicago)</DisplayName>
        <AccountId>52125</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Learning:Job Aids</TermName>
          <TermId xmlns="http://schemas.microsoft.com/office/infopath/2007/PartnerControls">c2546da1-1225-46ca-9aa3-128c3e32f4df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Integrated Market Offerings:Finance Transformation</TermName>
          <TermId xmlns="http://schemas.microsoft.com/office/infopath/2007/PartnerControls">28fa9067-693f-46d4-a249-69f225132754</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10965</Value>
      <Value>9221</Value>
      <Value>16</Value>
      <Value>10966</Value>
      <Value>477</Value>
      <Value>10964</Value>
      <Value>4447</Value>
      <Value>375</Value>
      <Value>1</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(Region):Americas:United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States:Integrated Market Offerings:Finance Transformation</TermName>
          <TermId xmlns="http://schemas.microsoft.com/office/infopath/2007/PartnerControls">0089e002-b11e-4adc-93f7-bc19e9e66876</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18" ma:contentTypeDescription="Create a new Document" ma:contentTypeScope="" ma:versionID="7079519e334c9a66deda8a1347ef3fc3">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1b407a3848be75540e2099a7d6599f39"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24"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33" nillable="true" ma:displayName="Client (text)" ma:internalName="Client" ma:readOnly="false">
      <xsd:simpleType>
        <xsd:restriction base="dms:Text">
          <xsd:maxLength value="255"/>
        </xsd:restriction>
      </xsd:simpleType>
    </xsd:element>
    <xsd:element name="Author_entered" ma:index="52" nillable="true" ma:displayName="KAM Author (text)" ma:internalName="Author_entered" ma:readOnly="false">
      <xsd:simpleType>
        <xsd:restriction base="dms:Text">
          <xsd:maxLength value="255"/>
        </xsd:restriction>
      </xsd:simpleType>
    </xsd:element>
    <xsd:element name="Contributor" ma:index="61"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38" nillable="true" ma:displayName="Abstract" ma:internalName="Abstract" ma:readOnly="false">
      <xsd:simpleType>
        <xsd:restriction base="dms:Note">
          <xsd:maxLength value="150"/>
        </xsd:restriction>
      </xsd:simpleType>
    </xsd:element>
    <xsd:element name="BusinessTitle" ma:index="47" ma:displayName="Business Title" ma:indexed="true" ma:internalName="BusinessTitle" ma:readOnly="false">
      <xsd:simpleType>
        <xsd:restriction base="dms:Text"/>
      </xsd:simpleType>
    </xsd:element>
    <xsd:element name="ContentDate" ma:index="68" ma:displayName="Content Date" ma:format="DateOnly" ma:indexed="true" ma:internalName="Content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25"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34"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26"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43" nillable="true" ma:displayName="Client" ma:internalName="ClientLukup" ma:readOnly="false">
      <xsd:simpleType>
        <xsd:restriction base="dms:Text"/>
      </xsd:simpleType>
    </xsd:element>
    <xsd:element name="ClientID" ma:index="44" nillable="true" ma:displayName="ClientID" ma:internalName="ClientID" ma:readOnly="false">
      <xsd:simpleType>
        <xsd:restriction base="dms:Text"/>
      </xsd:simpleType>
    </xsd:element>
    <xsd:element name="i67d27b5dd1e4ed29b03622e76ee750b" ma:index="53" nillable="true" ma:taxonomy="true" ma:internalName="i67d27b5dd1e4ed29b03622e76ee750b" ma:taxonomyFieldName="Badge" ma:displayName="Badge" ma:readOnly="fals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29"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31"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36"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39"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50"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41"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62"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45"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48"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55"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66"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57"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64"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59"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52BB18-1063-46C3-B4AF-67EFB00B9A49}">
  <ds:schemaRefs>
    <ds:schemaRef ds:uri="83DDB362-4C05-4E52-A8D9-EF2F47978B8D"/>
    <ds:schemaRef ds:uri="3A0186DE-B11E-4A29-9C82-428D45BCA71F"/>
    <ds:schemaRef ds:uri="http://schemas.microsoft.com/office/infopath/2007/PartnerControls"/>
    <ds:schemaRef ds:uri="http://purl.org/dc/elements/1.1/"/>
    <ds:schemaRef ds:uri="7D1768DD-F29E-4DC2-9191-F2636B9FA92C"/>
    <ds:schemaRef ds:uri="http://schemas.openxmlformats.org/package/2006/metadata/core-properties"/>
    <ds:schemaRef ds:uri="http://purl.org/dc/terms/"/>
    <ds:schemaRef ds:uri="7AF0C9C1-571A-469E-93FE-640E88AEF1EC"/>
    <ds:schemaRef ds:uri="513ae4d5-443f-4bc1-9f25-8f68dc5aa0c0"/>
    <ds:schemaRef ds:uri="http://www.w3.org/XML/1998/namespace"/>
    <ds:schemaRef ds:uri="39C40E9B-856B-46A7-8793-65A6FC1828D8"/>
    <ds:schemaRef ds:uri="8DD08C88-CC4C-4D35-9129-A70DAA36BE5E"/>
    <ds:schemaRef ds:uri="http://schemas.microsoft.com/office/2006/metadata/properties"/>
    <ds:schemaRef ds:uri="0DBE4740-AD0E-4EAB-9055-8EB1C48284D9"/>
    <ds:schemaRef ds:uri="http://schemas.microsoft.com/sharepoint/v3"/>
    <ds:schemaRef ds:uri="http://purl.org/dc/dcmitype/"/>
    <ds:schemaRef ds:uri="5A51C775-C49C-428B-8C1E-2F89178D00F4"/>
    <ds:schemaRef ds:uri="546D9DE3-080E-4EC6-B7DD-508C11F603C7"/>
    <ds:schemaRef ds:uri="a3273937-55e7-450c-ac1f-0f7de532f690"/>
    <ds:schemaRef ds:uri="994E32D3-2E21-4611-87E1-D68FC0813440"/>
    <ds:schemaRef ds:uri="http://schemas.microsoft.com/office/2006/documentManagement/types"/>
  </ds:schemaRefs>
</ds:datastoreItem>
</file>

<file path=customXml/itemProps2.xml><?xml version="1.0" encoding="utf-8"?>
<ds:datastoreItem xmlns:ds="http://schemas.openxmlformats.org/officeDocument/2006/customXml" ds:itemID="{1ECFE600-C357-48B7-9F7F-BBB2BCE6E760}">
  <ds:schemaRefs>
    <ds:schemaRef ds:uri="http://schemas.microsoft.com/sharepoint/v3/contenttype/forms"/>
  </ds:schemaRefs>
</ds:datastoreItem>
</file>

<file path=customXml/itemProps3.xml><?xml version="1.0" encoding="utf-8"?>
<ds:datastoreItem xmlns:ds="http://schemas.openxmlformats.org/officeDocument/2006/customXml" ds:itemID="{89BE975B-6C8F-46A0-9A37-C89948A70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1021</Words>
  <Application>Microsoft Office PowerPoint</Application>
  <PresentationFormat>On-screen Show (4:3)</PresentationFormat>
  <Paragraphs>172</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Helvetica Neue</vt:lpstr>
      <vt:lpstr>Open Sans</vt:lpstr>
      <vt:lpstr>Symbol</vt:lpstr>
      <vt:lpstr>Wingdings</vt:lpstr>
      <vt:lpstr>Wingdings 2</vt:lpstr>
      <vt:lpstr>DSDJ Layout</vt:lpstr>
      <vt:lpstr>think-cell Slide</vt:lpstr>
      <vt:lpstr>Data Exercise Freedom Debt Relief’s Marketing Campaign Analysis  </vt:lpstr>
      <vt:lpstr>Agenda  </vt:lpstr>
      <vt:lpstr>Background / Business Problem</vt:lpstr>
      <vt:lpstr>Data Set Characteristics </vt:lpstr>
      <vt:lpstr>Pre-processing and Feature Analysis Categorical and Numerical Features:</vt:lpstr>
      <vt:lpstr>EDA – Exploratory Data Analysis Category plots based on “number of Transactions”</vt:lpstr>
      <vt:lpstr>EDA – Exploratory Data Analysis Plots based on “Sum of Deposits” of Actual Amounts</vt:lpstr>
      <vt:lpstr>Tableau Charts and Figures To demonstrate deposit amount and number of clients  </vt:lpstr>
      <vt:lpstr>Tableau Charts and Figures To demonstrate Age and Client Residence Status Factors</vt:lpstr>
      <vt:lpstr>Tableau Charts and Figures To demonstrate Client Geographical Region Factor:-</vt:lpstr>
      <vt:lpstr>Statistical Significance &amp; Matrix Selection</vt:lpstr>
      <vt:lpstr>Analysis Results &amp; Recommendations Campaign was Successful</vt:lpstr>
      <vt:lpstr>Appendix </vt:lpstr>
      <vt:lpstr>Assumptions </vt:lpstr>
      <vt:lpstr>Data Analysis Approach</vt:lpstr>
      <vt:lpstr>Development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2015-03-09T07:43:41Z</dcterms:created>
  <dcterms:modified xsi:type="dcterms:W3CDTF">2021-06-25T01:19:57Z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Primary Local Client">
    <vt:lpwstr>4447;#United States:Integrated Market Offerings:Finance Transformation|0089e002-b11e-4adc-93f7-bc19e9e66876</vt:lpwstr>
  </property>
  <property fmtid="{D5CDD505-2E9C-101B-9397-08002B2CF9AE}" pid="4" name="Local Content Type">
    <vt:lpwstr>10965;#United States:Learning:Job Aids|2f1818ad-7233-4bb9-b841-6399f66eb6b4</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10964;#Americas (Region):Americas:United States (MF):United States|8cb0099f-1dbf-4b3c-9b7f-d98051a79fa3</vt:lpwstr>
  </property>
  <property fmtid="{D5CDD505-2E9C-101B-9397-08002B2CF9AE}" pid="10" name="KAM Language">
    <vt:lpwstr>1;#English|b169a262-1aaa-4ccb-9acf-78a36c1d9bab</vt:lpwstr>
  </property>
  <property fmtid="{D5CDD505-2E9C-101B-9397-08002B2CF9AE}" pid="11" name="Primary Global Client">
    <vt:lpwstr>9221;#Integrated Market Offerings:Finance Transformation|28fa9067-693f-46d4-a249-69f225132754</vt:lpwstr>
  </property>
  <property fmtid="{D5CDD505-2E9C-101B-9397-08002B2CF9AE}" pid="12" name="Secondary Global Indu">
    <vt:lpwstr/>
  </property>
  <property fmtid="{D5CDD505-2E9C-101B-9397-08002B2CF9AE}" pid="13" name="Primary Global Indust">
    <vt:lpwstr/>
  </property>
  <property fmtid="{D5CDD505-2E9C-101B-9397-08002B2CF9AE}" pid="14" name="Secondary Global Clie">
    <vt:lpwstr/>
  </property>
  <property fmtid="{D5CDD505-2E9C-101B-9397-08002B2CF9AE}" pid="15" name="Global Content Type">
    <vt:lpwstr>10966;#Learning:Job Aids|c2546da1-1225-46ca-9aa3-128c3e32f4df</vt:lpwstr>
  </property>
  <property fmtid="{D5CDD505-2E9C-101B-9397-08002B2CF9AE}" pid="16" name="Local Internal Service">
    <vt:lpwstr/>
  </property>
  <property fmtid="{D5CDD505-2E9C-101B-9397-08002B2CF9AE}" pid="17" name="Secondary Local Clie">
    <vt:lpwstr/>
  </property>
  <property fmtid="{D5CDD505-2E9C-101B-9397-08002B2CF9AE}" pid="18" name="Global Internal Service">
    <vt:lpwstr/>
  </property>
  <property fmtid="{D5CDD505-2E9C-101B-9397-08002B2CF9AE}" pid="19" name="IPCO Designation">
    <vt:lpwstr>477;#May be edited, used internally or to perform client engagements, and disclosed to third parties on a limited basis (Category C)|025f40cd-f55a-4ddf-b652-e7ea1ca486ca</vt:lpwstr>
  </property>
  <property fmtid="{D5CDD505-2E9C-101B-9397-08002B2CF9AE}" pid="20" name="odf318f5c2004e70867d193ade101e23">
    <vt:lpwstr/>
  </property>
  <property fmtid="{D5CDD505-2E9C-101B-9397-08002B2CF9AE}" pid="21" name="Tax Specialty Area">
    <vt:lpwstr/>
  </property>
  <property fmtid="{D5CDD505-2E9C-101B-9397-08002B2CF9AE}" pid="22" name="Contributor_x0020_Geography">
    <vt:lpwstr/>
  </property>
  <property fmtid="{D5CDD505-2E9C-101B-9397-08002B2CF9AE}" pid="23" name="c9de60e3e90d439b9f2e9ff9e9bb3430">
    <vt:lpwstr/>
  </property>
  <property fmtid="{D5CDD505-2E9C-101B-9397-08002B2CF9AE}" pid="24" name="Tax Entity">
    <vt:lpwstr/>
  </property>
  <property fmtid="{D5CDD505-2E9C-101B-9397-08002B2CF9AE}" pid="25" name="Disclaimer">
    <vt:lpwstr/>
  </property>
  <property fmtid="{D5CDD505-2E9C-101B-9397-08002B2CF9AE}" pid="26" name="Business Issues">
    <vt:lpwstr/>
  </property>
  <property fmtid="{D5CDD505-2E9C-101B-9397-08002B2CF9AE}" pid="27" name="g90a876a54e747069fde5360881b9933">
    <vt:lpwstr/>
  </property>
  <property fmtid="{D5CDD505-2E9C-101B-9397-08002B2CF9AE}" pid="28" name="Tax Jurisdiction">
    <vt:lpwstr/>
  </property>
  <property fmtid="{D5CDD505-2E9C-101B-9397-08002B2CF9AE}" pid="29" name="m553fc83c9f3478f9e79d248cf4f343f">
    <vt:lpwstr/>
  </property>
  <property fmtid="{D5CDD505-2E9C-101B-9397-08002B2CF9AE}" pid="30" name="Targeted Audience">
    <vt:lpwstr/>
  </property>
  <property fmtid="{D5CDD505-2E9C-101B-9397-08002B2CF9AE}" pid="31" name="b0201f3937364d799930ae17e15a01ce">
    <vt:lpwstr/>
  </property>
  <property fmtid="{D5CDD505-2E9C-101B-9397-08002B2CF9AE}" pid="32" name="f728aa9b7f954afcaec8cf5ce49c0187">
    <vt:lpwstr/>
  </property>
  <property fmtid="{D5CDD505-2E9C-101B-9397-08002B2CF9AE}" pid="33" name="n78ca540bead4842bdca414d7557030f">
    <vt:lpwstr/>
  </property>
  <property fmtid="{D5CDD505-2E9C-101B-9397-08002B2CF9AE}" pid="34" name="External_Organization">
    <vt:lpwstr/>
  </property>
  <property fmtid="{D5CDD505-2E9C-101B-9397-08002B2CF9AE}" pid="35" name="Classification">
    <vt:lpwstr/>
  </property>
  <property fmtid="{D5CDD505-2E9C-101B-9397-08002B2CF9AE}" pid="36" name="System SourceTaxHTField0">
    <vt:lpwstr/>
  </property>
  <property fmtid="{D5CDD505-2E9C-101B-9397-08002B2CF9AE}" pid="37" name="General Business Topic">
    <vt:lpwstr/>
  </property>
  <property fmtid="{D5CDD505-2E9C-101B-9397-08002B2CF9AE}" pid="38" name="fd6bbc6c2e4940e0b736c9655d0b1c67">
    <vt:lpwstr/>
  </property>
  <property fmtid="{D5CDD505-2E9C-101B-9397-08002B2CF9AE}" pid="39" name="Method_x0020_Document_x0020_Type">
    <vt:lpwstr/>
  </property>
  <property fmtid="{D5CDD505-2E9C-101B-9397-08002B2CF9AE}" pid="40" name="Publishing Owning Te">
    <vt:lpwstr>16;#Consulting|7434a3af-136e-42a8-bb53-fcc906dbc283</vt:lpwstr>
  </property>
  <property fmtid="{D5CDD505-2E9C-101B-9397-08002B2CF9AE}" pid="41" name="Deloitte Method Task">
    <vt:lpwstr/>
  </property>
  <property fmtid="{D5CDD505-2E9C-101B-9397-08002B2CF9AE}" pid="42" name="Method Discipline">
    <vt:lpwstr/>
  </property>
  <property fmtid="{D5CDD505-2E9C-101B-9397-08002B2CF9AE}" pid="43" name="AllowedSecurityGroupT">
    <vt:lpwstr/>
  </property>
  <property fmtid="{D5CDD505-2E9C-101B-9397-08002B2CF9AE}" pid="44" name="gf661b68b929437daba08b54bbabff36">
    <vt:lpwstr/>
  </property>
  <property fmtid="{D5CDD505-2E9C-101B-9397-08002B2CF9AE}" pid="45" name="c1e1756b05e942aa8382e8ad470dc923">
    <vt:lpwstr/>
  </property>
  <property fmtid="{D5CDD505-2E9C-101B-9397-08002B2CF9AE}" pid="46" name="b205268b00054b168d473f2c9299ca3f">
    <vt:lpwstr/>
  </property>
  <property fmtid="{D5CDD505-2E9C-101B-9397-08002B2CF9AE}" pid="47" name="Business IssuesTaxHTField">
    <vt:lpwstr/>
  </property>
  <property fmtid="{D5CDD505-2E9C-101B-9397-08002B2CF9AE}" pid="48" name="System Source">
    <vt:lpwstr/>
  </property>
  <property fmtid="{D5CDD505-2E9C-101B-9397-08002B2CF9AE}" pid="49" name="Deloitte Tool">
    <vt:lpwstr/>
  </property>
  <property fmtid="{D5CDD505-2E9C-101B-9397-08002B2CF9AE}" pid="50" name="e7ca0883df3147c8a1187500dc55843a">
    <vt:lpwstr/>
  </property>
  <property fmtid="{D5CDD505-2E9C-101B-9397-08002B2CF9AE}" pid="51" name="ClassificationTaxHTField0">
    <vt:lpwstr/>
  </property>
  <property fmtid="{D5CDD505-2E9C-101B-9397-08002B2CF9AE}" pid="52" name="Publishing Owning Te0">
    <vt:lpwstr>Consulting|7434a3af-136e-42a8-bb53-fcc906dbc283</vt:lpwstr>
  </property>
  <property fmtid="{D5CDD505-2E9C-101B-9397-08002B2CF9AE}" pid="53" name="Method_x0020_Document">
    <vt:lpwstr/>
  </property>
  <property fmtid="{D5CDD505-2E9C-101B-9397-08002B2CF9AE}" pid="54" name="oab0afb743884474a6cbf2d3b310bd05">
    <vt:lpwstr/>
  </property>
  <property fmtid="{D5CDD505-2E9C-101B-9397-08002B2CF9AE}" pid="55" name="g72f13cd53d8431d9a1ddb0a8e5a57bc">
    <vt:lpwstr/>
  </property>
  <property fmtid="{D5CDD505-2E9C-101B-9397-08002B2CF9AE}" pid="56" name="_docset_NoMedatataSyncRequired">
    <vt:lpwstr>False</vt:lpwstr>
  </property>
  <property fmtid="{D5CDD505-2E9C-101B-9397-08002B2CF9AE}" pid="57" name="Contributor Geography">
    <vt:lpwstr/>
  </property>
  <property fmtid="{D5CDD505-2E9C-101B-9397-08002B2CF9AE}" pid="58" name="Method Document Type">
    <vt:lpwstr/>
  </property>
  <property fmtid="{D5CDD505-2E9C-101B-9397-08002B2CF9AE}" pid="59" name="Method Document">
    <vt:lpwstr/>
  </property>
  <property fmtid="{D5CDD505-2E9C-101B-9397-08002B2CF9AE}" pid="60" name="TaxCode">
    <vt:lpwstr/>
  </property>
  <property fmtid="{D5CDD505-2E9C-101B-9397-08002B2CF9AE}" pid="61" name="_dlc_policyId">
    <vt:lpwstr/>
  </property>
  <property fmtid="{D5CDD505-2E9C-101B-9397-08002B2CF9AE}" pid="62" name="m_SourceID">
    <vt:lpwstr/>
  </property>
  <property fmtid="{D5CDD505-2E9C-101B-9397-08002B2CF9AE}" pid="63" name="Contacts">
    <vt:lpwstr/>
  </property>
  <property fmtid="{D5CDD505-2E9C-101B-9397-08002B2CF9AE}" pid="64" name="TextKeyword">
    <vt:lpwstr/>
  </property>
  <property fmtid="{D5CDD505-2E9C-101B-9397-08002B2CF9AE}" pid="65" name="DocumentSetDescription">
    <vt:lpwstr/>
  </property>
  <property fmtid="{D5CDD505-2E9C-101B-9397-08002B2CF9AE}" pid="66" name="_dlc_DocId">
    <vt:lpwstr/>
  </property>
  <property fmtid="{D5CDD505-2E9C-101B-9397-08002B2CF9AE}" pid="67" name="_dlc_Exempt">
    <vt:bool>false</vt:bool>
  </property>
  <property fmtid="{D5CDD505-2E9C-101B-9397-08002B2CF9AE}" pid="68" name="ContentManager">
    <vt:lpwstr/>
  </property>
  <property fmtid="{D5CDD505-2E9C-101B-9397-08002B2CF9AE}" pid="69" name="Qualification Text">
    <vt:lpwstr/>
  </property>
  <property fmtid="{D5CDD505-2E9C-101B-9397-08002B2CF9AE}" pid="70" name="RelatedLinksNotes">
    <vt:lpwstr/>
  </property>
  <property fmtid="{D5CDD505-2E9C-101B-9397-08002B2CF9AE}" pid="71" name="RedirectNewWindow">
    <vt:bool>false</vt:bool>
  </property>
  <property fmtid="{D5CDD505-2E9C-101B-9397-08002B2CF9AE}" pid="72" name="WorkingDocumentURL">
    <vt:lpwstr/>
  </property>
  <property fmtid="{D5CDD505-2E9C-101B-9397-08002B2CF9AE}" pid="73" name="m_LastModifiedBy">
    <vt:lpwstr/>
  </property>
  <property fmtid="{D5CDD505-2E9C-101B-9397-08002B2CF9AE}" pid="74" name="KAMThumbnail">
    <vt:lpwstr/>
  </property>
  <property fmtid="{D5CDD505-2E9C-101B-9397-08002B2CF9AE}" pid="75" name="ContactDPNSearchTxt">
    <vt:lpwstr/>
  </property>
  <property fmtid="{D5CDD505-2E9C-101B-9397-08002B2CF9AE}" pid="76" name="IncludeInSearch">
    <vt:bool>false</vt:bool>
  </property>
  <property fmtid="{D5CDD505-2E9C-101B-9397-08002B2CF9AE}" pid="77" name="OriginalDocumentURL">
    <vt:lpwstr/>
  </property>
  <property fmtid="{D5CDD505-2E9C-101B-9397-08002B2CF9AE}" pid="78" name="AuthorDPNSearchTxt">
    <vt:lpwstr/>
  </property>
  <property fmtid="{D5CDD505-2E9C-101B-9397-08002B2CF9AE}" pid="79" name="PublishedDocumentURL">
    <vt:lpwstr/>
  </property>
  <property fmtid="{D5CDD505-2E9C-101B-9397-08002B2CF9AE}" pid="80" name="Qualification">
    <vt:lpwstr/>
  </property>
  <property fmtid="{D5CDD505-2E9C-101B-9397-08002B2CF9AE}" pid="81" name="ArchivalDocumentURL">
    <vt:lpwstr/>
  </property>
  <property fmtid="{D5CDD505-2E9C-101B-9397-08002B2CF9AE}" pid="82" name="ContentApprover">
    <vt:lpwstr/>
  </property>
  <property fmtid="{D5CDD505-2E9C-101B-9397-08002B2CF9AE}" pid="83" name="KAMDisplayFormUrl">
    <vt:lpwstr/>
  </property>
  <property fmtid="{D5CDD505-2E9C-101B-9397-08002B2CF9AE}" pid="84" name="QualID">
    <vt:lpwstr/>
  </property>
  <property fmtid="{D5CDD505-2E9C-101B-9397-08002B2CF9AE}" pid="85" name="ApproverComments">
    <vt:lpwstr/>
  </property>
  <property fmtid="{D5CDD505-2E9C-101B-9397-08002B2CF9AE}" pid="86" name="Status">
    <vt:lpwstr/>
  </property>
  <property fmtid="{D5CDD505-2E9C-101B-9397-08002B2CF9AE}" pid="87" name="TaxCase">
    <vt:lpwstr/>
  </property>
  <property fmtid="{D5CDD505-2E9C-101B-9397-08002B2CF9AE}" pid="88" name="OriginalId">
    <vt:lpwstr/>
  </property>
  <property fmtid="{D5CDD505-2E9C-101B-9397-08002B2CF9AE}" pid="89" name="QAResource">
    <vt:lpwstr/>
  </property>
  <property fmtid="{D5CDD505-2E9C-101B-9397-08002B2CF9AE}" pid="90" name="ItemRetentionFormula">
    <vt:lpwstr/>
  </property>
  <property fmtid="{D5CDD505-2E9C-101B-9397-08002B2CF9AE}" pid="91" name="PublishingNotes">
    <vt:lpwstr/>
  </property>
  <property fmtid="{D5CDD505-2E9C-101B-9397-08002B2CF9AE}" pid="92" name="m_BusinessAreaText">
    <vt:lpwstr/>
  </property>
  <property fmtid="{D5CDD505-2E9C-101B-9397-08002B2CF9AE}" pid="93" name="RedirectAttachment">
    <vt:bool>false</vt:bool>
  </property>
  <property fmtid="{D5CDD505-2E9C-101B-9397-08002B2CF9AE}" pid="94" name="_dlc_DocIdPersistId">
    <vt:bool>false</vt:bool>
  </property>
  <property fmtid="{D5CDD505-2E9C-101B-9397-08002B2CF9AE}" pid="95" name="Redirect URL">
    <vt:lpwstr/>
  </property>
  <property fmtid="{D5CDD505-2E9C-101B-9397-08002B2CF9AE}" pid="96" name="ContentPublisher">
    <vt:lpwstr/>
  </property>
  <property fmtid="{D5CDD505-2E9C-101B-9397-08002B2CF9AE}" pid="97" name="TaxRegulation">
    <vt:lpwstr/>
  </property>
  <property fmtid="{D5CDD505-2E9C-101B-9397-08002B2CF9AE}" pid="98" name="_dlc_DocIdUrl">
    <vt:lpwstr/>
  </property>
  <property fmtid="{D5CDD505-2E9C-101B-9397-08002B2CF9AE}" pid="99" name="ContributorDPNSearchTxt">
    <vt:lpwstr/>
  </property>
  <property fmtid="{D5CDD505-2E9C-101B-9397-08002B2CF9AE}" pid="100" name="Order">
    <vt:r8>52913300</vt:r8>
  </property>
  <property fmtid="{D5CDD505-2E9C-101B-9397-08002B2CF9AE}" pid="101" name="DeloitteCommunity">
    <vt:lpwstr/>
  </property>
</Properties>
</file>