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2" r:id="rId4"/>
    <p:sldId id="290" r:id="rId5"/>
    <p:sldId id="281" r:id="rId6"/>
    <p:sldId id="283" r:id="rId7"/>
    <p:sldId id="303" r:id="rId8"/>
    <p:sldId id="286" r:id="rId9"/>
    <p:sldId id="301" r:id="rId10"/>
    <p:sldId id="294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6532" autoAdjust="0"/>
  </p:normalViewPr>
  <p:slideViewPr>
    <p:cSldViewPr snapToGrid="0">
      <p:cViewPr varScale="1">
        <p:scale>
          <a:sx n="86" d="100"/>
          <a:sy n="86" d="100"/>
        </p:scale>
        <p:origin x="74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Money-Cryptocurrency-Bitcoin-Btc-Digital-551183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965553" y="1693402"/>
            <a:ext cx="5761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CRYPTO TRACKER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F3A0E-9141-1D71-C1FF-9CCAF13E0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536" t="12236" r="24134" b="-608"/>
          <a:stretch/>
        </p:blipFill>
        <p:spPr>
          <a:xfrm rot="21369393">
            <a:off x="8085016" y="2079948"/>
            <a:ext cx="2485050" cy="2698101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4F42483-C77A-49C4-B88D-D05894D8FEE0}"/>
              </a:ext>
            </a:extLst>
          </p:cNvPr>
          <p:cNvSpPr txBox="1"/>
          <p:nvPr/>
        </p:nvSpPr>
        <p:spPr>
          <a:xfrm>
            <a:off x="965553" y="2272373"/>
            <a:ext cx="553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Track cryptocurrencies in real-time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83564-2FD5-355D-4F70-BB5195D3A40F}"/>
              </a:ext>
            </a:extLst>
          </p:cNvPr>
          <p:cNvSpPr txBox="1"/>
          <p:nvPr/>
        </p:nvSpPr>
        <p:spPr>
          <a:xfrm>
            <a:off x="965553" y="3981140"/>
            <a:ext cx="5535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Under the guidance of: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Dr. Rashmi Gupta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Prepared by: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Prachi Raghav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6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2244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7C4BF-5323-4932-9992-7E6D75854A96}"/>
              </a:ext>
            </a:extLst>
          </p:cNvPr>
          <p:cNvGrpSpPr/>
          <p:nvPr/>
        </p:nvGrpSpPr>
        <p:grpSpPr>
          <a:xfrm>
            <a:off x="3632691" y="2244642"/>
            <a:ext cx="1591582" cy="1707089"/>
            <a:chOff x="6488272" y="2209800"/>
            <a:chExt cx="1591582" cy="1866900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AF6F85B8-6E44-4B92-AA2E-3C99067DE46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CBFA64-ED33-403E-BC7D-AD57A9C339D3}"/>
                </a:ext>
              </a:extLst>
            </p:cNvPr>
            <p:cNvSpPr txBox="1"/>
            <p:nvPr/>
          </p:nvSpPr>
          <p:spPr>
            <a:xfrm>
              <a:off x="6836846" y="2549660"/>
              <a:ext cx="8944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C3D830E-AEFC-4625-AC8C-FF09098F51B7}"/>
              </a:ext>
            </a:extLst>
          </p:cNvPr>
          <p:cNvSpPr/>
          <p:nvPr/>
        </p:nvSpPr>
        <p:spPr>
          <a:xfrm flipV="1">
            <a:off x="3632691" y="301828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932EEF-412F-4485-8D85-4D78BD6566C7}"/>
              </a:ext>
            </a:extLst>
          </p:cNvPr>
          <p:cNvGrpSpPr/>
          <p:nvPr/>
        </p:nvGrpSpPr>
        <p:grpSpPr>
          <a:xfrm>
            <a:off x="3632691" y="3680724"/>
            <a:ext cx="1591582" cy="1006516"/>
            <a:chOff x="6488272" y="3805692"/>
            <a:chExt cx="1591582" cy="10065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431667-FB0F-4112-B8ED-8F839BD705A8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FUTURE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8FC72A-5721-45EA-8BEC-41FF8E2AE29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Perdition and analyzing future data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1AB3B8-5419-4D79-AD3A-B26EC0F7713D}"/>
              </a:ext>
            </a:extLst>
          </p:cNvPr>
          <p:cNvGrpSpPr/>
          <p:nvPr/>
        </p:nvGrpSpPr>
        <p:grpSpPr>
          <a:xfrm>
            <a:off x="4140601" y="5068120"/>
            <a:ext cx="591197" cy="591197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22B8D1D9-4EBA-4501-8D63-C51952710B4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6A4757-C488-450A-B923-825EBB027FF4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9CFBC5F-2681-4733-8CDC-4A2BC8F342B8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4BDB8DB-A29A-4AA5-B684-539F48FF508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2C022E-1395-46A9-81AD-F018F866CFD0}"/>
              </a:ext>
            </a:extLst>
          </p:cNvPr>
          <p:cNvGrpSpPr/>
          <p:nvPr/>
        </p:nvGrpSpPr>
        <p:grpSpPr>
          <a:xfrm>
            <a:off x="6965104" y="2244643"/>
            <a:ext cx="1591582" cy="1735620"/>
            <a:chOff x="6488272" y="2209800"/>
            <a:chExt cx="1591582" cy="1866900"/>
          </a:xfrm>
        </p:grpSpPr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608FDDCE-B905-463D-A61A-4099F6BAF99C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CFB830-DBD3-4BEC-A468-6619C78318EC}"/>
                </a:ext>
              </a:extLst>
            </p:cNvPr>
            <p:cNvSpPr txBox="1"/>
            <p:nvPr/>
          </p:nvSpPr>
          <p:spPr>
            <a:xfrm>
              <a:off x="6791324" y="2510077"/>
              <a:ext cx="985475" cy="823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37AD9"/>
                  </a:solidFill>
                  <a:latin typeface="Montserrat" panose="00000500000000000000" pitchFamily="2" charset="0"/>
                </a:rPr>
                <a:t>2</a:t>
              </a:r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00DE12-E539-4EE7-98E9-27B65DF5E056}"/>
              </a:ext>
            </a:extLst>
          </p:cNvPr>
          <p:cNvSpPr/>
          <p:nvPr/>
        </p:nvSpPr>
        <p:spPr>
          <a:xfrm flipV="1">
            <a:off x="6965104" y="3018282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B4BE6-D639-4DBA-B47D-2673C4E376A8}"/>
              </a:ext>
            </a:extLst>
          </p:cNvPr>
          <p:cNvGrpSpPr/>
          <p:nvPr/>
        </p:nvGrpSpPr>
        <p:grpSpPr>
          <a:xfrm>
            <a:off x="6965104" y="3680724"/>
            <a:ext cx="1591582" cy="821850"/>
            <a:chOff x="6488272" y="3805692"/>
            <a:chExt cx="1591582" cy="8218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FCC4A9-C847-4E4D-9883-0CF878B6835D}"/>
                </a:ext>
              </a:extLst>
            </p:cNvPr>
            <p:cNvSpPr txBox="1"/>
            <p:nvPr/>
          </p:nvSpPr>
          <p:spPr>
            <a:xfrm>
              <a:off x="6488272" y="380569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Montserrat" panose="00000500000000000000" pitchFamily="2" charset="0"/>
                </a:rPr>
                <a:t>CONCLUDE</a:t>
              </a:r>
              <a:endParaRPr lang="en-US" sz="1400" b="1" dirty="0">
                <a:solidFill>
                  <a:srgbClr val="FFC000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2209B6-2D55-4979-97D9-CCA07D41305C}"/>
                </a:ext>
              </a:extLst>
            </p:cNvPr>
            <p:cNvSpPr txBox="1"/>
            <p:nvPr/>
          </p:nvSpPr>
          <p:spPr>
            <a:xfrm>
              <a:off x="6488272" y="4165877"/>
              <a:ext cx="15915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one place to track real-time prices.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01D1E2B-3837-4063-8AE7-043E65E87843}"/>
              </a:ext>
            </a:extLst>
          </p:cNvPr>
          <p:cNvGrpSpPr/>
          <p:nvPr/>
        </p:nvGrpSpPr>
        <p:grpSpPr>
          <a:xfrm>
            <a:off x="7503723" y="5062530"/>
            <a:ext cx="596788" cy="596788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845208D7-0558-49D4-8AD3-CE2544B22510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36E4F73-6658-4B4F-8BE0-0EF10B90ED0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BE93E3AC-0439-45AE-8681-2752C51E4C6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9FE0C18-8ACA-453B-B4F9-C7B1858B7042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166B1D9-85B2-49F6-8818-6385740BEB16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DB06FC-BA02-4523-8E3E-0FCC14838509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2F5F8EE-1592-47B6-8855-6D364468AD02}"/>
              </a:ext>
            </a:extLst>
          </p:cNvPr>
          <p:cNvSpPr/>
          <p:nvPr/>
        </p:nvSpPr>
        <p:spPr>
          <a:xfrm>
            <a:off x="12056308" y="12282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18EBA7-1AF8-4EFA-B5BE-8D794D0DD7FF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7708AC-486D-49AF-9E0E-CEC269E94F10}"/>
              </a:ext>
            </a:extLst>
          </p:cNvPr>
          <p:cNvSpPr/>
          <p:nvPr/>
        </p:nvSpPr>
        <p:spPr>
          <a:xfrm>
            <a:off x="10625491" y="7493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FA7CDD-AB97-439F-9CA3-0CF337DD2513}"/>
              </a:ext>
            </a:extLst>
          </p:cNvPr>
          <p:cNvSpPr txBox="1"/>
          <p:nvPr/>
        </p:nvSpPr>
        <p:spPr>
          <a:xfrm>
            <a:off x="2142591" y="494970"/>
            <a:ext cx="773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Future Scope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66961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1392283" y="2768455"/>
            <a:ext cx="4289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 You 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For Your Patience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5809573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6242712" y="1870062"/>
            <a:ext cx="3117876" cy="311787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6547710" y="2146287"/>
            <a:ext cx="2565426" cy="2565426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9098028" y="101648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815647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3853564" y="612283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" name="Graphic 2" descr="Eye with solid fill">
            <a:extLst>
              <a:ext uri="{FF2B5EF4-FFF2-40B4-BE49-F238E27FC236}">
                <a16:creationId xmlns:a16="http://schemas.microsoft.com/office/drawing/2014/main" id="{AB7D6370-9250-A540-070B-951357A67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326" y="2537903"/>
            <a:ext cx="1782193" cy="17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4479578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rgbClr val="837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559617" y="904935"/>
              <a:ext cx="2976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 Content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702629"/>
            <a:chOff x="6681901" y="1442950"/>
            <a:chExt cx="4159637" cy="70262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Introduction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Brief description of project.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702629"/>
            <a:chOff x="6681901" y="1442950"/>
            <a:chExt cx="4159637" cy="70262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239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Literature Review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Study of existing project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96952" y="4618399"/>
            <a:ext cx="4159637" cy="948850"/>
            <a:chOff x="6681901" y="1442950"/>
            <a:chExt cx="4159637" cy="94885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423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Technologies Used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Technologies implemented in Crypto Tracker app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0032B8-53EE-460B-85FC-B73F4440997C}"/>
              </a:ext>
            </a:extLst>
          </p:cNvPr>
          <p:cNvCxnSpPr>
            <a:cxnSpLocks/>
          </p:cNvCxnSpPr>
          <p:nvPr/>
        </p:nvCxnSpPr>
        <p:spPr>
          <a:xfrm>
            <a:off x="7272119" y="3656158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72119" y="2280234"/>
            <a:ext cx="0" cy="1126686"/>
          </a:xfrm>
          <a:prstGeom prst="line">
            <a:avLst/>
          </a:prstGeom>
          <a:ln w="28575">
            <a:solidFill>
              <a:srgbClr val="9188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702629"/>
            <a:chOff x="6681901" y="1442950"/>
            <a:chExt cx="4159637" cy="7026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Screenshots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Snapshots of project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29256" y="3487247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42579" y="3400570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19371" y="3265571"/>
            <a:ext cx="4159637" cy="702629"/>
            <a:chOff x="6681901" y="1442950"/>
            <a:chExt cx="4159637" cy="70262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Future Scope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Add on to the project in future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9E144A1C-9ABC-4646-894E-A57E1D8722AF}"/>
              </a:ext>
            </a:extLst>
          </p:cNvPr>
          <p:cNvSpPr/>
          <p:nvPr/>
        </p:nvSpPr>
        <p:spPr>
          <a:xfrm>
            <a:off x="7229256" y="4863171"/>
            <a:ext cx="85726" cy="8572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131F1EB-021F-4CEF-8516-446E8142C991}"/>
              </a:ext>
            </a:extLst>
          </p:cNvPr>
          <p:cNvSpPr/>
          <p:nvPr/>
        </p:nvSpPr>
        <p:spPr>
          <a:xfrm>
            <a:off x="7142579" y="4776494"/>
            <a:ext cx="259080" cy="259080"/>
          </a:xfrm>
          <a:prstGeom prst="ellipse">
            <a:avLst/>
          </a:prstGeom>
          <a:noFill/>
          <a:ln w="28575">
            <a:solidFill>
              <a:srgbClr val="918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718DCE-59AE-46B7-8656-CE8048F71718}"/>
              </a:ext>
            </a:extLst>
          </p:cNvPr>
          <p:cNvGrpSpPr/>
          <p:nvPr/>
        </p:nvGrpSpPr>
        <p:grpSpPr>
          <a:xfrm>
            <a:off x="7519371" y="4618399"/>
            <a:ext cx="4159637" cy="702629"/>
            <a:chOff x="6681901" y="1442950"/>
            <a:chExt cx="4159637" cy="70262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F3F8E3-D001-4D51-AD47-6E373CC727EF}"/>
                </a:ext>
              </a:extLst>
            </p:cNvPr>
            <p:cNvSpPr txBox="1"/>
            <p:nvPr/>
          </p:nvSpPr>
          <p:spPr>
            <a:xfrm>
              <a:off x="6681901" y="1442950"/>
              <a:ext cx="254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9188E5"/>
                  </a:solidFill>
                  <a:latin typeface="Montserrat" panose="00000500000000000000" pitchFamily="2" charset="0"/>
                </a:rPr>
                <a:t>Conclusion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83FBFFD-FCBB-4905-9615-F1F398C6CB6E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Conclusion of Crypto tracker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  <p:bldP spid="70" grpId="0" animBg="1"/>
      <p:bldP spid="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28581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</p:cNvCxnSpPr>
          <p:nvPr/>
        </p:nvCxnSpPr>
        <p:spPr>
          <a:xfrm>
            <a:off x="6103951" y="38181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29857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60" y="2955009"/>
            <a:ext cx="300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Project Description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2232034" y="2955215"/>
            <a:ext cx="3169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User Experience.</a:t>
            </a:r>
          </a:p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Real time data.</a:t>
            </a:r>
          </a:p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Hybrid.</a:t>
            </a:r>
          </a:p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API filtered.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22698" y="30096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B137645-EFCA-46AE-9957-E8CD92BC8BBB}"/>
              </a:ext>
            </a:extLst>
          </p:cNvPr>
          <p:cNvSpPr/>
          <p:nvPr/>
        </p:nvSpPr>
        <p:spPr>
          <a:xfrm>
            <a:off x="5591340" y="4855404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B2A4A5-7B5B-4600-8B9C-202891C8CAD6}"/>
              </a:ext>
            </a:extLst>
          </p:cNvPr>
          <p:cNvCxnSpPr>
            <a:cxnSpLocks/>
          </p:cNvCxnSpPr>
          <p:nvPr/>
        </p:nvCxnSpPr>
        <p:spPr>
          <a:xfrm>
            <a:off x="6103951" y="5815482"/>
            <a:ext cx="0" cy="1037222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D8C657C-DA5D-4CCD-81EA-DE73E10F4FBD}"/>
              </a:ext>
            </a:extLst>
          </p:cNvPr>
          <p:cNvSpPr/>
          <p:nvPr/>
        </p:nvSpPr>
        <p:spPr>
          <a:xfrm>
            <a:off x="5719024" y="4983088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B8AF58-5ECD-47EA-AA83-B442D7826F81}"/>
              </a:ext>
            </a:extLst>
          </p:cNvPr>
          <p:cNvSpPr txBox="1"/>
          <p:nvPr/>
        </p:nvSpPr>
        <p:spPr>
          <a:xfrm>
            <a:off x="5822698" y="50069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3A2531-51AA-4685-8B18-DBFA3E545914}"/>
              </a:ext>
            </a:extLst>
          </p:cNvPr>
          <p:cNvSpPr txBox="1"/>
          <p:nvPr/>
        </p:nvSpPr>
        <p:spPr>
          <a:xfrm>
            <a:off x="6789477" y="4952309"/>
            <a:ext cx="3314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Lack of financial literacy.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Lack of information about crypto market.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8320C63-18AF-4069-B25C-D2DA88A64BAC}"/>
              </a:ext>
            </a:extLst>
          </p:cNvPr>
          <p:cNvSpPr txBox="1"/>
          <p:nvPr/>
        </p:nvSpPr>
        <p:spPr>
          <a:xfrm>
            <a:off x="2232034" y="4952309"/>
            <a:ext cx="316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72" y="2638425"/>
            <a:ext cx="2230391" cy="421427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9937537" y="2638425"/>
            <a:ext cx="2252821" cy="4214279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Introduction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9D95A8-46EA-4B6F-BD4C-11B7CF56EDF7}"/>
              </a:ext>
            </a:extLst>
          </p:cNvPr>
          <p:cNvSpPr txBox="1"/>
          <p:nvPr/>
        </p:nvSpPr>
        <p:spPr>
          <a:xfrm>
            <a:off x="2919662" y="815984"/>
            <a:ext cx="635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Crypto currency is decentralized digital money designed to be used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4288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  <p:bldP spid="115" grpId="0" animBg="1"/>
      <p:bldP spid="117" grpId="0" animBg="1"/>
      <p:bldP spid="118" grpId="0"/>
      <p:bldP spid="119" grpId="0"/>
      <p:bldP spid="120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5591340" y="1632757"/>
            <a:ext cx="1025222" cy="1025222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5719024" y="1760441"/>
            <a:ext cx="769854" cy="76985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6806359" y="1816187"/>
            <a:ext cx="331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Objective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3A210A-3366-43AA-8E9F-141057DA669B}"/>
              </a:ext>
            </a:extLst>
          </p:cNvPr>
          <p:cNvSpPr txBox="1"/>
          <p:nvPr/>
        </p:nvSpPr>
        <p:spPr>
          <a:xfrm>
            <a:off x="2346806" y="1729868"/>
            <a:ext cx="3054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Provide real–time update on crypto currencies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94445F-D448-40F3-8F2A-FF2A29D292AC}"/>
              </a:ext>
            </a:extLst>
          </p:cNvPr>
          <p:cNvSpPr txBox="1"/>
          <p:nvPr/>
        </p:nvSpPr>
        <p:spPr>
          <a:xfrm>
            <a:off x="5833797" y="1785841"/>
            <a:ext cx="56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2EA0D-D707-427C-A18E-48EEABDBC975}"/>
              </a:ext>
            </a:extLst>
          </p:cNvPr>
          <p:cNvSpPr/>
          <p:nvPr/>
        </p:nvSpPr>
        <p:spPr>
          <a:xfrm>
            <a:off x="-80286" y="1"/>
            <a:ext cx="2174762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AC92B2-C69B-4AAD-B31B-AD104C7359FB}"/>
              </a:ext>
            </a:extLst>
          </p:cNvPr>
          <p:cNvSpPr/>
          <p:nvPr/>
        </p:nvSpPr>
        <p:spPr>
          <a:xfrm>
            <a:off x="9937537" y="1"/>
            <a:ext cx="2252821" cy="6852704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D25BEF-70F3-473C-B81B-9EED301A4F2C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7951" cy="1639107"/>
          </a:xfrm>
          <a:prstGeom prst="line">
            <a:avLst/>
          </a:prstGeom>
          <a:ln w="57150">
            <a:solidFill>
              <a:srgbClr val="837A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55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1" grpId="0"/>
      <p:bldP spid="108" grpId="0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C6562D-805D-4DCF-9F0A-CE0275A17EDE}"/>
              </a:ext>
            </a:extLst>
          </p:cNvPr>
          <p:cNvSpPr/>
          <p:nvPr/>
        </p:nvSpPr>
        <p:spPr>
          <a:xfrm>
            <a:off x="1511300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02A2-E436-4D00-8F9D-4231677F6A5F}"/>
              </a:ext>
            </a:extLst>
          </p:cNvPr>
          <p:cNvSpPr txBox="1"/>
          <p:nvPr/>
        </p:nvSpPr>
        <p:spPr>
          <a:xfrm>
            <a:off x="1559617" y="859215"/>
            <a:ext cx="297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Existing project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344FEB-2281-442D-A72E-BA4F1945E27F}"/>
              </a:ext>
            </a:extLst>
          </p:cNvPr>
          <p:cNvSpPr/>
          <p:nvPr/>
        </p:nvSpPr>
        <p:spPr>
          <a:xfrm>
            <a:off x="4341482" y="5565617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EAC5BC0-1F7B-42B2-BDB9-8DD169BDCE3A}"/>
              </a:ext>
            </a:extLst>
          </p:cNvPr>
          <p:cNvSpPr/>
          <p:nvPr/>
        </p:nvSpPr>
        <p:spPr>
          <a:xfrm>
            <a:off x="7611984" y="858192"/>
            <a:ext cx="3092742" cy="466734"/>
          </a:xfrm>
          <a:prstGeom prst="roundRect">
            <a:avLst>
              <a:gd name="adj" fmla="val 50000"/>
            </a:avLst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E640F7-B3EE-4178-9429-DCA4B0FEF316}"/>
              </a:ext>
            </a:extLst>
          </p:cNvPr>
          <p:cNvSpPr txBox="1"/>
          <p:nvPr/>
        </p:nvSpPr>
        <p:spPr>
          <a:xfrm>
            <a:off x="7636275" y="859215"/>
            <a:ext cx="3044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Proposed System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3328A9-6195-4AB3-87B6-8EB5F110E2A3}"/>
              </a:ext>
            </a:extLst>
          </p:cNvPr>
          <p:cNvSpPr/>
          <p:nvPr/>
        </p:nvSpPr>
        <p:spPr>
          <a:xfrm>
            <a:off x="53500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58E3FB-29E1-45E8-93A4-E6CCE604E1CC}"/>
              </a:ext>
            </a:extLst>
          </p:cNvPr>
          <p:cNvGrpSpPr/>
          <p:nvPr/>
        </p:nvGrpSpPr>
        <p:grpSpPr>
          <a:xfrm>
            <a:off x="-404813" y="2663955"/>
            <a:ext cx="4973320" cy="953676"/>
            <a:chOff x="4983236" y="2310224"/>
            <a:chExt cx="4973320" cy="95367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2437AB-186B-4EDF-89AE-AA9DDD5B2985}"/>
                </a:ext>
              </a:extLst>
            </p:cNvPr>
            <p:cNvSpPr/>
            <p:nvPr/>
          </p:nvSpPr>
          <p:spPr>
            <a:xfrm>
              <a:off x="4983236" y="3111500"/>
              <a:ext cx="4208389" cy="152400"/>
            </a:xfrm>
            <a:prstGeom prst="rect">
              <a:avLst/>
            </a:prstGeom>
            <a:solidFill>
              <a:srgbClr val="FEB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1BECFF-5773-4284-B690-406E9CC9195E}"/>
                </a:ext>
              </a:extLst>
            </p:cNvPr>
            <p:cNvGrpSpPr/>
            <p:nvPr/>
          </p:nvGrpSpPr>
          <p:grpSpPr>
            <a:xfrm>
              <a:off x="8843374" y="2310224"/>
              <a:ext cx="1113182" cy="735318"/>
              <a:chOff x="8843374" y="2310224"/>
              <a:chExt cx="1113182" cy="735318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CC8F59C-B644-47B0-9167-C1709C996A31}"/>
                  </a:ext>
                </a:extLst>
              </p:cNvPr>
              <p:cNvSpPr/>
              <p:nvPr/>
            </p:nvSpPr>
            <p:spPr>
              <a:xfrm flipV="1">
                <a:off x="8958788" y="2310224"/>
                <a:ext cx="789747" cy="735318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FEB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22D76A1-B368-4227-87BC-C1E6F3188936}"/>
                  </a:ext>
                </a:extLst>
              </p:cNvPr>
              <p:cNvSpPr txBox="1"/>
              <p:nvPr/>
            </p:nvSpPr>
            <p:spPr>
              <a:xfrm>
                <a:off x="8843374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+mj-lt"/>
                    <a:ea typeface="Tahoma" panose="020B0604030504040204" pitchFamily="34" charset="0"/>
                    <a:cs typeface="Arial" panose="020B0604020202020204" pitchFamily="34" charset="0"/>
                  </a:rPr>
                  <a:t>65%</a:t>
                </a: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EE85B71-6C92-4628-9D17-6B4B9FE98E40}"/>
              </a:ext>
            </a:extLst>
          </p:cNvPr>
          <p:cNvSpPr txBox="1"/>
          <p:nvPr/>
        </p:nvSpPr>
        <p:spPr>
          <a:xfrm>
            <a:off x="433052" y="3042302"/>
            <a:ext cx="353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EBB6E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Cryptocurrency tracker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E1ECE0-1C05-4695-BD0C-DB056B302A14}"/>
              </a:ext>
            </a:extLst>
          </p:cNvPr>
          <p:cNvGrpSpPr/>
          <p:nvPr/>
        </p:nvGrpSpPr>
        <p:grpSpPr>
          <a:xfrm>
            <a:off x="462573" y="3677305"/>
            <a:ext cx="5029750" cy="1269901"/>
            <a:chOff x="827457" y="2276075"/>
            <a:chExt cx="5029750" cy="126990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AB2E34-4DD3-4B7C-A62A-087CB981C994}"/>
                </a:ext>
              </a:extLst>
            </p:cNvPr>
            <p:cNvSpPr txBox="1"/>
            <p:nvPr/>
          </p:nvSpPr>
          <p:spPr>
            <a:xfrm>
              <a:off x="840708" y="2622646"/>
              <a:ext cx="5016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Not Hybrid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Poor User Interface</a:t>
              </a:r>
            </a:p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Poor User Experience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39F3E0-CE06-4C02-ADD7-55FD58EDD3ED}"/>
                </a:ext>
              </a:extLst>
            </p:cNvPr>
            <p:cNvSpPr txBox="1"/>
            <p:nvPr/>
          </p:nvSpPr>
          <p:spPr>
            <a:xfrm>
              <a:off x="827457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C776215-D5EC-44AC-93A4-86C7A7AC5B10}"/>
              </a:ext>
            </a:extLst>
          </p:cNvPr>
          <p:cNvSpPr/>
          <p:nvPr/>
        </p:nvSpPr>
        <p:spPr>
          <a:xfrm>
            <a:off x="0" y="2472774"/>
            <a:ext cx="535002" cy="1340402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005C2F-3BB1-4700-AF96-B507FFAB2844}"/>
              </a:ext>
            </a:extLst>
          </p:cNvPr>
          <p:cNvSpPr/>
          <p:nvPr/>
        </p:nvSpPr>
        <p:spPr>
          <a:xfrm>
            <a:off x="6639733" y="3465231"/>
            <a:ext cx="5016500" cy="152400"/>
          </a:xfrm>
          <a:prstGeom prst="rect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463FCF-4178-424F-9678-3D8E21E586A0}"/>
              </a:ext>
            </a:extLst>
          </p:cNvPr>
          <p:cNvGrpSpPr/>
          <p:nvPr/>
        </p:nvGrpSpPr>
        <p:grpSpPr>
          <a:xfrm flipH="1">
            <a:off x="7528362" y="2708973"/>
            <a:ext cx="5120837" cy="908658"/>
            <a:chOff x="4627378" y="2355242"/>
            <a:chExt cx="5120837" cy="90865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A25B6C-5B89-49A7-AD0A-067918C970AE}"/>
                </a:ext>
              </a:extLst>
            </p:cNvPr>
            <p:cNvSpPr/>
            <p:nvPr/>
          </p:nvSpPr>
          <p:spPr>
            <a:xfrm>
              <a:off x="4627378" y="3111500"/>
              <a:ext cx="4564250" cy="152400"/>
            </a:xfrm>
            <a:prstGeom prst="rect">
              <a:avLst/>
            </a:prstGeom>
            <a:solidFill>
              <a:srgbClr val="9188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149D2B2-BDAC-4AEA-8131-66BD177B7B31}"/>
                </a:ext>
              </a:extLst>
            </p:cNvPr>
            <p:cNvGrpSpPr/>
            <p:nvPr/>
          </p:nvGrpSpPr>
          <p:grpSpPr>
            <a:xfrm>
              <a:off x="8635033" y="2355242"/>
              <a:ext cx="1113182" cy="690300"/>
              <a:chOff x="8635033" y="2355242"/>
              <a:chExt cx="1113182" cy="690300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B7CE5A-0C98-4846-B2F3-A96B77781E8D}"/>
                  </a:ext>
                </a:extLst>
              </p:cNvPr>
              <p:cNvSpPr/>
              <p:nvPr/>
            </p:nvSpPr>
            <p:spPr>
              <a:xfrm flipV="1">
                <a:off x="8796751" y="2355242"/>
                <a:ext cx="789747" cy="690300"/>
              </a:xfrm>
              <a:custGeom>
                <a:avLst/>
                <a:gdLst>
                  <a:gd name="connsiteX0" fmla="*/ 79515 w 789747"/>
                  <a:gd name="connsiteY0" fmla="*/ 690300 h 690300"/>
                  <a:gd name="connsiteX1" fmla="*/ 710232 w 789747"/>
                  <a:gd name="connsiteY1" fmla="*/ 690300 h 690300"/>
                  <a:gd name="connsiteX2" fmla="*/ 789747 w 789747"/>
                  <a:gd name="connsiteY2" fmla="*/ 610785 h 690300"/>
                  <a:gd name="connsiteX3" fmla="*/ 789747 w 789747"/>
                  <a:gd name="connsiteY3" fmla="*/ 292737 h 690300"/>
                  <a:gd name="connsiteX4" fmla="*/ 710232 w 789747"/>
                  <a:gd name="connsiteY4" fmla="*/ 213222 h 690300"/>
                  <a:gd name="connsiteX5" fmla="*/ 504555 w 789747"/>
                  <a:gd name="connsiteY5" fmla="*/ 213222 h 690300"/>
                  <a:gd name="connsiteX6" fmla="*/ 394873 w 789747"/>
                  <a:gd name="connsiteY6" fmla="*/ 0 h 690300"/>
                  <a:gd name="connsiteX7" fmla="*/ 285190 w 789747"/>
                  <a:gd name="connsiteY7" fmla="*/ 213222 h 690300"/>
                  <a:gd name="connsiteX8" fmla="*/ 79515 w 789747"/>
                  <a:gd name="connsiteY8" fmla="*/ 213222 h 690300"/>
                  <a:gd name="connsiteX9" fmla="*/ 0 w 789747"/>
                  <a:gd name="connsiteY9" fmla="*/ 292737 h 690300"/>
                  <a:gd name="connsiteX10" fmla="*/ 0 w 789747"/>
                  <a:gd name="connsiteY10" fmla="*/ 610785 h 690300"/>
                  <a:gd name="connsiteX11" fmla="*/ 79515 w 789747"/>
                  <a:gd name="connsiteY11" fmla="*/ 690300 h 69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9747" h="690300">
                    <a:moveTo>
                      <a:pt x="79515" y="690300"/>
                    </a:moveTo>
                    <a:lnTo>
                      <a:pt x="710232" y="690300"/>
                    </a:lnTo>
                    <a:cubicBezTo>
                      <a:pt x="754147" y="690300"/>
                      <a:pt x="789747" y="654700"/>
                      <a:pt x="789747" y="610785"/>
                    </a:cubicBezTo>
                    <a:lnTo>
                      <a:pt x="789747" y="292737"/>
                    </a:lnTo>
                    <a:cubicBezTo>
                      <a:pt x="789747" y="248822"/>
                      <a:pt x="754147" y="213222"/>
                      <a:pt x="710232" y="213222"/>
                    </a:cubicBezTo>
                    <a:lnTo>
                      <a:pt x="504555" y="213222"/>
                    </a:lnTo>
                    <a:lnTo>
                      <a:pt x="394873" y="0"/>
                    </a:lnTo>
                    <a:lnTo>
                      <a:pt x="285190" y="213222"/>
                    </a:lnTo>
                    <a:lnTo>
                      <a:pt x="79515" y="213222"/>
                    </a:lnTo>
                    <a:cubicBezTo>
                      <a:pt x="35600" y="213222"/>
                      <a:pt x="0" y="248822"/>
                      <a:pt x="0" y="292737"/>
                    </a:cubicBezTo>
                    <a:lnTo>
                      <a:pt x="0" y="610785"/>
                    </a:lnTo>
                    <a:cubicBezTo>
                      <a:pt x="0" y="654700"/>
                      <a:pt x="35600" y="690300"/>
                      <a:pt x="79515" y="690300"/>
                    </a:cubicBezTo>
                    <a:close/>
                  </a:path>
                </a:pathLst>
              </a:custGeom>
              <a:solidFill>
                <a:srgbClr val="918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+mj-lt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199A2C0-FA3B-4069-8AA4-202F665EF757}"/>
                  </a:ext>
                </a:extLst>
              </p:cNvPr>
              <p:cNvSpPr txBox="1"/>
              <p:nvPr/>
            </p:nvSpPr>
            <p:spPr>
              <a:xfrm>
                <a:off x="8635033" y="2355242"/>
                <a:ext cx="1113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+mj-lt"/>
                    <a:ea typeface="Tahoma" panose="020B0604030504040204" pitchFamily="34" charset="0"/>
                    <a:cs typeface="Arial" panose="020B0604020202020204" pitchFamily="34" charset="0"/>
                  </a:rPr>
                  <a:t>75%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6AB814-323D-4209-AB03-975012F1F9A1}"/>
              </a:ext>
            </a:extLst>
          </p:cNvPr>
          <p:cNvSpPr txBox="1"/>
          <p:nvPr/>
        </p:nvSpPr>
        <p:spPr>
          <a:xfrm>
            <a:off x="8950495" y="3042302"/>
            <a:ext cx="293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188E5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Crypto Tracker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404622-59D6-4FDD-BB19-502BE68D4B4E}"/>
              </a:ext>
            </a:extLst>
          </p:cNvPr>
          <p:cNvGrpSpPr/>
          <p:nvPr/>
        </p:nvGrpSpPr>
        <p:grpSpPr>
          <a:xfrm>
            <a:off x="6558572" y="3677305"/>
            <a:ext cx="5162195" cy="1269901"/>
            <a:chOff x="200704" y="2276075"/>
            <a:chExt cx="5162195" cy="126990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CCC74B2-2C5E-4F9B-9223-725D4F23E5CF}"/>
                </a:ext>
              </a:extLst>
            </p:cNvPr>
            <p:cNvSpPr txBox="1"/>
            <p:nvPr/>
          </p:nvSpPr>
          <p:spPr>
            <a:xfrm>
              <a:off x="200704" y="2622646"/>
              <a:ext cx="51621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9188E5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Hybrid</a:t>
              </a:r>
            </a:p>
            <a:p>
              <a:pPr algn="r"/>
              <a:r>
                <a:rPr lang="en-US" dirty="0">
                  <a:solidFill>
                    <a:srgbClr val="9188E5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Good User Interface</a:t>
              </a:r>
            </a:p>
            <a:p>
              <a:pPr algn="r"/>
              <a:r>
                <a:rPr lang="en-US" dirty="0">
                  <a:solidFill>
                    <a:srgbClr val="9188E5"/>
                  </a:solidFill>
                  <a:latin typeface="+mj-lt"/>
                  <a:ea typeface="Tahoma" panose="020B0604030504040204" pitchFamily="34" charset="0"/>
                  <a:cs typeface="Arial" panose="020B0604020202020204" pitchFamily="34" charset="0"/>
                </a:rPr>
                <a:t>Good  User Experience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E924EAA-5595-4F9D-9CB3-678924066996}"/>
                </a:ext>
              </a:extLst>
            </p:cNvPr>
            <p:cNvSpPr txBox="1"/>
            <p:nvPr/>
          </p:nvSpPr>
          <p:spPr>
            <a:xfrm>
              <a:off x="2057256" y="2276075"/>
              <a:ext cx="3293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2400" b="1" dirty="0">
                <a:solidFill>
                  <a:srgbClr val="9188E5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DB22E1C-FC3B-4C0D-9B9C-53631272F70E}"/>
              </a:ext>
            </a:extLst>
          </p:cNvPr>
          <p:cNvSpPr/>
          <p:nvPr/>
        </p:nvSpPr>
        <p:spPr>
          <a:xfrm>
            <a:off x="11657349" y="2472774"/>
            <a:ext cx="535002" cy="1340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9D6D6E-E263-8C1D-EAFB-7605CEEB9550}"/>
              </a:ext>
            </a:extLst>
          </p:cNvPr>
          <p:cNvSpPr txBox="1"/>
          <p:nvPr/>
        </p:nvSpPr>
        <p:spPr>
          <a:xfrm>
            <a:off x="3228445" y="46444"/>
            <a:ext cx="5308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Literature</a:t>
            </a:r>
            <a:r>
              <a:rPr lang="en-US" sz="4800" b="1" dirty="0">
                <a:solidFill>
                  <a:srgbClr val="9188E5"/>
                </a:solidFill>
                <a:latin typeface="Tw Cen MT" panose="020B0602020104020603" pitchFamily="34" charset="0"/>
              </a:rPr>
              <a:t> Review</a:t>
            </a:r>
          </a:p>
        </p:txBody>
      </p:sp>
    </p:spTree>
    <p:extLst>
      <p:ext uri="{BB962C8B-B14F-4D97-AF65-F5344CB8AC3E}">
        <p14:creationId xmlns:p14="http://schemas.microsoft.com/office/powerpoint/2010/main" val="10657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7" grpId="0" animBg="1"/>
      <p:bldP spid="4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1716672" y="2220388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1958039" y="2461755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50D54A-B9E1-4558-813D-2444860A7A04}"/>
              </a:ext>
            </a:extLst>
          </p:cNvPr>
          <p:cNvGrpSpPr/>
          <p:nvPr/>
        </p:nvGrpSpPr>
        <p:grpSpPr>
          <a:xfrm>
            <a:off x="2150726" y="2654442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A6981F85-25CD-4CAB-B03C-6C3D99487A4E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4441DD5-232F-42B1-9764-34D42FA531C3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2232A70-814E-43C5-A216-0A6163221105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9EF8819-85DD-442F-A4D1-8F6E046659B9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E0D2379-CA6B-4139-8C3C-D22205C208CD}"/>
              </a:ext>
            </a:extLst>
          </p:cNvPr>
          <p:cNvGrpSpPr/>
          <p:nvPr/>
        </p:nvGrpSpPr>
        <p:grpSpPr>
          <a:xfrm>
            <a:off x="1018294" y="4181033"/>
            <a:ext cx="3195474" cy="1433581"/>
            <a:chOff x="1807454" y="4137390"/>
            <a:chExt cx="3195474" cy="143358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BE3D059-B595-414F-981D-6E43EAF82DC6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Flutter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C85F51-F3DF-4838-88E3-281625606B29}"/>
                </a:ext>
              </a:extLst>
            </p:cNvPr>
            <p:cNvSpPr txBox="1"/>
            <p:nvPr/>
          </p:nvSpPr>
          <p:spPr>
            <a:xfrm>
              <a:off x="1807454" y="4493753"/>
              <a:ext cx="31954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Framework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Created by Google 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Develop Cross platform application</a:t>
              </a: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575609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BB64D2F-3582-4F25-A8EE-154BD0A0DC47}"/>
              </a:ext>
            </a:extLst>
          </p:cNvPr>
          <p:cNvSpPr/>
          <p:nvPr/>
        </p:nvSpPr>
        <p:spPr>
          <a:xfrm>
            <a:off x="5155197" y="2220388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B9EC47B-8F61-47BD-A473-89F4D6D024AB}"/>
              </a:ext>
            </a:extLst>
          </p:cNvPr>
          <p:cNvSpPr/>
          <p:nvPr/>
        </p:nvSpPr>
        <p:spPr>
          <a:xfrm>
            <a:off x="5396564" y="2461755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E49F1A-E674-4BF5-B770-528C93B11C8E}"/>
              </a:ext>
            </a:extLst>
          </p:cNvPr>
          <p:cNvGrpSpPr/>
          <p:nvPr/>
        </p:nvGrpSpPr>
        <p:grpSpPr>
          <a:xfrm>
            <a:off x="5589251" y="2654442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04" name="Circle: Hollow 103">
              <a:extLst>
                <a:ext uri="{FF2B5EF4-FFF2-40B4-BE49-F238E27FC236}">
                  <a16:creationId xmlns:a16="http://schemas.microsoft.com/office/drawing/2014/main" id="{9FE52E39-52A5-4682-ABC6-6E63EFF53736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4C18BEC-68B6-4F1F-AE3E-7B2994DE420F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F57A39F9-EA6C-4AA9-AC36-AE49228D9C37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F1F93299-527A-44E4-9658-E1E4D25D7ACB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FE7E4-CCFD-4BAA-970E-1E8D93004D69}"/>
              </a:ext>
            </a:extLst>
          </p:cNvPr>
          <p:cNvGrpSpPr/>
          <p:nvPr/>
        </p:nvGrpSpPr>
        <p:grpSpPr>
          <a:xfrm>
            <a:off x="4496234" y="4181033"/>
            <a:ext cx="3116644" cy="1926023"/>
            <a:chOff x="1846869" y="4137390"/>
            <a:chExt cx="3116644" cy="1926023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EF047AF-C4E0-4422-8BDF-72F53C51E40A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Dart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396E3B9-9F1F-4056-BD65-91EF6D9E9A23}"/>
                </a:ext>
              </a:extLst>
            </p:cNvPr>
            <p:cNvSpPr txBox="1"/>
            <p:nvPr/>
          </p:nvSpPr>
          <p:spPr>
            <a:xfrm>
              <a:off x="1846869" y="4493753"/>
              <a:ext cx="31166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Language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Developed and maintained by Google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Successor of java script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Use java-like syntax </a:t>
              </a:r>
            </a:p>
            <a:p>
              <a:pPr algn="ctr"/>
              <a:endPara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144CE224-84BF-45ED-BC1F-061B089CBE8D}"/>
              </a:ext>
            </a:extLst>
          </p:cNvPr>
          <p:cNvSpPr/>
          <p:nvPr/>
        </p:nvSpPr>
        <p:spPr>
          <a:xfrm>
            <a:off x="8611094" y="2220388"/>
            <a:ext cx="1798720" cy="1798720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77E8DF-FDCE-415F-A750-5B9271C730D5}"/>
              </a:ext>
            </a:extLst>
          </p:cNvPr>
          <p:cNvSpPr/>
          <p:nvPr/>
        </p:nvSpPr>
        <p:spPr>
          <a:xfrm>
            <a:off x="8852461" y="2461755"/>
            <a:ext cx="1315986" cy="1315986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0000500000000000000" pitchFamily="2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D672A4B-DFC2-4CD6-8862-20C17EA96C2D}"/>
              </a:ext>
            </a:extLst>
          </p:cNvPr>
          <p:cNvGrpSpPr/>
          <p:nvPr/>
        </p:nvGrpSpPr>
        <p:grpSpPr>
          <a:xfrm>
            <a:off x="9045148" y="2654442"/>
            <a:ext cx="930612" cy="930612"/>
            <a:chOff x="6158672" y="3675083"/>
            <a:chExt cx="787340" cy="787340"/>
          </a:xfrm>
          <a:solidFill>
            <a:schemeClr val="bg1"/>
          </a:solidFill>
        </p:grpSpPr>
        <p:sp>
          <p:nvSpPr>
            <p:cNvPr id="119" name="Circle: Hollow 118">
              <a:extLst>
                <a:ext uri="{FF2B5EF4-FFF2-40B4-BE49-F238E27FC236}">
                  <a16:creationId xmlns:a16="http://schemas.microsoft.com/office/drawing/2014/main" id="{8CD2E13F-8440-4A5E-B92F-2E8FA7E7F33B}"/>
                </a:ext>
              </a:extLst>
            </p:cNvPr>
            <p:cNvSpPr/>
            <p:nvPr/>
          </p:nvSpPr>
          <p:spPr>
            <a:xfrm>
              <a:off x="6158672" y="3675083"/>
              <a:ext cx="787340" cy="787340"/>
            </a:xfrm>
            <a:prstGeom prst="donut">
              <a:avLst>
                <a:gd name="adj" fmla="val 47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4FB554-8C5B-4531-832C-F28753E3EA2C}"/>
                </a:ext>
              </a:extLst>
            </p:cNvPr>
            <p:cNvGrpSpPr/>
            <p:nvPr/>
          </p:nvGrpSpPr>
          <p:grpSpPr>
            <a:xfrm rot="2700000">
              <a:off x="6448659" y="3791777"/>
              <a:ext cx="184399" cy="468434"/>
              <a:chOff x="6533720" y="3754616"/>
              <a:chExt cx="184399" cy="468434"/>
            </a:xfrm>
            <a:grpFill/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857D6829-9FEF-497D-AF1C-8B4DFB1D33A6}"/>
                  </a:ext>
                </a:extLst>
              </p:cNvPr>
              <p:cNvSpPr/>
              <p:nvPr/>
            </p:nvSpPr>
            <p:spPr>
              <a:xfrm rot="5400000">
                <a:off x="6602300" y="4108750"/>
                <a:ext cx="45720" cy="18288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733A3DD2-F1CC-4119-A33D-96BEA75886A1}"/>
                  </a:ext>
                </a:extLst>
              </p:cNvPr>
              <p:cNvSpPr/>
              <p:nvPr/>
            </p:nvSpPr>
            <p:spPr>
              <a:xfrm rot="10800000">
                <a:off x="6672399" y="3754616"/>
                <a:ext cx="45720" cy="4572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D1DEE05-09AA-4D85-968B-A7AA0AC4DD59}"/>
              </a:ext>
            </a:extLst>
          </p:cNvPr>
          <p:cNvGrpSpPr/>
          <p:nvPr/>
        </p:nvGrpSpPr>
        <p:grpSpPr>
          <a:xfrm>
            <a:off x="7952131" y="4181033"/>
            <a:ext cx="3116644" cy="941138"/>
            <a:chOff x="1846869" y="4137390"/>
            <a:chExt cx="3116644" cy="94113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943774E-01F3-4DC8-A02A-DD367416DACF}"/>
                </a:ext>
              </a:extLst>
            </p:cNvPr>
            <p:cNvSpPr txBox="1"/>
            <p:nvPr/>
          </p:nvSpPr>
          <p:spPr>
            <a:xfrm>
              <a:off x="2371633" y="4137390"/>
              <a:ext cx="2067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Rest API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577FC45-558C-4711-AFB7-87352286701D}"/>
                </a:ext>
              </a:extLst>
            </p:cNvPr>
            <p:cNvSpPr txBox="1"/>
            <p:nvPr/>
          </p:nvSpPr>
          <p:spPr>
            <a:xfrm>
              <a:off x="1846869" y="4493753"/>
              <a:ext cx="3116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Transfer Information already present online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A4CA21A-247F-4B8B-9093-1F600AB1184B}"/>
              </a:ext>
            </a:extLst>
          </p:cNvPr>
          <p:cNvSpPr/>
          <p:nvPr/>
        </p:nvSpPr>
        <p:spPr>
          <a:xfrm>
            <a:off x="1274829" y="5849600"/>
            <a:ext cx="9674195" cy="1008400"/>
          </a:xfrm>
          <a:prstGeom prst="rect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19BADD-0995-48C4-997F-7801F1BA630E}"/>
              </a:ext>
            </a:extLst>
          </p:cNvPr>
          <p:cNvSpPr txBox="1"/>
          <p:nvPr/>
        </p:nvSpPr>
        <p:spPr>
          <a:xfrm>
            <a:off x="3677652" y="87814"/>
            <a:ext cx="5174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Technologies Used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5C37D7-7874-487A-9371-0A32FB9D7EBD}"/>
              </a:ext>
            </a:extLst>
          </p:cNvPr>
          <p:cNvSpPr txBox="1"/>
          <p:nvPr/>
        </p:nvSpPr>
        <p:spPr>
          <a:xfrm>
            <a:off x="2919662" y="815984"/>
            <a:ext cx="6352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Technologies used to develop crypto tracker</a:t>
            </a:r>
          </a:p>
        </p:txBody>
      </p:sp>
    </p:spTree>
    <p:extLst>
      <p:ext uri="{BB962C8B-B14F-4D97-AF65-F5344CB8AC3E}">
        <p14:creationId xmlns:p14="http://schemas.microsoft.com/office/powerpoint/2010/main" val="27893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83" grpId="0" animBg="1"/>
      <p:bldP spid="84" grpId="0" animBg="1"/>
      <p:bldP spid="116" grpId="0" animBg="1"/>
      <p:bldP spid="1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4224514" y="172095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79344A-33D8-49EB-84E1-98AFFDC48E53}"/>
              </a:ext>
            </a:extLst>
          </p:cNvPr>
          <p:cNvSpPr txBox="1"/>
          <p:nvPr/>
        </p:nvSpPr>
        <p:spPr>
          <a:xfrm>
            <a:off x="3677652" y="87814"/>
            <a:ext cx="483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Screenshots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A8B6F5-30ED-41B5-9C09-761EA6DC3069}"/>
              </a:ext>
            </a:extLst>
          </p:cNvPr>
          <p:cNvSpPr txBox="1"/>
          <p:nvPr/>
        </p:nvSpPr>
        <p:spPr>
          <a:xfrm>
            <a:off x="2919662" y="815984"/>
            <a:ext cx="6352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Mobile Mockup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2C2A02-F362-98B2-3430-57BBF061C897}"/>
              </a:ext>
            </a:extLst>
          </p:cNvPr>
          <p:cNvSpPr/>
          <p:nvPr/>
        </p:nvSpPr>
        <p:spPr>
          <a:xfrm rot="6166851">
            <a:off x="321000" y="2345114"/>
            <a:ext cx="4738580" cy="272664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E2ED1800-DF77-E945-C97B-050818CAE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79" y="673184"/>
            <a:ext cx="2632320" cy="57033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CFA7919-9322-5690-3F9C-C17FE3B3133C}"/>
              </a:ext>
            </a:extLst>
          </p:cNvPr>
          <p:cNvSpPr/>
          <p:nvPr/>
        </p:nvSpPr>
        <p:spPr>
          <a:xfrm rot="6166851">
            <a:off x="3552553" y="2520288"/>
            <a:ext cx="4996585" cy="272959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875AE4-79DC-3304-C8AB-0467EE14D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83" y="831352"/>
            <a:ext cx="2632321" cy="57033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F7E273-C250-44A7-E9D8-800BEF5376E9}"/>
              </a:ext>
            </a:extLst>
          </p:cNvPr>
          <p:cNvSpPr/>
          <p:nvPr/>
        </p:nvSpPr>
        <p:spPr>
          <a:xfrm rot="6166851">
            <a:off x="7170771" y="2555768"/>
            <a:ext cx="4912709" cy="266398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28" name="Picture 2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5883D47-975C-BFF3-087E-1CDAF9484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214" y="763375"/>
            <a:ext cx="2602510" cy="56387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224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4224514" y="1720958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0303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32180-FDED-EFB5-FC53-5CDFEC7EA12B}"/>
              </a:ext>
            </a:extLst>
          </p:cNvPr>
          <p:cNvSpPr/>
          <p:nvPr/>
        </p:nvSpPr>
        <p:spPr>
          <a:xfrm rot="6167715">
            <a:off x="3697358" y="2610592"/>
            <a:ext cx="4699257" cy="25671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A8EB32-A163-111B-138A-0D2E1582D725}"/>
              </a:ext>
            </a:extLst>
          </p:cNvPr>
          <p:cNvSpPr/>
          <p:nvPr/>
        </p:nvSpPr>
        <p:spPr>
          <a:xfrm rot="6064810">
            <a:off x="7260552" y="2638935"/>
            <a:ext cx="4552560" cy="259193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6B0813-D760-4D89-B1DF-3DD3E23BA08B}"/>
              </a:ext>
            </a:extLst>
          </p:cNvPr>
          <p:cNvSpPr/>
          <p:nvPr/>
        </p:nvSpPr>
        <p:spPr>
          <a:xfrm rot="6039150">
            <a:off x="273385" y="2512255"/>
            <a:ext cx="4809985" cy="260287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F641FE-B165-AEF8-8B87-9610EBA5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68" y="955963"/>
            <a:ext cx="2474145" cy="53606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4FDC86-B034-7359-6C6C-F2274E9E7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19" y="999173"/>
            <a:ext cx="2431649" cy="52685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D7B39A-12AD-52FE-3FE7-B9C3E5A46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54" y="770582"/>
            <a:ext cx="2474145" cy="54475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717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8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5342062" y="1732346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2072580"/>
            <a:ext cx="262560" cy="262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5900820" y="627005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rgbClr val="837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32180-FDED-EFB5-FC53-5CDFEC7EA12B}"/>
              </a:ext>
            </a:extLst>
          </p:cNvPr>
          <p:cNvSpPr/>
          <p:nvPr/>
        </p:nvSpPr>
        <p:spPr>
          <a:xfrm rot="6091971">
            <a:off x="5339363" y="2410776"/>
            <a:ext cx="4934161" cy="269548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6B0813-D760-4D89-B1DF-3DD3E23BA08B}"/>
              </a:ext>
            </a:extLst>
          </p:cNvPr>
          <p:cNvSpPr/>
          <p:nvPr/>
        </p:nvSpPr>
        <p:spPr>
          <a:xfrm rot="6166851">
            <a:off x="1614960" y="2344767"/>
            <a:ext cx="4806917" cy="262597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2F6D23-C103-4BE6-E2BB-205668CEF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399" y="631121"/>
            <a:ext cx="2582658" cy="55957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E707EE-9AEC-2950-14F6-691D7FA11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61" y="703272"/>
            <a:ext cx="2516056" cy="54514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4866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211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Montserrat</vt:lpstr>
      <vt:lpstr>Montserrat ExtraBold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Prachi Raghav</cp:lastModifiedBy>
  <cp:revision>119</cp:revision>
  <dcterms:created xsi:type="dcterms:W3CDTF">2020-09-18T21:48:46Z</dcterms:created>
  <dcterms:modified xsi:type="dcterms:W3CDTF">2022-11-04T05:07:47Z</dcterms:modified>
</cp:coreProperties>
</file>