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60" r:id="rId2"/>
    <p:sldId id="263" r:id="rId3"/>
    <p:sldId id="261" r:id="rId4"/>
    <p:sldId id="262" r:id="rId5"/>
    <p:sldId id="257" r:id="rId6"/>
    <p:sldId id="259" r:id="rId7"/>
    <p:sldId id="256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714-49F8-4310-A03A-18CD87299467}" type="datetimeFigureOut">
              <a:rPr lang="en-IN" smtClean="0"/>
              <a:t>06-04-2023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F0A-2C1B-4E43-B35F-FE6D0E08653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34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714-49F8-4310-A03A-18CD87299467}" type="datetimeFigureOut">
              <a:rPr lang="en-IN" smtClean="0"/>
              <a:t>06-04-2023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F0A-2C1B-4E43-B35F-FE6D0E0865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37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714-49F8-4310-A03A-18CD87299467}" type="datetimeFigureOut">
              <a:rPr lang="en-IN" smtClean="0"/>
              <a:t>06-04-2023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F0A-2C1B-4E43-B35F-FE6D0E0865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2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714-49F8-4310-A03A-18CD87299467}" type="datetimeFigureOut">
              <a:rPr lang="en-IN" smtClean="0"/>
              <a:t>06-04-2023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F0A-2C1B-4E43-B35F-FE6D0E0865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15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714-49F8-4310-A03A-18CD87299467}" type="datetimeFigureOut">
              <a:rPr lang="en-IN" smtClean="0"/>
              <a:t>06-04-2023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F0A-2C1B-4E43-B35F-FE6D0E08653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8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714-49F8-4310-A03A-18CD87299467}" type="datetimeFigureOut">
              <a:rPr lang="en-IN" smtClean="0"/>
              <a:t>06-04-2023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F0A-2C1B-4E43-B35F-FE6D0E0865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8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714-49F8-4310-A03A-18CD87299467}" type="datetimeFigureOut">
              <a:rPr lang="en-IN" smtClean="0"/>
              <a:t>06-04-2023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F0A-2C1B-4E43-B35F-FE6D0E0865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49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714-49F8-4310-A03A-18CD87299467}" type="datetimeFigureOut">
              <a:rPr lang="en-IN" smtClean="0"/>
              <a:t>06-04-2023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F0A-2C1B-4E43-B35F-FE6D0E0865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06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714-49F8-4310-A03A-18CD87299467}" type="datetimeFigureOut">
              <a:rPr lang="en-IN" smtClean="0"/>
              <a:t>06-04-2023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F0A-2C1B-4E43-B35F-FE6D0E0865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37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B8D714-49F8-4310-A03A-18CD87299467}" type="datetimeFigureOut">
              <a:rPr lang="en-IN" smtClean="0"/>
              <a:t>06-04-2023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4A4F0A-2C1B-4E43-B35F-FE6D0E0865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38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D714-49F8-4310-A03A-18CD87299467}" type="datetimeFigureOut">
              <a:rPr lang="en-IN" smtClean="0"/>
              <a:t>06-04-2023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F0A-2C1B-4E43-B35F-FE6D0E0865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05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B8D714-49F8-4310-A03A-18CD87299467}" type="datetimeFigureOut">
              <a:rPr lang="en-IN" smtClean="0"/>
              <a:t>06-04-2023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4A4F0A-2C1B-4E43-B35F-FE6D0E08653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73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627744-A8DF-4C0F-8791-9E7E06238D9D}"/>
              </a:ext>
            </a:extLst>
          </p:cNvPr>
          <p:cNvSpPr txBox="1"/>
          <p:nvPr/>
        </p:nvSpPr>
        <p:spPr>
          <a:xfrm>
            <a:off x="1862666" y="2072207"/>
            <a:ext cx="8466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>
                  <a:solidFill>
                    <a:schemeClr val="dk1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ENCRYPTION DECRYPTION</a:t>
            </a:r>
            <a:endParaRPr lang="en-IN" sz="4800" dirty="0">
              <a:ln>
                <a:solidFill>
                  <a:schemeClr val="dk1"/>
                </a:solidFill>
              </a:ln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46F7D-AFC9-4899-8B68-C91466352D87}"/>
              </a:ext>
            </a:extLst>
          </p:cNvPr>
          <p:cNvSpPr txBox="1"/>
          <p:nvPr/>
        </p:nvSpPr>
        <p:spPr>
          <a:xfrm>
            <a:off x="361244" y="338667"/>
            <a:ext cx="170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no.:- 21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B169A-A2C7-4116-9618-E73EDA474F40}"/>
              </a:ext>
            </a:extLst>
          </p:cNvPr>
          <p:cNvSpPr txBox="1"/>
          <p:nvPr/>
        </p:nvSpPr>
        <p:spPr>
          <a:xfrm>
            <a:off x="9335911" y="4467164"/>
            <a:ext cx="3533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Presented by:-</a:t>
            </a:r>
          </a:p>
          <a:p>
            <a:pPr algn="ctr"/>
            <a:r>
              <a:rPr lang="en-US" dirty="0"/>
              <a:t>MAHAK GUPTA</a:t>
            </a:r>
          </a:p>
          <a:p>
            <a:pPr algn="ctr"/>
            <a:r>
              <a:rPr lang="en-US" dirty="0"/>
              <a:t>PRACHI SAMUEL</a:t>
            </a:r>
          </a:p>
          <a:p>
            <a:pPr algn="ctr"/>
            <a:r>
              <a:rPr lang="en-US" dirty="0"/>
              <a:t>ZIA RAZAKI</a:t>
            </a:r>
          </a:p>
          <a:p>
            <a:pPr algn="ctr"/>
            <a:r>
              <a:rPr lang="en-US" dirty="0"/>
              <a:t>ANAMIKA MALAKAR</a:t>
            </a:r>
          </a:p>
          <a:p>
            <a:pPr algn="ctr"/>
            <a:r>
              <a:rPr lang="en-US" dirty="0"/>
              <a:t>NIDHI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61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C53920-3892-477A-B137-101FBE72EF24}"/>
              </a:ext>
            </a:extLst>
          </p:cNvPr>
          <p:cNvSpPr txBox="1"/>
          <p:nvPr/>
        </p:nvSpPr>
        <p:spPr>
          <a:xfrm>
            <a:off x="1695450" y="742950"/>
            <a:ext cx="5286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  <a:latin typeface="Algerian" panose="04020705040A02060702" pitchFamily="82" charset="0"/>
              </a:rPr>
              <a:t>Key :-</a:t>
            </a:r>
            <a:endParaRPr lang="en-IN" sz="48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3C6F3-9125-4522-BC45-16909D7BD61F}"/>
              </a:ext>
            </a:extLst>
          </p:cNvPr>
          <p:cNvSpPr txBox="1"/>
          <p:nvPr/>
        </p:nvSpPr>
        <p:spPr>
          <a:xfrm>
            <a:off x="1800224" y="2186106"/>
            <a:ext cx="883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is a 1 D vector of size 3,where 0</a:t>
            </a:r>
            <a:r>
              <a:rPr lang="en-US" baseline="30000" dirty="0"/>
              <a:t>th</a:t>
            </a:r>
            <a:r>
              <a:rPr lang="en-US" dirty="0"/>
              <a:t> position contains the process id of the function,1</a:t>
            </a:r>
            <a:r>
              <a:rPr lang="en-US" baseline="30000" dirty="0"/>
              <a:t>st</a:t>
            </a:r>
            <a:r>
              <a:rPr lang="en-US" dirty="0"/>
              <a:t> position contains seconds of current time and 2</a:t>
            </a:r>
            <a:r>
              <a:rPr lang="en-US" baseline="30000" dirty="0"/>
              <a:t>nd</a:t>
            </a:r>
            <a:r>
              <a:rPr lang="en-US" dirty="0"/>
              <a:t> position contains minute of current time.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1C731-E57A-4F4E-99B1-619AA54234FC}"/>
              </a:ext>
            </a:extLst>
          </p:cNvPr>
          <p:cNvSpPr txBox="1"/>
          <p:nvPr/>
        </p:nvSpPr>
        <p:spPr>
          <a:xfrm>
            <a:off x="1800224" y="3162300"/>
            <a:ext cx="38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Vector&lt;int&gt; key(3);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955E8-8F82-4C2E-8E48-FEE76D5A4108}"/>
              </a:ext>
            </a:extLst>
          </p:cNvPr>
          <p:cNvSpPr txBox="1"/>
          <p:nvPr/>
        </p:nvSpPr>
        <p:spPr>
          <a:xfrm>
            <a:off x="1800224" y="3789760"/>
            <a:ext cx="202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key[0] = process id</a:t>
            </a:r>
          </a:p>
          <a:p>
            <a:r>
              <a:rPr lang="en-US" dirty="0"/>
              <a:t>Key[1]=second</a:t>
            </a:r>
          </a:p>
          <a:p>
            <a:r>
              <a:rPr lang="en-US" dirty="0"/>
              <a:t>Key[2]=minute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CB9F34-E9C8-4694-BF53-42F90BEEE859}"/>
              </a:ext>
            </a:extLst>
          </p:cNvPr>
          <p:cNvSpPr txBox="1"/>
          <p:nvPr/>
        </p:nvSpPr>
        <p:spPr>
          <a:xfrm>
            <a:off x="1800224" y="5048250"/>
            <a:ext cx="793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process ID is </a:t>
            </a:r>
            <a:r>
              <a:rPr lang="en-US" b="1" dirty="0"/>
              <a:t>a unique, positive number that represents a process</a:t>
            </a:r>
            <a:r>
              <a:rPr lang="en-US" dirty="0"/>
              <a:t>. Its value ranges from 0 to 32768(2^15) which can be increased to 2^22.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10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BDF6-7EE4-4428-B6C0-8AD8913D95D4}"/>
              </a:ext>
            </a:extLst>
          </p:cNvPr>
          <p:cNvSpPr txBox="1"/>
          <p:nvPr/>
        </p:nvSpPr>
        <p:spPr>
          <a:xfrm>
            <a:off x="968189" y="883111"/>
            <a:ext cx="3496235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  <a:latin typeface="Algerian" panose="04020705040A02060702" pitchFamily="82" charset="0"/>
              </a:rPr>
              <a:t>ENCRYPTION :-</a:t>
            </a:r>
            <a:endParaRPr lang="en-IN" sz="36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9868E-6F2D-48C5-89A8-7775104BE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61" y="1780391"/>
            <a:ext cx="9029700" cy="4480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64A47B-7352-434F-9ACC-12668742EA4D}"/>
              </a:ext>
            </a:extLst>
          </p:cNvPr>
          <p:cNvSpPr txBox="1"/>
          <p:nvPr/>
        </p:nvSpPr>
        <p:spPr>
          <a:xfrm>
            <a:off x="519951" y="3666565"/>
            <a:ext cx="3110753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Get key():</a:t>
            </a:r>
          </a:p>
          <a:p>
            <a:r>
              <a:rPr lang="en-US" dirty="0"/>
              <a:t>1.PID of the process using getpid() function.</a:t>
            </a:r>
          </a:p>
          <a:p>
            <a:r>
              <a:rPr lang="en-US" dirty="0"/>
              <a:t>2. Current time using time_t object.</a:t>
            </a:r>
          </a:p>
          <a:p>
            <a:endParaRPr lang="en-US" dirty="0"/>
          </a:p>
          <a:p>
            <a:r>
              <a:rPr lang="en-US" dirty="0"/>
              <a:t>So our key includes pid, current time(minutes, seconds)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10700-7F0C-47DC-95C7-8A037C1B4098}"/>
              </a:ext>
            </a:extLst>
          </p:cNvPr>
          <p:cNvSpPr txBox="1"/>
          <p:nvPr/>
        </p:nvSpPr>
        <p:spPr>
          <a:xfrm>
            <a:off x="10533530" y="2232213"/>
            <a:ext cx="475129" cy="18825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43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CF9DB2-8D3F-4947-803B-E5EC790FC872}"/>
              </a:ext>
            </a:extLst>
          </p:cNvPr>
          <p:cNvSpPr/>
          <p:nvPr/>
        </p:nvSpPr>
        <p:spPr>
          <a:xfrm>
            <a:off x="1078381" y="832828"/>
            <a:ext cx="3239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  <a:latin typeface="Algerian" panose="04020705040A02060702" pitchFamily="82" charset="0"/>
              </a:rPr>
              <a:t>decryption :-</a:t>
            </a:r>
            <a:endParaRPr lang="en-IN" sz="36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0003D-65EB-435E-A791-7F6CEC0B5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39" y="1834739"/>
            <a:ext cx="9029700" cy="4480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299597-BC9E-4953-9FBF-728748A51033}"/>
              </a:ext>
            </a:extLst>
          </p:cNvPr>
          <p:cNvSpPr txBox="1"/>
          <p:nvPr/>
        </p:nvSpPr>
        <p:spPr>
          <a:xfrm>
            <a:off x="9448800" y="2294965"/>
            <a:ext cx="448235" cy="36933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36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03895B-030F-49A4-987E-56297F7D601E}"/>
              </a:ext>
            </a:extLst>
          </p:cNvPr>
          <p:cNvSpPr txBox="1"/>
          <p:nvPr/>
        </p:nvSpPr>
        <p:spPr>
          <a:xfrm>
            <a:off x="340658" y="187562"/>
            <a:ext cx="416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Encryption/Decryption steps for Matrix function:-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D494A-60A9-441F-89FC-DBEE366D7C23}"/>
              </a:ext>
            </a:extLst>
          </p:cNvPr>
          <p:cNvSpPr txBox="1"/>
          <p:nvPr/>
        </p:nvSpPr>
        <p:spPr>
          <a:xfrm>
            <a:off x="6400800" y="1946467"/>
            <a:ext cx="5350673" cy="64633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Keyid={{2,7,8,7,6},{4,-1,-1,-1,-1},{4,-1,-1,-1,-1}}</a:t>
            </a:r>
          </a:p>
          <a:p>
            <a:r>
              <a:rPr lang="en-US" dirty="0"/>
              <a:t>Asc={{7,7,-1},{6,5,-1}}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B46B8-770E-4569-9294-1DE2F0F2B361}"/>
              </a:ext>
            </a:extLst>
          </p:cNvPr>
          <p:cNvSpPr txBox="1"/>
          <p:nvPr/>
        </p:nvSpPr>
        <p:spPr>
          <a:xfrm>
            <a:off x="9945600" y="1142720"/>
            <a:ext cx="1969113" cy="36933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Character : </a:t>
            </a:r>
            <a:r>
              <a:rPr lang="en-US" dirty="0">
                <a:solidFill>
                  <a:schemeClr val="accent5"/>
                </a:solidFill>
              </a:rPr>
              <a:t>MA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CE8E1-586B-4CEC-9AE1-EEB1B5B3A756}"/>
              </a:ext>
            </a:extLst>
          </p:cNvPr>
          <p:cNvSpPr/>
          <p:nvPr/>
        </p:nvSpPr>
        <p:spPr>
          <a:xfrm>
            <a:off x="6716899" y="2907490"/>
            <a:ext cx="5034574" cy="369332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Res=ASCII+KEYID={{9,14,7},{10,4,-2}}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F3E07-A473-4172-BAC8-E26346B78A3D}"/>
              </a:ext>
            </a:extLst>
          </p:cNvPr>
          <p:cNvSpPr txBox="1"/>
          <p:nvPr/>
        </p:nvSpPr>
        <p:spPr>
          <a:xfrm>
            <a:off x="5433216" y="3525812"/>
            <a:ext cx="4354251" cy="369332"/>
          </a:xfrm>
          <a:prstGeom prst="rect">
            <a:avLst/>
          </a:prstGeom>
          <a:noFill/>
          <a:ln w="2222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Subtract Standard deviation=8 from res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6BFF08-1031-460F-BCC4-38F745941CF8}"/>
              </a:ext>
            </a:extLst>
          </p:cNvPr>
          <p:cNvSpPr txBox="1"/>
          <p:nvPr/>
        </p:nvSpPr>
        <p:spPr>
          <a:xfrm>
            <a:off x="7195344" y="4056665"/>
            <a:ext cx="4454527" cy="36933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Mul1={{1,6,-1},{2,-4,-10}}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2F721-875E-47AD-BD47-3C56D527FE29}"/>
              </a:ext>
            </a:extLst>
          </p:cNvPr>
          <p:cNvSpPr/>
          <p:nvPr/>
        </p:nvSpPr>
        <p:spPr>
          <a:xfrm>
            <a:off x="5445206" y="4871814"/>
            <a:ext cx="4500394" cy="1200329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(after converting integer to natural)</a:t>
            </a:r>
          </a:p>
          <a:p>
            <a:r>
              <a:rPr lang="en-US" dirty="0"/>
              <a:t>Final ={{2,12,3},{4,9,21 }}</a:t>
            </a:r>
          </a:p>
          <a:p>
            <a:r>
              <a:rPr lang="en-US" dirty="0"/>
              <a:t>FINAL_CRYPTED VECTOR={2,12,3,4,9,21}+’0’</a:t>
            </a:r>
          </a:p>
          <a:p>
            <a:r>
              <a:rPr lang="en-US" dirty="0"/>
              <a:t>            ={50,60,51,52,57,69}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64335E-900B-4DAA-8B0E-8EE5CB3BE144}"/>
              </a:ext>
            </a:extLst>
          </p:cNvPr>
          <p:cNvSpPr/>
          <p:nvPr/>
        </p:nvSpPr>
        <p:spPr>
          <a:xfrm>
            <a:off x="10245666" y="5345948"/>
            <a:ext cx="1669047" cy="369332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Crypt=</a:t>
            </a:r>
            <a:r>
              <a:rPr lang="en-US" dirty="0">
                <a:solidFill>
                  <a:schemeClr val="accent5"/>
                </a:solidFill>
              </a:rPr>
              <a:t> 2&lt;349E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813975-1C71-4C49-8F29-D5AC0126DEC4}"/>
              </a:ext>
            </a:extLst>
          </p:cNvPr>
          <p:cNvSpPr txBox="1"/>
          <p:nvPr/>
        </p:nvSpPr>
        <p:spPr>
          <a:xfrm>
            <a:off x="5294489" y="1060077"/>
            <a:ext cx="2170726" cy="36933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string :MAHAK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83B961-DBB0-480A-B213-88649CE4C86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465215" y="1244743"/>
            <a:ext cx="400054" cy="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938C15-6024-4C27-87A3-2BD8CA786ED5}"/>
              </a:ext>
            </a:extLst>
          </p:cNvPr>
          <p:cNvSpPr txBox="1"/>
          <p:nvPr/>
        </p:nvSpPr>
        <p:spPr>
          <a:xfrm>
            <a:off x="7833870" y="694964"/>
            <a:ext cx="1743075" cy="92333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 of digits of process id even</a:t>
            </a:r>
          </a:p>
          <a:p>
            <a:r>
              <a:rPr lang="en-US" dirty="0"/>
              <a:t>30 (2+7+8+7+6)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F6979E-A75B-4838-BE68-C79577571994}"/>
              </a:ext>
            </a:extLst>
          </p:cNvPr>
          <p:cNvCxnSpPr>
            <a:cxnSpLocks/>
            <a:stCxn id="20" idx="3"/>
            <a:endCxn id="5" idx="1"/>
          </p:cNvCxnSpPr>
          <p:nvPr/>
        </p:nvCxnSpPr>
        <p:spPr>
          <a:xfrm>
            <a:off x="9576945" y="1156629"/>
            <a:ext cx="368655" cy="17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15E0BD-FE69-4FAC-BB00-F9BBDDE0785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0195631" y="1512052"/>
            <a:ext cx="734526" cy="43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441626-BABB-4B90-9036-78483B9C07BE}"/>
              </a:ext>
            </a:extLst>
          </p:cNvPr>
          <p:cNvCxnSpPr/>
          <p:nvPr/>
        </p:nvCxnSpPr>
        <p:spPr>
          <a:xfrm>
            <a:off x="9265444" y="2614785"/>
            <a:ext cx="0" cy="26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2C27E9-3907-40BB-916D-8D60F8A500D3}"/>
              </a:ext>
            </a:extLst>
          </p:cNvPr>
          <p:cNvCxnSpPr/>
          <p:nvPr/>
        </p:nvCxnSpPr>
        <p:spPr>
          <a:xfrm flipH="1">
            <a:off x="7093744" y="3304112"/>
            <a:ext cx="221456" cy="20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D5ECAC-7822-4096-B3AF-F79AAA5B4EC8}"/>
              </a:ext>
            </a:extLst>
          </p:cNvPr>
          <p:cNvCxnSpPr>
            <a:cxnSpLocks/>
          </p:cNvCxnSpPr>
          <p:nvPr/>
        </p:nvCxnSpPr>
        <p:spPr>
          <a:xfrm flipH="1">
            <a:off x="6964968" y="4482786"/>
            <a:ext cx="239504" cy="36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126C95-E03B-4D8C-9953-0BE0A8BB7916}"/>
              </a:ext>
            </a:extLst>
          </p:cNvPr>
          <p:cNvCxnSpPr>
            <a:cxnSpLocks/>
          </p:cNvCxnSpPr>
          <p:nvPr/>
        </p:nvCxnSpPr>
        <p:spPr>
          <a:xfrm>
            <a:off x="9945600" y="5530614"/>
            <a:ext cx="286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909F74-88A9-42E8-9832-1047403D3349}"/>
              </a:ext>
            </a:extLst>
          </p:cNvPr>
          <p:cNvSpPr txBox="1"/>
          <p:nvPr/>
        </p:nvSpPr>
        <p:spPr>
          <a:xfrm>
            <a:off x="412376" y="1327386"/>
            <a:ext cx="4544855" cy="4801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ENCRYPTION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vector of ascii values having row=length of string and column=3 &amp; if any position is not filled then -1 will be assigned as default value.</a:t>
            </a:r>
          </a:p>
          <a:p>
            <a:pPr marL="342900" indent="-342900">
              <a:buAutoNum type="arabicPeriod"/>
            </a:pPr>
            <a:r>
              <a:rPr lang="en-US" dirty="0"/>
              <a:t>Now add ASCII matrix with Keyid matrix.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Find standard deviation of the elements of resultant matrix.</a:t>
            </a:r>
          </a:p>
          <a:p>
            <a:pPr marL="342900" indent="-342900">
              <a:buAutoNum type="arabicPeriod"/>
            </a:pPr>
            <a:r>
              <a:rPr lang="en-US" dirty="0"/>
              <a:t>Subtract standard deviation from resultant matrix.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Now converting integer value of matrix to natural number with the below mapping:</a:t>
            </a:r>
          </a:p>
          <a:p>
            <a:r>
              <a:rPr lang="en-US" dirty="0"/>
              <a:t>        Y=2*x  for x&gt;=0 &amp;</a:t>
            </a:r>
          </a:p>
          <a:p>
            <a:r>
              <a:rPr lang="en-US" dirty="0"/>
              <a:t>        Y=1-2*x for x&lt;0;</a:t>
            </a:r>
            <a:endParaRPr lang="en-IN" dirty="0"/>
          </a:p>
          <a:p>
            <a:r>
              <a:rPr lang="en-IN" dirty="0"/>
              <a:t>6. Pushing element of new vector + ‘0’ in the string.</a:t>
            </a:r>
          </a:p>
        </p:txBody>
      </p:sp>
    </p:spTree>
    <p:extLst>
      <p:ext uri="{BB962C8B-B14F-4D97-AF65-F5344CB8AC3E}">
        <p14:creationId xmlns:p14="http://schemas.microsoft.com/office/powerpoint/2010/main" val="177137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D58517-01CE-4E55-821B-6604117D0A3B}"/>
              </a:ext>
            </a:extLst>
          </p:cNvPr>
          <p:cNvSpPr/>
          <p:nvPr/>
        </p:nvSpPr>
        <p:spPr>
          <a:xfrm>
            <a:off x="533400" y="662790"/>
            <a:ext cx="4848225" cy="507831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DECRYPTION</a:t>
            </a:r>
          </a:p>
          <a:p>
            <a:pPr algn="ctr"/>
            <a:endParaRPr lang="en-US" b="1" dirty="0"/>
          </a:p>
          <a:p>
            <a:r>
              <a:rPr lang="en-US" dirty="0"/>
              <a:t>1.Encrypted string will be traversed by each character.</a:t>
            </a:r>
          </a:p>
          <a:p>
            <a:r>
              <a:rPr lang="en-US" dirty="0"/>
              <a:t>2.Pushing character ASCII value – ‘0’ in the vector rev_final.</a:t>
            </a:r>
          </a:p>
          <a:p>
            <a:r>
              <a:rPr lang="en-US" dirty="0"/>
              <a:t>3.Applying formula for converting Natural number to Integer number on rev_final and assigning it to make vector revmul1.</a:t>
            </a:r>
          </a:p>
          <a:p>
            <a:r>
              <a:rPr lang="en-US" dirty="0"/>
              <a:t>        x=y/2  for y=even &amp;</a:t>
            </a:r>
          </a:p>
          <a:p>
            <a:r>
              <a:rPr lang="en-US" dirty="0"/>
              <a:t>        x=(1-y)/2 for y=odd;</a:t>
            </a:r>
          </a:p>
          <a:p>
            <a:r>
              <a:rPr lang="en-US" dirty="0"/>
              <a:t>4.Add standard deviation to revmul1.</a:t>
            </a:r>
          </a:p>
          <a:p>
            <a:r>
              <a:rPr lang="en-US" dirty="0"/>
              <a:t>5.Now subtract vector keyid from vector revmul1.</a:t>
            </a:r>
          </a:p>
          <a:p>
            <a:r>
              <a:rPr lang="en-US" dirty="0"/>
              <a:t>6.Corresponding row of res will give ASCII value for each character thus adding into vector Vec.</a:t>
            </a:r>
          </a:p>
          <a:p>
            <a:r>
              <a:rPr lang="en-US" dirty="0"/>
              <a:t>7.Now push character for respective ascii values from 1D vector one by one in the decrypted string.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695219-6801-40E8-B57C-75F6C337452C}"/>
              </a:ext>
            </a:extLst>
          </p:cNvPr>
          <p:cNvSpPr/>
          <p:nvPr/>
        </p:nvSpPr>
        <p:spPr>
          <a:xfrm>
            <a:off x="5426449" y="331300"/>
            <a:ext cx="1555362" cy="369332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Crypt=</a:t>
            </a:r>
            <a:r>
              <a:rPr lang="en-US" dirty="0">
                <a:solidFill>
                  <a:schemeClr val="accent5"/>
                </a:solidFill>
              </a:rPr>
              <a:t>2&lt;349E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973CA-A9BB-4B14-9D7C-E31BAFFAC585}"/>
              </a:ext>
            </a:extLst>
          </p:cNvPr>
          <p:cNvSpPr/>
          <p:nvPr/>
        </p:nvSpPr>
        <p:spPr>
          <a:xfrm>
            <a:off x="8331765" y="1816112"/>
            <a:ext cx="2927020" cy="369332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Rev_final ={{2,12,3},{4,9,21 }}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FEF97C-9DEA-43F2-8ADD-71368AC647A8}"/>
              </a:ext>
            </a:extLst>
          </p:cNvPr>
          <p:cNvSpPr/>
          <p:nvPr/>
        </p:nvSpPr>
        <p:spPr>
          <a:xfrm>
            <a:off x="5656332" y="2541358"/>
            <a:ext cx="5007525" cy="369332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revmul1 ={{1,6,-1},{2,-4,-10}}(natural no. to integer)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2D5C39-304B-4184-A57F-F7C12B3E941D}"/>
              </a:ext>
            </a:extLst>
          </p:cNvPr>
          <p:cNvSpPr/>
          <p:nvPr/>
        </p:nvSpPr>
        <p:spPr>
          <a:xfrm>
            <a:off x="5656332" y="3529279"/>
            <a:ext cx="3692421" cy="646331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Add Standard deviation=8 to revmul1</a:t>
            </a:r>
          </a:p>
          <a:p>
            <a:r>
              <a:rPr lang="en-US" dirty="0"/>
              <a:t>Revmul1 ={{9,14,7},{10,4,-2}}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5D9A2-C125-4524-84E4-CFFA5AD1ED29}"/>
              </a:ext>
            </a:extLst>
          </p:cNvPr>
          <p:cNvSpPr/>
          <p:nvPr/>
        </p:nvSpPr>
        <p:spPr>
          <a:xfrm>
            <a:off x="7529087" y="4797801"/>
            <a:ext cx="3693447" cy="369332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Res=revmul1-KEYID={{7,7,-1},{6,5,-1}}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7BB676-E0E0-4CB4-9348-13EF4BB9BD3C}"/>
              </a:ext>
            </a:extLst>
          </p:cNvPr>
          <p:cNvSpPr/>
          <p:nvPr/>
        </p:nvSpPr>
        <p:spPr>
          <a:xfrm>
            <a:off x="6657550" y="5508181"/>
            <a:ext cx="1743075" cy="369332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Vec={77,65}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14EB9-2640-49AF-ABBC-233096BFBC07}"/>
              </a:ext>
            </a:extLst>
          </p:cNvPr>
          <p:cNvSpPr txBox="1"/>
          <p:nvPr/>
        </p:nvSpPr>
        <p:spPr>
          <a:xfrm>
            <a:off x="9209525" y="5731062"/>
            <a:ext cx="2049260" cy="36933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Character : MA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121D2A-F65F-473C-B848-91B333953C6A}"/>
              </a:ext>
            </a:extLst>
          </p:cNvPr>
          <p:cNvCxnSpPr>
            <a:stCxn id="5" idx="3"/>
          </p:cNvCxnSpPr>
          <p:nvPr/>
        </p:nvCxnSpPr>
        <p:spPr>
          <a:xfrm>
            <a:off x="6981811" y="515966"/>
            <a:ext cx="746976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17E77A-9F02-4CE2-A84F-CD9BE310670E}"/>
              </a:ext>
            </a:extLst>
          </p:cNvPr>
          <p:cNvCxnSpPr>
            <a:cxnSpLocks/>
          </p:cNvCxnSpPr>
          <p:nvPr/>
        </p:nvCxnSpPr>
        <p:spPr>
          <a:xfrm flipH="1">
            <a:off x="8026312" y="2185444"/>
            <a:ext cx="305453" cy="35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926CC1-122B-499D-A2C0-8FB89B50B60B}"/>
              </a:ext>
            </a:extLst>
          </p:cNvPr>
          <p:cNvCxnSpPr>
            <a:cxnSpLocks/>
          </p:cNvCxnSpPr>
          <p:nvPr/>
        </p:nvCxnSpPr>
        <p:spPr>
          <a:xfrm>
            <a:off x="7819883" y="2980550"/>
            <a:ext cx="0" cy="548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F2382D-0452-4AEA-95C7-54DD0D20B4CF}"/>
              </a:ext>
            </a:extLst>
          </p:cNvPr>
          <p:cNvCxnSpPr/>
          <p:nvPr/>
        </p:nvCxnSpPr>
        <p:spPr>
          <a:xfrm>
            <a:off x="8294883" y="4156902"/>
            <a:ext cx="384422" cy="61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182880-3F9B-4769-A94B-74B49B33FDA7}"/>
              </a:ext>
            </a:extLst>
          </p:cNvPr>
          <p:cNvCxnSpPr/>
          <p:nvPr/>
        </p:nvCxnSpPr>
        <p:spPr>
          <a:xfrm flipH="1">
            <a:off x="7045004" y="5148799"/>
            <a:ext cx="620589" cy="36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856427-B344-4FA7-B333-7D57B585704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399318" y="5829470"/>
            <a:ext cx="810207" cy="8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D733520-8B60-4D88-8C9A-82090D6B0455}"/>
              </a:ext>
            </a:extLst>
          </p:cNvPr>
          <p:cNvSpPr/>
          <p:nvPr/>
        </p:nvSpPr>
        <p:spPr>
          <a:xfrm>
            <a:off x="7819883" y="596055"/>
            <a:ext cx="3567863" cy="83099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 lIns="144000" tIns="0" rIns="0" bIns="0">
            <a:spAutoFit/>
          </a:bodyPr>
          <a:lstStyle/>
          <a:p>
            <a:r>
              <a:rPr lang="en-US" dirty="0"/>
              <a:t>Getting vector from encrypted text:</a:t>
            </a:r>
          </a:p>
          <a:p>
            <a:r>
              <a:rPr lang="en-US" dirty="0"/>
              <a:t>VECTOR={50,60,51,52,57,69}-’0’</a:t>
            </a:r>
          </a:p>
          <a:p>
            <a:r>
              <a:rPr lang="en-US" dirty="0"/>
              <a:t>               ={2,12,3,4,9,21}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3DCA5C-48AB-454F-AED8-9CCF5679FB6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795275" y="1488341"/>
            <a:ext cx="0" cy="32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30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3CA03-98F6-4900-9F5D-B9DA43979CA2}"/>
              </a:ext>
            </a:extLst>
          </p:cNvPr>
          <p:cNvSpPr txBox="1"/>
          <p:nvPr/>
        </p:nvSpPr>
        <p:spPr>
          <a:xfrm>
            <a:off x="492305" y="586534"/>
            <a:ext cx="876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Arial" panose="020B0604020202020204" pitchFamily="34" charset="0"/>
              </a:rPr>
              <a:t>Encryption/Decryption steps for tree function:-</a:t>
            </a:r>
            <a:endParaRPr lang="en-IN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875E2-7F68-4502-8B96-6AC779A26747}"/>
              </a:ext>
            </a:extLst>
          </p:cNvPr>
          <p:cNvSpPr txBox="1"/>
          <p:nvPr/>
        </p:nvSpPr>
        <p:spPr>
          <a:xfrm>
            <a:off x="618563" y="1407458"/>
            <a:ext cx="4556285" cy="4801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ENCRYPTION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Enter String.</a:t>
            </a:r>
          </a:p>
          <a:p>
            <a:pPr marL="342900" indent="-342900">
              <a:buAutoNum type="arabicPeriod"/>
            </a:pPr>
            <a:r>
              <a:rPr lang="en-US" dirty="0"/>
              <a:t>For Each character convert into ascii</a:t>
            </a:r>
          </a:p>
          <a:p>
            <a:pPr marL="342900" indent="-342900">
              <a:buAutoNum type="arabicPeriod"/>
            </a:pPr>
            <a:r>
              <a:rPr lang="en-US" dirty="0"/>
              <a:t>Compute Y=ASCII * PID + Seconds</a:t>
            </a:r>
            <a:r>
              <a:rPr lang="en-IN" dirty="0"/>
              <a:t> ,where PID =Sum of digits of process id.</a:t>
            </a:r>
          </a:p>
          <a:p>
            <a:pPr marL="342900" indent="-342900">
              <a:buAutoNum type="arabicPeriod"/>
            </a:pPr>
            <a:r>
              <a:rPr lang="en-US" dirty="0"/>
              <a:t>F</a:t>
            </a:r>
            <a:r>
              <a:rPr lang="en-IN" dirty="0"/>
              <a:t>or each digit of Y , Adding it into binary tree in level order.</a:t>
            </a:r>
          </a:p>
          <a:p>
            <a:pPr marL="342900" indent="-342900">
              <a:buAutoNum type="arabicPeriod"/>
            </a:pPr>
            <a:r>
              <a:rPr lang="en-US" dirty="0"/>
              <a:t>C</a:t>
            </a:r>
            <a:r>
              <a:rPr lang="en-IN" dirty="0"/>
              <a:t>omputing the inorder &amp; preorder of tree and combining it into vector.</a:t>
            </a:r>
          </a:p>
          <a:p>
            <a:pPr marL="342900" indent="-342900">
              <a:buAutoNum type="arabicPeriod"/>
            </a:pPr>
            <a:r>
              <a:rPr lang="en-US" dirty="0"/>
              <a:t>T</a:t>
            </a:r>
            <a:r>
              <a:rPr lang="en-IN" dirty="0"/>
              <a:t>aking two digits of combined vector adjacently and convert it into its character (if the number combined is less than 33 add 100 to make it greater than 100).</a:t>
            </a:r>
          </a:p>
          <a:p>
            <a:pPr marL="342900" indent="-342900">
              <a:buAutoNum type="arabicPeriod"/>
            </a:pPr>
            <a:r>
              <a:rPr lang="en-US" dirty="0"/>
              <a:t>A</a:t>
            </a:r>
            <a:r>
              <a:rPr lang="en-IN" dirty="0"/>
              <a:t>dd the character into crypted string.</a:t>
            </a:r>
          </a:p>
          <a:p>
            <a:pPr marL="342900" indent="-342900">
              <a:buAutoNum type="arabicPeriod"/>
            </a:pPr>
            <a:r>
              <a:rPr lang="en-US" dirty="0"/>
              <a:t>P</a:t>
            </a:r>
            <a:r>
              <a:rPr lang="en-IN" dirty="0"/>
              <a:t>erform all operations till string is traversed completely.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06FA7-88B9-48C1-9772-4CF0959DED07}"/>
              </a:ext>
            </a:extLst>
          </p:cNvPr>
          <p:cNvSpPr txBox="1"/>
          <p:nvPr/>
        </p:nvSpPr>
        <p:spPr>
          <a:xfrm>
            <a:off x="5809129" y="1222792"/>
            <a:ext cx="15150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Half part: </a:t>
            </a:r>
            <a:r>
              <a:rPr lang="en-US" i="1" dirty="0">
                <a:solidFill>
                  <a:srgbClr val="FF0000"/>
                </a:solidFill>
              </a:rPr>
              <a:t>HAK</a:t>
            </a:r>
            <a:endParaRPr lang="en-IN" i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7D169E-E1A2-40B5-BF05-2F7FB7BF9C2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324164" y="1407458"/>
            <a:ext cx="38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CFB3FB-2E0B-4F90-984E-A1FA3B812626}"/>
              </a:ext>
            </a:extLst>
          </p:cNvPr>
          <p:cNvSpPr txBox="1"/>
          <p:nvPr/>
        </p:nvSpPr>
        <p:spPr>
          <a:xfrm>
            <a:off x="7710069" y="1222792"/>
            <a:ext cx="18911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Character:</a:t>
            </a:r>
            <a:r>
              <a:rPr lang="en-US" i="1" dirty="0">
                <a:solidFill>
                  <a:srgbClr val="FF0000"/>
                </a:solidFill>
              </a:rPr>
              <a:t> H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C2C497-D1E0-4852-928E-9DCA6FA67A09}"/>
              </a:ext>
            </a:extLst>
          </p:cNvPr>
          <p:cNvSpPr txBox="1"/>
          <p:nvPr/>
        </p:nvSpPr>
        <p:spPr>
          <a:xfrm>
            <a:off x="10112189" y="1210234"/>
            <a:ext cx="15150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ASCII:</a:t>
            </a:r>
            <a:r>
              <a:rPr lang="en-US" i="1" dirty="0">
                <a:solidFill>
                  <a:srgbClr val="FF0000"/>
                </a:solidFill>
              </a:rPr>
              <a:t> 72</a:t>
            </a:r>
            <a:endParaRPr lang="en-IN" i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33CA02-D449-40AE-9995-AF9323E7307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9601200" y="1394900"/>
            <a:ext cx="510989" cy="1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4629FF6-5130-4EFE-9136-FEA647C94685}"/>
              </a:ext>
            </a:extLst>
          </p:cNvPr>
          <p:cNvSpPr txBox="1"/>
          <p:nvPr/>
        </p:nvSpPr>
        <p:spPr>
          <a:xfrm>
            <a:off x="9520517" y="2312893"/>
            <a:ext cx="210670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ASCII: 72</a:t>
            </a:r>
          </a:p>
          <a:p>
            <a:r>
              <a:rPr lang="en-US" dirty="0">
                <a:solidFill>
                  <a:schemeClr val="tx1"/>
                </a:solidFill>
              </a:rPr>
              <a:t>PID: 30 (2+7+8+7+6)</a:t>
            </a:r>
          </a:p>
          <a:p>
            <a:r>
              <a:rPr lang="en-US" dirty="0">
                <a:solidFill>
                  <a:schemeClr val="tx1"/>
                </a:solidFill>
              </a:rPr>
              <a:t>Seconds: 40</a:t>
            </a:r>
          </a:p>
          <a:p>
            <a:r>
              <a:rPr lang="en-US" i="1" dirty="0">
                <a:solidFill>
                  <a:srgbClr val="FF0000"/>
                </a:solidFill>
              </a:rPr>
              <a:t>Y: 2200</a:t>
            </a:r>
            <a:endParaRPr lang="en-IN" i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4FE0E6-8969-4A92-8401-98EA38AC6FDE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0573871" y="1592124"/>
            <a:ext cx="295836" cy="72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747C8C7-AFFF-4943-AF87-AEF272F5FBA2}"/>
              </a:ext>
            </a:extLst>
          </p:cNvPr>
          <p:cNvSpPr/>
          <p:nvPr/>
        </p:nvSpPr>
        <p:spPr>
          <a:xfrm>
            <a:off x="5513294" y="2348752"/>
            <a:ext cx="2730660" cy="1778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757AEC9-3EE4-447A-B7AD-9BC956072A5F}"/>
              </a:ext>
            </a:extLst>
          </p:cNvPr>
          <p:cNvSpPr/>
          <p:nvPr/>
        </p:nvSpPr>
        <p:spPr>
          <a:xfrm>
            <a:off x="6938682" y="2513710"/>
            <a:ext cx="385482" cy="295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75C856-84A2-4D45-B5DB-9321B63E7AD2}"/>
              </a:ext>
            </a:extLst>
          </p:cNvPr>
          <p:cNvSpPr/>
          <p:nvPr/>
        </p:nvSpPr>
        <p:spPr>
          <a:xfrm>
            <a:off x="7653616" y="3064515"/>
            <a:ext cx="385482" cy="295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AD6A16D-AA02-48B7-8496-210288EA98E2}"/>
              </a:ext>
            </a:extLst>
          </p:cNvPr>
          <p:cNvSpPr/>
          <p:nvPr/>
        </p:nvSpPr>
        <p:spPr>
          <a:xfrm>
            <a:off x="6257364" y="3064516"/>
            <a:ext cx="385482" cy="295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906CB9-6FC8-4836-96D8-8BA330303A15}"/>
              </a:ext>
            </a:extLst>
          </p:cNvPr>
          <p:cNvSpPr/>
          <p:nvPr/>
        </p:nvSpPr>
        <p:spPr>
          <a:xfrm>
            <a:off x="5620871" y="3598440"/>
            <a:ext cx="385482" cy="295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5FC440-FFB8-4239-8EFE-77CFED4CA635}"/>
              </a:ext>
            </a:extLst>
          </p:cNvPr>
          <p:cNvCxnSpPr>
            <a:stCxn id="26" idx="3"/>
            <a:endCxn id="30" idx="7"/>
          </p:cNvCxnSpPr>
          <p:nvPr/>
        </p:nvCxnSpPr>
        <p:spPr>
          <a:xfrm flipH="1">
            <a:off x="6586393" y="2766221"/>
            <a:ext cx="408742" cy="34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07726D4-2B29-4EAE-84C0-DCFBC479E290}"/>
              </a:ext>
            </a:extLst>
          </p:cNvPr>
          <p:cNvCxnSpPr>
            <a:stCxn id="30" idx="3"/>
            <a:endCxn id="31" idx="7"/>
          </p:cNvCxnSpPr>
          <p:nvPr/>
        </p:nvCxnSpPr>
        <p:spPr>
          <a:xfrm flipH="1">
            <a:off x="5949900" y="3317027"/>
            <a:ext cx="363917" cy="324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ADB488-E6D4-4998-A10B-C1D1CB527F44}"/>
              </a:ext>
            </a:extLst>
          </p:cNvPr>
          <p:cNvCxnSpPr>
            <a:stCxn id="26" idx="5"/>
            <a:endCxn id="29" idx="1"/>
          </p:cNvCxnSpPr>
          <p:nvPr/>
        </p:nvCxnSpPr>
        <p:spPr>
          <a:xfrm>
            <a:off x="7267711" y="2766221"/>
            <a:ext cx="442358" cy="34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42C4A2-6ECC-4AD1-AD01-35C9587E45C0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243955" y="2913058"/>
            <a:ext cx="1276562" cy="3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C6A45C8-2945-4A11-9464-257D499D300F}"/>
              </a:ext>
            </a:extLst>
          </p:cNvPr>
          <p:cNvSpPr txBox="1"/>
          <p:nvPr/>
        </p:nvSpPr>
        <p:spPr>
          <a:xfrm>
            <a:off x="7169524" y="3746357"/>
            <a:ext cx="99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Level-order</a:t>
            </a:r>
            <a:endParaRPr lang="en-IN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847214-E35B-470C-A05E-E4DF4ADF92AB}"/>
              </a:ext>
            </a:extLst>
          </p:cNvPr>
          <p:cNvSpPr/>
          <p:nvPr/>
        </p:nvSpPr>
        <p:spPr>
          <a:xfrm>
            <a:off x="5557666" y="4765876"/>
            <a:ext cx="2730660" cy="475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Combined vector: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0220 2200 </a:t>
            </a:r>
            <a:endParaRPr lang="en-IN" i="1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18C8AE-E931-4A24-B5EB-82E3E6CCDF4F}"/>
              </a:ext>
            </a:extLst>
          </p:cNvPr>
          <p:cNvCxnSpPr>
            <a:stCxn id="39" idx="2"/>
          </p:cNvCxnSpPr>
          <p:nvPr/>
        </p:nvCxnSpPr>
        <p:spPr>
          <a:xfrm flipH="1">
            <a:off x="6866964" y="4127358"/>
            <a:ext cx="11660" cy="63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8BEFC7E-EFCB-4411-9A4C-103D3F2F172D}"/>
              </a:ext>
            </a:extLst>
          </p:cNvPr>
          <p:cNvSpPr/>
          <p:nvPr/>
        </p:nvSpPr>
        <p:spPr>
          <a:xfrm>
            <a:off x="8796061" y="4765876"/>
            <a:ext cx="3290049" cy="475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02 20 22 00=={102,120,122,100}</a:t>
            </a:r>
          </a:p>
          <a:p>
            <a:pPr algn="ctr"/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17D2C5-1E9D-4B48-A1F1-C68A643457DA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8288326" y="5003415"/>
            <a:ext cx="507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86FD464-37DB-4694-821A-00FEEBF270DA}"/>
              </a:ext>
            </a:extLst>
          </p:cNvPr>
          <p:cNvSpPr/>
          <p:nvPr/>
        </p:nvSpPr>
        <p:spPr>
          <a:xfrm>
            <a:off x="7131423" y="5758316"/>
            <a:ext cx="2730660" cy="475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Crypted string of H:</a:t>
            </a:r>
          </a:p>
          <a:p>
            <a:pPr algn="ctr"/>
            <a:r>
              <a:rPr lang="en-US" dirty="0"/>
              <a:t>fxzd</a:t>
            </a:r>
            <a:endParaRPr lang="en-IN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B5ED834-201E-45BD-81AE-084FA8A264B2}"/>
              </a:ext>
            </a:extLst>
          </p:cNvPr>
          <p:cNvCxnSpPr>
            <a:stCxn id="47" idx="2"/>
            <a:endCxn id="51" idx="0"/>
          </p:cNvCxnSpPr>
          <p:nvPr/>
        </p:nvCxnSpPr>
        <p:spPr>
          <a:xfrm flipH="1">
            <a:off x="8496753" y="5240953"/>
            <a:ext cx="1944333" cy="51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97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2BAAB0-92EC-44C5-861A-BE0889E6D855}"/>
              </a:ext>
            </a:extLst>
          </p:cNvPr>
          <p:cNvSpPr txBox="1"/>
          <p:nvPr/>
        </p:nvSpPr>
        <p:spPr>
          <a:xfrm>
            <a:off x="587024" y="293511"/>
            <a:ext cx="4670170" cy="5909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DECRYPTION</a:t>
            </a:r>
          </a:p>
          <a:p>
            <a:r>
              <a:rPr lang="en-US" dirty="0"/>
              <a:t>1.Encrypted string will be traversed by each character.</a:t>
            </a:r>
          </a:p>
          <a:p>
            <a:r>
              <a:rPr lang="en-US" dirty="0"/>
              <a:t>2.For each character convert it into its ASCII value (integer)(if ASCII &gt;=100 then subtract 100 from it).</a:t>
            </a:r>
          </a:p>
          <a:p>
            <a:r>
              <a:rPr lang="en-US" dirty="0"/>
              <a:t>3.Storing its ASCII value into one vector which is a combination of inorder &amp; preorder.</a:t>
            </a:r>
          </a:p>
          <a:p>
            <a:r>
              <a:rPr lang="en-US" dirty="0"/>
              <a:t>4.Computing inorder &amp; Preorder form combined vector separately into two vectors.</a:t>
            </a:r>
          </a:p>
          <a:p>
            <a:r>
              <a:rPr lang="en-US" dirty="0"/>
              <a:t>5.Constructing a tree from inorder &amp; preorder(if inorder &amp; preorder are same construct tree from postorder &amp; inorder)</a:t>
            </a:r>
          </a:p>
          <a:p>
            <a:r>
              <a:rPr lang="en-US" dirty="0"/>
              <a:t>6.Then computing trees level order and converting it into a number to make Y.</a:t>
            </a:r>
          </a:p>
          <a:p>
            <a:r>
              <a:rPr lang="en-US" dirty="0"/>
              <a:t>7.Now computing ASCII value from equation Y=ascii*pid+second;</a:t>
            </a:r>
          </a:p>
          <a:p>
            <a:r>
              <a:rPr lang="en-US" dirty="0"/>
              <a:t>8.For corresponding ASCII, add its character into decrypted string.</a:t>
            </a:r>
          </a:p>
          <a:p>
            <a:r>
              <a:rPr lang="en-US" dirty="0"/>
              <a:t>9.Perform all the steps till encrypted string is traversed completely.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FDA97-CC4F-44E0-97DC-4CC9682CA4D7}"/>
              </a:ext>
            </a:extLst>
          </p:cNvPr>
          <p:cNvSpPr txBox="1"/>
          <p:nvPr/>
        </p:nvSpPr>
        <p:spPr>
          <a:xfrm>
            <a:off x="5739372" y="932329"/>
            <a:ext cx="2289497" cy="646331"/>
          </a:xfrm>
          <a:prstGeom prst="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Crypted string of H: fxzd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065CB9-926F-4434-97C8-7B670A8B05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028869" y="1255495"/>
            <a:ext cx="5619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6A2206-F509-43AB-BA1A-4D18051365B8}"/>
              </a:ext>
            </a:extLst>
          </p:cNvPr>
          <p:cNvSpPr txBox="1"/>
          <p:nvPr/>
        </p:nvSpPr>
        <p:spPr>
          <a:xfrm>
            <a:off x="8663962" y="932329"/>
            <a:ext cx="303847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 20 22 00 =={102,120,122,100}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E7015-85E3-4253-8487-5D53B3551416}"/>
              </a:ext>
            </a:extLst>
          </p:cNvPr>
          <p:cNvSpPr txBox="1"/>
          <p:nvPr/>
        </p:nvSpPr>
        <p:spPr>
          <a:xfrm>
            <a:off x="8850347" y="1946092"/>
            <a:ext cx="2730660" cy="646331"/>
          </a:xfrm>
          <a:prstGeom prst="rect">
            <a:avLst/>
          </a:prstGeom>
          <a:noFill/>
          <a:ln w="2222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Combined vector: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0220 2200 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F59E21-B1ED-4101-9339-FA31A3771F4A}"/>
              </a:ext>
            </a:extLst>
          </p:cNvPr>
          <p:cNvSpPr/>
          <p:nvPr/>
        </p:nvSpPr>
        <p:spPr>
          <a:xfrm>
            <a:off x="5739372" y="3460579"/>
            <a:ext cx="2730660" cy="1778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FB8ECE-5190-48F5-98C0-B6A68E4B0CD7}"/>
              </a:ext>
            </a:extLst>
          </p:cNvPr>
          <p:cNvSpPr/>
          <p:nvPr/>
        </p:nvSpPr>
        <p:spPr>
          <a:xfrm>
            <a:off x="7165263" y="3651160"/>
            <a:ext cx="385482" cy="295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A26C8B-96C4-4255-AF05-5DABC4813DEB}"/>
              </a:ext>
            </a:extLst>
          </p:cNvPr>
          <p:cNvSpPr/>
          <p:nvPr/>
        </p:nvSpPr>
        <p:spPr>
          <a:xfrm>
            <a:off x="6483945" y="4201966"/>
            <a:ext cx="385482" cy="295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1381AA2-0803-4F45-A38E-89AFBE8890A8}"/>
              </a:ext>
            </a:extLst>
          </p:cNvPr>
          <p:cNvSpPr/>
          <p:nvPr/>
        </p:nvSpPr>
        <p:spPr>
          <a:xfrm>
            <a:off x="7684095" y="4201965"/>
            <a:ext cx="385482" cy="295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83C744-BD3A-48BE-81FD-1F03BF8B58EE}"/>
              </a:ext>
            </a:extLst>
          </p:cNvPr>
          <p:cNvSpPr/>
          <p:nvPr/>
        </p:nvSpPr>
        <p:spPr>
          <a:xfrm>
            <a:off x="5847452" y="4735890"/>
            <a:ext cx="385482" cy="2958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1F5342-3D92-4E54-9059-B940F1AF479A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812974" y="3946995"/>
            <a:ext cx="352290" cy="29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4A8A4B-26D6-4FFA-80F1-02E8986E9C67}"/>
              </a:ext>
            </a:extLst>
          </p:cNvPr>
          <p:cNvCxnSpPr/>
          <p:nvPr/>
        </p:nvCxnSpPr>
        <p:spPr>
          <a:xfrm>
            <a:off x="7550745" y="3946995"/>
            <a:ext cx="235324" cy="25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EDC11A-2B58-4115-B5E8-F3ED6B608603}"/>
              </a:ext>
            </a:extLst>
          </p:cNvPr>
          <p:cNvCxnSpPr>
            <a:endCxn id="22" idx="7"/>
          </p:cNvCxnSpPr>
          <p:nvPr/>
        </p:nvCxnSpPr>
        <p:spPr>
          <a:xfrm flipH="1">
            <a:off x="6176481" y="4497800"/>
            <a:ext cx="307464" cy="28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F32C27-E160-40C2-B4A1-FA0A43C7111D}"/>
              </a:ext>
            </a:extLst>
          </p:cNvPr>
          <p:cNvSpPr txBox="1"/>
          <p:nvPr/>
        </p:nvSpPr>
        <p:spPr>
          <a:xfrm>
            <a:off x="8976636" y="4189866"/>
            <a:ext cx="2581276" cy="1477328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Y: 2200(level order)</a:t>
            </a:r>
          </a:p>
          <a:p>
            <a:r>
              <a:rPr lang="en-US" dirty="0"/>
              <a:t>Seconds: 40</a:t>
            </a:r>
          </a:p>
          <a:p>
            <a:r>
              <a:rPr lang="en-US" dirty="0"/>
              <a:t>ASCII=(Y-second)/pid</a:t>
            </a:r>
          </a:p>
          <a:p>
            <a:r>
              <a:rPr lang="en-US" dirty="0"/>
              <a:t>ASCII: 72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4B97E7-2FD8-4FAE-B5D3-511033045310}"/>
              </a:ext>
            </a:extLst>
          </p:cNvPr>
          <p:cNvSpPr txBox="1"/>
          <p:nvPr/>
        </p:nvSpPr>
        <p:spPr>
          <a:xfrm>
            <a:off x="6022244" y="5856114"/>
            <a:ext cx="244778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Character: H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8E1447-076D-4D15-B961-6DC453D53C4D}"/>
              </a:ext>
            </a:extLst>
          </p:cNvPr>
          <p:cNvCxnSpPr>
            <a:cxnSpLocks/>
          </p:cNvCxnSpPr>
          <p:nvPr/>
        </p:nvCxnSpPr>
        <p:spPr>
          <a:xfrm flipH="1">
            <a:off x="8470032" y="3575180"/>
            <a:ext cx="459791" cy="41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EBF1BD-59E7-4489-88DF-6A5947EF86A9}"/>
              </a:ext>
            </a:extLst>
          </p:cNvPr>
          <p:cNvSpPr txBox="1"/>
          <p:nvPr/>
        </p:nvSpPr>
        <p:spPr>
          <a:xfrm>
            <a:off x="8929822" y="2886482"/>
            <a:ext cx="2766173" cy="646331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Inorder vector : 0220</a:t>
            </a:r>
          </a:p>
          <a:p>
            <a:r>
              <a:rPr lang="en-US" dirty="0"/>
              <a:t>Preorder vector: 2200</a:t>
            </a:r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ECCD52-4A2C-451B-997E-2E757047EF3C}"/>
              </a:ext>
            </a:extLst>
          </p:cNvPr>
          <p:cNvCxnSpPr/>
          <p:nvPr/>
        </p:nvCxnSpPr>
        <p:spPr>
          <a:xfrm>
            <a:off x="10010069" y="1598219"/>
            <a:ext cx="0" cy="29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CA9F11-8D46-4981-9311-498F98F909BB}"/>
              </a:ext>
            </a:extLst>
          </p:cNvPr>
          <p:cNvCxnSpPr>
            <a:cxnSpLocks/>
          </p:cNvCxnSpPr>
          <p:nvPr/>
        </p:nvCxnSpPr>
        <p:spPr>
          <a:xfrm>
            <a:off x="10134583" y="2592423"/>
            <a:ext cx="97232" cy="29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49C03D-65B0-4452-B109-7211DD542636}"/>
              </a:ext>
            </a:extLst>
          </p:cNvPr>
          <p:cNvCxnSpPr/>
          <p:nvPr/>
        </p:nvCxnSpPr>
        <p:spPr>
          <a:xfrm flipH="1">
            <a:off x="8470032" y="5667194"/>
            <a:ext cx="506604" cy="52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200A05-9F16-4048-A3E3-94390811B6A3}"/>
              </a:ext>
            </a:extLst>
          </p:cNvPr>
          <p:cNvCxnSpPr>
            <a:stCxn id="17" idx="3"/>
            <a:endCxn id="33" idx="1"/>
          </p:cNvCxnSpPr>
          <p:nvPr/>
        </p:nvCxnSpPr>
        <p:spPr>
          <a:xfrm>
            <a:off x="8470032" y="4349882"/>
            <a:ext cx="506604" cy="57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39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4E7C-8B2B-4ECC-B2BC-E6803538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4533"/>
            <a:ext cx="10058400" cy="1450757"/>
          </a:xfrm>
        </p:spPr>
        <p:txBody>
          <a:bodyPr/>
          <a:lstStyle/>
          <a:p>
            <a:pPr algn="ctr"/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" panose="020B0502040204020203" pitchFamily="34" charset="0"/>
              </a:rPr>
              <a:t>THANK YOU</a:t>
            </a:r>
            <a:endParaRPr lang="en-IN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1E5A1-6B59-442E-8BF1-47800014C2DE}"/>
              </a:ext>
            </a:extLst>
          </p:cNvPr>
          <p:cNvSpPr txBox="1"/>
          <p:nvPr/>
        </p:nvSpPr>
        <p:spPr>
          <a:xfrm>
            <a:off x="2814917" y="2160494"/>
            <a:ext cx="6562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Contribution:</a:t>
            </a:r>
          </a:p>
          <a:p>
            <a:pPr algn="ctr"/>
            <a:r>
              <a:rPr lang="en-US" dirty="0">
                <a:latin typeface="Bahnschrift" panose="020B0502040204020203" pitchFamily="34" charset="0"/>
              </a:rPr>
              <a:t>Mahak</a:t>
            </a:r>
            <a:r>
              <a:rPr lang="en-IN" dirty="0">
                <a:latin typeface="Bahnschrift" panose="020B0502040204020203" pitchFamily="34" charset="0"/>
              </a:rPr>
              <a:t> Gupta: Tree code, Tree idea, Presentation</a:t>
            </a:r>
          </a:p>
          <a:p>
            <a:pPr algn="ctr"/>
            <a:r>
              <a:rPr lang="en-US" dirty="0">
                <a:latin typeface="Bahnschrift" panose="020B0502040204020203" pitchFamily="34" charset="0"/>
              </a:rPr>
              <a:t>P</a:t>
            </a:r>
            <a:r>
              <a:rPr lang="en-IN" dirty="0">
                <a:latin typeface="Bahnschrift" panose="020B0502040204020203" pitchFamily="34" charset="0"/>
              </a:rPr>
              <a:t>rachi Samuel: Tree code, Tree idea</a:t>
            </a:r>
          </a:p>
          <a:p>
            <a:pPr algn="ctr"/>
            <a:r>
              <a:rPr lang="en-US" dirty="0">
                <a:latin typeface="Bahnschrift" panose="020B0502040204020203" pitchFamily="34" charset="0"/>
              </a:rPr>
              <a:t>A</a:t>
            </a:r>
            <a:r>
              <a:rPr lang="en-IN" dirty="0">
                <a:latin typeface="Bahnschrift" panose="020B0502040204020203" pitchFamily="34" charset="0"/>
              </a:rPr>
              <a:t>namika Malakar: Presentation, Matrix Code</a:t>
            </a:r>
          </a:p>
          <a:p>
            <a:pPr algn="ctr"/>
            <a:r>
              <a:rPr lang="en-US" dirty="0">
                <a:latin typeface="Bahnschrift" panose="020B0502040204020203" pitchFamily="34" charset="0"/>
              </a:rPr>
              <a:t>Nidhi Dubey: Matrix Code, Matrix Idea</a:t>
            </a:r>
          </a:p>
          <a:p>
            <a:pPr algn="ctr"/>
            <a:r>
              <a:rPr lang="en-US" dirty="0">
                <a:latin typeface="Bahnschrift" panose="020B0502040204020203" pitchFamily="34" charset="0"/>
              </a:rPr>
              <a:t>Zia Razaki: Matrix Idea, Matrix Code</a:t>
            </a:r>
          </a:p>
        </p:txBody>
      </p:sp>
    </p:spTree>
    <p:extLst>
      <p:ext uri="{BB962C8B-B14F-4D97-AF65-F5344CB8AC3E}">
        <p14:creationId xmlns:p14="http://schemas.microsoft.com/office/powerpoint/2010/main" val="41789487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463</TotalTime>
  <Words>1007</Words>
  <Application>Microsoft Office PowerPoint</Application>
  <PresentationFormat>Widescreen</PresentationFormat>
  <Paragraphs>132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Bahnschrift</vt:lpstr>
      <vt:lpstr>Bahnschrift SemiBold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Prachi Samuel</dc:creator>
  <cp:lastModifiedBy>Prachi Samuel</cp:lastModifiedBy>
  <cp:revision>57</cp:revision>
  <dcterms:created xsi:type="dcterms:W3CDTF">2023-03-27T14:32:26Z</dcterms:created>
  <dcterms:modified xsi:type="dcterms:W3CDTF">2023-04-06T16:46:47Z</dcterms:modified>
</cp:coreProperties>
</file>