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3" r:id="rId1"/>
  </p:sldMasterIdLst>
  <p:notesMasterIdLst>
    <p:notesMasterId r:id="rId13"/>
  </p:notesMasterIdLst>
  <p:handoutMasterIdLst>
    <p:handoutMasterId r:id="rId14"/>
  </p:handoutMasterIdLst>
  <p:sldIdLst>
    <p:sldId id="356" r:id="rId2"/>
    <p:sldId id="346" r:id="rId3"/>
    <p:sldId id="348" r:id="rId4"/>
    <p:sldId id="352" r:id="rId5"/>
    <p:sldId id="349" r:id="rId6"/>
    <p:sldId id="350" r:id="rId7"/>
    <p:sldId id="347" r:id="rId8"/>
    <p:sldId id="353" r:id="rId9"/>
    <p:sldId id="351" r:id="rId10"/>
    <p:sldId id="355" r:id="rId11"/>
    <p:sldId id="354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72632"/>
    <a:srgbClr val="A71E27"/>
    <a:srgbClr val="86181E"/>
    <a:srgbClr val="00405B"/>
    <a:srgbClr val="A8C9DF"/>
    <a:srgbClr val="B1D0ED"/>
    <a:srgbClr val="92DCFA"/>
    <a:srgbClr val="DC9800"/>
    <a:srgbClr val="FFC1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3" autoAdjust="0"/>
    <p:restoredTop sz="93048" autoAdjust="0"/>
  </p:normalViewPr>
  <p:slideViewPr>
    <p:cSldViewPr snapToGrid="0">
      <p:cViewPr varScale="1">
        <p:scale>
          <a:sx n="153" d="100"/>
          <a:sy n="153" d="100"/>
        </p:scale>
        <p:origin x="288" y="176"/>
      </p:cViewPr>
      <p:guideLst>
        <p:guide orient="horz" pos="574"/>
        <p:guide pos="2880"/>
      </p:guideLst>
    </p:cSldViewPr>
  </p:slideViewPr>
  <p:outlineViewPr>
    <p:cViewPr>
      <p:scale>
        <a:sx n="33" d="100"/>
        <a:sy n="33" d="100"/>
      </p:scale>
      <p:origin x="8" y="59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 snapToGrid="0">
      <p:cViewPr>
        <p:scale>
          <a:sx n="180" d="100"/>
          <a:sy n="180" d="100"/>
        </p:scale>
        <p:origin x="-1616" y="-8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81633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81633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CBF0227-73D1-FF4A-BC91-FE958290113F}" type="datetimeFigureOut">
              <a:rPr lang="en-US"/>
              <a:pPr>
                <a:defRPr/>
              </a:pPr>
              <a:t>9/25/20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81633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81633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0902DB4-DCF7-384E-9ED7-C4FF588CAE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81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81633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81633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A37B67A-BA50-DA43-8534-0AD0821A1339}" type="datetimeFigureOut">
              <a:rPr lang="en-US"/>
              <a:pPr>
                <a:defRPr/>
              </a:pPr>
              <a:t>9/25/20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81633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81633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A066C01-18BF-6F4D-9334-C915035FD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692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512763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255588" algn="l" defTabSz="512763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512763" algn="l" defTabSz="512763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769938" algn="l" defTabSz="512763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027113" algn="l" defTabSz="512763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285646" algn="l" defTabSz="51425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542776" algn="l" defTabSz="51425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799905" algn="l" defTabSz="51425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2057034" algn="l" defTabSz="51425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B4EC-C858-3949-9792-4E8D71273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0CAAB-2BDE-0044-9920-F832F56EE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7AD9-2621-944F-94B8-46DA03C0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A2B2-167A-9B45-BBE6-FC7D30EF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1E78F-72C4-BA46-8580-E9AA3D82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389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119A-C44F-D64E-86C8-DD2700A3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7C963-8E0F-CA49-A156-A26B3F74D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063DF-5E46-FD48-9A18-D4B9E246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76AA7-B5DD-4244-9CD6-95475D1C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FC38B-E2C4-F04F-9494-07430F6A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5066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CF7EF-F9F6-0C4B-8B70-E036C3F4E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48FA5-304C-FB4F-BFE5-BBE50E725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688D3-5256-6042-8DFD-CF5FCB9C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D0D7A-C5E6-DD4E-A98C-E1C8E22C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F1F18-54D1-0140-9C7E-C7AD18F1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5097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35729" y="2126197"/>
            <a:ext cx="3705368" cy="857250"/>
          </a:xfrm>
        </p:spPr>
        <p:txBody>
          <a:bodyPr>
            <a:no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5081583" y="3193256"/>
            <a:ext cx="3697422" cy="487561"/>
          </a:xfrm>
          <a:prstGeom prst="rect">
            <a:avLst/>
          </a:prstGeom>
        </p:spPr>
        <p:txBody>
          <a:bodyPr lIns="51426" tIns="25713" rIns="51426" bIns="25713"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 marL="257129" indent="0">
              <a:buFontTx/>
              <a:buNone/>
              <a:defRPr>
                <a:solidFill>
                  <a:schemeClr val="bg1"/>
                </a:solidFill>
              </a:defRPr>
            </a:lvl2pPr>
            <a:lvl3pPr marL="553542" indent="0">
              <a:buFontTx/>
              <a:buNone/>
              <a:defRPr>
                <a:solidFill>
                  <a:schemeClr val="bg1"/>
                </a:solidFill>
              </a:defRPr>
            </a:lvl3pPr>
            <a:lvl4pPr marL="719962" indent="0">
              <a:buFontTx/>
              <a:buNone/>
              <a:defRPr>
                <a:solidFill>
                  <a:schemeClr val="bg1"/>
                </a:solidFill>
              </a:defRPr>
            </a:lvl4pPr>
            <a:lvl5pPr marL="647966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5158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2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2785-EBCF-4A4B-9D28-D2DD96C4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E5C1-6874-5F46-8ABA-78CFFDC23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2F4A0-D529-F741-9395-B25866FF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6DD7F-E072-B646-A172-8508B658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B7988-ECAC-C243-9D7B-B8F4A175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4038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D347-BF33-954A-B038-5CC133D1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F502B-E4E3-E34F-B75A-ECC74F1A3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1BEDE-2A9F-424D-B54D-5F02BDFC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9FB8B-9089-D148-B1FE-266AFCC9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C94B-EE3B-BE4C-B46D-2C68D5E4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3659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ABB2-B3B6-DD4B-AB33-C72C346A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DC0BC-AD1E-3749-9CCD-554F4A600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E4A47-35DD-7A49-AD91-A18069456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253CA-DA26-4749-98A0-7B384770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70BA8-D969-B14E-BEF9-D9E2B891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5FECD-D1F1-DD42-8FA6-ECBD7AA1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312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A113-ED4E-6745-A3D5-33F45E42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DC350-EB2C-4C4A-BB96-14DFFBAF2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A8557-8B58-A045-88B7-6D5B357A6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37AE5-8322-3A4A-8C83-DD18A4818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01B6B-367F-E145-975B-827B118A4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E2AC0-0966-504C-9897-01C4580C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DF430-E962-EF45-87BF-C9E26D91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525A0-62DB-E041-9564-2317CD36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5821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51B1-D8D4-D54A-BC18-35296EF8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0368C-35CD-FE46-9E54-71B009C0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6BFD4-498C-A147-9FF8-25E21611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40FA2-98B4-6842-B8DF-A15159ED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3884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4F2-48EA-4743-B16B-281B981F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ADE1A-D213-3F4F-BE58-88C61879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0E050-7610-3349-BE52-57DAB553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3450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911D-38DA-B64B-BD90-253A2385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CF25-6645-074B-A4F5-5FD8365F2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BBE75-FE21-AF42-99E6-2CE52741C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DFB63-4A92-784A-A0E9-9FDC2A1A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BFB80-03BB-404D-BB29-E3AFE774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35088-D331-D440-9937-258E2A85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9571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C70A-62EF-3044-BA35-CCA4DDF0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A3DA4-BD1B-8F44-B20E-2D3F7B689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5D7F7-086D-5F41-A978-8F3731800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4B4EA-E7A5-D74D-AD1A-5799C7CF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77A46-C44B-9444-8237-FE287CD0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5B6FB-4821-E243-AC3E-CC7907A9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4060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23D56-4B60-2245-9A7D-8B0D8A7D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7778C-1FA4-6542-B971-6567D2D69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9DEF-9CD0-9B4D-9647-97B2F05B2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5AA85-F828-C146-98D2-6F9FB16107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2112A-DF52-0E45-A79B-8D9C5C3FA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BB9C-E618-2042-A741-1589E7DD4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0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6" r:id="rId12"/>
    <p:sldLayoutId id="2147483795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813560"/>
            <a:ext cx="9141714" cy="2470655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9143999" cy="335502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EE3EC2-09D1-CA4B-8F87-1037E3C9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43" y="1557337"/>
            <a:ext cx="8013114" cy="10088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Splunk ITSI Training Plan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04854-012A-3E43-A64C-FA4DF84255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8681" y="3355020"/>
            <a:ext cx="7101908" cy="649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ts val="1000"/>
              </a:spcBef>
            </a:pPr>
            <a:r>
              <a:rPr lang="en-US" sz="21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Prachi Saxena</a:t>
            </a:r>
          </a:p>
        </p:txBody>
      </p:sp>
    </p:spTree>
    <p:extLst>
      <p:ext uri="{BB962C8B-B14F-4D97-AF65-F5344CB8AC3E}">
        <p14:creationId xmlns:p14="http://schemas.microsoft.com/office/powerpoint/2010/main" val="316706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075568-4749-D749-92CB-77A59C2B42FF}"/>
              </a:ext>
            </a:extLst>
          </p:cNvPr>
          <p:cNvSpPr txBox="1">
            <a:spLocks/>
          </p:cNvSpPr>
          <p:nvPr/>
        </p:nvSpPr>
        <p:spPr>
          <a:xfrm>
            <a:off x="536170" y="64641"/>
            <a:ext cx="807165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Week 5 – Day1 (2 hours)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B0362-67B1-6B42-97BE-C5986F5B0670}"/>
              </a:ext>
            </a:extLst>
          </p:cNvPr>
          <p:cNvSpPr/>
          <p:nvPr/>
        </p:nvSpPr>
        <p:spPr>
          <a:xfrm>
            <a:off x="509583" y="999606"/>
            <a:ext cx="79304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Identify data input options for ITSI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Creating modules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Add custom data to an ITSI deployment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Troubleshooting ITSI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Maintenance mode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Troubleshooting</a:t>
            </a:r>
          </a:p>
          <a:p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33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E38144-0CC5-BC4C-AC24-B695B1745C88}"/>
              </a:ext>
            </a:extLst>
          </p:cNvPr>
          <p:cNvSpPr txBox="1">
            <a:spLocks/>
          </p:cNvSpPr>
          <p:nvPr/>
        </p:nvSpPr>
        <p:spPr>
          <a:xfrm>
            <a:off x="536170" y="64641"/>
            <a:ext cx="807165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Week 5 - Day 2 (2 hours)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266F57-E8B6-0441-9F0E-6EDA8948FC78}"/>
              </a:ext>
            </a:extLst>
          </p:cNvPr>
          <p:cNvSpPr/>
          <p:nvPr/>
        </p:nvSpPr>
        <p:spPr>
          <a:xfrm>
            <a:off x="635225" y="109796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Access Control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Configure user access control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Create service level teams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Backup and restore</a:t>
            </a:r>
          </a:p>
          <a:p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5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BE5-5ADE-C342-8A0B-7DE70694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273" y="164394"/>
            <a:ext cx="8236732" cy="85725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Week 1 - Day 1 ( 2 hours)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14E6E4-27A8-BC45-96F2-3720B6EE01E8}"/>
              </a:ext>
            </a:extLst>
          </p:cNvPr>
          <p:cNvSpPr/>
          <p:nvPr/>
        </p:nvSpPr>
        <p:spPr>
          <a:xfrm>
            <a:off x="542273" y="1140589"/>
            <a:ext cx="80594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Introduction to ITSI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Identify what ITSI does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Describe reasons for using ITSI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Examine the ITSI user interface</a:t>
            </a:r>
          </a:p>
          <a:p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2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E98D-F984-CF48-8652-B9C44063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70" y="64641"/>
            <a:ext cx="8071657" cy="8572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Week 2 - Day 2 ( 2 hours)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6D2DDD-4382-4445-B972-D8701D870B42}"/>
              </a:ext>
            </a:extLst>
          </p:cNvPr>
          <p:cNvSpPr/>
          <p:nvPr/>
        </p:nvSpPr>
        <p:spPr>
          <a:xfrm>
            <a:off x="536170" y="1064299"/>
            <a:ext cx="80716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Installing and Configuring ITSI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List ITSI hardware recommendations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Describe ITSI deployment options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Identify ITSI components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Describe the installation procedure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08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6D2DDD-4382-4445-B972-D8701D870B42}"/>
              </a:ext>
            </a:extLst>
          </p:cNvPr>
          <p:cNvSpPr/>
          <p:nvPr/>
        </p:nvSpPr>
        <p:spPr>
          <a:xfrm>
            <a:off x="536169" y="831542"/>
            <a:ext cx="80716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Designing Services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Given customer requirements, plan an ITSI implementation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Identify site entities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Entities and Dependencies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Using entities in KPI searches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Defining dependencies</a:t>
            </a: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A91950-A005-854A-B1B0-9571803F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70" y="64641"/>
            <a:ext cx="8071657" cy="8572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Week 2 - Day 3 ( 3 hours)</a:t>
            </a:r>
          </a:p>
        </p:txBody>
      </p:sp>
    </p:spTree>
    <p:extLst>
      <p:ext uri="{BB962C8B-B14F-4D97-AF65-F5344CB8AC3E}">
        <p14:creationId xmlns:p14="http://schemas.microsoft.com/office/powerpoint/2010/main" val="183037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6D2DDD-4382-4445-B972-D8701D870B42}"/>
              </a:ext>
            </a:extLst>
          </p:cNvPr>
          <p:cNvSpPr/>
          <p:nvPr/>
        </p:nvSpPr>
        <p:spPr>
          <a:xfrm>
            <a:off x="536169" y="1110846"/>
            <a:ext cx="80716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Implementing Services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Use a service design to implement services in ITSI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Creating Service Templates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Data Audit and Base Searches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Use a data audit to identify service key performance indicator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Design base searches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57476E-A88E-424C-AE26-21DD38920DE8}"/>
              </a:ext>
            </a:extLst>
          </p:cNvPr>
          <p:cNvSpPr txBox="1">
            <a:spLocks/>
          </p:cNvSpPr>
          <p:nvPr/>
        </p:nvSpPr>
        <p:spPr>
          <a:xfrm>
            <a:off x="536169" y="253596"/>
            <a:ext cx="807165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Week 2 - Day 4  (3 hours)</a:t>
            </a:r>
          </a:p>
        </p:txBody>
      </p:sp>
    </p:spTree>
    <p:extLst>
      <p:ext uri="{BB962C8B-B14F-4D97-AF65-F5344CB8AC3E}">
        <p14:creationId xmlns:p14="http://schemas.microsoft.com/office/powerpoint/2010/main" val="372696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9E3EEE-4C62-0543-90C0-4DB5C7644DBD}"/>
              </a:ext>
            </a:extLst>
          </p:cNvPr>
          <p:cNvSpPr/>
          <p:nvPr/>
        </p:nvSpPr>
        <p:spPr>
          <a:xfrm>
            <a:off x="473441" y="1121396"/>
            <a:ext cx="81971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Thresholds and Time Policies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Create KPIs with static and adaptive thresholds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Use time policies to define flexible thresholds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Anomaly Detection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Enable anomaly detection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Work with generated anomaly events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F71F3E-B5B0-C944-B7E1-E84CDA863D6B}"/>
              </a:ext>
            </a:extLst>
          </p:cNvPr>
          <p:cNvSpPr txBox="1">
            <a:spLocks/>
          </p:cNvSpPr>
          <p:nvPr/>
        </p:nvSpPr>
        <p:spPr>
          <a:xfrm>
            <a:off x="536169" y="264146"/>
            <a:ext cx="807165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Week 3 – Day1 (3 hours)</a:t>
            </a:r>
          </a:p>
        </p:txBody>
      </p:sp>
    </p:spTree>
    <p:extLst>
      <p:ext uri="{BB962C8B-B14F-4D97-AF65-F5344CB8AC3E}">
        <p14:creationId xmlns:p14="http://schemas.microsoft.com/office/powerpoint/2010/main" val="140933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14E6E4-27A8-BC45-96F2-3720B6EE01E8}"/>
              </a:ext>
            </a:extLst>
          </p:cNvPr>
          <p:cNvSpPr/>
          <p:nvPr/>
        </p:nvSpPr>
        <p:spPr>
          <a:xfrm>
            <a:off x="542273" y="1136787"/>
            <a:ext cx="80594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Managing Notable Events</a:t>
            </a:r>
          </a:p>
          <a:p>
            <a:pPr lvl="1"/>
            <a:r>
              <a:rPr lang="en-US" dirty="0">
                <a:latin typeface="Helvetica" pitchFamily="2" charset="0"/>
              </a:rPr>
              <a:t>● Define key notable events terms and their relationships</a:t>
            </a:r>
          </a:p>
          <a:p>
            <a:pPr lvl="1"/>
            <a:r>
              <a:rPr lang="en-US">
                <a:latin typeface="Helvetica" pitchFamily="2" charset="0"/>
              </a:rPr>
              <a:t>● </a:t>
            </a:r>
            <a:r>
              <a:rPr lang="en-US" dirty="0">
                <a:latin typeface="Helvetica" pitchFamily="2" charset="0"/>
              </a:rPr>
              <a:t>Describe the notable events workflow</a:t>
            </a:r>
          </a:p>
          <a:p>
            <a:pPr lvl="1"/>
            <a:r>
              <a:rPr lang="en-US" dirty="0">
                <a:latin typeface="Helvetica" pitchFamily="2" charset="0"/>
              </a:rPr>
              <a:t>● Work with notable events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Correlations and Multi KPI searches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Define new correlation searches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Define multi KPI alerts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Manage notable event storage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DCDEAE-501B-1B46-8ADC-252D6B450C1D}"/>
              </a:ext>
            </a:extLst>
          </p:cNvPr>
          <p:cNvSpPr txBox="1">
            <a:spLocks/>
          </p:cNvSpPr>
          <p:nvPr/>
        </p:nvSpPr>
        <p:spPr>
          <a:xfrm>
            <a:off x="419793" y="279537"/>
            <a:ext cx="807165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Week 3 - Day 2 (3 hours)</a:t>
            </a:r>
          </a:p>
        </p:txBody>
      </p:sp>
    </p:spTree>
    <p:extLst>
      <p:ext uri="{BB962C8B-B14F-4D97-AF65-F5344CB8AC3E}">
        <p14:creationId xmlns:p14="http://schemas.microsoft.com/office/powerpoint/2010/main" val="331051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25E564-1F13-CB4E-97E5-6A2BF7FBDA55}"/>
              </a:ext>
            </a:extLst>
          </p:cNvPr>
          <p:cNvSpPr/>
          <p:nvPr/>
        </p:nvSpPr>
        <p:spPr>
          <a:xfrm>
            <a:off x="536171" y="1180403"/>
            <a:ext cx="63096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Aggregation Policies</a:t>
            </a:r>
          </a:p>
          <a:p>
            <a:pPr lvl="1"/>
            <a:r>
              <a:rPr lang="en-US" dirty="0">
                <a:latin typeface="Helvetica" pitchFamily="2" charset="0"/>
              </a:rPr>
              <a:t>● Create new aggregation policies</a:t>
            </a:r>
          </a:p>
          <a:p>
            <a:pPr lvl="1"/>
            <a:r>
              <a:rPr lang="en-US" dirty="0">
                <a:latin typeface="Helvetica" pitchFamily="2" charset="0"/>
              </a:rPr>
              <a:t>● Use smart mode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Glass Tables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Describe glass tables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Use glass tables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Design glass tables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Configure glass table</a:t>
            </a:r>
          </a:p>
          <a:p>
            <a:pPr lvl="1"/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83CFFD-D1CF-0D42-84DD-15116EDDD263}"/>
              </a:ext>
            </a:extLst>
          </p:cNvPr>
          <p:cNvSpPr txBox="1">
            <a:spLocks/>
          </p:cNvSpPr>
          <p:nvPr/>
        </p:nvSpPr>
        <p:spPr>
          <a:xfrm>
            <a:off x="536171" y="262090"/>
            <a:ext cx="807165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Week 4 – Day1 (3 hours)</a:t>
            </a:r>
          </a:p>
        </p:txBody>
      </p:sp>
    </p:spTree>
    <p:extLst>
      <p:ext uri="{BB962C8B-B14F-4D97-AF65-F5344CB8AC3E}">
        <p14:creationId xmlns:p14="http://schemas.microsoft.com/office/powerpoint/2010/main" val="97488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9E3EEE-4C62-0543-90C0-4DB5C7644DBD}"/>
              </a:ext>
            </a:extLst>
          </p:cNvPr>
          <p:cNvSpPr/>
          <p:nvPr/>
        </p:nvSpPr>
        <p:spPr>
          <a:xfrm>
            <a:off x="581891" y="1002089"/>
            <a:ext cx="81971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Investigating Issues with Deep Dive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Describe deep dive concepts and their relationships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Use default deep dives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Create and customize new custom deep dives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Add and configure swim lanes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Custom views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Describe effective workflows for troubleshooting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EEAEE9-BC04-F84D-AA80-D35217327B8C}"/>
              </a:ext>
            </a:extLst>
          </p:cNvPr>
          <p:cNvSpPr txBox="1">
            <a:spLocks/>
          </p:cNvSpPr>
          <p:nvPr/>
        </p:nvSpPr>
        <p:spPr>
          <a:xfrm>
            <a:off x="536170" y="64641"/>
            <a:ext cx="807165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Week 4 - Day 2 (3 hours)</a:t>
            </a:r>
          </a:p>
        </p:txBody>
      </p:sp>
    </p:spTree>
    <p:extLst>
      <p:ext uri="{BB962C8B-B14F-4D97-AF65-F5344CB8AC3E}">
        <p14:creationId xmlns:p14="http://schemas.microsoft.com/office/powerpoint/2010/main" val="30823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383</Words>
  <Application>Microsoft Macintosh PowerPoint</Application>
  <PresentationFormat>On-screen Show (16:9)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Splunk ITSI Training Plan </vt:lpstr>
      <vt:lpstr>Week 1 - Day 1 ( 2 hours)</vt:lpstr>
      <vt:lpstr>Week 2 - Day 2 ( 2 hours)</vt:lpstr>
      <vt:lpstr>Week 2 - Day 3 ( 3 hours)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ITSI Training Plan </dc:title>
  <dc:creator>Prachi Saxena (HCI)</dc:creator>
  <cp:lastModifiedBy>Prachi Saxena (HCI)</cp:lastModifiedBy>
  <cp:revision>6</cp:revision>
  <dcterms:created xsi:type="dcterms:W3CDTF">2020-08-29T22:12:15Z</dcterms:created>
  <dcterms:modified xsi:type="dcterms:W3CDTF">2020-09-25T22:55:10Z</dcterms:modified>
</cp:coreProperties>
</file>