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74" r:id="rId5"/>
  </p:sldMasterIdLst>
  <p:notesMasterIdLst>
    <p:notesMasterId r:id="rId30"/>
  </p:notesMasterIdLst>
  <p:sldIdLst>
    <p:sldId id="402" r:id="rId6"/>
    <p:sldId id="437" r:id="rId7"/>
    <p:sldId id="457" r:id="rId8"/>
    <p:sldId id="438" r:id="rId9"/>
    <p:sldId id="439" r:id="rId10"/>
    <p:sldId id="440" r:id="rId11"/>
    <p:sldId id="455" r:id="rId12"/>
    <p:sldId id="456" r:id="rId13"/>
    <p:sldId id="459" r:id="rId14"/>
    <p:sldId id="458" r:id="rId15"/>
    <p:sldId id="467" r:id="rId16"/>
    <p:sldId id="444" r:id="rId17"/>
    <p:sldId id="445" r:id="rId18"/>
    <p:sldId id="446" r:id="rId19"/>
    <p:sldId id="454" r:id="rId20"/>
    <p:sldId id="449" r:id="rId21"/>
    <p:sldId id="453" r:id="rId22"/>
    <p:sldId id="460" r:id="rId23"/>
    <p:sldId id="461" r:id="rId24"/>
    <p:sldId id="462" r:id="rId25"/>
    <p:sldId id="465" r:id="rId26"/>
    <p:sldId id="463" r:id="rId27"/>
    <p:sldId id="464" r:id="rId28"/>
    <p:sldId id="451" r:id="rId2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000" b="1" kern="1200">
        <a:solidFill>
          <a:srgbClr val="2F5E5E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241C"/>
    <a:srgbClr val="FF0000"/>
    <a:srgbClr val="7F7F7F"/>
    <a:srgbClr val="4B4B4B"/>
    <a:srgbClr val="C7E0EC"/>
    <a:srgbClr val="990000"/>
    <a:srgbClr val="969696"/>
    <a:srgbClr val="B1C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26" autoAdjust="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386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solidFill>
                  <a:schemeClr val="tx1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5C1A7BE3-053F-45BD-A738-122CBB79A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4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79D2D-7AB9-4B31-BC08-9186FEDC9611}" type="slidenum">
              <a:rPr lang="en-US" smtClean="0">
                <a:ea typeface="ＭＳ Ｐゴシック" pitchFamily="34" charset="-128"/>
              </a:rPr>
              <a:pPr/>
              <a:t>1</a:t>
            </a:fld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9013" cy="3598863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553200" y="6858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 sz="1400" b="0">
              <a:solidFill>
                <a:schemeClr val="tx1"/>
              </a:solidFill>
              <a:ea typeface="+mn-ea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" y="1349375"/>
            <a:ext cx="6096000" cy="147002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048000"/>
            <a:ext cx="5334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 i="0"/>
            </a:lvl1pPr>
          </a:lstStyle>
          <a:p>
            <a:pPr>
              <a:defRPr/>
            </a:pPr>
            <a:fld id="{A3408178-7D7C-4F36-9FE6-BFC7C7778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6705600" cy="7620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09848" cy="4800600"/>
          </a:xfrm>
        </p:spPr>
        <p:txBody>
          <a:bodyPr/>
          <a:lstStyle>
            <a:lvl1pPr marL="404813" indent="-287338">
              <a:buClrTx/>
              <a:buFont typeface="Wingdings" pitchFamily="2" charset="2"/>
              <a:buChar char="§"/>
              <a:defRPr sz="2000">
                <a:solidFill>
                  <a:schemeClr val="tx1"/>
                </a:solidFill>
              </a:defRPr>
            </a:lvl1pPr>
            <a:lvl2pPr marL="796925" indent="-228600">
              <a:buClrTx/>
              <a:buFont typeface="Wingdings" pitchFamily="2" charset="2"/>
              <a:buChar char="§"/>
              <a:defRPr sz="1800">
                <a:solidFill>
                  <a:schemeClr val="tx1"/>
                </a:solidFill>
              </a:defRPr>
            </a:lvl2pPr>
            <a:lvl3pPr marL="1254125" indent="-231775">
              <a:buClrTx/>
              <a:buFont typeface="Wingdings" pitchFamily="2" charset="2"/>
              <a:buChar char="§"/>
              <a:defRPr sz="1800" i="0">
                <a:solidFill>
                  <a:schemeClr val="tx1"/>
                </a:solidFill>
              </a:defRPr>
            </a:lvl3pPr>
            <a:lvl4pPr marL="1771650" indent="-295275">
              <a:buClrTx/>
              <a:buFont typeface="Wingdings" pitchFamily="2" charset="2"/>
              <a:buChar char="§"/>
              <a:defRPr sz="1600" i="0">
                <a:solidFill>
                  <a:schemeClr val="tx1"/>
                </a:solidFill>
              </a:defRPr>
            </a:lvl4pPr>
            <a:lvl5pPr marL="2171700" indent="-241300">
              <a:buClrTx/>
              <a:buFont typeface="Wingdings" pitchFamily="2" charset="2"/>
              <a:buChar char="§"/>
              <a:defRPr sz="160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429375"/>
            <a:ext cx="457200" cy="3810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0" y="6461125"/>
            <a:ext cx="2895600" cy="396875"/>
          </a:xfrm>
          <a:prstGeom prst="rect">
            <a:avLst/>
          </a:prstGeom>
          <a:noFill/>
        </p:spPr>
        <p:txBody>
          <a:bodyPr/>
          <a:lstStyle>
            <a:lvl1pPr>
              <a:defRPr sz="800" b="0" i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Impetus Proprietary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00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 i="1">
                <a:solidFill>
                  <a:schemeClr val="tx1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0F5ED72F-3BB0-4B76-B956-381D4E57CF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553200" y="6858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 sz="1400" b="0">
              <a:solidFill>
                <a:schemeClr val="tx1"/>
              </a:solidFill>
              <a:ea typeface="+mn-ea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24600"/>
            <a:ext cx="2895600" cy="396875"/>
          </a:xfrm>
          <a:prstGeom prst="rect">
            <a:avLst/>
          </a:prstGeom>
          <a:noFill/>
        </p:spPr>
        <p:txBody>
          <a:bodyPr/>
          <a:lstStyle>
            <a:lvl1pPr>
              <a:defRPr i="0"/>
            </a:lvl1pPr>
          </a:lstStyle>
          <a:p>
            <a:r>
              <a:rPr lang="en-US" dirty="0" smtClean="0"/>
              <a:t>Copyright @ 2011</a:t>
            </a:r>
            <a:br>
              <a:rPr lang="en-US" dirty="0" smtClean="0"/>
            </a:br>
            <a:r>
              <a:rPr lang="en-US" dirty="0" smtClean="0"/>
              <a:t>Impetus Proprietary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31" r:id="rId1"/>
    <p:sldLayoutId id="2147485932" r:id="rId2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566738" indent="-5667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1020763" indent="-4524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1600">
          <a:solidFill>
            <a:srgbClr val="DB241C"/>
          </a:solidFill>
          <a:latin typeface="+mn-lt"/>
          <a:ea typeface="ＭＳ Ｐゴシック" charset="-128"/>
        </a:defRPr>
      </a:lvl2pPr>
      <a:lvl3pPr marL="1474788" indent="-4524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  <a:ea typeface="ヒラギノ角ゴ Pro W3" charset="-128"/>
          <a:cs typeface="ヒラギノ角ゴ Pro W3" charset="-128"/>
        </a:defRPr>
      </a:lvl3pPr>
      <a:lvl4pPr marL="1928813" indent="-4524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  <a:ea typeface="ヒラギノ角ゴ Pro W3" charset="-128"/>
          <a:cs typeface="ヒラギノ角ゴ Pro W3" charset="-128"/>
        </a:defRPr>
      </a:lvl4pPr>
      <a:lvl5pPr marL="2382838" indent="-4524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  <a:ea typeface="ヒラギノ角ゴ Pro W3" charset="-128"/>
          <a:cs typeface="ヒラギノ角ゴ Pro W3" charset="-128"/>
        </a:defRPr>
      </a:lvl5pPr>
      <a:lvl6pPr marL="2840038" indent="-4524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</a:defRPr>
      </a:lvl6pPr>
      <a:lvl7pPr marL="3297238" indent="-4524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</a:defRPr>
      </a:lvl7pPr>
      <a:lvl8pPr marL="3754438" indent="-4524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</a:defRPr>
      </a:lvl8pPr>
      <a:lvl9pPr marL="4211638" indent="-452438" algn="l" rtl="0" eaLnBrk="1" fontAlgn="base" hangingPunct="1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itchFamily="2" charset="2"/>
        <a:buChar char="§"/>
        <a:defRPr sz="2400" i="1">
          <a:solidFill>
            <a:srgbClr val="99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90/stockportfolio/login.j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967538" y="0"/>
            <a:ext cx="1360487" cy="9255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Clr>
                <a:srgbClr val="DB241C"/>
              </a:buClr>
              <a:buSzPct val="120000"/>
              <a:buFontTx/>
              <a:buChar char="•"/>
            </a:pPr>
            <a:endParaRPr lang="en-US" dirty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967538" y="0"/>
            <a:ext cx="1360487" cy="9255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Clr>
                <a:srgbClr val="DB241C"/>
              </a:buClr>
              <a:buSzPct val="120000"/>
              <a:buFontTx/>
              <a:buChar char="•"/>
            </a:pPr>
            <a:endParaRPr lang="en-US" dirty="0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6967538" y="0"/>
            <a:ext cx="1360487" cy="9255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Clr>
                <a:srgbClr val="DB241C"/>
              </a:buClr>
              <a:buSzPct val="120000"/>
              <a:buFontTx/>
              <a:buChar char="•"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i="0" dirty="0" smtClean="0"/>
              <a:t>Stock Portfolio</a:t>
            </a:r>
            <a:endParaRPr lang="en-US" i="0" dirty="0"/>
          </a:p>
        </p:txBody>
      </p:sp>
      <p:sp>
        <p:nvSpPr>
          <p:cNvPr id="2" name="TextBox 1"/>
          <p:cNvSpPr txBox="1"/>
          <p:nvPr/>
        </p:nvSpPr>
        <p:spPr>
          <a:xfrm>
            <a:off x="1600200" y="28194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Prachi Singh</a:t>
            </a:r>
          </a:p>
          <a:p>
            <a:r>
              <a:rPr lang="en-US" dirty="0" smtClean="0"/>
              <a:t>(IMPETUS)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43000" y="1371600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for </a:t>
            </a:r>
            <a:r>
              <a:rPr lang="en-US" dirty="0" smtClean="0"/>
              <a:t>System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D:\..............docs\2nd evaluation-final case study material\uml-final\Usecase_4_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0"/>
            <a:ext cx="4876800" cy="335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62797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FFFF"/>
                </a:solidFill>
              </a:rPr>
              <a:t/>
            </a:r>
            <a:br>
              <a:rPr lang="en-US" sz="28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4+1 </a:t>
            </a:r>
            <a:r>
              <a:rPr lang="en-US" sz="2800" dirty="0">
                <a:solidFill>
                  <a:srgbClr val="FFFFFF"/>
                </a:solidFill>
              </a:rPr>
              <a:t>Views :Process </a:t>
            </a:r>
            <a:r>
              <a:rPr lang="en-US" sz="2800" dirty="0" smtClean="0">
                <a:solidFill>
                  <a:srgbClr val="FFFFFF"/>
                </a:solidFill>
              </a:rPr>
              <a:t>view-</a:t>
            </a:r>
            <a:br>
              <a:rPr lang="en-US" sz="28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Activity diagram</a:t>
            </a:r>
            <a:r>
              <a:rPr lang="en-US" sz="2800" dirty="0">
                <a:solidFill>
                  <a:srgbClr val="FFFFFF"/>
                </a:solidFill>
              </a:rPr>
              <a:t/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pic>
        <p:nvPicPr>
          <p:cNvPr id="7170" name="Picture 2" descr="D:\..............docs\uml-final\Activity 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620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659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FFFF"/>
                </a:solidFill>
              </a:rPr>
              <a:t/>
            </a:r>
            <a:br>
              <a:rPr lang="en-US" sz="28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4+1 </a:t>
            </a:r>
            <a:r>
              <a:rPr lang="en-US" sz="2800" dirty="0">
                <a:solidFill>
                  <a:srgbClr val="FFFFFF"/>
                </a:solidFill>
              </a:rPr>
              <a:t>View: Logical </a:t>
            </a:r>
            <a:r>
              <a:rPr lang="en-US" sz="2800" dirty="0" smtClean="0">
                <a:solidFill>
                  <a:srgbClr val="FFFFFF"/>
                </a:solidFill>
              </a:rPr>
              <a:t>View-</a:t>
            </a:r>
            <a:br>
              <a:rPr lang="en-US" sz="28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Class diagram</a:t>
            </a:r>
            <a:r>
              <a:rPr lang="en-US" sz="2800" dirty="0">
                <a:solidFill>
                  <a:srgbClr val="FFFFFF"/>
                </a:solidFill>
              </a:rPr>
              <a:t/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9600" y="1143000"/>
            <a:ext cx="6934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diagram for Add Stock action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pic>
        <p:nvPicPr>
          <p:cNvPr id="2050" name="Picture 2" descr="D:\..............docs\2nd evaluation-final case study material\uml-final\class_diagrams\class_addst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389221"/>
            <a:ext cx="9040813" cy="524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429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Sequence Diagram</a:t>
            </a:r>
            <a:r>
              <a:rPr lang="en-US" sz="2800" dirty="0">
                <a:solidFill>
                  <a:srgbClr val="FFFFFF"/>
                </a:solidFill>
              </a:rPr>
              <a:t/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pic>
        <p:nvPicPr>
          <p:cNvPr id="1027" name="Picture 3" descr="D:\..............docs\uml-final\loginSequence-new-fina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05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990600"/>
            <a:ext cx="693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For Login Action-----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28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FFFF"/>
                </a:solidFill>
              </a:rPr>
              <a:t/>
            </a:r>
            <a:br>
              <a:rPr lang="en-US" sz="28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4+1 </a:t>
            </a:r>
            <a:r>
              <a:rPr lang="en-US" sz="2800" dirty="0">
                <a:solidFill>
                  <a:srgbClr val="FFFFFF"/>
                </a:solidFill>
              </a:rPr>
              <a:t>Views: Development view 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pic>
        <p:nvPicPr>
          <p:cNvPr id="9" name="Picture 3" descr="D:\..............docs\uml-final\Package dia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43075"/>
            <a:ext cx="845820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3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FFFF"/>
                </a:solidFill>
              </a:rPr>
              <a:t/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4+1 Views: Development view 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Diagram</a:t>
            </a:r>
          </a:p>
          <a:p>
            <a:endParaRPr lang="en-US" dirty="0"/>
          </a:p>
        </p:txBody>
      </p:sp>
      <p:pic>
        <p:nvPicPr>
          <p:cNvPr id="5122" name="Picture 2" descr="D:\..............docs\uml-final\component diag 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58811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366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FFFF"/>
                </a:solidFill>
              </a:rPr>
              <a:t/>
            </a:r>
            <a:br>
              <a:rPr lang="en-US" sz="28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4+1 </a:t>
            </a:r>
            <a:r>
              <a:rPr lang="en-US" sz="2800" dirty="0">
                <a:solidFill>
                  <a:srgbClr val="FFFFFF"/>
                </a:solidFill>
              </a:rPr>
              <a:t>View: Physical View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pic>
        <p:nvPicPr>
          <p:cNvPr id="1026" name="Picture 2" descr="D:\..............docs\2nd evaluation-final case study material\uml-final\Deployment Stocks_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3058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700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Data Model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62000" y="10668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ER Diagram</a:t>
            </a:r>
          </a:p>
        </p:txBody>
      </p:sp>
      <p:pic>
        <p:nvPicPr>
          <p:cNvPr id="9218" name="Picture 2" descr="D:\..............docs\uml-final\ERdia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4577"/>
            <a:ext cx="8001000" cy="502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514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 Report Snapshot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pic>
        <p:nvPicPr>
          <p:cNvPr id="10243" name="Picture 3" descr="D:\..............docs\code coverage report\lines-of-cod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76" y="1219200"/>
            <a:ext cx="8714624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49973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Sonar Report Snapshot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pic>
        <p:nvPicPr>
          <p:cNvPr id="11266" name="Picture 2" descr="D:\..............docs\code coverage report\cvrg-complianc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534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68731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i="0" dirty="0" smtClean="0"/>
              <a:t> </a:t>
            </a:r>
            <a:br>
              <a:rPr lang="en-US" sz="2800" b="0" i="0" dirty="0" smtClean="0"/>
            </a:br>
            <a:r>
              <a:rPr lang="en-US" sz="2800" dirty="0" smtClean="0">
                <a:solidFill>
                  <a:srgbClr val="FFFFFF"/>
                </a:solidFill>
              </a:rPr>
              <a:t>Agenda</a:t>
            </a:r>
            <a:r>
              <a:rPr lang="en-US" sz="2800" dirty="0">
                <a:solidFill>
                  <a:srgbClr val="FFFFFF"/>
                </a:solidFill>
              </a:rPr>
              <a:t/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User Stories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Technology Stack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4+1 View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Model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Sonar Report Snapshot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 Demo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17475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Impetus Proprietary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Snapshots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pic>
        <p:nvPicPr>
          <p:cNvPr id="3074" name="Picture 2" descr="D:\..............docs\2nd evaluation-final case study material\code coverage report\logi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696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990600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Home Page of application-</a:t>
            </a:r>
            <a:r>
              <a:rPr lang="en-US" dirty="0" smtClean="0"/>
              <a:t>---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2645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Snapshots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pic>
        <p:nvPicPr>
          <p:cNvPr id="1026" name="Picture 2" descr="D:\..............docs\2nd evaluation-final case study material\code coverage report\login-register-forg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371600"/>
            <a:ext cx="8382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990600"/>
            <a:ext cx="662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Login and Register modules---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5948337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Snapshots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pic>
        <p:nvPicPr>
          <p:cNvPr id="4098" name="Picture 2" descr="D:\..............docs\2nd evaluation-final case study material\code coverage report\portfoli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391399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990600"/>
            <a:ext cx="586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Portfolio Page of a Registered user </a:t>
            </a:r>
            <a:r>
              <a:rPr lang="en-US" dirty="0" smtClean="0"/>
              <a:t>---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8273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Snapshots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pic>
        <p:nvPicPr>
          <p:cNvPr id="5122" name="Picture 2" descr="D:\..............docs\2nd evaluation-final case study material\code coverage report\searc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6962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114300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Search Page </a:t>
            </a:r>
            <a:r>
              <a:rPr lang="en-US" dirty="0" smtClean="0"/>
              <a:t>---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7460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i="1" dirty="0" smtClean="0">
              <a:solidFill>
                <a:srgbClr val="000000"/>
              </a:solidFill>
            </a:endParaRPr>
          </a:p>
          <a:p>
            <a:endParaRPr lang="en-US" b="1" i="1" dirty="0">
              <a:solidFill>
                <a:srgbClr val="000000"/>
              </a:solidFill>
            </a:endParaRPr>
          </a:p>
          <a:p>
            <a:endParaRPr lang="en-US" b="1" i="1" dirty="0" smtClean="0">
              <a:solidFill>
                <a:srgbClr val="000000"/>
              </a:solidFill>
            </a:endParaRPr>
          </a:p>
          <a:p>
            <a:pPr marL="117475" indent="0">
              <a:buNone/>
            </a:pPr>
            <a:endParaRPr lang="en-US" b="1" i="1" dirty="0" smtClean="0">
              <a:solidFill>
                <a:srgbClr val="000000"/>
              </a:solidFill>
            </a:endParaRPr>
          </a:p>
          <a:p>
            <a:pPr marL="117475" indent="0">
              <a:buNone/>
            </a:pPr>
            <a:endParaRPr lang="en-US" b="1" i="1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676400" y="2362200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	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37084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FFFF"/>
                </a:solidFill>
              </a:rPr>
              <a:t/>
            </a:r>
            <a:br>
              <a:rPr lang="en-US" sz="3200" dirty="0" smtClean="0">
                <a:solidFill>
                  <a:srgbClr val="FFFFFF"/>
                </a:solidFill>
              </a:rPr>
            </a:br>
            <a:r>
              <a:rPr lang="en-US" sz="3200" dirty="0" smtClean="0">
                <a:solidFill>
                  <a:srgbClr val="FFFFFF"/>
                </a:solidFill>
              </a:rPr>
              <a:t>Introduction</a:t>
            </a:r>
            <a:r>
              <a:rPr lang="en-US" sz="3200" dirty="0">
                <a:solidFill>
                  <a:srgbClr val="FFFFFF"/>
                </a:solidFill>
              </a:rPr>
              <a:t/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7475" indent="0">
              <a:buNone/>
            </a:pPr>
            <a:r>
              <a:rPr lang="en-US" b="1" dirty="0" smtClean="0"/>
              <a:t>What </a:t>
            </a:r>
            <a:r>
              <a:rPr lang="en-US" b="1" dirty="0"/>
              <a:t>is Stock Portfolio Management ?</a:t>
            </a:r>
          </a:p>
          <a:p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hlinkClick r:id="rId2"/>
              </a:rPr>
              <a:t>StockPortfolio</a:t>
            </a:r>
            <a:r>
              <a:rPr lang="en-US" dirty="0"/>
              <a:t> is an online stock portfolio analysis </a:t>
            </a:r>
            <a:r>
              <a:rPr lang="en-US" dirty="0" smtClean="0"/>
              <a:t>system. </a:t>
            </a:r>
          </a:p>
          <a:p>
            <a:pPr marL="117475" indent="0">
              <a:buNone/>
            </a:pPr>
            <a:r>
              <a:rPr lang="en-US" dirty="0"/>
              <a:t> </a:t>
            </a:r>
            <a:r>
              <a:rPr lang="en-US" dirty="0" smtClean="0"/>
              <a:t>   It gives </a:t>
            </a:r>
          </a:p>
          <a:p>
            <a:r>
              <a:rPr lang="en-US" dirty="0"/>
              <a:t>P</a:t>
            </a:r>
            <a:r>
              <a:rPr lang="en-US" dirty="0" smtClean="0"/>
              <a:t>erformance review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anages </a:t>
            </a:r>
            <a:r>
              <a:rPr lang="en-US" dirty="0"/>
              <a:t>your </a:t>
            </a:r>
            <a:r>
              <a:rPr lang="en-US" dirty="0" smtClean="0"/>
              <a:t>assets(stocks),</a:t>
            </a:r>
          </a:p>
          <a:p>
            <a:r>
              <a:rPr lang="en-US" dirty="0"/>
              <a:t>C</a:t>
            </a:r>
            <a:r>
              <a:rPr lang="en-US" dirty="0" smtClean="0"/>
              <a:t>urrent </a:t>
            </a:r>
            <a:r>
              <a:rPr lang="en-US" dirty="0"/>
              <a:t>stats anytime you need </a:t>
            </a:r>
            <a:r>
              <a:rPr lang="en-US" dirty="0" smtClean="0"/>
              <a:t>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568702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>
                <a:solidFill>
                  <a:srgbClr val="FFFFFF"/>
                </a:solidFill>
              </a:rPr>
              <a:t/>
            </a:r>
            <a:br>
              <a:rPr lang="en-US" sz="2800" smtClean="0">
                <a:solidFill>
                  <a:srgbClr val="FFFFFF"/>
                </a:solidFill>
              </a:rPr>
            </a:br>
            <a:r>
              <a:rPr lang="en-US" sz="2800" smtClean="0">
                <a:solidFill>
                  <a:srgbClr val="FFFFFF"/>
                </a:solidFill>
              </a:rPr>
              <a:t>Agenda of Site</a:t>
            </a:r>
            <a:r>
              <a:rPr lang="en-US" sz="2800" dirty="0">
                <a:solidFill>
                  <a:srgbClr val="FFFFFF"/>
                </a:solidFill>
              </a:rPr>
              <a:t/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7475" indent="0">
              <a:buNone/>
            </a:pPr>
            <a:r>
              <a:rPr lang="en-US" b="1" dirty="0" smtClean="0"/>
              <a:t>What Stock Portfolio Management  offers you?</a:t>
            </a:r>
          </a:p>
          <a:p>
            <a:pPr marL="117475" indent="0">
              <a:buNone/>
            </a:pPr>
            <a:endParaRPr lang="en-US" b="1" dirty="0" smtClean="0"/>
          </a:p>
          <a:p>
            <a:r>
              <a:rPr lang="en-US" sz="1800" dirty="0" smtClean="0"/>
              <a:t>Search </a:t>
            </a:r>
            <a:r>
              <a:rPr lang="en-US" sz="1800" dirty="0"/>
              <a:t>for a </a:t>
            </a:r>
            <a:r>
              <a:rPr lang="en-US" sz="1800" dirty="0" smtClean="0"/>
              <a:t>stock.</a:t>
            </a:r>
          </a:p>
          <a:p>
            <a:r>
              <a:rPr lang="en-US" sz="1800" dirty="0"/>
              <a:t>S</a:t>
            </a:r>
            <a:r>
              <a:rPr lang="en-US" sz="1800" dirty="0" smtClean="0"/>
              <a:t>ee </a:t>
            </a:r>
            <a:r>
              <a:rPr lang="en-US" sz="1800" dirty="0"/>
              <a:t>Stock </a:t>
            </a:r>
            <a:r>
              <a:rPr lang="en-US" sz="1800" dirty="0" smtClean="0"/>
              <a:t>prices </a:t>
            </a:r>
            <a:r>
              <a:rPr lang="en-US" sz="1800" dirty="0"/>
              <a:t>of the company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Add the </a:t>
            </a:r>
            <a:r>
              <a:rPr lang="en-US" sz="1800" dirty="0"/>
              <a:t>stock to his portfolio and track it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User </a:t>
            </a:r>
            <a:r>
              <a:rPr lang="en-US" sz="1800" dirty="0"/>
              <a:t>can set alert of a tracked company and if </a:t>
            </a:r>
            <a:r>
              <a:rPr lang="en-US" sz="1800" dirty="0" smtClean="0"/>
              <a:t>it  varies </a:t>
            </a:r>
            <a:r>
              <a:rPr lang="en-US" sz="1800" dirty="0"/>
              <a:t>by x% </a:t>
            </a:r>
            <a:r>
              <a:rPr lang="en-US" sz="1800" dirty="0" smtClean="0"/>
              <a:t>defined </a:t>
            </a:r>
            <a:r>
              <a:rPr lang="en-US" sz="1800" dirty="0"/>
              <a:t>by the user, the user will get an </a:t>
            </a:r>
            <a:r>
              <a:rPr lang="en-US" sz="1800" dirty="0" smtClean="0"/>
              <a:t>alert  on </a:t>
            </a:r>
            <a:r>
              <a:rPr lang="en-US" sz="1800" dirty="0"/>
              <a:t>email configured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User </a:t>
            </a:r>
            <a:r>
              <a:rPr lang="en-US" sz="1800" dirty="0"/>
              <a:t>can see the graph of the variation of </a:t>
            </a:r>
            <a:r>
              <a:rPr lang="en-US" sz="1800" dirty="0" smtClean="0"/>
              <a:t>stock price </a:t>
            </a:r>
            <a:r>
              <a:rPr lang="en-US" sz="1800" dirty="0"/>
              <a:t>for a year, a day or selected interval of time for </a:t>
            </a:r>
            <a:r>
              <a:rPr lang="en-US" sz="1800" dirty="0" smtClean="0"/>
              <a:t>a  selected </a:t>
            </a:r>
            <a:r>
              <a:rPr lang="en-US" sz="1800" dirty="0"/>
              <a:t>stock</a:t>
            </a:r>
            <a:r>
              <a:rPr lang="en-US" sz="1800" dirty="0" smtClean="0"/>
              <a:t>.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701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FFFF"/>
                </a:solidFill>
              </a:rPr>
              <a:t/>
            </a:r>
            <a:br>
              <a:rPr lang="en-US" sz="32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Use Cases</a:t>
            </a:r>
            <a:r>
              <a:rPr lang="en-US" sz="3200" dirty="0">
                <a:solidFill>
                  <a:srgbClr val="FFFFFF"/>
                </a:solidFill>
              </a:rPr>
              <a:t/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/>
              <a:t>View </a:t>
            </a:r>
            <a:r>
              <a:rPr lang="en-US" dirty="0" smtClean="0"/>
              <a:t>Graph</a:t>
            </a:r>
          </a:p>
          <a:p>
            <a:r>
              <a:rPr lang="en-US" dirty="0"/>
              <a:t>Update </a:t>
            </a:r>
            <a:r>
              <a:rPr lang="en-US" dirty="0" smtClean="0"/>
              <a:t>Portfolio</a:t>
            </a:r>
          </a:p>
          <a:p>
            <a:r>
              <a:rPr lang="en-US" dirty="0" smtClean="0"/>
              <a:t>Search by Ticker Symbol or company name</a:t>
            </a:r>
          </a:p>
          <a:p>
            <a:r>
              <a:rPr lang="en-US" dirty="0" smtClean="0"/>
              <a:t>Track Stocks</a:t>
            </a:r>
          </a:p>
          <a:p>
            <a:r>
              <a:rPr lang="en-US" dirty="0"/>
              <a:t>Can get password on email id if user forgot his </a:t>
            </a:r>
            <a:r>
              <a:rPr lang="en-US" dirty="0" smtClean="0"/>
              <a:t>password</a:t>
            </a:r>
          </a:p>
          <a:p>
            <a:r>
              <a:rPr lang="en-US" dirty="0" smtClean="0"/>
              <a:t>Logout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730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Technology Stack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270720"/>
              </p:ext>
            </p:extLst>
          </p:nvPr>
        </p:nvGraphicFramePr>
        <p:xfrm>
          <a:off x="609600" y="1600200"/>
          <a:ext cx="7710488" cy="499653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55244"/>
                <a:gridCol w="3855244"/>
              </a:tblGrid>
              <a:tr h="555171">
                <a:tc>
                  <a:txBody>
                    <a:bodyPr/>
                    <a:lstStyle/>
                    <a:p>
                      <a:r>
                        <a:rPr lang="en-US" dirty="0" smtClean="0"/>
                        <a:t>Framework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Struts-2.3.4.1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555171"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Web Server</a:t>
                      </a:r>
                      <a:endParaRPr lang="en-US" sz="1800" b="0" i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Jetty-6.1</a:t>
                      </a:r>
                      <a:endParaRPr lang="en-US" sz="1800" b="0" i="1" dirty="0"/>
                    </a:p>
                  </a:txBody>
                  <a:tcPr marT="45725" marB="45725"/>
                </a:tc>
              </a:tr>
              <a:tr h="555171"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Database</a:t>
                      </a:r>
                      <a:endParaRPr lang="en-US" sz="1800" b="0" i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MYSQL -5.5</a:t>
                      </a:r>
                      <a:endParaRPr lang="en-US" sz="1800" b="0" i="1" dirty="0"/>
                    </a:p>
                  </a:txBody>
                  <a:tcPr marT="45725" marB="45725"/>
                </a:tc>
              </a:tr>
              <a:tr h="555171"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Building tool</a:t>
                      </a:r>
                      <a:endParaRPr lang="en-US" sz="1800" b="0" i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Apache maven-3.0.4</a:t>
                      </a:r>
                      <a:endParaRPr lang="en-US" sz="1800" b="0" i="1" dirty="0"/>
                    </a:p>
                  </a:txBody>
                  <a:tcPr marT="45725" marB="45725"/>
                </a:tc>
              </a:tr>
              <a:tr h="555171"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Unit Testing Tool</a:t>
                      </a:r>
                      <a:endParaRPr lang="en-US" sz="1800" b="0" i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Junit -4.8.1 </a:t>
                      </a:r>
                      <a:endParaRPr lang="en-US" sz="1800" b="0" i="1" dirty="0"/>
                    </a:p>
                  </a:txBody>
                  <a:tcPr marT="45725" marB="45725"/>
                </a:tc>
              </a:tr>
              <a:tr h="555171"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Logging Tool</a:t>
                      </a:r>
                      <a:endParaRPr lang="en-US" sz="1800" b="0" i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Log4j</a:t>
                      </a:r>
                      <a:r>
                        <a:rPr lang="en-US" sz="1800" b="0" i="1" baseline="0" dirty="0" smtClean="0"/>
                        <a:t> -1.2.15</a:t>
                      </a:r>
                      <a:endParaRPr lang="en-US" sz="1800" b="0" i="1" dirty="0"/>
                    </a:p>
                  </a:txBody>
                  <a:tcPr marT="45725" marB="45725"/>
                </a:tc>
              </a:tr>
              <a:tr h="555171"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ORM</a:t>
                      </a:r>
                      <a:r>
                        <a:rPr lang="en-US" sz="1800" b="0" i="1" baseline="0" dirty="0" smtClean="0"/>
                        <a:t> –Tool</a:t>
                      </a:r>
                      <a:endParaRPr lang="en-US" sz="1800" b="0" i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Hibernate -3.6.0</a:t>
                      </a:r>
                    </a:p>
                  </a:txBody>
                  <a:tcPr marT="45725" marB="45725"/>
                </a:tc>
              </a:tr>
              <a:tr h="555171"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Chart</a:t>
                      </a:r>
                      <a:endParaRPr lang="en-US" sz="1800" b="0" i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Jfreechart-1.0.1</a:t>
                      </a:r>
                    </a:p>
                  </a:txBody>
                  <a:tcPr marT="45725" marB="45725"/>
                </a:tc>
              </a:tr>
              <a:tr h="555171"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UML</a:t>
                      </a:r>
                      <a:r>
                        <a:rPr lang="en-US" sz="1800" b="0" i="1" baseline="0" dirty="0" smtClean="0"/>
                        <a:t> Tool</a:t>
                      </a:r>
                      <a:endParaRPr lang="en-US" sz="1800" b="0" i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b="0" i="1" dirty="0" smtClean="0"/>
                        <a:t>Umlet-11.5.1</a:t>
                      </a:r>
                    </a:p>
                  </a:txBody>
                  <a:tcPr marT="45725" marB="45725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2024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4+1 View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pic>
        <p:nvPicPr>
          <p:cNvPr id="7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6172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4455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4990B3-32DA-41CE-A807-230491017B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295400"/>
            <a:ext cx="640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for unregistered user  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pic>
        <p:nvPicPr>
          <p:cNvPr id="2050" name="Picture 2" descr="D:\..............docs\2nd evaluation-final case study material\uml-final\Usecase_4_UnregisteredUser_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62124"/>
            <a:ext cx="664845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067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0BC0B2-46F0-485D-A580-7F0C5A37516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Impetus Proprietary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14400" y="1219200"/>
            <a:ext cx="647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for </a:t>
            </a:r>
            <a:r>
              <a:rPr lang="en-US" dirty="0" smtClean="0"/>
              <a:t>Registered user 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pic>
        <p:nvPicPr>
          <p:cNvPr id="6" name="Picture 2" descr="D:\..............docs\2nd evaluation-final case study material\uml-final\Usecase_4_regUser_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65421"/>
            <a:ext cx="7658100" cy="472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3611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ImpetusCorporatePresentationTemplateMarch2011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FF0000"/>
      </a:folHlink>
    </a:clrScheme>
    <a:fontScheme name="Corporate_Presentatio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566738" marR="0" indent="-566738" algn="l" defTabSz="914400" rtl="0" eaLnBrk="0" fontAlgn="base" latinLnBrk="0" hangingPunct="0">
          <a:lnSpc>
            <a:spcPct val="90000"/>
          </a:lnSpc>
          <a:spcBef>
            <a:spcPct val="30000"/>
          </a:spcBef>
          <a:spcAft>
            <a:spcPct val="0"/>
          </a:spcAft>
          <a:buClr>
            <a:srgbClr val="DB241C"/>
          </a:buClr>
          <a:buSzPct val="120000"/>
          <a:buFontTx/>
          <a:buChar char="•"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rgbClr val="2F5E5E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566738" marR="0" indent="-566738" algn="l" defTabSz="914400" rtl="0" eaLnBrk="0" fontAlgn="base" latinLnBrk="0" hangingPunct="0">
          <a:lnSpc>
            <a:spcPct val="90000"/>
          </a:lnSpc>
          <a:spcBef>
            <a:spcPct val="30000"/>
          </a:spcBef>
          <a:spcAft>
            <a:spcPct val="0"/>
          </a:spcAft>
          <a:buClr>
            <a:srgbClr val="DB241C"/>
          </a:buClr>
          <a:buSzPct val="120000"/>
          <a:buFontTx/>
          <a:buChar char="•"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rgbClr val="2F5E5E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rporate_Presentation_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_Presentation_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_Presentation_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_Presentation_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_Presentation_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_Presentation_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4ABF03C094A4692875151F6F31DDB" ma:contentTypeVersion="1" ma:contentTypeDescription="Create a new document." ma:contentTypeScope="" ma:versionID="7521448cef8b01bb3ca3ea523a6c1747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3f9ae223c4b0db7928b05b88e77eec4a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ImageWidth" ma:index="9" nillable="true" ma:displayName="Picture Width" ma:internalName="ImageWidth" ma:readOnly="true">
      <xsd:simpleType>
        <xsd:restriction base="dms:Unknown"/>
      </xsd:simpleType>
    </xsd:element>
    <xsd:element name="ImageHeight" ma:index="10" nillable="true" ma:displayName="Picture Height" ma:internalName="ImageHeight" ma:readOnly="true">
      <xsd:simpleType>
        <xsd:restriction base="dms:Unknown"/>
      </xsd:simpleType>
    </xsd:element>
    <xsd:element name="PublishingStartDate" ma:index="12" nillable="true" ma:displayName="Scheduling Start Date" ma:description="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FF471EF-F5F7-4C38-A857-273DC3F740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A10232C-ADF6-492C-B94C-5B27FC97041F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1970FA0E-8F94-4439-9C0F-954FD283BF1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791DE17-08FC-49ED-A6F3-45B4E424D98E}">
  <ds:schemaRefs>
    <ds:schemaRef ds:uri="http://www.w3.org/XML/1998/namespace"/>
    <ds:schemaRef ds:uri="http://purl.org/dc/dcmitype/"/>
    <ds:schemaRef ds:uri="http://schemas.microsoft.com/sharepoint/v3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ImpetusCorporatePresentationTemplateMarch2011</Template>
  <TotalTime>12053</TotalTime>
  <Words>332</Words>
  <Application>Microsoft Office PowerPoint</Application>
  <PresentationFormat>On-screen Show (4:3)</PresentationFormat>
  <Paragraphs>140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ImpetusCorporatePresentationTemplateMarch2011</vt:lpstr>
      <vt:lpstr>Stock Portfolio</vt:lpstr>
      <vt:lpstr>  Agenda </vt:lpstr>
      <vt:lpstr> Introduction </vt:lpstr>
      <vt:lpstr> Agenda of Site </vt:lpstr>
      <vt:lpstr> Use Cases </vt:lpstr>
      <vt:lpstr>Technology Stack</vt:lpstr>
      <vt:lpstr>4+1 View</vt:lpstr>
      <vt:lpstr>Use Case Diagram</vt:lpstr>
      <vt:lpstr>Use Case Diagram</vt:lpstr>
      <vt:lpstr>Use Case Diagram</vt:lpstr>
      <vt:lpstr> 4+1 Views :Process view- Activity diagram </vt:lpstr>
      <vt:lpstr> 4+1 View: Logical View- Class diagram </vt:lpstr>
      <vt:lpstr> Sequence Diagram </vt:lpstr>
      <vt:lpstr> 4+1 Views: Development view  </vt:lpstr>
      <vt:lpstr> 4+1 Views: Development view  </vt:lpstr>
      <vt:lpstr> 4+1 View: Physical View </vt:lpstr>
      <vt:lpstr>Data Model</vt:lpstr>
      <vt:lpstr>Sonar Report Snapshot</vt:lpstr>
      <vt:lpstr>Sonar Report Snapshot</vt:lpstr>
      <vt:lpstr>Application Snapshots</vt:lpstr>
      <vt:lpstr>Application Snapshots</vt:lpstr>
      <vt:lpstr>Application Snapshots</vt:lpstr>
      <vt:lpstr>Application Snapshots</vt:lpstr>
      <vt:lpstr>End</vt:lpstr>
    </vt:vector>
  </TitlesOfParts>
  <Manager>MarCom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Manoj Pratap Singh Rana</dc:creator>
  <cp:lastModifiedBy>Prachi Singh</cp:lastModifiedBy>
  <cp:revision>152</cp:revision>
  <dcterms:created xsi:type="dcterms:W3CDTF">2012-08-28T06:29:01Z</dcterms:created>
  <dcterms:modified xsi:type="dcterms:W3CDTF">2012-12-06T08:16:06Z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0x0101005E04ABF03C094A4692875151F6F31DDB</vt:lpwstr>
  </property>
</Properties>
</file>