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74" r:id="rId5"/>
  </p:sldMasterIdLst>
  <p:notesMasterIdLst>
    <p:notesMasterId r:id="rId23"/>
  </p:notesMasterIdLst>
  <p:sldIdLst>
    <p:sldId id="402" r:id="rId6"/>
    <p:sldId id="437" r:id="rId7"/>
    <p:sldId id="457" r:id="rId8"/>
    <p:sldId id="438" r:id="rId9"/>
    <p:sldId id="439" r:id="rId10"/>
    <p:sldId id="440" r:id="rId11"/>
    <p:sldId id="455" r:id="rId12"/>
    <p:sldId id="456" r:id="rId13"/>
    <p:sldId id="444" r:id="rId14"/>
    <p:sldId id="445" r:id="rId15"/>
    <p:sldId id="446" r:id="rId16"/>
    <p:sldId id="454" r:id="rId17"/>
    <p:sldId id="447" r:id="rId18"/>
    <p:sldId id="449" r:id="rId19"/>
    <p:sldId id="453" r:id="rId20"/>
    <p:sldId id="458" r:id="rId21"/>
    <p:sldId id="451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41C"/>
    <a:srgbClr val="FF0000"/>
    <a:srgbClr val="7F7F7F"/>
    <a:srgbClr val="4B4B4B"/>
    <a:srgbClr val="C7E0EC"/>
    <a:srgbClr val="990000"/>
    <a:srgbClr val="969696"/>
    <a:srgbClr val="B1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26" autoAdjust="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8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5C1A7BE3-053F-45BD-A738-122CBB79A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79D2D-7AB9-4B31-BC08-9186FEDC9611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1349375"/>
            <a:ext cx="6096000" cy="14700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048000"/>
            <a:ext cx="533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i="0"/>
            </a:lvl1pPr>
          </a:lstStyle>
          <a:p>
            <a:pPr>
              <a:defRPr/>
            </a:pPr>
            <a:fld id="{A3408178-7D7C-4F36-9FE6-BFC7C7778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6705600" cy="762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09848" cy="4800600"/>
          </a:xfrm>
        </p:spPr>
        <p:txBody>
          <a:bodyPr/>
          <a:lstStyle>
            <a:lvl1pPr marL="404813" indent="-287338">
              <a:buClrTx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1pPr>
            <a:lvl2pPr marL="796925" indent="-228600">
              <a:buClrTx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2pPr>
            <a:lvl3pPr marL="1254125" indent="-231775">
              <a:buClrTx/>
              <a:buFont typeface="Wingdings" pitchFamily="2" charset="2"/>
              <a:buChar char="§"/>
              <a:defRPr sz="1800" i="0">
                <a:solidFill>
                  <a:schemeClr val="tx1"/>
                </a:solidFill>
              </a:defRPr>
            </a:lvl3pPr>
            <a:lvl4pPr marL="1771650" indent="-295275">
              <a:buClrTx/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4pPr>
            <a:lvl5pPr marL="2171700" indent="-241300">
              <a:buClrTx/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29375"/>
            <a:ext cx="457200" cy="3810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0" y="6461125"/>
            <a:ext cx="2895600" cy="396875"/>
          </a:xfrm>
          <a:prstGeom prst="rect">
            <a:avLst/>
          </a:prstGeom>
          <a:noFill/>
        </p:spPr>
        <p:txBody>
          <a:bodyPr/>
          <a:lstStyle>
            <a:lvl1pPr>
              <a:defRPr sz="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Impetus Proprietary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1">
                <a:solidFill>
                  <a:schemeClr val="tx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0F5ED72F-3BB0-4B76-B956-381D4E57C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2895600" cy="396875"/>
          </a:xfrm>
          <a:prstGeom prst="rect">
            <a:avLst/>
          </a:prstGeom>
          <a:noFill/>
        </p:spPr>
        <p:txBody>
          <a:bodyPr/>
          <a:lstStyle>
            <a:lvl1pPr>
              <a:defRPr i="0"/>
            </a:lvl1pPr>
          </a:lstStyle>
          <a:p>
            <a:r>
              <a:rPr lang="en-US" dirty="0" smtClean="0"/>
              <a:t>Copyright @ 2011</a:t>
            </a:r>
            <a:br>
              <a:rPr lang="en-US" dirty="0" smtClean="0"/>
            </a:br>
            <a:r>
              <a:rPr lang="en-US" dirty="0" smtClean="0"/>
              <a:t>Impetus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1" r:id="rId1"/>
    <p:sldLayoutId id="2147485932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566738" indent="-5667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1020763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rgbClr val="DB241C"/>
          </a:solidFill>
          <a:latin typeface="+mn-lt"/>
          <a:ea typeface="ＭＳ Ｐゴシック" charset="-128"/>
        </a:defRPr>
      </a:lvl2pPr>
      <a:lvl3pPr marL="147478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3pPr>
      <a:lvl4pPr marL="1928813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4pPr>
      <a:lvl5pPr marL="23828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5pPr>
      <a:lvl6pPr marL="28400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6pPr>
      <a:lvl7pPr marL="32972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7pPr>
      <a:lvl8pPr marL="37544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8pPr>
      <a:lvl9pPr marL="42116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stockportfolio/login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rgbClr val="DB241C"/>
              </a:buClr>
              <a:buSzPct val="120000"/>
              <a:buFontTx/>
              <a:buChar char="•"/>
            </a:pPr>
            <a:endParaRPr lang="en-US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rgbClr val="DB241C"/>
              </a:buClr>
              <a:buSzPct val="120000"/>
              <a:buFontTx/>
              <a:buChar char="•"/>
            </a:pPr>
            <a:endParaRPr lang="en-US" dirty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rgbClr val="DB241C"/>
              </a:buClr>
              <a:buSzPct val="120000"/>
              <a:buFontTx/>
              <a:buChar char="•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i="0" dirty="0" smtClean="0"/>
              <a:t>Stock Portfolio</a:t>
            </a:r>
            <a:endParaRPr lang="en-US" i="0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2819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Prachi Singh</a:t>
            </a:r>
          </a:p>
          <a:p>
            <a:r>
              <a:rPr lang="en-US" smtClean="0"/>
              <a:t>(IMPETUS)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View: Logical View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Stock Sequence Diagra</a:t>
            </a:r>
            <a:r>
              <a:rPr lang="en-US" dirty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2050" name="Picture 2" descr="C:\Users\kushagra.mittal\Desktop\Stock_Related\Final\SequenceSearch99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3342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today project\final_case_study-material\PrachiSingh- case study material docs\uml-diagrams\p- sequence.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799"/>
            <a:ext cx="80772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28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Views: Development view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1026" name="Picture 2" descr="C:\Users\kushagra.mittal\Desktop\Stock_Related\Final\PackageDiagram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today project\final_case_study-material\PrachiSingh- case study material docs\uml-diagrams\p- package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7924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4+1 Views: Development view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Diagra</a:t>
            </a:r>
            <a:r>
              <a:rPr lang="en-US" dirty="0"/>
              <a:t>m</a:t>
            </a:r>
          </a:p>
        </p:txBody>
      </p:sp>
      <p:pic>
        <p:nvPicPr>
          <p:cNvPr id="1026" name="Picture 2" descr="C:\Users\kushagra.mittal\Desktop\Stock_Related\Final\component111111111111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91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today project\final_case_study-material\PrachiSingh- case study material docs\uml-diagrams\p- component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01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6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Views :Process view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Diagram for Registered </a:t>
            </a:r>
            <a:r>
              <a:rPr lang="en-US" dirty="0"/>
              <a:t>User(Login &amp; </a:t>
            </a:r>
            <a:r>
              <a:rPr lang="en-US" dirty="0" smtClean="0"/>
              <a:t>Search)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7171" name="Picture 3" descr="C:\Users\kushagra.mittal\Desktop\Stock_Related\Final\ActivityRegistered333333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752600"/>
            <a:ext cx="70961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today project\final_case_study-material\PrachiSingh- case study material docs\uml-diagrams\p- Activity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62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21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View: Physical View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5125" name="Picture 5" descr="C:\Users\kushagra.mittal\Desktop\Stock_Related\Final\Deploy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752600"/>
            <a:ext cx="7239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today project\final_case_study-material\PrachiSingh- case study material docs\uml-diagrams\p- deployment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772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0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 Model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709848" cy="457200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4098" name="Picture 2" descr="C:\Users\kushagra.mittal\Desktop\Stock_Related\Final\ERFIN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981200"/>
            <a:ext cx="83058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:\today project\final_case_study-material\PrachiSingh- case study material docs\uml-diagrams\p- ER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32813" cy="507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0668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526514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9306" y="2052637"/>
            <a:ext cx="46386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13903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 smtClean="0">
              <a:solidFill>
                <a:srgbClr val="000000"/>
              </a:solidFill>
            </a:endParaRPr>
          </a:p>
          <a:p>
            <a:endParaRPr lang="en-US" b="1" i="1" dirty="0">
              <a:solidFill>
                <a:srgbClr val="000000"/>
              </a:solidFill>
            </a:endParaRPr>
          </a:p>
          <a:p>
            <a:endParaRPr lang="en-US" b="1" i="1" dirty="0" smtClean="0">
              <a:solidFill>
                <a:srgbClr val="000000"/>
              </a:solidFill>
            </a:endParaRPr>
          </a:p>
          <a:p>
            <a:pPr marL="117475" indent="0">
              <a:buNone/>
            </a:pPr>
            <a:endParaRPr lang="en-US" b="1" i="1" dirty="0" smtClean="0">
              <a:solidFill>
                <a:srgbClr val="000000"/>
              </a:solidFill>
            </a:endParaRPr>
          </a:p>
          <a:p>
            <a:pPr marL="117475" indent="0">
              <a:buNone/>
            </a:pPr>
            <a:endParaRPr lang="en-US" b="1" i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76400" y="23622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	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7084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 smtClean="0"/>
              <a:t> </a:t>
            </a:r>
            <a:br>
              <a:rPr lang="en-US" sz="2800" b="0" i="0" dirty="0" smtClean="0"/>
            </a:br>
            <a:r>
              <a:rPr lang="en-US" sz="2800" dirty="0" smtClean="0">
                <a:solidFill>
                  <a:srgbClr val="FFFFFF"/>
                </a:solidFill>
              </a:rPr>
              <a:t>Agenda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Stories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Technology Stack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4+1 View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Model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Impetus Proprietary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/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>Introduction</a:t>
            </a: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Stock Portfolio Management ?</a:t>
            </a:r>
          </a:p>
          <a:p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hlinkClick r:id="rId2"/>
              </a:rPr>
              <a:t>StockPortfolio</a:t>
            </a:r>
            <a:r>
              <a:rPr lang="en-US" dirty="0"/>
              <a:t> is an online stock portfolio analysis system that gives you and your advisors easy access to your most up-to-date performance figures performance review, current stats anytime you need it, from anywhere in the world. We are like web analytics for investing. </a:t>
            </a:r>
          </a:p>
          <a:p>
            <a:r>
              <a:rPr lang="en-US" dirty="0"/>
              <a:t>With </a:t>
            </a:r>
            <a:r>
              <a:rPr lang="en-US" dirty="0" smtClean="0"/>
              <a:t>Portfolio Manager </a:t>
            </a:r>
            <a:r>
              <a:rPr lang="en-US" dirty="0"/>
              <a:t>you will have a full control over your virtual portfolio. You will be able to track its performance in real time, manage your assets, get full statistics of your portfolio's performance and its technical </a:t>
            </a:r>
            <a:r>
              <a:rPr lang="en-US" dirty="0" smtClean="0"/>
              <a:t>indicators.</a:t>
            </a:r>
            <a:endParaRPr lang="en-US" dirty="0"/>
          </a:p>
          <a:p>
            <a:pPr marL="1174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6870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FFFF"/>
                </a:solidFill>
              </a:rPr>
              <a:t/>
            </a:r>
            <a:br>
              <a:rPr lang="en-US" sz="2800" smtClean="0">
                <a:solidFill>
                  <a:srgbClr val="FFFFFF"/>
                </a:solidFill>
              </a:rPr>
            </a:br>
            <a:r>
              <a:rPr lang="en-US" sz="2800" smtClean="0">
                <a:solidFill>
                  <a:srgbClr val="FFFFFF"/>
                </a:solidFill>
              </a:rPr>
              <a:t>Agenda of Site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>
              <a:buNone/>
            </a:pPr>
            <a:r>
              <a:rPr lang="en-US" b="1" dirty="0" smtClean="0"/>
              <a:t>What Stock Portfolio Management  offers you?</a:t>
            </a:r>
          </a:p>
          <a:p>
            <a:pPr marL="117475" indent="0">
              <a:buNone/>
            </a:pPr>
            <a:endParaRPr lang="en-US" b="1" dirty="0" smtClean="0"/>
          </a:p>
          <a:p>
            <a:r>
              <a:rPr lang="en-US" sz="1800" dirty="0" smtClean="0"/>
              <a:t>User </a:t>
            </a:r>
            <a:r>
              <a:rPr lang="en-US" sz="1800" dirty="0"/>
              <a:t>can search for a stock by the name of </a:t>
            </a:r>
            <a:r>
              <a:rPr lang="en-US" sz="1800" dirty="0" smtClean="0"/>
              <a:t>the  company </a:t>
            </a:r>
            <a:r>
              <a:rPr lang="en-US" sz="1800" dirty="0"/>
              <a:t>or its ticker </a:t>
            </a:r>
            <a:r>
              <a:rPr lang="en-US" sz="1800" dirty="0" smtClean="0"/>
              <a:t>symbol.</a:t>
            </a:r>
          </a:p>
          <a:p>
            <a:r>
              <a:rPr lang="en-US" sz="1800" dirty="0" smtClean="0"/>
              <a:t>User </a:t>
            </a:r>
            <a:r>
              <a:rPr lang="en-US" sz="1800" dirty="0"/>
              <a:t>can see Stock price of the company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User </a:t>
            </a:r>
            <a:r>
              <a:rPr lang="en-US" sz="1800" dirty="0"/>
              <a:t>can add the stock to his portfolio and track it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User </a:t>
            </a:r>
            <a:r>
              <a:rPr lang="en-US" sz="1800" dirty="0"/>
              <a:t>can set alert of a tracked company and if </a:t>
            </a:r>
            <a:r>
              <a:rPr lang="en-US" sz="1800" dirty="0" smtClean="0"/>
              <a:t>it  varies </a:t>
            </a:r>
            <a:r>
              <a:rPr lang="en-US" sz="1800" dirty="0"/>
              <a:t>by x% defined. by the user, the user will get an </a:t>
            </a:r>
            <a:r>
              <a:rPr lang="en-US" sz="1800" dirty="0" smtClean="0"/>
              <a:t>alert  on </a:t>
            </a:r>
            <a:r>
              <a:rPr lang="en-US" sz="1800" dirty="0"/>
              <a:t>email configured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User </a:t>
            </a:r>
            <a:r>
              <a:rPr lang="en-US" sz="1800" dirty="0"/>
              <a:t>can see the graph of the variation of </a:t>
            </a:r>
            <a:r>
              <a:rPr lang="en-US" sz="1800" dirty="0" smtClean="0"/>
              <a:t>stock price </a:t>
            </a:r>
            <a:r>
              <a:rPr lang="en-US" sz="1800" dirty="0"/>
              <a:t>for a year, a day or selected interval of time for </a:t>
            </a:r>
            <a:r>
              <a:rPr lang="en-US" sz="1800" dirty="0" smtClean="0"/>
              <a:t>a  selected </a:t>
            </a:r>
            <a:r>
              <a:rPr lang="en-US" sz="1800" dirty="0"/>
              <a:t>stock</a:t>
            </a:r>
            <a:r>
              <a:rPr lang="en-US" sz="1800" dirty="0" smtClean="0"/>
              <a:t>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701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/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User </a:t>
            </a:r>
            <a:r>
              <a:rPr lang="en-US" sz="2800" dirty="0">
                <a:solidFill>
                  <a:srgbClr val="FFFFFF"/>
                </a:solidFill>
              </a:rPr>
              <a:t>Stories</a:t>
            </a: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Forgot Password</a:t>
            </a:r>
          </a:p>
          <a:p>
            <a:r>
              <a:rPr lang="en-US" dirty="0" smtClean="0"/>
              <a:t>Search by Ticker Symbol</a:t>
            </a:r>
          </a:p>
          <a:p>
            <a:r>
              <a:rPr lang="en-US" dirty="0" smtClean="0"/>
              <a:t>Track Stocks</a:t>
            </a:r>
          </a:p>
          <a:p>
            <a:r>
              <a:rPr lang="en-US" dirty="0" smtClean="0"/>
              <a:t>View Graph</a:t>
            </a:r>
          </a:p>
          <a:p>
            <a:r>
              <a:rPr lang="en-US" dirty="0" smtClean="0"/>
              <a:t>Update Portfolio</a:t>
            </a:r>
          </a:p>
          <a:p>
            <a:r>
              <a:rPr lang="en-US" dirty="0" smtClean="0"/>
              <a:t>Logout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30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Technology Stack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27240"/>
              </p:ext>
            </p:extLst>
          </p:nvPr>
        </p:nvGraphicFramePr>
        <p:xfrm>
          <a:off x="609600" y="1600200"/>
          <a:ext cx="7710488" cy="38861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55244"/>
                <a:gridCol w="3855244"/>
              </a:tblGrid>
              <a:tr h="555171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Struts2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Web Server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Apache-tomcat(7.0.29)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Database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MYSQL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Building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Apache maven-3.0.4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Unit Testing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JUnit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Logging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Log4j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ORM</a:t>
                      </a:r>
                      <a:r>
                        <a:rPr lang="en-US" sz="1800" b="0" i="1" baseline="0" dirty="0" smtClean="0"/>
                        <a:t> –Tool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Hibernate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024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4+1 View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715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45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990B3-32DA-41CE-A807-230491017B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6322" name="Picture 2" descr="D:\today project\final_case_study-material\PrachiSingh- case study material docs\uml-diagrams\p-usecase.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" y="980934"/>
            <a:ext cx="8344390" cy="51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67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View: Logical View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Graph Class Diagra</a:t>
            </a:r>
            <a:r>
              <a:rPr lang="en-US" dirty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3074" name="Picture 2" descr="C:\Users\kushagra.mittal\Desktop\Stock_Related\Final\classs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6772275" cy="47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today project\final_case_study-material\PrachiSingh- case study material docs\uml-diagrams\p-class_di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828799"/>
            <a:ext cx="825023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29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CorporatePresentationTemplateMarch201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FF0000"/>
      </a:folHlink>
    </a:clrScheme>
    <a:fontScheme name="Corporate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566738" marR="0" indent="-566738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DB241C"/>
          </a:buClr>
          <a:buSzPct val="120000"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2F5E5E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566738" marR="0" indent="-566738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DB241C"/>
          </a:buClr>
          <a:buSzPct val="120000"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2F5E5E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rporate_Presentatio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_Presentation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4ABF03C094A4692875151F6F31DDB" ma:contentTypeVersion="1" ma:contentTypeDescription="Create a new document." ma:contentTypeScope="" ma:versionID="7521448cef8b01bb3ca3ea523a6c174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f9ae223c4b0db7928b05b88e77eec4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Picture Width" ma:internalName="ImageWidth" ma:readOnly="true">
      <xsd:simpleType>
        <xsd:restriction base="dms:Unknown"/>
      </xsd:simpleType>
    </xsd:element>
    <xsd:element name="ImageHeight" ma:index="10" nillable="true" ma:displayName="Picture Height" ma:internalName="ImageHeight" ma:readOnly="true">
      <xsd:simpleType>
        <xsd:restriction base="dms:Unknown"/>
      </xsd:simpleType>
    </xsd:element>
    <xsd:element name="PublishingStartDate" ma:index="12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FF471EF-F5F7-4C38-A857-273DC3F74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A10232C-ADF6-492C-B94C-5B27FC97041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1970FA0E-8F94-4439-9C0F-954FD283BF1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791DE17-08FC-49ED-A6F3-45B4E424D98E}">
  <ds:schemaRefs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ImpetusCorporatePresentationTemplateMarch2011</Template>
  <TotalTime>9307</TotalTime>
  <Words>249</Words>
  <Application>Microsoft Office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ImpetusCorporatePresentationTemplateMarch2011</vt:lpstr>
      <vt:lpstr>Stock Portfolio</vt:lpstr>
      <vt:lpstr>  Agenda </vt:lpstr>
      <vt:lpstr> Introduction </vt:lpstr>
      <vt:lpstr> Agenda of Site </vt:lpstr>
      <vt:lpstr> User Stories </vt:lpstr>
      <vt:lpstr>Technology Stack</vt:lpstr>
      <vt:lpstr>4+1 View</vt:lpstr>
      <vt:lpstr>Use Case Diagram</vt:lpstr>
      <vt:lpstr> 4+1 View: Logical View </vt:lpstr>
      <vt:lpstr> 4+1 View: Logical View </vt:lpstr>
      <vt:lpstr> 4+1 Views: Development view  </vt:lpstr>
      <vt:lpstr> 4+1 Views: Development view  </vt:lpstr>
      <vt:lpstr> 4+1 Views :Process view </vt:lpstr>
      <vt:lpstr> 4+1 View: Physical View </vt:lpstr>
      <vt:lpstr>Data Model</vt:lpstr>
      <vt:lpstr>PowerPoint Presentation</vt:lpstr>
      <vt:lpstr>End</vt:lpstr>
    </vt:vector>
  </TitlesOfParts>
  <Manager>MarCom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Manoj Pratap Singh Rana</dc:creator>
  <cp:lastModifiedBy>Prachi Singh</cp:lastModifiedBy>
  <cp:revision>108</cp:revision>
  <dcterms:created xsi:type="dcterms:W3CDTF">2012-08-28T06:29:01Z</dcterms:created>
  <dcterms:modified xsi:type="dcterms:W3CDTF">2012-10-31T05:51:54Z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0x0101005E04ABF03C094A4692875151F6F31DDB</vt:lpwstr>
  </property>
</Properties>
</file>