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289133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244213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B7366-8696-4A2C-86A3-785A04B25828}"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367617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B7366-8696-4A2C-86A3-785A04B25828}"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3BE7-BEA6-4950-BEA7-E7F25DF56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19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B7366-8696-4A2C-86A3-785A04B25828}"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365087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B7366-8696-4A2C-86A3-785A04B25828}"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210208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B7366-8696-4A2C-86A3-785A04B25828}"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208090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6B7366-8696-4A2C-86A3-785A04B25828}" type="datetimeFigureOut">
              <a:rPr lang="en-US" smtClean="0"/>
              <a:t>7/28/2022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277242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6B7366-8696-4A2C-86A3-785A04B25828}" type="datetimeFigureOut">
              <a:rPr lang="en-US" smtClean="0"/>
              <a:t>7/28/2022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6D3BE7-BEA6-4950-BEA7-E7F25DF56A67}" type="slidenum">
              <a:rPr lang="en-US" smtClean="0"/>
              <a:t>‹#›</a:t>
            </a:fld>
            <a:endParaRPr lang="en-US"/>
          </a:p>
        </p:txBody>
      </p:sp>
    </p:spTree>
    <p:extLst>
      <p:ext uri="{BB962C8B-B14F-4D97-AF65-F5344CB8AC3E}">
        <p14:creationId xmlns:p14="http://schemas.microsoft.com/office/powerpoint/2010/main" val="48880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B7366-8696-4A2C-86A3-785A04B25828}"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3BE7-BEA6-4950-BEA7-E7F25DF56A67}" type="slidenum">
              <a:rPr lang="en-US" smtClean="0"/>
              <a:t>‹#›</a:t>
            </a:fld>
            <a:endParaRPr lang="en-US"/>
          </a:p>
        </p:txBody>
      </p:sp>
    </p:spTree>
    <p:extLst>
      <p:ext uri="{BB962C8B-B14F-4D97-AF65-F5344CB8AC3E}">
        <p14:creationId xmlns:p14="http://schemas.microsoft.com/office/powerpoint/2010/main" val="381168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6B7366-8696-4A2C-86A3-785A04B25828}" type="datetimeFigureOut">
              <a:rPr lang="en-US" smtClean="0"/>
              <a:t>7/28/2022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6D3BE7-BEA6-4950-BEA7-E7F25DF56A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119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14E5-E1AB-4AE8-95F0-D1ECAF776EF6}"/>
              </a:ext>
            </a:extLst>
          </p:cNvPr>
          <p:cNvSpPr>
            <a:spLocks noGrp="1"/>
          </p:cNvSpPr>
          <p:nvPr>
            <p:ph type="ctrTitle"/>
          </p:nvPr>
        </p:nvSpPr>
        <p:spPr/>
        <p:txBody>
          <a:bodyPr/>
          <a:lstStyle/>
          <a:p>
            <a:r>
              <a:rPr lang="en-US" b="1" dirty="0"/>
              <a:t>Customer Retention</a:t>
            </a:r>
          </a:p>
        </p:txBody>
      </p:sp>
      <p:sp>
        <p:nvSpPr>
          <p:cNvPr id="3" name="Subtitle 2">
            <a:extLst>
              <a:ext uri="{FF2B5EF4-FFF2-40B4-BE49-F238E27FC236}">
                <a16:creationId xmlns:a16="http://schemas.microsoft.com/office/drawing/2014/main" id="{0A879A4D-ADC4-43EA-8A9E-C1A1BA076C4B}"/>
              </a:ext>
            </a:extLst>
          </p:cNvPr>
          <p:cNvSpPr>
            <a:spLocks noGrp="1"/>
          </p:cNvSpPr>
          <p:nvPr>
            <p:ph type="subTitle" idx="1"/>
          </p:nvPr>
        </p:nvSpPr>
        <p:spPr/>
        <p:txBody>
          <a:bodyPr/>
          <a:lstStyle/>
          <a:p>
            <a:r>
              <a:rPr lang="en-US" b="1" dirty="0"/>
              <a:t>Presented by:</a:t>
            </a:r>
          </a:p>
          <a:p>
            <a:r>
              <a:rPr lang="en-US" b="1" dirty="0"/>
              <a:t>Prachi Tyagi</a:t>
            </a:r>
          </a:p>
        </p:txBody>
      </p:sp>
    </p:spTree>
    <p:extLst>
      <p:ext uri="{BB962C8B-B14F-4D97-AF65-F5344CB8AC3E}">
        <p14:creationId xmlns:p14="http://schemas.microsoft.com/office/powerpoint/2010/main" val="15909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C641-7F01-48EC-B39A-D368A45C3F4A}"/>
              </a:ext>
            </a:extLst>
          </p:cNvPr>
          <p:cNvSpPr>
            <a:spLocks noGrp="1"/>
          </p:cNvSpPr>
          <p:nvPr>
            <p:ph type="title"/>
          </p:nvPr>
        </p:nvSpPr>
        <p:spPr>
          <a:xfrm>
            <a:off x="2592925" y="624110"/>
            <a:ext cx="8911687" cy="935749"/>
          </a:xfrm>
        </p:spPr>
        <p:txBody>
          <a:bodyPr>
            <a:normAutofit fontScale="90000"/>
          </a:bodyPr>
          <a:lstStyle/>
          <a:p>
            <a:r>
              <a:rPr lang="en-US" sz="3600" b="1" dirty="0">
                <a:solidFill>
                  <a:schemeClr val="tx1">
                    <a:lumMod val="95000"/>
                    <a:lumOff val="5000"/>
                  </a:schemeClr>
                </a:solidFill>
                <a:latin typeface="Century" panose="02040604050505020304" pitchFamily="18" charset="0"/>
              </a:rPr>
              <a:t>Data Analysis Steps Done:</a:t>
            </a:r>
            <a:br>
              <a:rPr lang="en-IN" sz="3600" b="1" dirty="0">
                <a:solidFill>
                  <a:schemeClr val="tx1">
                    <a:lumMod val="95000"/>
                    <a:lumOff val="5000"/>
                  </a:schemeClr>
                </a:solidFill>
                <a:latin typeface="Century" panose="02040604050505020304" pitchFamily="18" charset="0"/>
              </a:rPr>
            </a:br>
            <a:endParaRPr lang="en-US" dirty="0"/>
          </a:p>
        </p:txBody>
      </p:sp>
      <p:sp>
        <p:nvSpPr>
          <p:cNvPr id="8" name="Content Placeholder 7">
            <a:extLst>
              <a:ext uri="{FF2B5EF4-FFF2-40B4-BE49-F238E27FC236}">
                <a16:creationId xmlns:a16="http://schemas.microsoft.com/office/drawing/2014/main" id="{B59F4A2B-5D41-4C6E-A5AD-68587109F0F7}"/>
              </a:ext>
            </a:extLst>
          </p:cNvPr>
          <p:cNvSpPr>
            <a:spLocks noGrp="1"/>
          </p:cNvSpPr>
          <p:nvPr>
            <p:ph idx="1"/>
          </p:nvPr>
        </p:nvSpPr>
        <p:spPr>
          <a:xfrm>
            <a:off x="5660092" y="2061860"/>
            <a:ext cx="2214283" cy="13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Import Dataset</a:t>
            </a:r>
          </a:p>
        </p:txBody>
      </p:sp>
      <p:sp>
        <p:nvSpPr>
          <p:cNvPr id="7" name="Rectangle 6">
            <a:extLst>
              <a:ext uri="{FF2B5EF4-FFF2-40B4-BE49-F238E27FC236}">
                <a16:creationId xmlns:a16="http://schemas.microsoft.com/office/drawing/2014/main" id="{1E4C9A26-9275-4EEF-8058-4B19F7178AE4}"/>
              </a:ext>
            </a:extLst>
          </p:cNvPr>
          <p:cNvSpPr/>
          <p:nvPr/>
        </p:nvSpPr>
        <p:spPr>
          <a:xfrm>
            <a:off x="2103344" y="2038328"/>
            <a:ext cx="2083177" cy="1371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Import Libraries</a:t>
            </a:r>
          </a:p>
        </p:txBody>
      </p:sp>
      <p:sp>
        <p:nvSpPr>
          <p:cNvPr id="9" name="Content Placeholder 7">
            <a:extLst>
              <a:ext uri="{FF2B5EF4-FFF2-40B4-BE49-F238E27FC236}">
                <a16:creationId xmlns:a16="http://schemas.microsoft.com/office/drawing/2014/main" id="{7409044F-FC09-4B16-988C-772F8BB7327F}"/>
              </a:ext>
            </a:extLst>
          </p:cNvPr>
          <p:cNvSpPr txBox="1">
            <a:spLocks/>
          </p:cNvSpPr>
          <p:nvPr/>
        </p:nvSpPr>
        <p:spPr>
          <a:xfrm>
            <a:off x="9247094" y="2038328"/>
            <a:ext cx="2532530" cy="1296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pPr algn="ctr"/>
            <a:r>
              <a:rPr lang="en-US" b="1" dirty="0"/>
              <a:t>Data</a:t>
            </a:r>
            <a:r>
              <a:rPr lang="en-US" dirty="0"/>
              <a:t> </a:t>
            </a:r>
            <a:r>
              <a:rPr lang="en-US" b="1" dirty="0"/>
              <a:t>Preprocessing</a:t>
            </a:r>
          </a:p>
        </p:txBody>
      </p:sp>
      <p:sp>
        <p:nvSpPr>
          <p:cNvPr id="10" name="Rectangle 9">
            <a:extLst>
              <a:ext uri="{FF2B5EF4-FFF2-40B4-BE49-F238E27FC236}">
                <a16:creationId xmlns:a16="http://schemas.microsoft.com/office/drawing/2014/main" id="{8E2BC283-7EDC-4858-B98E-0C2436F5AD90}"/>
              </a:ext>
            </a:extLst>
          </p:cNvPr>
          <p:cNvSpPr/>
          <p:nvPr/>
        </p:nvSpPr>
        <p:spPr>
          <a:xfrm>
            <a:off x="2103344" y="4572288"/>
            <a:ext cx="2201842" cy="127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Label Encoding &amp; checked for correlation</a:t>
            </a:r>
          </a:p>
        </p:txBody>
      </p:sp>
      <p:sp>
        <p:nvSpPr>
          <p:cNvPr id="11" name="Rectangle 10">
            <a:extLst>
              <a:ext uri="{FF2B5EF4-FFF2-40B4-BE49-F238E27FC236}">
                <a16:creationId xmlns:a16="http://schemas.microsoft.com/office/drawing/2014/main" id="{3E435A5B-223A-409B-9946-303DC9A9C82D}"/>
              </a:ext>
            </a:extLst>
          </p:cNvPr>
          <p:cNvSpPr/>
          <p:nvPr/>
        </p:nvSpPr>
        <p:spPr>
          <a:xfrm>
            <a:off x="5672534" y="4572289"/>
            <a:ext cx="2201842" cy="127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Visualization</a:t>
            </a:r>
          </a:p>
          <a:p>
            <a:pPr algn="ctr"/>
            <a:r>
              <a:rPr lang="en-US" b="1" dirty="0"/>
              <a:t>(EDA)</a:t>
            </a:r>
          </a:p>
        </p:txBody>
      </p:sp>
      <p:sp>
        <p:nvSpPr>
          <p:cNvPr id="12" name="Rectangle 11">
            <a:extLst>
              <a:ext uri="{FF2B5EF4-FFF2-40B4-BE49-F238E27FC236}">
                <a16:creationId xmlns:a16="http://schemas.microsoft.com/office/drawing/2014/main" id="{BEA4AAA4-A6C8-4C1A-9FF8-0541FA7E1146}"/>
              </a:ext>
            </a:extLst>
          </p:cNvPr>
          <p:cNvSpPr/>
          <p:nvPr/>
        </p:nvSpPr>
        <p:spPr>
          <a:xfrm>
            <a:off x="9247094" y="4572290"/>
            <a:ext cx="2532530" cy="127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Finding Null values</a:t>
            </a:r>
          </a:p>
        </p:txBody>
      </p:sp>
      <p:sp>
        <p:nvSpPr>
          <p:cNvPr id="13" name="Arrow: Right 12">
            <a:extLst>
              <a:ext uri="{FF2B5EF4-FFF2-40B4-BE49-F238E27FC236}">
                <a16:creationId xmlns:a16="http://schemas.microsoft.com/office/drawing/2014/main" id="{4B62939B-3EB1-4B9F-A4C7-37B424137DFD}"/>
              </a:ext>
            </a:extLst>
          </p:cNvPr>
          <p:cNvSpPr/>
          <p:nvPr/>
        </p:nvSpPr>
        <p:spPr>
          <a:xfrm>
            <a:off x="4561556" y="2606028"/>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2CE87B8B-36F7-4F28-AAEC-0C99C480FCE5}"/>
              </a:ext>
            </a:extLst>
          </p:cNvPr>
          <p:cNvSpPr/>
          <p:nvPr/>
        </p:nvSpPr>
        <p:spPr>
          <a:xfrm>
            <a:off x="8173951" y="260432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7BDB09FF-A95D-4149-80FA-A02AF37D1C49}"/>
              </a:ext>
            </a:extLst>
          </p:cNvPr>
          <p:cNvSpPr/>
          <p:nvPr/>
        </p:nvSpPr>
        <p:spPr>
          <a:xfrm>
            <a:off x="10275031" y="3523131"/>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Left 15">
            <a:extLst>
              <a:ext uri="{FF2B5EF4-FFF2-40B4-BE49-F238E27FC236}">
                <a16:creationId xmlns:a16="http://schemas.microsoft.com/office/drawing/2014/main" id="{4EFC9304-B09B-4B5C-9E8A-8B8780D9A067}"/>
              </a:ext>
            </a:extLst>
          </p:cNvPr>
          <p:cNvSpPr/>
          <p:nvPr/>
        </p:nvSpPr>
        <p:spPr>
          <a:xfrm>
            <a:off x="4533839" y="4949414"/>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Left 16">
            <a:extLst>
              <a:ext uri="{FF2B5EF4-FFF2-40B4-BE49-F238E27FC236}">
                <a16:creationId xmlns:a16="http://schemas.microsoft.com/office/drawing/2014/main" id="{A013C763-89FC-44E7-83ED-A73CE0E5DC9C}"/>
              </a:ext>
            </a:extLst>
          </p:cNvPr>
          <p:cNvSpPr/>
          <p:nvPr/>
        </p:nvSpPr>
        <p:spPr>
          <a:xfrm>
            <a:off x="8173950" y="4949414"/>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3716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EDEB-4664-48A7-AE57-A0952CF3EB34}"/>
              </a:ext>
            </a:extLst>
          </p:cNvPr>
          <p:cNvSpPr>
            <a:spLocks noGrp="1"/>
          </p:cNvSpPr>
          <p:nvPr>
            <p:ph type="title"/>
          </p:nvPr>
        </p:nvSpPr>
        <p:spPr>
          <a:xfrm>
            <a:off x="2592925" y="503087"/>
            <a:ext cx="8911687" cy="787831"/>
          </a:xfrm>
        </p:spPr>
        <p:txBody>
          <a:bodyPr>
            <a:normAutofit fontScale="90000"/>
          </a:bodyPr>
          <a:lstStyle/>
          <a:p>
            <a:r>
              <a:rPr lang="en-US" sz="3600" b="1" dirty="0">
                <a:solidFill>
                  <a:schemeClr val="tx1">
                    <a:lumMod val="95000"/>
                    <a:lumOff val="5000"/>
                  </a:schemeClr>
                </a:solidFill>
                <a:latin typeface="Century" panose="02040604050505020304" pitchFamily="18" charset="0"/>
              </a:rPr>
              <a:t>Exploratory Data Analysis (EDA) Steps:</a:t>
            </a:r>
            <a:br>
              <a:rPr lang="en-IN" sz="3600" b="1" dirty="0">
                <a:solidFill>
                  <a:schemeClr val="tx1">
                    <a:lumMod val="95000"/>
                    <a:lumOff val="5000"/>
                  </a:schemeClr>
                </a:solidFill>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5BEB24C9-6067-4120-95B7-2DC0C1936EF3}"/>
              </a:ext>
            </a:extLst>
          </p:cNvPr>
          <p:cNvSpPr>
            <a:spLocks noGrp="1"/>
          </p:cNvSpPr>
          <p:nvPr>
            <p:ph idx="1"/>
          </p:nvPr>
        </p:nvSpPr>
        <p:spPr>
          <a:xfrm>
            <a:off x="2589212" y="1048871"/>
            <a:ext cx="8915400" cy="3777622"/>
          </a:xfrm>
        </p:spPr>
        <p:txBody>
          <a:bodyPr/>
          <a:lstStyle/>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800" dirty="0">
              <a:solidFill>
                <a:schemeClr val="tx1">
                  <a:lumMod val="95000"/>
                  <a:lumOff val="5000"/>
                </a:schemeClr>
              </a:solidFill>
              <a:latin typeface="Century" panose="02040604050505020304" pitchFamily="18" charset="0"/>
            </a:endParaRPr>
          </a:p>
          <a:p>
            <a:endParaRPr lang="en-IN" sz="1800" dirty="0">
              <a:solidFill>
                <a:schemeClr val="tx1">
                  <a:lumMod val="95000"/>
                  <a:lumOff val="5000"/>
                </a:schemeClr>
              </a:solidFill>
              <a:latin typeface="Century" panose="02040604050505020304" pitchFamily="18" charset="0"/>
            </a:endParaRPr>
          </a:p>
          <a:p>
            <a:endParaRPr lang="en-US" dirty="0"/>
          </a:p>
        </p:txBody>
      </p:sp>
      <p:pic>
        <p:nvPicPr>
          <p:cNvPr id="4" name="Picture 3">
            <a:extLst>
              <a:ext uri="{FF2B5EF4-FFF2-40B4-BE49-F238E27FC236}">
                <a16:creationId xmlns:a16="http://schemas.microsoft.com/office/drawing/2014/main" id="{0CA0894E-11EF-43FD-A840-B9CB39A20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862" y="2996119"/>
            <a:ext cx="9670618" cy="3861881"/>
          </a:xfrm>
          <a:prstGeom prst="rect">
            <a:avLst/>
          </a:prstGeom>
        </p:spPr>
      </p:pic>
    </p:spTree>
    <p:extLst>
      <p:ext uri="{BB962C8B-B14F-4D97-AF65-F5344CB8AC3E}">
        <p14:creationId xmlns:p14="http://schemas.microsoft.com/office/powerpoint/2010/main" val="353493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701-A8CB-4DC2-9A58-FA538C2DC887}"/>
              </a:ext>
            </a:extLst>
          </p:cNvPr>
          <p:cNvSpPr>
            <a:spLocks noGrp="1"/>
          </p:cNvSpPr>
          <p:nvPr>
            <p:ph type="title"/>
          </p:nvPr>
        </p:nvSpPr>
        <p:spPr>
          <a:xfrm>
            <a:off x="2592925" y="946778"/>
            <a:ext cx="8911687" cy="1280890"/>
          </a:xfrm>
        </p:spPr>
        <p:txBody>
          <a:bodyPr>
            <a:normAutofit/>
          </a:bodyPr>
          <a:lstStyle/>
          <a:p>
            <a:r>
              <a:rPr lang="en-US" sz="3600" b="1" dirty="0">
                <a:solidFill>
                  <a:schemeClr val="tx1">
                    <a:lumMod val="95000"/>
                    <a:lumOff val="5000"/>
                  </a:schemeClr>
                </a:solidFill>
                <a:latin typeface="Century" panose="02040604050505020304" pitchFamily="18" charset="0"/>
              </a:rPr>
              <a:t>Exploratory Data Analysis (EDA) Steps:</a:t>
            </a:r>
            <a:br>
              <a:rPr lang="en-IN" sz="3600" b="1" dirty="0">
                <a:solidFill>
                  <a:schemeClr val="tx1">
                    <a:lumMod val="95000"/>
                    <a:lumOff val="5000"/>
                  </a:schemeClr>
                </a:solidFill>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F6A4A582-E962-4A05-BA21-15138F7F8FF4}"/>
              </a:ext>
            </a:extLst>
          </p:cNvPr>
          <p:cNvSpPr>
            <a:spLocks noGrp="1"/>
          </p:cNvSpPr>
          <p:nvPr>
            <p:ph idx="1"/>
          </p:nvPr>
        </p:nvSpPr>
        <p:spPr/>
        <p:txBody>
          <a:bodyPr/>
          <a:lstStyle/>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Performed both univariate and bivariate analysis and </a:t>
            </a:r>
            <a:r>
              <a:rPr lang="en-IN" sz="1800" dirty="0">
                <a:solidFill>
                  <a:schemeClr val="tx1">
                    <a:lumMod val="95000"/>
                    <a:lumOff val="5000"/>
                  </a:schemeClr>
                </a:solidFill>
                <a:latin typeface="Century" panose="02040604050505020304" pitchFamily="18" charset="0"/>
                <a:cs typeface="Times New Roman" panose="02020603050405020304" pitchFamily="18" charset="0"/>
              </a:rPr>
              <a:t>v</a:t>
            </a:r>
            <a:r>
              <a:rPr lang="en-IN" sz="18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800" dirty="0">
              <a:solidFill>
                <a:schemeClr val="tx1">
                  <a:lumMod val="95000"/>
                  <a:lumOff val="5000"/>
                </a:schemeClr>
              </a:solidFill>
              <a:latin typeface="Century" panose="02040604050505020304" pitchFamily="18" charset="0"/>
            </a:endParaRPr>
          </a:p>
          <a:p>
            <a:endParaRPr lang="en-IN" dirty="0"/>
          </a:p>
          <a:p>
            <a:endParaRPr lang="en-US" dirty="0"/>
          </a:p>
        </p:txBody>
      </p:sp>
    </p:spTree>
    <p:extLst>
      <p:ext uri="{BB962C8B-B14F-4D97-AF65-F5344CB8AC3E}">
        <p14:creationId xmlns:p14="http://schemas.microsoft.com/office/powerpoint/2010/main" val="356849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6584-C24D-4058-A3A5-2F1654231998}"/>
              </a:ext>
            </a:extLst>
          </p:cNvPr>
          <p:cNvSpPr>
            <a:spLocks noGrp="1"/>
          </p:cNvSpPr>
          <p:nvPr>
            <p:ph type="title"/>
          </p:nvPr>
        </p:nvSpPr>
        <p:spPr/>
        <p:txBody>
          <a:bodyPr/>
          <a:lstStyle/>
          <a:p>
            <a:pPr algn="ctr"/>
            <a:r>
              <a:rPr lang="en-US" sz="3600" b="1" u="sng" dirty="0">
                <a:solidFill>
                  <a:schemeClr val="tx1">
                    <a:lumMod val="95000"/>
                    <a:lumOff val="5000"/>
                  </a:schemeClr>
                </a:solidFill>
                <a:latin typeface="Century" panose="02040604050505020304" pitchFamily="18" charset="0"/>
              </a:rPr>
              <a:t>VISUALIZATIONS</a:t>
            </a:r>
            <a:br>
              <a:rPr lang="en-IN" sz="3600" b="1" u="sng" dirty="0">
                <a:solidFill>
                  <a:schemeClr val="tx1">
                    <a:lumMod val="95000"/>
                    <a:lumOff val="5000"/>
                  </a:schemeClr>
                </a:solidFill>
                <a:latin typeface="Century" panose="02040604050505020304" pitchFamily="18" charset="0"/>
              </a:rPr>
            </a:br>
            <a:endParaRPr lang="en-US" dirty="0"/>
          </a:p>
        </p:txBody>
      </p:sp>
      <p:pic>
        <p:nvPicPr>
          <p:cNvPr id="4" name="Picture 2">
            <a:extLst>
              <a:ext uri="{FF2B5EF4-FFF2-40B4-BE49-F238E27FC236}">
                <a16:creationId xmlns:a16="http://schemas.microsoft.com/office/drawing/2014/main" id="{35A1FDA0-799E-47E1-8864-63CE174E49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2248" y="1402510"/>
            <a:ext cx="9453282" cy="485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2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C8F-68A9-4A5A-935D-9E92816FDE4A}"/>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7D1C5432-DA93-44E6-AF6B-9ED96947F797}"/>
              </a:ext>
            </a:extLst>
          </p:cNvPr>
          <p:cNvSpPr>
            <a:spLocks noGrp="1"/>
          </p:cNvSpPr>
          <p:nvPr>
            <p:ph idx="1"/>
          </p:nvPr>
        </p:nvSpPr>
        <p:spPr>
          <a:xfrm>
            <a:off x="1601302" y="1858383"/>
            <a:ext cx="9554378" cy="4364810"/>
          </a:xfrm>
        </p:spPr>
        <p:txBody>
          <a:bodyPr>
            <a:normAutofit/>
          </a:bodyPr>
          <a:lstStyle/>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a:p>
            <a:endParaRPr lang="en-US" dirty="0"/>
          </a:p>
        </p:txBody>
      </p:sp>
    </p:spTree>
    <p:extLst>
      <p:ext uri="{BB962C8B-B14F-4D97-AF65-F5344CB8AC3E}">
        <p14:creationId xmlns:p14="http://schemas.microsoft.com/office/powerpoint/2010/main" val="202102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9F2734C-56BA-452C-A823-CFDAE532A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6682" y="725488"/>
            <a:ext cx="9117106" cy="57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6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899B-63F0-43C0-B4E6-EB63DB0357D3}"/>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EE8EB556-4940-4B43-9492-97845C771082}"/>
              </a:ext>
            </a:extLst>
          </p:cNvPr>
          <p:cNvSpPr>
            <a:spLocks noGrp="1"/>
          </p:cNvSpPr>
          <p:nvPr>
            <p:ph idx="1"/>
          </p:nvPr>
        </p:nvSpPr>
        <p:spPr>
          <a:xfrm>
            <a:off x="1097280" y="1844937"/>
            <a:ext cx="10278932" cy="4472387"/>
          </a:xfrm>
        </p:spPr>
        <p:txBody>
          <a:bodyPr>
            <a:normAutofit lnSpcReduction="10000"/>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a:p>
            <a:endParaRPr lang="en-US" dirty="0"/>
          </a:p>
        </p:txBody>
      </p:sp>
    </p:spTree>
    <p:extLst>
      <p:ext uri="{BB962C8B-B14F-4D97-AF65-F5344CB8AC3E}">
        <p14:creationId xmlns:p14="http://schemas.microsoft.com/office/powerpoint/2010/main" val="192820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BB7FD52-7B9C-40C6-8294-802868AFB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80" y="690378"/>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26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D7F-7050-4519-9E9C-70D6F36E5969}"/>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graphs: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11EF7F84-2660-4827-89C5-C490A4CC1C4C}"/>
              </a:ext>
            </a:extLst>
          </p:cNvPr>
          <p:cNvSpPr>
            <a:spLocks noGrp="1"/>
          </p:cNvSpPr>
          <p:nvPr>
            <p:ph idx="1"/>
          </p:nvPr>
        </p:nvSpPr>
        <p:spPr>
          <a:xfrm>
            <a:off x="1207878" y="1964540"/>
            <a:ext cx="10168334" cy="4606857"/>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Search engine is the most used channel by the customers to arrive their favorite store for the first time and after visit the website for the first time, most of them used the same channel to reach the online retail store to re-shopping the products.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a:p>
            <a:endParaRPr lang="en-US" dirty="0"/>
          </a:p>
        </p:txBody>
      </p:sp>
    </p:spTree>
    <p:extLst>
      <p:ext uri="{BB962C8B-B14F-4D97-AF65-F5344CB8AC3E}">
        <p14:creationId xmlns:p14="http://schemas.microsoft.com/office/powerpoint/2010/main" val="131535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84C5186-A234-46E8-8F3A-6852495B4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885" y="728430"/>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8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8DC9-9D7F-4309-9302-C3EF011B49CE}"/>
              </a:ext>
            </a:extLst>
          </p:cNvPr>
          <p:cNvSpPr>
            <a:spLocks noGrp="1"/>
          </p:cNvSpPr>
          <p:nvPr>
            <p:ph type="title"/>
          </p:nvPr>
        </p:nvSpPr>
        <p:spPr/>
        <p:txBody>
          <a:bodyPr/>
          <a:lstStyle/>
          <a:p>
            <a:r>
              <a:rPr lang="en-US" sz="3600" b="1" dirty="0">
                <a:solidFill>
                  <a:srgbClr val="C00000"/>
                </a:solidFill>
                <a:latin typeface="Century" panose="02040604050505020304" pitchFamily="18" charset="0"/>
              </a:rPr>
              <a:t>AGENDA</a:t>
            </a:r>
            <a:br>
              <a:rPr lang="en-IN" sz="3600" b="1" dirty="0">
                <a:solidFill>
                  <a:srgbClr val="C00000"/>
                </a:solidFill>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3CBF788B-55E8-489C-8AD8-8AE925F2308B}"/>
              </a:ext>
            </a:extLst>
          </p:cNvPr>
          <p:cNvSpPr>
            <a:spLocks noGrp="1"/>
          </p:cNvSpPr>
          <p:nvPr>
            <p:ph idx="1"/>
          </p:nvPr>
        </p:nvSpPr>
        <p:spPr>
          <a:xfrm>
            <a:off x="2622176" y="1896035"/>
            <a:ext cx="8882436" cy="4182036"/>
          </a:xfrm>
        </p:spPr>
        <p:txBody>
          <a:bodyPr/>
          <a:lstStyle/>
          <a:p>
            <a:pPr marL="457200" indent="-457200">
              <a:buFont typeface="Wingdings" panose="05000000000000000000" pitchFamily="2" charset="2"/>
              <a:buChar char="q"/>
            </a:pPr>
            <a:r>
              <a:rPr lang="en-US" sz="1800" b="1" dirty="0">
                <a:latin typeface="Century" panose="02040604050505020304" pitchFamily="18" charset="0"/>
              </a:rPr>
              <a:t>Introduction</a:t>
            </a:r>
          </a:p>
          <a:p>
            <a:pPr marL="457200" indent="-457200">
              <a:buFont typeface="Wingdings" panose="05000000000000000000" pitchFamily="2" charset="2"/>
              <a:buChar char="q"/>
            </a:pPr>
            <a:r>
              <a:rPr lang="en-US" sz="1800" b="1" dirty="0">
                <a:latin typeface="Century" panose="02040604050505020304" pitchFamily="18" charset="0"/>
              </a:rPr>
              <a:t>Problem Statement</a:t>
            </a:r>
          </a:p>
          <a:p>
            <a:pPr marL="457200" indent="-457200">
              <a:buFont typeface="Wingdings" panose="05000000000000000000" pitchFamily="2" charset="2"/>
              <a:buChar char="q"/>
            </a:pPr>
            <a:r>
              <a:rPr lang="en-US" sz="1800" b="1" dirty="0">
                <a:latin typeface="Century" panose="02040604050505020304" pitchFamily="18" charset="0"/>
              </a:rPr>
              <a:t>Problem Understanding</a:t>
            </a:r>
          </a:p>
          <a:p>
            <a:pPr marL="457200" indent="-457200">
              <a:buFont typeface="Wingdings" panose="05000000000000000000" pitchFamily="2" charset="2"/>
              <a:buChar char="q"/>
            </a:pPr>
            <a:r>
              <a:rPr lang="en-US" sz="1800" b="1" dirty="0">
                <a:latin typeface="Century" panose="02040604050505020304" pitchFamily="18" charset="0"/>
              </a:rPr>
              <a:t>What is Customer Retention?</a:t>
            </a:r>
          </a:p>
          <a:p>
            <a:pPr marL="457200" indent="-457200">
              <a:buFont typeface="Wingdings" panose="05000000000000000000" pitchFamily="2" charset="2"/>
              <a:buChar char="q"/>
            </a:pPr>
            <a:r>
              <a:rPr lang="en-US" sz="1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1800" b="1" dirty="0">
                <a:latin typeface="Century" panose="02040604050505020304" pitchFamily="18" charset="0"/>
              </a:rPr>
              <a:t>EDA Steps</a:t>
            </a:r>
          </a:p>
          <a:p>
            <a:pPr marL="457200" indent="-457200">
              <a:buFont typeface="Wingdings" panose="05000000000000000000" pitchFamily="2" charset="2"/>
              <a:buChar char="q"/>
            </a:pPr>
            <a:r>
              <a:rPr lang="en-US" sz="1800" b="1" dirty="0">
                <a:latin typeface="Century" panose="02040604050505020304" pitchFamily="18" charset="0"/>
              </a:rPr>
              <a:t>Visualizations</a:t>
            </a:r>
          </a:p>
          <a:p>
            <a:pPr marL="457200" indent="-457200">
              <a:buFont typeface="Wingdings" panose="05000000000000000000" pitchFamily="2" charset="2"/>
              <a:buChar char="q"/>
            </a:pPr>
            <a:r>
              <a:rPr lang="en-US" sz="1800" b="1" dirty="0">
                <a:latin typeface="Century" panose="02040604050505020304" pitchFamily="18" charset="0"/>
              </a:rPr>
              <a:t>Assumptions </a:t>
            </a:r>
          </a:p>
          <a:p>
            <a:pPr marL="457200" indent="-457200">
              <a:buFont typeface="Wingdings" panose="05000000000000000000" pitchFamily="2" charset="2"/>
              <a:buChar char="q"/>
            </a:pPr>
            <a:r>
              <a:rPr lang="en-US" sz="1800" b="1" dirty="0">
                <a:latin typeface="Century" panose="02040604050505020304" pitchFamily="18" charset="0"/>
              </a:rPr>
              <a:t>Conclusion</a:t>
            </a:r>
            <a:endParaRPr lang="en-IN" sz="1800" b="1" dirty="0">
              <a:latin typeface="Century" panose="02040604050505020304" pitchFamily="18" charset="0"/>
            </a:endParaRPr>
          </a:p>
        </p:txBody>
      </p:sp>
    </p:spTree>
    <p:extLst>
      <p:ext uri="{BB962C8B-B14F-4D97-AF65-F5344CB8AC3E}">
        <p14:creationId xmlns:p14="http://schemas.microsoft.com/office/powerpoint/2010/main" val="172657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9B12-CFF3-4A2B-83B4-44276F0AFF73}"/>
              </a:ext>
            </a:extLst>
          </p:cNvPr>
          <p:cNvSpPr>
            <a:spLocks noGrp="1"/>
          </p:cNvSpPr>
          <p:nvPr>
            <p:ph type="title"/>
          </p:nvPr>
        </p:nvSpPr>
        <p:spPr/>
        <p:txBody>
          <a:bodyPr>
            <a:normAutofit/>
          </a:bodyPr>
          <a:lstStyle/>
          <a:p>
            <a:r>
              <a:rPr lang="en-US" sz="3600" b="1" dirty="0">
                <a:latin typeface="Century" panose="02040604050505020304" pitchFamily="18" charset="0"/>
              </a:rPr>
              <a:t>Observation from the above plots: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B6238F4F-28A7-44C8-B846-C6A15F890418}"/>
              </a:ext>
            </a:extLst>
          </p:cNvPr>
          <p:cNvSpPr>
            <a:spLocks noGrp="1"/>
          </p:cNvSpPr>
          <p:nvPr>
            <p:ph idx="1"/>
          </p:nvPr>
        </p:nvSpPr>
        <p:spPr>
          <a:xfrm>
            <a:off x="1023284" y="2259105"/>
            <a:ext cx="10293070" cy="3224607"/>
          </a:xfrm>
        </p:spPr>
        <p:txBody>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198282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0BAB1-517C-462C-8C65-EA56E83D4547}"/>
              </a:ext>
            </a:extLst>
          </p:cNvPr>
          <p:cNvSpPr>
            <a:spLocks noGrp="1"/>
          </p:cNvSpPr>
          <p:nvPr>
            <p:ph idx="1"/>
          </p:nvPr>
        </p:nvSpPr>
        <p:spPr>
          <a:xfrm>
            <a:off x="1473106" y="1855693"/>
            <a:ext cx="9835870" cy="4410636"/>
          </a:xfrm>
        </p:spPr>
        <p:txBody>
          <a:bodyPr>
            <a:normAutofit/>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a:p>
            <a:endParaRPr lang="en-US" dirty="0"/>
          </a:p>
        </p:txBody>
      </p:sp>
    </p:spTree>
    <p:extLst>
      <p:ext uri="{BB962C8B-B14F-4D97-AF65-F5344CB8AC3E}">
        <p14:creationId xmlns:p14="http://schemas.microsoft.com/office/powerpoint/2010/main" val="347753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7210156-D05D-460B-8A92-B6ABD1027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3576" y="695199"/>
            <a:ext cx="8579224" cy="553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9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F5E0-FAD7-4016-9252-7B0B992F8D01}"/>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F40B3247-7F45-45FB-861B-0F34C164B199}"/>
              </a:ext>
            </a:extLst>
          </p:cNvPr>
          <p:cNvSpPr>
            <a:spLocks noGrp="1"/>
          </p:cNvSpPr>
          <p:nvPr>
            <p:ph idx="1"/>
          </p:nvPr>
        </p:nvSpPr>
        <p:spPr>
          <a:xfrm>
            <a:off x="1311742" y="1782236"/>
            <a:ext cx="9943446" cy="5075764"/>
          </a:xfrm>
        </p:spPr>
        <p:txBody>
          <a:bodyPr>
            <a:normAutofit lnSpcReduction="10000"/>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800" b="0" i="0" dirty="0" err="1">
                <a:solidFill>
                  <a:srgbClr val="000000"/>
                </a:solidFill>
                <a:effectLst/>
                <a:latin typeface="Century" panose="02040604050505020304" pitchFamily="18" charset="0"/>
              </a:rPr>
              <a:t>etc</a:t>
            </a:r>
            <a:r>
              <a:rPr lang="en-US" sz="18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a:p>
            <a:endParaRPr lang="en-US" dirty="0"/>
          </a:p>
        </p:txBody>
      </p:sp>
    </p:spTree>
    <p:extLst>
      <p:ext uri="{BB962C8B-B14F-4D97-AF65-F5344CB8AC3E}">
        <p14:creationId xmlns:p14="http://schemas.microsoft.com/office/powerpoint/2010/main" val="358675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DFD48-5DB7-4AF1-98F3-69C6134567B9}"/>
              </a:ext>
            </a:extLst>
          </p:cNvPr>
          <p:cNvSpPr>
            <a:spLocks noGrp="1"/>
          </p:cNvSpPr>
          <p:nvPr>
            <p:ph idx="1"/>
          </p:nvPr>
        </p:nvSpPr>
        <p:spPr>
          <a:xfrm>
            <a:off x="968188" y="1842246"/>
            <a:ext cx="10676965" cy="4598895"/>
          </a:xfrm>
        </p:spPr>
        <p:txBody>
          <a:bodyPr>
            <a:normAutofit lnSpcReduction="10000"/>
          </a:bodyPr>
          <a:lstStyle/>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8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endParaRPr lang="en-IN" dirty="0"/>
          </a:p>
          <a:p>
            <a:endParaRPr lang="en-US" dirty="0"/>
          </a:p>
        </p:txBody>
      </p:sp>
    </p:spTree>
    <p:extLst>
      <p:ext uri="{BB962C8B-B14F-4D97-AF65-F5344CB8AC3E}">
        <p14:creationId xmlns:p14="http://schemas.microsoft.com/office/powerpoint/2010/main" val="2094803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F91BEC8-D570-49E7-A187-8A57FD944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698" y="219444"/>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84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BD16-2C98-44FB-AA06-B70BF90C3C2A}"/>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12D79564-71F1-442F-9E96-DFA675EAD774}"/>
              </a:ext>
            </a:extLst>
          </p:cNvPr>
          <p:cNvSpPr>
            <a:spLocks noGrp="1"/>
          </p:cNvSpPr>
          <p:nvPr>
            <p:ph idx="1"/>
          </p:nvPr>
        </p:nvSpPr>
        <p:spPr>
          <a:xfrm>
            <a:off x="1271399" y="1737360"/>
            <a:ext cx="10319966" cy="4754714"/>
          </a:xfrm>
        </p:spPr>
        <p:txBody>
          <a:bodyPr>
            <a:normAutofit lnSpcReduction="10000"/>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p:txBody>
      </p:sp>
    </p:spTree>
    <p:extLst>
      <p:ext uri="{BB962C8B-B14F-4D97-AF65-F5344CB8AC3E}">
        <p14:creationId xmlns:p14="http://schemas.microsoft.com/office/powerpoint/2010/main" val="109741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3495F-9728-4197-A675-4522DBB4996E}"/>
              </a:ext>
            </a:extLst>
          </p:cNvPr>
          <p:cNvSpPr>
            <a:spLocks noGrp="1"/>
          </p:cNvSpPr>
          <p:nvPr>
            <p:ph idx="1"/>
          </p:nvPr>
        </p:nvSpPr>
        <p:spPr>
          <a:xfrm>
            <a:off x="841093" y="1734672"/>
            <a:ext cx="10562013" cy="4477870"/>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11820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DAD75-414A-404F-A4AE-D237C33B76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25" y="416154"/>
            <a:ext cx="8915400" cy="3012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E9A813-9778-444E-8E00-533B0AEE5F79}"/>
              </a:ext>
            </a:extLst>
          </p:cNvPr>
          <p:cNvSpPr txBox="1"/>
          <p:nvPr/>
        </p:nvSpPr>
        <p:spPr>
          <a:xfrm>
            <a:off x="1761566" y="3429000"/>
            <a:ext cx="9641540"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1245463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AC25B-16CC-4EC2-92DB-F6603C4E50F6}"/>
              </a:ext>
            </a:extLst>
          </p:cNvPr>
          <p:cNvSpPr>
            <a:spLocks noGrp="1"/>
          </p:cNvSpPr>
          <p:nvPr>
            <p:ph idx="1"/>
          </p:nvPr>
        </p:nvSpPr>
        <p:spPr>
          <a:xfrm>
            <a:off x="1801346" y="3006991"/>
            <a:ext cx="10018058" cy="3777622"/>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a:p>
            <a:endParaRPr lang="en-US" dirty="0"/>
          </a:p>
        </p:txBody>
      </p:sp>
      <p:pic>
        <p:nvPicPr>
          <p:cNvPr id="4" name="Picture 2">
            <a:extLst>
              <a:ext uri="{FF2B5EF4-FFF2-40B4-BE49-F238E27FC236}">
                <a16:creationId xmlns:a16="http://schemas.microsoft.com/office/drawing/2014/main" id="{EC2AE4F5-1933-4433-B863-1EC93A05A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54" y="183968"/>
            <a:ext cx="10344150" cy="279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32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84B6-D97C-4BC2-BA1B-0EA8C635B357}"/>
              </a:ext>
            </a:extLst>
          </p:cNvPr>
          <p:cNvSpPr>
            <a:spLocks noGrp="1"/>
          </p:cNvSpPr>
          <p:nvPr>
            <p:ph type="title"/>
          </p:nvPr>
        </p:nvSpPr>
        <p:spPr>
          <a:xfrm>
            <a:off x="1826443" y="1108204"/>
            <a:ext cx="8911687" cy="720596"/>
          </a:xfrm>
        </p:spPr>
        <p:txBody>
          <a:bodyPr>
            <a:normAutofit fontScale="90000"/>
          </a:bodyPr>
          <a:lstStyle/>
          <a:p>
            <a:pPr algn="ctr"/>
            <a:r>
              <a:rPr lang="en-IN" sz="4800" b="1" u="sng" dirty="0">
                <a:effectLst/>
                <a:latin typeface="Century" panose="02040604050505020304" pitchFamily="18" charset="0"/>
                <a:ea typeface="Calibri" panose="020F0502020204030204" pitchFamily="34" charset="0"/>
                <a:cs typeface="Times New Roman" panose="02020603050405020304" pitchFamily="18" charset="0"/>
              </a:rPr>
              <a:t>INTRODUCTION</a:t>
            </a:r>
            <a:br>
              <a:rPr lang="en-IN" sz="4800" b="1" u="sng"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1379249-5137-4677-928D-5A31548EA0D7}"/>
              </a:ext>
            </a:extLst>
          </p:cNvPr>
          <p:cNvSpPr>
            <a:spLocks noGrp="1"/>
          </p:cNvSpPr>
          <p:nvPr>
            <p:ph idx="1"/>
          </p:nvPr>
        </p:nvSpPr>
        <p:spPr>
          <a:xfrm>
            <a:off x="1290918" y="1828800"/>
            <a:ext cx="10213694" cy="4405090"/>
          </a:xfrm>
        </p:spPr>
        <p:txBody>
          <a:bodyPr>
            <a:normAutofit fontScale="85000" lnSpcReduction="10000"/>
          </a:bodyPr>
          <a:lstStyle/>
          <a:p>
            <a:pPr marL="285750" indent="-285750" algn="just">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a:p>
            <a:endParaRPr lang="en-US" dirty="0"/>
          </a:p>
        </p:txBody>
      </p:sp>
    </p:spTree>
    <p:extLst>
      <p:ext uri="{BB962C8B-B14F-4D97-AF65-F5344CB8AC3E}">
        <p14:creationId xmlns:p14="http://schemas.microsoft.com/office/powerpoint/2010/main" val="478183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E3AA8-DA95-4BFA-A019-29A57DC806CC}"/>
              </a:ext>
            </a:extLst>
          </p:cNvPr>
          <p:cNvSpPr>
            <a:spLocks noGrp="1"/>
          </p:cNvSpPr>
          <p:nvPr>
            <p:ph idx="1"/>
          </p:nvPr>
        </p:nvSpPr>
        <p:spPr>
          <a:xfrm>
            <a:off x="2716306" y="4342399"/>
            <a:ext cx="8909329" cy="2125638"/>
          </a:xfrm>
        </p:spPr>
        <p:txBody>
          <a:bodyPr/>
          <a:lstStyle/>
          <a:p>
            <a:r>
              <a:rPr lang="en-US" sz="18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a:p>
            <a:endParaRPr lang="en-US" dirty="0"/>
          </a:p>
        </p:txBody>
      </p:sp>
      <p:pic>
        <p:nvPicPr>
          <p:cNvPr id="6" name="Picture 2">
            <a:extLst>
              <a:ext uri="{FF2B5EF4-FFF2-40B4-BE49-F238E27FC236}">
                <a16:creationId xmlns:a16="http://schemas.microsoft.com/office/drawing/2014/main" id="{54A29EE8-8DF5-4AAE-8242-23805B161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497" y="684940"/>
            <a:ext cx="7558392" cy="326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11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2EB370F-BDE2-4CA2-A6D3-40CA02C74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209550"/>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6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48C3-1DE7-4877-BF77-8239AEB36F03}"/>
              </a:ext>
            </a:extLst>
          </p:cNvPr>
          <p:cNvSpPr>
            <a:spLocks noGrp="1"/>
          </p:cNvSpPr>
          <p:nvPr>
            <p:ph type="title"/>
          </p:nvPr>
        </p:nvSpPr>
        <p:spPr/>
        <p:txBody>
          <a:bodyPr>
            <a:normAutofit/>
          </a:bodyPr>
          <a:lstStyle/>
          <a:p>
            <a:r>
              <a:rPr lang="en-US" sz="3600" b="1" dirty="0">
                <a:latin typeface="Century" panose="02040604050505020304" pitchFamily="18" charset="0"/>
              </a:rPr>
              <a:t>Observations from the above plots:</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3CD56F75-210D-4138-B7AB-73351EBE9D25}"/>
              </a:ext>
            </a:extLst>
          </p:cNvPr>
          <p:cNvSpPr>
            <a:spLocks noGrp="1"/>
          </p:cNvSpPr>
          <p:nvPr>
            <p:ph idx="1"/>
          </p:nvPr>
        </p:nvSpPr>
        <p:spPr>
          <a:xfrm>
            <a:off x="2589212" y="1905000"/>
            <a:ext cx="8915400" cy="4006222"/>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800" b="0" i="0" dirty="0" err="1">
                <a:solidFill>
                  <a:srgbClr val="000000"/>
                </a:solidFill>
                <a:effectLst/>
                <a:latin typeface="Century" panose="02040604050505020304" pitchFamily="18" charset="0"/>
              </a:rPr>
              <a:t>colourful</a:t>
            </a:r>
            <a:r>
              <a:rPr lang="en-US" sz="18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US" dirty="0"/>
          </a:p>
        </p:txBody>
      </p:sp>
    </p:spTree>
    <p:extLst>
      <p:ext uri="{BB962C8B-B14F-4D97-AF65-F5344CB8AC3E}">
        <p14:creationId xmlns:p14="http://schemas.microsoft.com/office/powerpoint/2010/main" val="4180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4E1D3-F3A0-404A-877A-A61A90726A18}"/>
              </a:ext>
            </a:extLst>
          </p:cNvPr>
          <p:cNvSpPr>
            <a:spLocks noGrp="1"/>
          </p:cNvSpPr>
          <p:nvPr>
            <p:ph idx="1"/>
          </p:nvPr>
        </p:nvSpPr>
        <p:spPr>
          <a:xfrm>
            <a:off x="1196788" y="4411781"/>
            <a:ext cx="10848975" cy="2227060"/>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a:p>
            <a:endParaRPr lang="en-US" dirty="0"/>
          </a:p>
        </p:txBody>
      </p:sp>
      <p:pic>
        <p:nvPicPr>
          <p:cNvPr id="4" name="Picture 2">
            <a:extLst>
              <a:ext uri="{FF2B5EF4-FFF2-40B4-BE49-F238E27FC236}">
                <a16:creationId xmlns:a16="http://schemas.microsoft.com/office/drawing/2014/main" id="{7A2EB87D-5456-4944-9F26-65AFBC9B3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19159"/>
            <a:ext cx="10848975" cy="419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29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157F-BB39-451A-B202-003608C333AF}"/>
              </a:ext>
            </a:extLst>
          </p:cNvPr>
          <p:cNvSpPr>
            <a:spLocks noGrp="1"/>
          </p:cNvSpPr>
          <p:nvPr>
            <p:ph idx="1"/>
          </p:nvPr>
        </p:nvSpPr>
        <p:spPr>
          <a:xfrm>
            <a:off x="1080248" y="4631988"/>
            <a:ext cx="11062446" cy="2075329"/>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800" b="0" i="0" dirty="0" err="1">
                <a:solidFill>
                  <a:srgbClr val="000000"/>
                </a:solidFill>
                <a:effectLst/>
                <a:latin typeface="Century" panose="02040604050505020304" pitchFamily="18" charset="0"/>
              </a:rPr>
              <a:t>etc</a:t>
            </a:r>
            <a:r>
              <a:rPr lang="en-US" sz="1800" b="0" i="0" dirty="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a:p>
            <a:endParaRPr lang="en-US" dirty="0"/>
          </a:p>
        </p:txBody>
      </p:sp>
      <p:pic>
        <p:nvPicPr>
          <p:cNvPr id="4" name="Picture 2">
            <a:extLst>
              <a:ext uri="{FF2B5EF4-FFF2-40B4-BE49-F238E27FC236}">
                <a16:creationId xmlns:a16="http://schemas.microsoft.com/office/drawing/2014/main" id="{9DFD51BF-EAEF-4D81-BFAB-7D3791AFA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019" y="150683"/>
            <a:ext cx="10734675" cy="438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3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F9B8F-4123-407B-AFD6-47F2D4D05C51}"/>
              </a:ext>
            </a:extLst>
          </p:cNvPr>
          <p:cNvSpPr>
            <a:spLocks noGrp="1"/>
          </p:cNvSpPr>
          <p:nvPr>
            <p:ph idx="1"/>
          </p:nvPr>
        </p:nvSpPr>
        <p:spPr>
          <a:xfrm>
            <a:off x="174812" y="5047887"/>
            <a:ext cx="11900647" cy="1554620"/>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a:p>
            <a:endParaRPr lang="en-US" dirty="0"/>
          </a:p>
        </p:txBody>
      </p:sp>
      <p:pic>
        <p:nvPicPr>
          <p:cNvPr id="4" name="Picture 2">
            <a:extLst>
              <a:ext uri="{FF2B5EF4-FFF2-40B4-BE49-F238E27FC236}">
                <a16:creationId xmlns:a16="http://schemas.microsoft.com/office/drawing/2014/main" id="{11F9EB2B-79AE-45BF-A7BD-6392C2411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982" y="255494"/>
            <a:ext cx="10260105" cy="479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06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F9433-416D-4412-95ED-0B8BDEB90290}"/>
              </a:ext>
            </a:extLst>
          </p:cNvPr>
          <p:cNvSpPr>
            <a:spLocks noGrp="1"/>
          </p:cNvSpPr>
          <p:nvPr>
            <p:ph idx="1"/>
          </p:nvPr>
        </p:nvSpPr>
        <p:spPr>
          <a:xfrm>
            <a:off x="336175" y="3647872"/>
            <a:ext cx="11846859" cy="3210128"/>
          </a:xfrm>
        </p:spPr>
        <p:txBody>
          <a:bodyPr>
            <a:norm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a:p>
            <a:endParaRPr lang="en-US" dirty="0"/>
          </a:p>
        </p:txBody>
      </p:sp>
      <p:pic>
        <p:nvPicPr>
          <p:cNvPr id="4" name="Picture 2">
            <a:extLst>
              <a:ext uri="{FF2B5EF4-FFF2-40B4-BE49-F238E27FC236}">
                <a16:creationId xmlns:a16="http://schemas.microsoft.com/office/drawing/2014/main" id="{5B6D535F-9E27-45EC-ADD0-5BCE712A6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060"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18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3C2B5-BA72-4FBD-90D2-AA3B937A3495}"/>
              </a:ext>
            </a:extLst>
          </p:cNvPr>
          <p:cNvSpPr>
            <a:spLocks noGrp="1"/>
          </p:cNvSpPr>
          <p:nvPr>
            <p:ph idx="1"/>
          </p:nvPr>
        </p:nvSpPr>
        <p:spPr>
          <a:xfrm>
            <a:off x="1452282" y="4715434"/>
            <a:ext cx="10529047" cy="1923212"/>
          </a:xfrm>
        </p:spPr>
        <p:txBody>
          <a:bodyPr>
            <a:normAutofit/>
          </a:bodyPr>
          <a:lstStyle/>
          <a:p>
            <a:pPr marL="342900" indent="-342900" algn="just" rtl="0">
              <a:buFont typeface="Wingdings" panose="05000000000000000000" pitchFamily="2" charset="2"/>
              <a:buChar char="ü"/>
            </a:pPr>
            <a:r>
              <a:rPr lang="en-US" sz="18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8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dirty="0"/>
          </a:p>
        </p:txBody>
      </p:sp>
      <p:pic>
        <p:nvPicPr>
          <p:cNvPr id="4" name="Picture 2">
            <a:extLst>
              <a:ext uri="{FF2B5EF4-FFF2-40B4-BE49-F238E27FC236}">
                <a16:creationId xmlns:a16="http://schemas.microsoft.com/office/drawing/2014/main" id="{A2523BED-B8E0-44BF-8DB4-5311ECE99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95" y="219354"/>
            <a:ext cx="11249305" cy="4177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607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CB4E2-920C-4964-B85F-33A548E6FDB6}"/>
              </a:ext>
            </a:extLst>
          </p:cNvPr>
          <p:cNvSpPr>
            <a:spLocks noGrp="1"/>
          </p:cNvSpPr>
          <p:nvPr>
            <p:ph idx="1"/>
          </p:nvPr>
        </p:nvSpPr>
        <p:spPr>
          <a:xfrm>
            <a:off x="1358153" y="4687871"/>
            <a:ext cx="10553979" cy="2046529"/>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pic>
        <p:nvPicPr>
          <p:cNvPr id="4" name="Picture 2">
            <a:extLst>
              <a:ext uri="{FF2B5EF4-FFF2-40B4-BE49-F238E27FC236}">
                <a16:creationId xmlns:a16="http://schemas.microsoft.com/office/drawing/2014/main" id="{6992692F-5341-45FE-98B2-2BE82AADB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910" y="123600"/>
            <a:ext cx="9610725" cy="438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48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CEDAD-2C1D-4770-AA29-33B0272195C0}"/>
              </a:ext>
            </a:extLst>
          </p:cNvPr>
          <p:cNvSpPr>
            <a:spLocks noGrp="1"/>
          </p:cNvSpPr>
          <p:nvPr>
            <p:ph idx="1"/>
          </p:nvPr>
        </p:nvSpPr>
        <p:spPr>
          <a:xfrm>
            <a:off x="779930" y="4701988"/>
            <a:ext cx="11107270" cy="1927413"/>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When there is promotion and sales, Myntra takes time </a:t>
            </a:r>
            <a:r>
              <a:rPr lang="en-US" sz="1800" b="0" i="0" dirty="0" err="1">
                <a:solidFill>
                  <a:srgbClr val="000000"/>
                </a:solidFill>
                <a:effectLst/>
                <a:latin typeface="Century" panose="02040604050505020304" pitchFamily="18" charset="0"/>
              </a:rPr>
              <a:t>ti</a:t>
            </a:r>
            <a:r>
              <a:rPr lang="en-US" sz="18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pic>
        <p:nvPicPr>
          <p:cNvPr id="4" name="Picture 2">
            <a:extLst>
              <a:ext uri="{FF2B5EF4-FFF2-40B4-BE49-F238E27FC236}">
                <a16:creationId xmlns:a16="http://schemas.microsoft.com/office/drawing/2014/main" id="{1E56A9DA-E01F-4481-9A43-27C397657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762" y="123599"/>
            <a:ext cx="9467850" cy="44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7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9523-CBFA-4F6A-A3B1-F52526414A5F}"/>
              </a:ext>
            </a:extLst>
          </p:cNvPr>
          <p:cNvSpPr>
            <a:spLocks noGrp="1"/>
          </p:cNvSpPr>
          <p:nvPr>
            <p:ph type="title"/>
          </p:nvPr>
        </p:nvSpPr>
        <p:spPr>
          <a:xfrm>
            <a:off x="1786101" y="1148545"/>
            <a:ext cx="8911687" cy="787831"/>
          </a:xfrm>
        </p:spPr>
        <p:txBody>
          <a:bodyPr>
            <a:normAutofit fontScale="90000"/>
          </a:bodyPr>
          <a:lstStyle/>
          <a:p>
            <a:pPr algn="ctr"/>
            <a:r>
              <a:rPr lang="en-US" sz="3600" b="1" u="sng" dirty="0">
                <a:latin typeface="Century" panose="02040604050505020304" pitchFamily="18" charset="0"/>
              </a:rPr>
              <a:t>PROBLEM STATEMENT</a:t>
            </a:r>
            <a:br>
              <a:rPr lang="en-IN" sz="3600" b="1" u="sng"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5A3FCD5B-6BDA-4DBE-BB86-96E3F49F4C12}"/>
              </a:ext>
            </a:extLst>
          </p:cNvPr>
          <p:cNvSpPr>
            <a:spLocks noGrp="1"/>
          </p:cNvSpPr>
          <p:nvPr>
            <p:ph idx="1"/>
          </p:nvPr>
        </p:nvSpPr>
        <p:spPr>
          <a:xfrm>
            <a:off x="1638299" y="1828800"/>
            <a:ext cx="9724465" cy="4499281"/>
          </a:xfrm>
        </p:spPr>
        <p:txBody>
          <a:bodyPr>
            <a:normAutofit lnSpcReduction="10000"/>
          </a:bodyPr>
          <a:lstStyle/>
          <a:p>
            <a:pPr marL="285750" indent="-285750" algn="just">
              <a:buFont typeface="Wingdings" panose="05000000000000000000" pitchFamily="2" charset="2"/>
              <a:buChar char="Ø"/>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dirty="0"/>
          </a:p>
        </p:txBody>
      </p:sp>
    </p:spTree>
    <p:extLst>
      <p:ext uri="{BB962C8B-B14F-4D97-AF65-F5344CB8AC3E}">
        <p14:creationId xmlns:p14="http://schemas.microsoft.com/office/powerpoint/2010/main" val="2593066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9C50-63A8-474C-952F-B7C5E77253C6}"/>
              </a:ext>
            </a:extLst>
          </p:cNvPr>
          <p:cNvSpPr>
            <a:spLocks noGrp="1"/>
          </p:cNvSpPr>
          <p:nvPr>
            <p:ph idx="1"/>
          </p:nvPr>
        </p:nvSpPr>
        <p:spPr>
          <a:xfrm>
            <a:off x="2415800" y="4924867"/>
            <a:ext cx="9020175" cy="1166650"/>
          </a:xfrm>
        </p:spPr>
        <p:txBody>
          <a:bodyPr/>
          <a:lstStyle/>
          <a:p>
            <a:r>
              <a:rPr lang="en-US" sz="1800" b="0" i="0" dirty="0">
                <a:solidFill>
                  <a:srgbClr val="000000"/>
                </a:solidFill>
                <a:effectLst/>
                <a:latin typeface="Century" panose="02040604050505020304" pitchFamily="18" charset="0"/>
              </a:rPr>
              <a:t>Snapdeal has limited mode of payment on most of the products followed by Amazon. And </a:t>
            </a:r>
            <a:r>
              <a:rPr lang="en-US" sz="1800" dirty="0">
                <a:solidFill>
                  <a:srgbClr val="000000"/>
                </a:solidFill>
                <a:latin typeface="Century" panose="02040604050505020304" pitchFamily="18" charset="0"/>
              </a:rPr>
              <a:t>P</a:t>
            </a:r>
            <a:r>
              <a:rPr lang="en-US" sz="18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pic>
        <p:nvPicPr>
          <p:cNvPr id="4" name="Picture 2">
            <a:extLst>
              <a:ext uri="{FF2B5EF4-FFF2-40B4-BE49-F238E27FC236}">
                <a16:creationId xmlns:a16="http://schemas.microsoft.com/office/drawing/2014/main" id="{1D2D82F3-4781-40E4-B196-7CF497FCE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4" y="473508"/>
            <a:ext cx="9020175" cy="425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55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32EEB-5F0C-48C1-984C-5E41B08C16A2}"/>
              </a:ext>
            </a:extLst>
          </p:cNvPr>
          <p:cNvSpPr>
            <a:spLocks noGrp="1"/>
          </p:cNvSpPr>
          <p:nvPr>
            <p:ph idx="1"/>
          </p:nvPr>
        </p:nvSpPr>
        <p:spPr>
          <a:xfrm>
            <a:off x="463642" y="4536809"/>
            <a:ext cx="11598369" cy="2286144"/>
          </a:xfrm>
        </p:spPr>
        <p:txBody>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4" name="Picture 2">
            <a:extLst>
              <a:ext uri="{FF2B5EF4-FFF2-40B4-BE49-F238E27FC236}">
                <a16:creationId xmlns:a16="http://schemas.microsoft.com/office/drawing/2014/main" id="{E17F7210-0C23-4531-94C4-D95DBD103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832" y="256639"/>
            <a:ext cx="10296525" cy="428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48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8274-6BE1-4527-9B09-900AEC1DFDDF}"/>
              </a:ext>
            </a:extLst>
          </p:cNvPr>
          <p:cNvSpPr>
            <a:spLocks noGrp="1"/>
          </p:cNvSpPr>
          <p:nvPr>
            <p:ph type="title"/>
          </p:nvPr>
        </p:nvSpPr>
        <p:spPr/>
        <p:txBody>
          <a:bodyPr/>
          <a:lstStyle/>
          <a:p>
            <a:pPr algn="ctr"/>
            <a:r>
              <a:rPr lang="en-US" sz="3600" b="1" u="sng" dirty="0">
                <a:latin typeface="Century" panose="02040604050505020304" pitchFamily="18" charset="0"/>
              </a:rPr>
              <a:t>ASSUMPTIONS</a:t>
            </a:r>
            <a:endParaRPr lang="en-US" dirty="0"/>
          </a:p>
        </p:txBody>
      </p:sp>
      <p:sp>
        <p:nvSpPr>
          <p:cNvPr id="3" name="Content Placeholder 2">
            <a:extLst>
              <a:ext uri="{FF2B5EF4-FFF2-40B4-BE49-F238E27FC236}">
                <a16:creationId xmlns:a16="http://schemas.microsoft.com/office/drawing/2014/main" id="{26116CAE-0E86-4080-B77F-139849CE2FFF}"/>
              </a:ext>
            </a:extLst>
          </p:cNvPr>
          <p:cNvSpPr>
            <a:spLocks noGrp="1"/>
          </p:cNvSpPr>
          <p:nvPr>
            <p:ph idx="1"/>
          </p:nvPr>
        </p:nvSpPr>
        <p:spPr>
          <a:xfrm>
            <a:off x="2124636" y="1801906"/>
            <a:ext cx="9487553" cy="4666130"/>
          </a:xfrm>
        </p:spPr>
        <p:txBody>
          <a:bodyPr/>
          <a:lstStyle/>
          <a:p>
            <a:pPr algn="just">
              <a:spcBef>
                <a:spcPts val="1200"/>
              </a:spcBef>
            </a:pPr>
            <a:r>
              <a:rPr lang="en-IN" sz="1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2158614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81428-79F3-4A0D-B24C-E72A9485B05F}"/>
              </a:ext>
            </a:extLst>
          </p:cNvPr>
          <p:cNvSpPr>
            <a:spLocks noGrp="1"/>
          </p:cNvSpPr>
          <p:nvPr>
            <p:ph idx="1"/>
          </p:nvPr>
        </p:nvSpPr>
        <p:spPr>
          <a:xfrm>
            <a:off x="995082" y="1828799"/>
            <a:ext cx="10509530" cy="4477871"/>
          </a:xfrm>
        </p:spPr>
        <p:txBody>
          <a:bodyPr>
            <a:normAutofit/>
          </a:bodyPr>
          <a:lstStyle/>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8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800" dirty="0">
              <a:latin typeface="Century" panose="02040604050505020304" pitchFamily="18" charset="0"/>
            </a:endParaRPr>
          </a:p>
          <a:p>
            <a:endParaRPr lang="en-US" dirty="0"/>
          </a:p>
        </p:txBody>
      </p:sp>
    </p:spTree>
    <p:extLst>
      <p:ext uri="{BB962C8B-B14F-4D97-AF65-F5344CB8AC3E}">
        <p14:creationId xmlns:p14="http://schemas.microsoft.com/office/powerpoint/2010/main" val="136398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5D45-942F-48BB-B145-6CA83E4199AA}"/>
              </a:ext>
            </a:extLst>
          </p:cNvPr>
          <p:cNvSpPr>
            <a:spLocks noGrp="1"/>
          </p:cNvSpPr>
          <p:nvPr>
            <p:ph type="title"/>
          </p:nvPr>
        </p:nvSpPr>
        <p:spPr/>
        <p:txBody>
          <a:bodyPr/>
          <a:lstStyle/>
          <a:p>
            <a:pPr algn="ctr"/>
            <a:r>
              <a:rPr lang="en-US" sz="3600" b="1" u="sng" dirty="0">
                <a:latin typeface="Century" panose="02040604050505020304" pitchFamily="18" charset="0"/>
              </a:rPr>
              <a:t>CONCLUSION</a:t>
            </a:r>
            <a:br>
              <a:rPr lang="en-IN" sz="3600" b="1" u="sng"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1C4B2B24-52FC-4060-9315-20F11D909929}"/>
              </a:ext>
            </a:extLst>
          </p:cNvPr>
          <p:cNvSpPr>
            <a:spLocks noGrp="1"/>
          </p:cNvSpPr>
          <p:nvPr>
            <p:ph idx="1"/>
          </p:nvPr>
        </p:nvSpPr>
        <p:spPr>
          <a:xfrm>
            <a:off x="1036320" y="1239818"/>
            <a:ext cx="10407332" cy="4999616"/>
          </a:xfrm>
        </p:spPr>
        <p:txBody>
          <a:bodyPr>
            <a:normAutofit lnSpcReduction="10000"/>
          </a:bodyPr>
          <a:lstStyle/>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Century" panose="02040604050505020304" pitchFamily="18" charset="0"/>
              </a:rPr>
              <a:t> </a:t>
            </a:r>
            <a:r>
              <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339650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CFC77-CEC2-4074-BFDF-ED6F233374B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2303BA-6688-42EF-AAA9-ACD6F4819E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13447"/>
            <a:ext cx="12192000" cy="6844553"/>
          </a:xfrm>
          <a:prstGeom prst="rect">
            <a:avLst/>
          </a:prstGeom>
        </p:spPr>
      </p:pic>
      <p:sp>
        <p:nvSpPr>
          <p:cNvPr id="5" name="TextBox 4">
            <a:extLst>
              <a:ext uri="{FF2B5EF4-FFF2-40B4-BE49-F238E27FC236}">
                <a16:creationId xmlns:a16="http://schemas.microsoft.com/office/drawing/2014/main" id="{D6EDEA94-0F78-4BCF-A74C-8F07CF0AA058}"/>
              </a:ext>
            </a:extLst>
          </p:cNvPr>
          <p:cNvSpPr txBox="1"/>
          <p:nvPr/>
        </p:nvSpPr>
        <p:spPr>
          <a:xfrm>
            <a:off x="849594" y="7072973"/>
            <a:ext cx="10492811"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48959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B9497-0614-41FD-9509-508C3F1046CF}"/>
              </a:ext>
            </a:extLst>
          </p:cNvPr>
          <p:cNvSpPr>
            <a:spLocks noGrp="1"/>
          </p:cNvSpPr>
          <p:nvPr>
            <p:ph idx="1"/>
          </p:nvPr>
        </p:nvSpPr>
        <p:spPr>
          <a:xfrm>
            <a:off x="2386519" y="712695"/>
            <a:ext cx="8915400" cy="3133165"/>
          </a:xfrm>
        </p:spPr>
        <p:txBody>
          <a:bodyPr/>
          <a:lstStyle/>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36B3F9E-6D9B-4E41-8564-28B6B04C09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4712" y="3143178"/>
            <a:ext cx="7179013" cy="3472775"/>
          </a:xfrm>
          <a:prstGeom prst="rect">
            <a:avLst/>
          </a:prstGeom>
          <a:noFill/>
          <a:ln>
            <a:noFill/>
          </a:ln>
        </p:spPr>
      </p:pic>
    </p:spTree>
    <p:extLst>
      <p:ext uri="{BB962C8B-B14F-4D97-AF65-F5344CB8AC3E}">
        <p14:creationId xmlns:p14="http://schemas.microsoft.com/office/powerpoint/2010/main" val="143190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04C8-8B09-478F-81B2-254EA9D81B61}"/>
              </a:ext>
            </a:extLst>
          </p:cNvPr>
          <p:cNvSpPr>
            <a:spLocks noGrp="1"/>
          </p:cNvSpPr>
          <p:nvPr>
            <p:ph type="title"/>
          </p:nvPr>
        </p:nvSpPr>
        <p:spPr>
          <a:xfrm>
            <a:off x="2592925" y="852710"/>
            <a:ext cx="8911687" cy="881961"/>
          </a:xfrm>
        </p:spPr>
        <p:txBody>
          <a:bodyPr>
            <a:normAutofit fontScale="90000"/>
          </a:bodyPr>
          <a:lstStyle/>
          <a:p>
            <a:r>
              <a:rPr lang="en-US" sz="3600" b="1" dirty="0">
                <a:solidFill>
                  <a:schemeClr val="tx1">
                    <a:lumMod val="95000"/>
                    <a:lumOff val="5000"/>
                  </a:schemeClr>
                </a:solidFill>
                <a:latin typeface="Century" panose="02040604050505020304" pitchFamily="18" charset="0"/>
              </a:rPr>
              <a:t>Problem Understanding:</a:t>
            </a:r>
            <a:br>
              <a:rPr lang="en-US" sz="3600" b="1" dirty="0">
                <a:solidFill>
                  <a:schemeClr val="tx1">
                    <a:lumMod val="95000"/>
                    <a:lumOff val="5000"/>
                  </a:schemeClr>
                </a:solidFill>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4FF7456F-D253-46D4-BBD0-B8CE1E2721DF}"/>
              </a:ext>
            </a:extLst>
          </p:cNvPr>
          <p:cNvSpPr>
            <a:spLocks noGrp="1"/>
          </p:cNvSpPr>
          <p:nvPr>
            <p:ph idx="1"/>
          </p:nvPr>
        </p:nvSpPr>
        <p:spPr>
          <a:xfrm>
            <a:off x="2427847" y="1891553"/>
            <a:ext cx="8915400" cy="3777622"/>
          </a:xfrm>
        </p:spPr>
        <p:txBody>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a:p>
            <a:endParaRPr lang="en-US" dirty="0"/>
          </a:p>
        </p:txBody>
      </p:sp>
    </p:spTree>
    <p:extLst>
      <p:ext uri="{BB962C8B-B14F-4D97-AF65-F5344CB8AC3E}">
        <p14:creationId xmlns:p14="http://schemas.microsoft.com/office/powerpoint/2010/main" val="216113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829E-D84D-4677-A675-8659A8130483}"/>
              </a:ext>
            </a:extLst>
          </p:cNvPr>
          <p:cNvSpPr>
            <a:spLocks noGrp="1"/>
          </p:cNvSpPr>
          <p:nvPr>
            <p:ph type="title"/>
          </p:nvPr>
        </p:nvSpPr>
        <p:spPr>
          <a:xfrm>
            <a:off x="2592925" y="624110"/>
            <a:ext cx="8911687" cy="962643"/>
          </a:xfrm>
        </p:spPr>
        <p:txBody>
          <a:bodyPr/>
          <a:lstStyle/>
          <a:p>
            <a:r>
              <a:rPr lang="en-IN" sz="36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US" dirty="0"/>
          </a:p>
        </p:txBody>
      </p:sp>
      <p:sp>
        <p:nvSpPr>
          <p:cNvPr id="3" name="Content Placeholder 2">
            <a:extLst>
              <a:ext uri="{FF2B5EF4-FFF2-40B4-BE49-F238E27FC236}">
                <a16:creationId xmlns:a16="http://schemas.microsoft.com/office/drawing/2014/main" id="{C570D4FF-DAFA-4A61-BBFB-AF7C0DF95571}"/>
              </a:ext>
            </a:extLst>
          </p:cNvPr>
          <p:cNvSpPr>
            <a:spLocks noGrp="1"/>
          </p:cNvSpPr>
          <p:nvPr>
            <p:ph idx="1"/>
          </p:nvPr>
        </p:nvSpPr>
        <p:spPr>
          <a:xfrm>
            <a:off x="2495083" y="1711196"/>
            <a:ext cx="8915400" cy="4625800"/>
          </a:xfrm>
        </p:spPr>
        <p:txBody>
          <a:bodyPr/>
          <a:lstStyle/>
          <a:p>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US" dirty="0"/>
          </a:p>
        </p:txBody>
      </p:sp>
      <p:pic>
        <p:nvPicPr>
          <p:cNvPr id="4" name="Picture 3">
            <a:extLst>
              <a:ext uri="{FF2B5EF4-FFF2-40B4-BE49-F238E27FC236}">
                <a16:creationId xmlns:a16="http://schemas.microsoft.com/office/drawing/2014/main" id="{E6EC2CB6-3EDF-4D83-800B-852007468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136" y="2963811"/>
            <a:ext cx="4447259" cy="3373185"/>
          </a:xfrm>
          <a:prstGeom prst="rect">
            <a:avLst/>
          </a:prstGeom>
        </p:spPr>
      </p:pic>
      <p:pic>
        <p:nvPicPr>
          <p:cNvPr id="5" name="Picture 2">
            <a:extLst>
              <a:ext uri="{FF2B5EF4-FFF2-40B4-BE49-F238E27FC236}">
                <a16:creationId xmlns:a16="http://schemas.microsoft.com/office/drawing/2014/main" id="{44DAF9FF-1F4E-4014-BC1C-0016787F4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311" y="2875954"/>
            <a:ext cx="4347105" cy="346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4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9B0-A056-4B84-BE7B-A756569D83FF}"/>
              </a:ext>
            </a:extLst>
          </p:cNvPr>
          <p:cNvSpPr>
            <a:spLocks noGrp="1"/>
          </p:cNvSpPr>
          <p:nvPr>
            <p:ph type="title"/>
          </p:nvPr>
        </p:nvSpPr>
        <p:spPr>
          <a:xfrm>
            <a:off x="2592925" y="624110"/>
            <a:ext cx="8911687" cy="720596"/>
          </a:xfrm>
        </p:spPr>
        <p:txBody>
          <a:bodyPr>
            <a:normAutofit fontScale="90000"/>
          </a:bodyPr>
          <a:lstStyle/>
          <a:p>
            <a:r>
              <a:rPr lang="en-US" sz="3600" b="1" dirty="0">
                <a:latin typeface="Century" panose="02040604050505020304" pitchFamily="18" charset="0"/>
              </a:rPr>
              <a:t> </a:t>
            </a:r>
            <a:r>
              <a:rPr lang="en-IN" sz="36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A93A47B-92BD-417B-A9D3-D3B5806EC234}"/>
              </a:ext>
            </a:extLst>
          </p:cNvPr>
          <p:cNvSpPr>
            <a:spLocks noGrp="1"/>
          </p:cNvSpPr>
          <p:nvPr>
            <p:ph idx="1"/>
          </p:nvPr>
        </p:nvSpPr>
        <p:spPr>
          <a:xfrm>
            <a:off x="1890026" y="1877439"/>
            <a:ext cx="4739373" cy="4253896"/>
          </a:xfrm>
        </p:spPr>
        <p:txBody>
          <a:bodyPr>
            <a:normAutofit fontScale="92500"/>
          </a:bodyPr>
          <a:lstStyle/>
          <a:p>
            <a:pPr marL="342900" lvl="0" indent="-342900">
              <a:lnSpc>
                <a:spcPct val="107000"/>
              </a:lnSpc>
              <a:buFont typeface="Wingdings" panose="05000000000000000000" pitchFamily="2" charset="2"/>
              <a:buChar char=""/>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a:p>
            <a:endParaRPr lang="en-US" dirty="0"/>
          </a:p>
        </p:txBody>
      </p:sp>
      <p:pic>
        <p:nvPicPr>
          <p:cNvPr id="4" name="Picture 2">
            <a:extLst>
              <a:ext uri="{FF2B5EF4-FFF2-40B4-BE49-F238E27FC236}">
                <a16:creationId xmlns:a16="http://schemas.microsoft.com/office/drawing/2014/main" id="{AC084DC8-6F2C-404A-B2B8-8221FE334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399" y="1877439"/>
            <a:ext cx="5355077" cy="389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1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3C3A-E16D-4FA2-B4E0-E4CA61850CC3}"/>
              </a:ext>
            </a:extLst>
          </p:cNvPr>
          <p:cNvSpPr>
            <a:spLocks noGrp="1"/>
          </p:cNvSpPr>
          <p:nvPr>
            <p:ph type="title"/>
          </p:nvPr>
        </p:nvSpPr>
        <p:spPr>
          <a:xfrm>
            <a:off x="2592925" y="718240"/>
            <a:ext cx="8911687" cy="814725"/>
          </a:xfrm>
        </p:spPr>
        <p:txBody>
          <a:bodyPr>
            <a:normAutofit fontScale="90000"/>
          </a:bodyPr>
          <a:lstStyle/>
          <a:p>
            <a:r>
              <a:rPr lang="en-US" sz="3600" b="1" dirty="0">
                <a:latin typeface="Century" panose="02040604050505020304" pitchFamily="18" charset="0"/>
              </a:rPr>
              <a:t>Benefits of Customer Retention:</a:t>
            </a:r>
            <a:br>
              <a:rPr lang="en-IN" sz="3600" b="1"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42CD035F-507F-4BE5-A8AE-E92B5A63702F}"/>
              </a:ext>
            </a:extLst>
          </p:cNvPr>
          <p:cNvSpPr>
            <a:spLocks noGrp="1"/>
          </p:cNvSpPr>
          <p:nvPr>
            <p:ph idx="1"/>
          </p:nvPr>
        </p:nvSpPr>
        <p:spPr>
          <a:xfrm>
            <a:off x="2589212" y="1828800"/>
            <a:ext cx="8915400" cy="4082422"/>
          </a:xfrm>
        </p:spPr>
        <p:txBody>
          <a:bodyPr>
            <a:normAutofit fontScale="92500" lnSpcReduction="20000"/>
          </a:bodyPr>
          <a:lstStyle/>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Retention is more cost </a:t>
            </a:r>
            <a:r>
              <a:rPr lang="en-US" sz="1800" dirty="0">
                <a:solidFill>
                  <a:schemeClr val="tx1">
                    <a:lumMod val="95000"/>
                    <a:lumOff val="5000"/>
                  </a:schemeClr>
                </a:solidFill>
                <a:latin typeface="Century" panose="02040604050505020304" pitchFamily="18" charset="0"/>
              </a:rPr>
              <a:t>e</a:t>
            </a:r>
            <a:r>
              <a:rPr lang="en-US" sz="18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i="0" dirty="0">
                <a:solidFill>
                  <a:schemeClr val="tx1">
                    <a:lumMod val="95000"/>
                    <a:lumOff val="5000"/>
                  </a:schemeClr>
                </a:solidFill>
                <a:effectLst/>
                <a:latin typeface="Century" panose="02040604050505020304" pitchFamily="18" charset="0"/>
              </a:rPr>
              <a:t>Regular customers provide more feedback.</a:t>
            </a:r>
            <a:endParaRPr lang="en-US" sz="1800" dirty="0">
              <a:solidFill>
                <a:schemeClr val="tx1">
                  <a:lumMod val="95000"/>
                  <a:lumOff val="5000"/>
                </a:schemeClr>
              </a:solidFill>
              <a:latin typeface="Century" panose="02040604050505020304" pitchFamily="18" charset="0"/>
            </a:endParaRPr>
          </a:p>
          <a:p>
            <a:pPr algn="just"/>
            <a:endParaRPr lang="en-US" sz="18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8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8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8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800" dirty="0">
              <a:latin typeface="Century" panose="02040604050505020304" pitchFamily="18" charset="0"/>
            </a:endParaRPr>
          </a:p>
          <a:p>
            <a:endParaRPr lang="en-US" dirty="0"/>
          </a:p>
        </p:txBody>
      </p:sp>
    </p:spTree>
    <p:extLst>
      <p:ext uri="{BB962C8B-B14F-4D97-AF65-F5344CB8AC3E}">
        <p14:creationId xmlns:p14="http://schemas.microsoft.com/office/powerpoint/2010/main" val="11959358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4698</Words>
  <Application>Microsoft Office PowerPoint</Application>
  <PresentationFormat>Widescreen</PresentationFormat>
  <Paragraphs>154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Calibri Light</vt:lpstr>
      <vt:lpstr>Century</vt:lpstr>
      <vt:lpstr>Wingdings</vt:lpstr>
      <vt:lpstr>Wingdings 3</vt:lpstr>
      <vt:lpstr>Retrospect</vt:lpstr>
      <vt:lpstr>Customer Retention</vt:lpstr>
      <vt:lpstr>AGENDA </vt:lpstr>
      <vt:lpstr>INTRODUCTION </vt:lpstr>
      <vt:lpstr>PROBLEM STATEMENT </vt:lpstr>
      <vt:lpstr>PowerPoint Presentation</vt:lpstr>
      <vt:lpstr>Problem Understanding: </vt:lpstr>
      <vt:lpstr>What is Customer Retention?</vt:lpstr>
      <vt:lpstr> Why is Customer Retention Important? </vt:lpstr>
      <vt:lpstr>Benefits of Customer Retention: </vt:lpstr>
      <vt:lpstr>Data Analysis Steps Done: </vt:lpstr>
      <vt:lpstr>Exploratory Data Analysis (EDA) Steps: </vt:lpstr>
      <vt:lpstr>Exploratory Data Analysis (EDA) Steps: </vt:lpstr>
      <vt:lpstr>VISUALIZATIONS </vt:lpstr>
      <vt:lpstr>Observations from the above graphs: </vt:lpstr>
      <vt:lpstr>PowerPoint Presentation</vt:lpstr>
      <vt:lpstr>Observations from the above graphs: </vt:lpstr>
      <vt:lpstr>PowerPoint Presentation</vt:lpstr>
      <vt:lpstr>Observations from the above graphs: </vt:lpstr>
      <vt:lpstr>PowerPoint Presentation</vt:lpstr>
      <vt:lpstr>Observation from the above plots: </vt:lpstr>
      <vt:lpstr>PowerPoint Presentation</vt:lpstr>
      <vt:lpstr>PowerPoint Presentation</vt:lpstr>
      <vt:lpstr>Observations from the above plots: </vt:lpstr>
      <vt:lpstr>PowerPoint Presentation</vt:lpstr>
      <vt:lpstr>PowerPoint Presentation</vt:lpstr>
      <vt:lpstr>Observations from the above plots: </vt:lpstr>
      <vt:lpstr>PowerPoint Presentation</vt:lpstr>
      <vt:lpstr>PowerPoint Presentation</vt:lpstr>
      <vt:lpstr>PowerPoint Presentation</vt:lpstr>
      <vt:lpstr>PowerPoint Presentation</vt:lpstr>
      <vt:lpstr>PowerPoint Presentation</vt:lpstr>
      <vt:lpstr>Observations from the above plots: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Dinesh Kumar</dc:creator>
  <cp:lastModifiedBy>Dinesh Kumar</cp:lastModifiedBy>
  <cp:revision>10</cp:revision>
  <dcterms:created xsi:type="dcterms:W3CDTF">2022-07-28T14:01:37Z</dcterms:created>
  <dcterms:modified xsi:type="dcterms:W3CDTF">2022-07-28T15:43:37Z</dcterms:modified>
</cp:coreProperties>
</file>