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340" r:id="rId3"/>
    <p:sldId id="358" r:id="rId4"/>
    <p:sldId id="373" r:id="rId5"/>
    <p:sldId id="374" r:id="rId6"/>
    <p:sldId id="376" r:id="rId7"/>
    <p:sldId id="377" r:id="rId8"/>
    <p:sldId id="375" r:id="rId9"/>
    <p:sldId id="352" r:id="rId10"/>
    <p:sldId id="379" r:id="rId11"/>
    <p:sldId id="390" r:id="rId12"/>
    <p:sldId id="389" r:id="rId13"/>
    <p:sldId id="391" r:id="rId14"/>
    <p:sldId id="380" r:id="rId15"/>
    <p:sldId id="381" r:id="rId16"/>
    <p:sldId id="392" r:id="rId17"/>
    <p:sldId id="383" r:id="rId18"/>
    <p:sldId id="386" r:id="rId19"/>
    <p:sldId id="385" r:id="rId20"/>
    <p:sldId id="384" r:id="rId21"/>
    <p:sldId id="388" r:id="rId22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1"/>
    <a:srgbClr val="D40863"/>
    <a:srgbClr val="87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64082" autoAdjust="0"/>
  </p:normalViewPr>
  <p:slideViewPr>
    <p:cSldViewPr>
      <p:cViewPr varScale="1">
        <p:scale>
          <a:sx n="100" d="100"/>
          <a:sy n="100" d="100"/>
        </p:scale>
        <p:origin x="2672" y="168"/>
      </p:cViewPr>
      <p:guideLst>
        <p:guide orient="horz" pos="622"/>
        <p:guide/>
      </p:guideLst>
    </p:cSldViewPr>
  </p:slideViewPr>
  <p:outlineViewPr>
    <p:cViewPr>
      <p:scale>
        <a:sx n="33" d="100"/>
        <a:sy n="33" d="100"/>
      </p:scale>
      <p:origin x="0" y="-65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88"/>
    </p:cViewPr>
  </p:sorterViewPr>
  <p:notesViewPr>
    <p:cSldViewPr showGuides="1">
      <p:cViewPr varScale="1">
        <p:scale>
          <a:sx n="126" d="100"/>
          <a:sy n="126" d="100"/>
        </p:scale>
        <p:origin x="326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39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483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30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7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5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37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515151"/>
              </a:solidFill>
              <a:effectLst/>
              <a:latin typeface="PT Serif" panose="020A0603040505020204" pitchFamily="18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498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253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430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34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84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63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u="none" strike="noStrike" dirty="0">
              <a:solidFill>
                <a:srgbClr val="2E3A45"/>
              </a:solidFill>
              <a:effectLst/>
              <a:latin typeface="Source Sans Pr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460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0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827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108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69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78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82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57300"/>
            <a:ext cx="7772400" cy="857250"/>
          </a:xfrm>
        </p:spPr>
        <p:txBody>
          <a:bodyPr anchor="ctr"/>
          <a:lstStyle>
            <a:lvl1pPr>
              <a:defRPr sz="3200">
                <a:solidFill>
                  <a:srgbClr val="870052"/>
                </a:solidFill>
              </a:defRPr>
            </a:lvl1pPr>
          </a:lstStyle>
          <a:p>
            <a:pPr lvl="0"/>
            <a:r>
              <a:rPr lang="sv-SE" noProof="0" dirty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65412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870052"/>
                </a:solidFill>
              </a:defRPr>
            </a:lvl1pPr>
          </a:lstStyle>
          <a:p>
            <a:pPr lvl="0"/>
            <a:r>
              <a:rPr lang="sv-SE" noProof="0" dirty="0"/>
              <a:t>Klicka här för att ändra format på underrubrik i bakgrunden</a:t>
            </a:r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50" y="195486"/>
            <a:ext cx="1585186" cy="792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4F0D8C-256F-BD41-AB0A-4303DB39BDFC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1F747-95F0-475F-A35A-D87D33D41CB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369050" y="790575"/>
            <a:ext cx="1943100" cy="388620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39750" y="790575"/>
            <a:ext cx="5676900" cy="38862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8E546-4D20-0B4C-B6CA-05A4F84B991F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F161A-FB90-4542-B16C-7A8DB2E421C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82838-F53A-AE43-8080-2AC7E4181D26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2976811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1851670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11BD6-94D5-B341-A1D2-59FA91A5BF35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D7644-3682-4529-B863-173C4F27A5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02150" y="1590675"/>
            <a:ext cx="381000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95E25-E215-364E-AE8E-900A2EF36DD0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99512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1F7216-52D1-FD46-81A4-5EB38D78E9B6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E0AE-C5F9-4DA8-9EF4-C3DD09B3F57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0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DCEF2C-2E3C-DE4D-AD47-08F1BAE76C50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72A2-7A6E-4D96-9253-F8CDFE0E8C6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C2A1C4-BDDF-C04B-90DE-A421C769BFF4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04788"/>
            <a:ext cx="4021286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EA254D-F16D-D943-8924-31E338E2BFAC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F7FDE-2326-4C33-9302-481989129E6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8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01E13-F6C2-164F-90BF-77A2FAF6A0A3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7654"/>
            <a:ext cx="7772400" cy="29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4857750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fld id="{E39BBB2B-CB15-7942-BA22-8F5DB5FB91C0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857750"/>
            <a:ext cx="2895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sv-SE"/>
              <a:t>Alen Lovric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4857750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2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48006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pic>
        <p:nvPicPr>
          <p:cNvPr id="9" name="Picture 10" descr="KI-Logo_rgb.tif                                                001030A5Macintosh HD                   BBA748FD: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26" y="182563"/>
            <a:ext cx="1329148" cy="54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400">
          <a:solidFill>
            <a:schemeClr val="accent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reference/activat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researchgate.net/deref/https%3A%2F%2Fcreativecommons.org%2Flicenses%2Fby%2F4.0%2F?_tp=eyJjb250ZXh0Ijp7ImZpcnN0UGFnZSI6Il9kaXJlY3QiLCJwYWdlIjoicHVibGljYXRpb24iLCJwb3NpdGlvbiI6InBhZ2VIZWFkZXIifX0" TargetMode="External"/><Relationship Id="rId4" Type="http://schemas.openxmlformats.org/officeDocument/2006/relationships/hyperlink" Target="http://dx.doi.org/10.7287/peerj.preprints.315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researchgate.net/deref/https%3A%2F%2Fcreativecommons.org%2Flicenses%2Fby%2F4.0%2F?_tp=eyJjb250ZXh0Ijp7ImZpcnN0UGFnZSI6Il9kaXJlY3QiLCJwYWdlIjoicHVibGljYXRpb24iLCJwb3NpdGlvbiI6InBhZ2VIZWFkZXIifX0" TargetMode="External"/><Relationship Id="rId4" Type="http://schemas.openxmlformats.org/officeDocument/2006/relationships/hyperlink" Target="http://dx.doi.org/10.7287/peerj.preprints.315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base/libPath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universe.dev/search/" TargetMode="External"/><Relationship Id="rId5" Type="http://schemas.openxmlformats.org/officeDocument/2006/relationships/hyperlink" Target="https://packagemanager.posit.co/" TargetMode="External"/><Relationship Id="rId4" Type="http://schemas.openxmlformats.org/officeDocument/2006/relationships/hyperlink" Target="https://bioconductor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status.html" TargetMode="External"/><Relationship Id="rId3" Type="http://schemas.openxmlformats.org/officeDocument/2006/relationships/hyperlink" Target="https://rstudio.github.io/renv/reference/init.html" TargetMode="External"/><Relationship Id="rId7" Type="http://schemas.openxmlformats.org/officeDocument/2006/relationships/hyperlink" Target="https://rstudio.github.io/renv/reference/updat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install.html" TargetMode="External"/><Relationship Id="rId5" Type="http://schemas.openxmlformats.org/officeDocument/2006/relationships/hyperlink" Target="https://rstudio.github.io/renv/reference/restore.html" TargetMode="External"/><Relationship Id="rId4" Type="http://schemas.openxmlformats.org/officeDocument/2006/relationships/hyperlink" Target="https://rstudio.github.io/renv/reference/snapshot.html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status.html" TargetMode="External"/><Relationship Id="rId3" Type="http://schemas.openxmlformats.org/officeDocument/2006/relationships/hyperlink" Target="https://rstudio.github.io/renv/reference/init.html" TargetMode="External"/><Relationship Id="rId7" Type="http://schemas.openxmlformats.org/officeDocument/2006/relationships/hyperlink" Target="https://rstudio.github.io/renv/reference/updat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install.html" TargetMode="External"/><Relationship Id="rId5" Type="http://schemas.openxmlformats.org/officeDocument/2006/relationships/hyperlink" Target="https://rstudio.github.io/renv/reference/restore.html" TargetMode="External"/><Relationship Id="rId4" Type="http://schemas.openxmlformats.org/officeDocument/2006/relationships/hyperlink" Target="https://rstudio.github.io/renv/reference/snapshot.html" TargetMode="Externa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update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rstudio.github.io/renv/reference/instal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restore.html" TargetMode="External"/><Relationship Id="rId5" Type="http://schemas.openxmlformats.org/officeDocument/2006/relationships/hyperlink" Target="https://rstudio.github.io/renv/reference/snapshot.html" TargetMode="External"/><Relationship Id="rId4" Type="http://schemas.openxmlformats.org/officeDocument/2006/relationships/hyperlink" Target="https://rstudio.github.io/renv/reference/init.html" TargetMode="External"/><Relationship Id="rId9" Type="http://schemas.openxmlformats.org/officeDocument/2006/relationships/hyperlink" Target="https://rstudio.github.io/renv/reference/status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renv/reference/update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rstudio.github.io/renv/reference/instal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renv/reference/restore.html" TargetMode="External"/><Relationship Id="rId5" Type="http://schemas.openxmlformats.org/officeDocument/2006/relationships/hyperlink" Target="https://rstudio.github.io/renv/reference/snapshot.html" TargetMode="External"/><Relationship Id="rId4" Type="http://schemas.openxmlformats.org/officeDocument/2006/relationships/hyperlink" Target="https://rstudio.github.io/renv/reference/init.html" TargetMode="External"/><Relationship Id="rId9" Type="http://schemas.openxmlformats.org/officeDocument/2006/relationships/hyperlink" Target="https://rstudio.github.io/renv/reference/statu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lib/rig" TargetMode="External"/><Relationship Id="rId7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erv.github.io/pandoc/" TargetMode="External"/><Relationship Id="rId5" Type="http://schemas.openxmlformats.org/officeDocument/2006/relationships/hyperlink" Target="https://docs.conda.io/en/latest/" TargetMode="External"/><Relationship Id="rId4" Type="http://schemas.openxmlformats.org/officeDocument/2006/relationships/hyperlink" Target="https://rud.is/rswi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732" y="1059582"/>
            <a:ext cx="6910536" cy="3672408"/>
          </a:xfrm>
        </p:spPr>
        <p:txBody>
          <a:bodyPr/>
          <a:lstStyle/>
          <a:p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Mastering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 </a:t>
            </a:r>
            <a:r>
              <a:rPr lang="en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Science and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#2</a:t>
            </a:r>
            <a:br>
              <a:rPr lang="sv-S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  <a:r>
              <a:rPr lang="sv-S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research </a:t>
            </a: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sv-S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sv-S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sv-SE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sv-S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Alen </a:t>
            </a:r>
            <a:r>
              <a:rPr lang="sv-SE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Lovric</a:t>
            </a:r>
            <a:r>
              <a:rPr lang="sv-SE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Billy </a:t>
            </a:r>
            <a:r>
              <a:rPr lang="sv-SE" sz="1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Langlet</a:t>
            </a:r>
            <a:endParaRPr lang="sv-SE" sz="2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9571-9247-194F-BA76-32B282887B04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ABDFC-822A-C167-9BDC-59D10F6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80120"/>
            <a:ext cx="7918450" cy="350785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GB" b="1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isn’t the right fit for your project!!!</a:t>
            </a:r>
          </a:p>
          <a:p>
            <a:pPr lv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deactivate </a:t>
            </a:r>
            <a:r>
              <a:rPr lang="en-GB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project you can use 3 different solutions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Deactivate </a:t>
            </a:r>
            <a:r>
              <a:rPr lang="en-GB" sz="1400" dirty="0" err="1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for the current project</a:t>
            </a:r>
          </a:p>
          <a:p>
            <a:pPr lvl="2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renv::deactivate()</a:t>
            </a:r>
            <a:r>
              <a:rPr lang="en-GB" sz="12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2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renv::activate()</a:t>
            </a:r>
            <a:endParaRPr lang="en-GB" sz="1200" u="sng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4863" lvl="1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Completely remove </a:t>
            </a:r>
            <a:r>
              <a:rPr lang="en-GB" sz="14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a project</a:t>
            </a:r>
          </a:p>
          <a:p>
            <a:pPr lvl="2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renv::deactivate(clea</a:t>
            </a:r>
            <a:r>
              <a:rPr lang="en-GB" sz="1200" u="sng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 = TRUE</a:t>
            </a: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r>
              <a:rPr lang="en-GB" sz="12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using </a:t>
            </a:r>
            <a:r>
              <a:rPr lang="en-GB" sz="14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across all project and remove global infrastructure</a:t>
            </a:r>
          </a:p>
          <a:p>
            <a:pPr marL="1144800" lvl="2" indent="-2304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 &lt;- </a:t>
            </a:r>
            <a:r>
              <a:rPr lang="en-GB" sz="12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2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paths$root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 marL="1144800" lvl="2" indent="-2304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unlink(root, recursive = TRUE)</a:t>
            </a:r>
          </a:p>
          <a:p>
            <a:pPr marL="1144800" lvl="2" indent="-2304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utils::</a:t>
            </a:r>
            <a:r>
              <a:rPr lang="en-GB" sz="12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remove.packages</a:t>
            </a:r>
            <a:r>
              <a:rPr lang="en-GB" sz="12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en-GB" sz="12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2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2" indent="0">
              <a:spcBef>
                <a:spcPts val="0"/>
              </a:spcBef>
              <a:spcAft>
                <a:spcPts val="1600"/>
              </a:spcAft>
              <a:buNone/>
            </a:pP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GB" b="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en-GB" sz="16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424E7-83DD-9F97-A6C6-89EC5ECBA29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Uninstalling </a:t>
            </a:r>
            <a:r>
              <a:rPr lang="en-US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57A0-46B8-B6E2-903D-FB7E4FF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B677-2C11-6341-8836-C6B3BD979698}" type="datetime4">
              <a:rPr lang="sv-SE" smtClean="0"/>
              <a:t>27 november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5BB-098B-387C-B5E2-B77C870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622-A28C-438A-2D82-2F024C0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E21C38-6581-83AA-6E3C-5C461A5D0E40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pic>
        <p:nvPicPr>
          <p:cNvPr id="8" name="Picture 7" descr="A person in a hat and cape&#10;&#10;Description automatically generated">
            <a:extLst>
              <a:ext uri="{FF2B5EF4-FFF2-40B4-BE49-F238E27FC236}">
                <a16:creationId xmlns:a16="http://schemas.microsoft.com/office/drawing/2014/main" id="{79306D2E-B2A2-8395-F1BF-9BDA5681F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6" b="4222"/>
          <a:stretch/>
        </p:blipFill>
        <p:spPr>
          <a:xfrm>
            <a:off x="5796136" y="1253040"/>
            <a:ext cx="2433464" cy="32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58C0-EF13-1856-A389-C87A1BB06A55}"/>
              </a:ext>
            </a:extLst>
          </p:cNvPr>
          <p:cNvSpPr txBox="1"/>
          <p:nvPr/>
        </p:nvSpPr>
        <p:spPr>
          <a:xfrm>
            <a:off x="5940152" y="4587974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www.deviantart.com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/zungam80</a:t>
            </a:r>
          </a:p>
        </p:txBody>
      </p:sp>
    </p:spTree>
    <p:extLst>
      <p:ext uri="{BB962C8B-B14F-4D97-AF65-F5344CB8AC3E}">
        <p14:creationId xmlns:p14="http://schemas.microsoft.com/office/powerpoint/2010/main" val="375368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57A0-46B8-B6E2-903D-FB7E4FF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B677-2C11-6341-8836-C6B3BD979698}" type="datetime4">
              <a:rPr lang="sv-SE" smtClean="0"/>
              <a:t>27 november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5BB-098B-387C-B5E2-B77C870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622-A28C-438A-2D82-2F024C0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1D3E62-2B2F-6731-E666-628A2AD2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03598"/>
            <a:ext cx="4536306" cy="309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Portable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600" b="1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E21C38-6581-83AA-6E3C-5C461A5D0E40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pic>
        <p:nvPicPr>
          <p:cNvPr id="8" name="Picture 7" descr="A person in a hat and cape&#10;&#10;Description automatically generated">
            <a:extLst>
              <a:ext uri="{FF2B5EF4-FFF2-40B4-BE49-F238E27FC236}">
                <a16:creationId xmlns:a16="http://schemas.microsoft.com/office/drawing/2014/main" id="{79306D2E-B2A2-8395-F1BF-9BDA5681F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6" b="4222"/>
          <a:stretch/>
        </p:blipFill>
        <p:spPr>
          <a:xfrm>
            <a:off x="5796136" y="1253040"/>
            <a:ext cx="2433464" cy="32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58C0-EF13-1856-A389-C87A1BB06A55}"/>
              </a:ext>
            </a:extLst>
          </p:cNvPr>
          <p:cNvSpPr txBox="1"/>
          <p:nvPr/>
        </p:nvSpPr>
        <p:spPr>
          <a:xfrm>
            <a:off x="5940152" y="4587974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www.deviantart.com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/zungam80</a:t>
            </a:r>
          </a:p>
        </p:txBody>
      </p:sp>
    </p:spTree>
    <p:extLst>
      <p:ext uri="{BB962C8B-B14F-4D97-AF65-F5344CB8AC3E}">
        <p14:creationId xmlns:p14="http://schemas.microsoft.com/office/powerpoint/2010/main" val="270479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57A0-46B8-B6E2-903D-FB7E4FF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B677-2C11-6341-8836-C6B3BD979698}" type="datetime4">
              <a:rPr lang="sv-SE" smtClean="0"/>
              <a:t>27 november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05BB-098B-387C-B5E2-B77C870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622-A28C-438A-2D82-2F024C0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1D3E62-2B2F-6731-E666-628A2AD2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03598"/>
            <a:ext cx="4536306" cy="309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Portable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dirty="0">
              <a:solidFill>
                <a:srgbClr val="2E3A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Bad and The Ugly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curve?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overhead?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Initialization </a:t>
            </a: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Dependency updates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4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Doesn’t suppor</a:t>
            </a: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R version management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E21C38-6581-83AA-6E3C-5C461A5D0E40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pic>
        <p:nvPicPr>
          <p:cNvPr id="8" name="Picture 7" descr="A person in a hat and cape&#10;&#10;Description automatically generated">
            <a:extLst>
              <a:ext uri="{FF2B5EF4-FFF2-40B4-BE49-F238E27FC236}">
                <a16:creationId xmlns:a16="http://schemas.microsoft.com/office/drawing/2014/main" id="{79306D2E-B2A2-8395-F1BF-9BDA5681F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6" b="4222"/>
          <a:stretch/>
        </p:blipFill>
        <p:spPr>
          <a:xfrm>
            <a:off x="5796136" y="1253040"/>
            <a:ext cx="2433464" cy="326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58C0-EF13-1856-A389-C87A1BB06A55}"/>
              </a:ext>
            </a:extLst>
          </p:cNvPr>
          <p:cNvSpPr txBox="1"/>
          <p:nvPr/>
        </p:nvSpPr>
        <p:spPr>
          <a:xfrm>
            <a:off x="5940152" y="4587974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www.deviantart.com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/zungam80</a:t>
            </a:r>
          </a:p>
        </p:txBody>
      </p:sp>
    </p:spTree>
    <p:extLst>
      <p:ext uri="{BB962C8B-B14F-4D97-AF65-F5344CB8AC3E}">
        <p14:creationId xmlns:p14="http://schemas.microsoft.com/office/powerpoint/2010/main" val="156515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8F83-3A0B-BD72-ABD7-E88A69B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😊</a:t>
            </a:r>
            <a:r>
              <a:rPr lang="en-S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01DA-E867-11D9-7658-26F98524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838-F53A-AE43-8080-2AC7E4181D26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497C-D0DF-0D9F-12D7-455DD68A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BBDE-F584-7C32-CFDA-E7AAF0F5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79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BE14-ACBB-00CB-59CE-7F86AA7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838-F53A-AE43-8080-2AC7E4181D26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38D2-1E00-9D61-DC46-FA26A6CB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56C5-88BC-1CB7-ACA5-68BF9B8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1654E8-0AAE-8741-2467-0F3FAFDC5E79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we cover?</a:t>
            </a:r>
            <a:r>
              <a:rPr lang="en-US" kern="0" dirty="0"/>
              <a:t>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0C012E-607B-694A-2099-706B332F0A69}"/>
              </a:ext>
            </a:extLst>
          </p:cNvPr>
          <p:cNvSpPr txBox="1">
            <a:spLocks/>
          </p:cNvSpPr>
          <p:nvPr/>
        </p:nvSpPr>
        <p:spPr bwMode="auto">
          <a:xfrm>
            <a:off x="539750" y="1330822"/>
            <a:ext cx="4824338" cy="29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SE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Version Control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Git Commands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GitHub?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Workflow in R</a:t>
            </a:r>
            <a:endParaRPr lang="en-GB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endParaRPr lang="en-GB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SE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 descr="A logo of git&#10;&#10;Description automatically generated">
            <a:extLst>
              <a:ext uri="{FF2B5EF4-FFF2-40B4-BE49-F238E27FC236}">
                <a16:creationId xmlns:a16="http://schemas.microsoft.com/office/drawing/2014/main" id="{CC69064A-0C57-990F-3A9E-9568A2C3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97" y="925405"/>
            <a:ext cx="2156889" cy="1618911"/>
          </a:xfrm>
          <a:prstGeom prst="rect">
            <a:avLst/>
          </a:prstGeom>
        </p:spPr>
      </p:pic>
      <p:pic>
        <p:nvPicPr>
          <p:cNvPr id="13" name="Picture 12" descr="A cartoon character in a cat garment&#10;&#10;Description automatically generated">
            <a:extLst>
              <a:ext uri="{FF2B5EF4-FFF2-40B4-BE49-F238E27FC236}">
                <a16:creationId xmlns:a16="http://schemas.microsoft.com/office/drawing/2014/main" id="{3E6437CD-460D-DB0B-494A-81DB3DAAF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99" y="2566789"/>
            <a:ext cx="1963269" cy="1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C99A-854B-24AD-16E9-28BC6BD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4A90-3C93-644D-9630-01D9283461A8}" type="datetime4">
              <a:rPr lang="sv-SE" smtClean="0"/>
              <a:t>27 november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C564-3701-92A7-B168-B7586CDD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4DD8-0104-854D-A3D1-4348169F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0F6267-BFC7-6C73-40B0-D250E010738A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Control </a:t>
            </a:r>
            <a:r>
              <a:rPr lang="en-US" kern="0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E2C9BF-95BB-9A4E-594E-398AF7208203}"/>
              </a:ext>
            </a:extLst>
          </p:cNvPr>
          <p:cNvSpPr txBox="1">
            <a:spLocks/>
          </p:cNvSpPr>
          <p:nvPr/>
        </p:nvSpPr>
        <p:spPr bwMode="auto">
          <a:xfrm>
            <a:off x="558210" y="1181158"/>
            <a:ext cx="5093056" cy="340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</a:t>
            </a: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Version control is like a time machine for your code, systematically tracking changes and enabling seamless collaboration. 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Importance:</a:t>
            </a:r>
            <a:r>
              <a:rPr lang="en-GB" sz="14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software and data science, version control is vital. It ensures organized coding, easy collaboration, and the ability to revert to stable versions. 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Stability: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Easily revert to a stable version after experiments.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Collaboration:</a:t>
            </a: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Multiple contributors work simultaneously without conflicts.</a:t>
            </a:r>
            <a:endParaRPr lang="en-GB" sz="12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SE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7FFE6181-F4E7-20E8-682C-C8D1C01B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96" y="915566"/>
            <a:ext cx="2582110" cy="3442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D23F1-907F-F719-81E4-8B8EDC48AFF7}"/>
              </a:ext>
            </a:extLst>
          </p:cNvPr>
          <p:cNvSpPr txBox="1"/>
          <p:nvPr/>
        </p:nvSpPr>
        <p:spPr>
          <a:xfrm>
            <a:off x="6118835" y="4419282"/>
            <a:ext cx="21454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en-GB" sz="600" dirty="0" err="1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phdcomics.com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1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1CB0D87-D2BB-5A49-434B-C5E4C7475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69" y="1275606"/>
            <a:ext cx="3587942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7E8E02-FC1A-4D30-C276-4D9BDE398655}"/>
              </a:ext>
            </a:extLst>
          </p:cNvPr>
          <p:cNvSpPr txBox="1">
            <a:spLocks/>
          </p:cNvSpPr>
          <p:nvPr/>
        </p:nvSpPr>
        <p:spPr bwMode="auto">
          <a:xfrm>
            <a:off x="457201" y="1347614"/>
            <a:ext cx="4186807" cy="3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is a </a:t>
            </a:r>
            <a:r>
              <a:rPr lang="sv-SE" sz="11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decentralized</a:t>
            </a:r>
            <a:r>
              <a:rPr lang="sv-SE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version </a:t>
            </a:r>
            <a:r>
              <a:rPr lang="sv-SE" sz="11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</a:t>
            </a:r>
            <a:r>
              <a:rPr lang="sv-SE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system.</a:t>
            </a:r>
          </a:p>
          <a:p>
            <a:pPr marL="0" indent="0">
              <a:lnSpc>
                <a:spcPct val="90000"/>
              </a:lnSpc>
              <a:buNone/>
            </a:pPr>
            <a:endParaRPr lang="sv-SE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v-SE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400" b="1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sv-SE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Features: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Use: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Git can be used locally on an individual's machine, allowing them to track changes, commit locally, and manage version history without the need for a centralized server.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Collaboration: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Git also supports collaboration by allowing users to share changes with others, whether through a central repository (like on GitHub) or by directly sharing changes between their local repositories.</a:t>
            </a:r>
          </a:p>
          <a:p>
            <a:pPr marL="0" indent="0">
              <a:lnSpc>
                <a:spcPct val="90000"/>
              </a:lnSpc>
              <a:buNone/>
            </a:pPr>
            <a:endParaRPr lang="sv-SE" sz="14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CE40-F5A6-2A22-02F2-EFA0AB44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27, 2023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BC54-D570-7D1F-DBDE-1E201369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 kern="1200">
                <a:latin typeface="+mn-lt"/>
                <a:ea typeface="+mn-ea"/>
                <a:cs typeface="+mn-cs"/>
              </a:rPr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B3FE-8A43-D769-345F-FD8522D2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b="1" kern="120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sv-SE" sz="500" b="1" kern="1200">
              <a:latin typeface="+mn-l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546BF9-BDC5-5471-4FF4-704B7B35CECA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Git?</a:t>
            </a:r>
            <a:endParaRPr lang="en-US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FB2A2-6122-DF8C-6074-17CA3AB70E07}"/>
              </a:ext>
            </a:extLst>
          </p:cNvPr>
          <p:cNvSpPr txBox="1"/>
          <p:nvPr/>
        </p:nvSpPr>
        <p:spPr>
          <a:xfrm>
            <a:off x="5746824" y="3962342"/>
            <a:ext cx="20882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 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10.7287/peerj.preprints.3159</a:t>
            </a:r>
            <a:r>
              <a:rPr lang="en-GB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License: 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CC BY 4.0</a:t>
            </a:r>
            <a:endParaRPr lang="en-GB" sz="6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4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E57A-FA7A-EFCD-C19B-86BF0F4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254D-F16D-D943-8924-31E338E2BFAC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3DC8D-2FFC-09B9-9D3B-0ABD1D9E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B61F-E821-FE7B-F9F6-DBFBB323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18</a:t>
            </a:fld>
            <a:endParaRPr lang="sv-SE"/>
          </a:p>
        </p:txBody>
      </p:sp>
      <p:pic>
        <p:nvPicPr>
          <p:cNvPr id="11" name="Picture 10" descr="A diagram of a repo&#10;&#10;Description automatically generated">
            <a:extLst>
              <a:ext uri="{FF2B5EF4-FFF2-40B4-BE49-F238E27FC236}">
                <a16:creationId xmlns:a16="http://schemas.microsoft.com/office/drawing/2014/main" id="{ACED3C5C-FA90-63BB-4C22-E82DE9B43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75606"/>
            <a:ext cx="3442042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10715-DD58-CFCB-B6E3-9F84BC630A22}"/>
              </a:ext>
            </a:extLst>
          </p:cNvPr>
          <p:cNvSpPr txBox="1"/>
          <p:nvPr/>
        </p:nvSpPr>
        <p:spPr>
          <a:xfrm>
            <a:off x="5464929" y="3939902"/>
            <a:ext cx="20882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 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10.7287/peerj.preprints.3159</a:t>
            </a:r>
            <a:r>
              <a:rPr lang="en-GB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License: </a:t>
            </a:r>
            <a:r>
              <a:rPr lang="en-GB" sz="600" b="0" i="0" u="sng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CC BY 4.0</a:t>
            </a:r>
            <a:endParaRPr lang="en-GB" sz="6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6A5A41-7F2F-8966-9966-8A7C268A289F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GitHub?</a:t>
            </a:r>
            <a:r>
              <a:rPr lang="en-US" kern="0" dirty="0"/>
              <a:t>		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8FA44-08AD-395B-5E9A-F43E81BF10CE}"/>
              </a:ext>
            </a:extLst>
          </p:cNvPr>
          <p:cNvSpPr txBox="1">
            <a:spLocks/>
          </p:cNvSpPr>
          <p:nvPr/>
        </p:nvSpPr>
        <p:spPr bwMode="auto">
          <a:xfrm>
            <a:off x="559064" y="915566"/>
            <a:ext cx="401293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vs. GitHub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1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control tool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Command-line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1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Web-based platform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Hosts Git repositories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collaboration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GitHub's Role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 for developers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Millions of projects stored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 and project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Features</a:t>
            </a:r>
            <a:endParaRPr lang="en-GB" sz="14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Graphical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tracking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management tools</a:t>
            </a:r>
          </a:p>
          <a:p>
            <a:pPr marL="0" indent="0">
              <a:buNone/>
            </a:pPr>
            <a:endParaRPr lang="en-SE" sz="18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2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3E8781-02B3-3B33-F8BF-4BFE93769A89}"/>
              </a:ext>
            </a:extLst>
          </p:cNvPr>
          <p:cNvSpPr txBox="1"/>
          <p:nvPr/>
        </p:nvSpPr>
        <p:spPr>
          <a:xfrm>
            <a:off x="832253" y="4587974"/>
            <a:ext cx="301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kern="100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docs.ccv.brown.edu</a:t>
            </a:r>
            <a:r>
              <a:rPr lang="en-GB" sz="6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kern="100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oscar</a:t>
            </a:r>
            <a:r>
              <a:rPr lang="en-GB" sz="6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/managing-files/version-control</a:t>
            </a:r>
            <a:endParaRPr lang="en-SE" sz="6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GB" sz="6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ACCB-EE64-5B8D-8C87-883262E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254D-F16D-D943-8924-31E338E2BFAC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5905-11E6-014A-405B-C1AF2B3B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5C331-1668-2D1E-7113-BF83402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E033EA-E478-8C2D-9F9C-B4FD4F501952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Commands</a:t>
            </a:r>
            <a:endParaRPr lang="en-US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B00E89-68F6-F7E4-9C89-56528D9C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84" y="1491630"/>
            <a:ext cx="4487416" cy="237626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1200"/>
              </a:spcAft>
              <a:buSzPts val="1000"/>
              <a:buNone/>
              <a:tabLst>
                <a:tab pos="457200" algn="l"/>
              </a:tabLst>
            </a:pPr>
            <a:r>
              <a:rPr lang="en-SE" sz="16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Blocks for managing your Git</a:t>
            </a: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add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changes to the staging area.</a:t>
            </a: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commit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 changes to the repository.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1108800" algn="l"/>
                <a:tab pos="1159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push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changes in the local git repository to 		the remote repository</a:t>
            </a:r>
            <a:endParaRPr lang="en-SE" sz="1200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1071563" algn="l"/>
              </a:tabLst>
            </a:pPr>
            <a:r>
              <a:rPr lang="en-GB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pull</a:t>
            </a:r>
            <a:r>
              <a:rPr lang="en-GB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GB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local git repository from the	corresponding remote git repository</a:t>
            </a:r>
          </a:p>
          <a:p>
            <a:pPr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log</a:t>
            </a:r>
            <a:r>
              <a:rPr lang="en-SE" sz="14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SE" sz="1400" b="1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E" sz="1200" kern="100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commit history.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en-SE" sz="1400" b="1" kern="100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AFD385FE-7CC9-7AC5-E938-2B6789C16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" y="1482893"/>
            <a:ext cx="3746695" cy="21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31" y="323908"/>
            <a:ext cx="7772400" cy="85725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Today’s Lecture</a:t>
            </a: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6" y="1203598"/>
            <a:ext cx="7772400" cy="29691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sv-SE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</a:t>
            </a:r>
            <a:r>
              <a:rPr lang="sv-SE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research </a:t>
            </a:r>
            <a:r>
              <a:rPr lang="sv-SE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sv-SE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v-SE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sv-SE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sv-SE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sv-SE" b="1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</a:t>
            </a:r>
            <a:r>
              <a:rPr lang="en-US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workflow and example in </a:t>
            </a:r>
            <a:r>
              <a:rPr lang="en-US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endParaRPr lang="en-US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Git? What is Git? What is </a:t>
            </a:r>
            <a:r>
              <a:rPr lang="en-US" b="1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b="1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and </a:t>
            </a:r>
            <a:r>
              <a:rPr lang="en-US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endParaRPr lang="en-US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of </a:t>
            </a:r>
            <a:r>
              <a:rPr lang="en-US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US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Git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B8-A4AA-A349-9B47-E633B1F8E590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C6A0A3-3267-8F31-7CB2-79C5D727D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6256" y="1232002"/>
            <a:ext cx="971365" cy="971365"/>
          </a:xfrm>
          <a:prstGeom prst="rect">
            <a:avLst/>
          </a:prstGeom>
        </p:spPr>
      </p:pic>
      <p:pic>
        <p:nvPicPr>
          <p:cNvPr id="10" name="Picture 9" descr="A logo of git&#10;&#10;Description automatically generated">
            <a:extLst>
              <a:ext uri="{FF2B5EF4-FFF2-40B4-BE49-F238E27FC236}">
                <a16:creationId xmlns:a16="http://schemas.microsoft.com/office/drawing/2014/main" id="{AD125282-08BF-1C7D-0F45-61CB58B61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87" y="2283718"/>
            <a:ext cx="1243189" cy="933109"/>
          </a:xfrm>
          <a:prstGeom prst="rect">
            <a:avLst/>
          </a:prstGeom>
        </p:spPr>
      </p:pic>
      <p:pic>
        <p:nvPicPr>
          <p:cNvPr id="12" name="Picture 11" descr="A cartoon character in a cat garment&#10;&#10;Description automatically generated">
            <a:extLst>
              <a:ext uri="{FF2B5EF4-FFF2-40B4-BE49-F238E27FC236}">
                <a16:creationId xmlns:a16="http://schemas.microsoft.com/office/drawing/2014/main" id="{1FDC68B9-3303-7168-D8BA-4893C6029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86" y="3168352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3E96-560F-DD49-DE1C-6A0FF366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4C33-4FD8-F14F-B1BC-1E0EB3D61257}" type="datetime4">
              <a:rPr lang="sv-SE" smtClean="0"/>
              <a:t>27 november 2023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4206-61F9-4CEB-FCC4-7621CC43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B65B-EF72-9263-301A-73A654AA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2DCFB-FAC6-5F26-3FBB-7AA083E7F222}"/>
              </a:ext>
            </a:extLst>
          </p:cNvPr>
          <p:cNvSpPr txBox="1">
            <a:spLocks/>
          </p:cNvSpPr>
          <p:nvPr/>
        </p:nvSpPr>
        <p:spPr bwMode="auto">
          <a:xfrm>
            <a:off x="806831" y="1088710"/>
            <a:ext cx="4186807" cy="349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Git: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and install from 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git-scm.com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Git in RStudio: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RStudio.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Tools &gt; Global Options.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the path to the Git executable.</a:t>
            </a:r>
          </a:p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GitHub Account: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up at 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github.com</a:t>
            </a: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GB" sz="13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R Project with Version Control:</a:t>
            </a:r>
            <a:endParaRPr lang="en-GB" sz="13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RStudio, go to File &gt; New Project &gt; Version Control &gt; Git.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GitHub repository URL.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project directory and click "Create Project."</a:t>
            </a:r>
          </a:p>
          <a:p>
            <a:pPr marL="0" indent="0">
              <a:lnSpc>
                <a:spcPct val="90000"/>
              </a:lnSpc>
              <a:buNone/>
            </a:pPr>
            <a:endParaRPr lang="sv-SE" sz="11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10EA09-DB55-E4F6-22A3-B8812AA8B9C2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43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SE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R</a:t>
            </a:r>
            <a:endParaRPr lang="en-SE" sz="18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 descr="A logo of git&#10;&#10;Description automatically generated">
            <a:extLst>
              <a:ext uri="{FF2B5EF4-FFF2-40B4-BE49-F238E27FC236}">
                <a16:creationId xmlns:a16="http://schemas.microsoft.com/office/drawing/2014/main" id="{A57DF3B5-D998-6D81-0BA5-89F169599D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26849" r="53662" b="24934"/>
          <a:stretch/>
        </p:blipFill>
        <p:spPr>
          <a:xfrm>
            <a:off x="6597928" y="1594737"/>
            <a:ext cx="648072" cy="771286"/>
          </a:xfrm>
          <a:prstGeom prst="rect">
            <a:avLst/>
          </a:prstGeom>
        </p:spPr>
      </p:pic>
      <p:pic>
        <p:nvPicPr>
          <p:cNvPr id="15" name="Picture 14" descr="A black cat in a circle&#10;&#10;Description automatically generated">
            <a:extLst>
              <a:ext uri="{FF2B5EF4-FFF2-40B4-BE49-F238E27FC236}">
                <a16:creationId xmlns:a16="http://schemas.microsoft.com/office/drawing/2014/main" id="{6ED491BA-B817-32A1-10A1-2A844367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72" y="2290832"/>
            <a:ext cx="609600" cy="609600"/>
          </a:xfrm>
          <a:prstGeom prst="rect">
            <a:avLst/>
          </a:prstGeom>
        </p:spPr>
      </p:pic>
      <p:pic>
        <p:nvPicPr>
          <p:cNvPr id="17" name="Picture 16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D74FDBD1-4B2E-157C-1F09-BDB23316F4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45"/>
          <a:stretch/>
        </p:blipFill>
        <p:spPr>
          <a:xfrm>
            <a:off x="6876256" y="2525821"/>
            <a:ext cx="1154088" cy="108695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F4FF2-D4B6-D9B4-EC07-712B9C566B7C}"/>
              </a:ext>
            </a:extLst>
          </p:cNvPr>
          <p:cNvCxnSpPr/>
          <p:nvPr/>
        </p:nvCxnSpPr>
        <p:spPr bwMode="auto">
          <a:xfrm>
            <a:off x="6567140" y="2756416"/>
            <a:ext cx="288032" cy="14401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030BEC-D834-3080-357A-0A362D6830E6}"/>
              </a:ext>
            </a:extLst>
          </p:cNvPr>
          <p:cNvCxnSpPr/>
          <p:nvPr/>
        </p:nvCxnSpPr>
        <p:spPr bwMode="auto">
          <a:xfrm>
            <a:off x="7056556" y="2218824"/>
            <a:ext cx="144016" cy="2943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59224B-2EC9-003A-5621-A16A870565CA}"/>
              </a:ext>
            </a:extLst>
          </p:cNvPr>
          <p:cNvCxnSpPr/>
          <p:nvPr/>
        </p:nvCxnSpPr>
        <p:spPr bwMode="auto">
          <a:xfrm flipH="1">
            <a:off x="6516216" y="2139702"/>
            <a:ext cx="216024" cy="2263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078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670B-F1C6-3FD3-B6B0-8849B2EB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254D-F16D-D943-8924-31E338E2BFAC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A66F-F0A9-B7E0-D7F3-1FE90397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AB8B-0CB1-3183-FE23-9C09049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7FDE-2326-4C33-9302-481989129E64}" type="slidenum">
              <a:rPr lang="sv-SE" smtClean="0"/>
              <a:pPr/>
              <a:t>21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8416DE-697F-E091-481A-97A51B93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3598"/>
            <a:ext cx="4248472" cy="1224136"/>
          </a:xfrm>
        </p:spPr>
        <p:txBody>
          <a:bodyPr/>
          <a:lstStyle/>
          <a:p>
            <a:pPr algn="l"/>
            <a:r>
              <a:rPr lang="en-GB" sz="14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Open-source version control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Tracks and manages changes in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viewing all previous versions of project code.</a:t>
            </a:r>
            <a:endParaRPr lang="en-GB" sz="14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804C37-B0DD-68CE-7235-771B9DE2DEAC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5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Discussion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C8431A-B23C-ED3B-25CA-F3C7E4E82C39}"/>
              </a:ext>
            </a:extLst>
          </p:cNvPr>
          <p:cNvSpPr txBox="1">
            <a:spLocks/>
          </p:cNvSpPr>
          <p:nvPr/>
        </p:nvSpPr>
        <p:spPr bwMode="auto">
          <a:xfrm>
            <a:off x="4693031" y="1203598"/>
            <a:ext cx="4536306" cy="124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Git?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Tracking: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and manage project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Collaboration: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 simultaneously with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Backup and Recovery: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Safeguard code and recover previous versions.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9F4D08-218B-036C-C0E9-D3383EBB44C0}"/>
              </a:ext>
            </a:extLst>
          </p:cNvPr>
          <p:cNvSpPr txBox="1">
            <a:spLocks/>
          </p:cNvSpPr>
          <p:nvPr/>
        </p:nvSpPr>
        <p:spPr bwMode="auto">
          <a:xfrm>
            <a:off x="323528" y="2696493"/>
            <a:ext cx="42484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and why GitHub?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Collaboration Platform: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Hosts Git repositories.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 for code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tracking, project management.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1C9741-879C-D93B-DE16-4789B6754E45}"/>
              </a:ext>
            </a:extLst>
          </p:cNvPr>
          <p:cNvSpPr txBox="1">
            <a:spLocks/>
          </p:cNvSpPr>
          <p:nvPr/>
        </p:nvSpPr>
        <p:spPr bwMode="auto">
          <a:xfrm>
            <a:off x="4693031" y="2696493"/>
            <a:ext cx="453630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b="1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RStudio?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Streamlined Collaboration: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Easily collaborate on 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Control in RStudio: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 changes directly within RStudio.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GitHub Features:</a:t>
            </a:r>
            <a:endParaRPr lang="en-GB" sz="12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Leverage GitHub's collaboration tools.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charset="2"/>
              <a:buNone/>
            </a:pPr>
            <a:endParaRPr lang="en-GB" sz="14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03598"/>
            <a:ext cx="7772400" cy="2969120"/>
          </a:xfrm>
        </p:spPr>
        <p:txBody>
          <a:bodyPr/>
          <a:lstStyle/>
          <a:p>
            <a:pPr algn="l"/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Isolated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Each project maintains its own private package library, preventing the installation or update of packages for one project from affecting others.</a:t>
            </a:r>
          </a:p>
          <a:p>
            <a:pPr algn="l">
              <a:spcBef>
                <a:spcPts val="2200"/>
              </a:spcBef>
              <a:spcAft>
                <a:spcPts val="2200"/>
              </a:spcAft>
            </a:pPr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Portable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 Projects can be effortlessly transferred between different computers and platforms with the help of </a:t>
            </a:r>
            <a:r>
              <a:rPr lang="en-GB" sz="16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renv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, which simplifies the process of installing required packages.</a:t>
            </a:r>
          </a:p>
          <a:p>
            <a:r>
              <a:rPr lang="en-GB" sz="1600" b="1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Reproducible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: </a:t>
            </a:r>
            <a:r>
              <a:rPr lang="en-GB" sz="16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renv</a:t>
            </a:r>
            <a:r>
              <a:rPr lang="en-GB" sz="16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 records precise package versions, guaranteeing the same versions between collaborators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BDF-F737-1F45-AA2F-C38E23C140A6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74C78C-D49E-2924-03A4-3101846C253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6805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76A2-D413-2C6E-9035-3F2F44B7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838-F53A-AE43-8080-2AC7E4181D26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A72E-0A51-4200-F894-1B4CE19D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0F5B-F093-437C-4C1B-88F985EC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EF3200-8769-93EA-6A47-2C2B4C16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1590"/>
            <a:ext cx="8375650" cy="3401168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600" b="1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ibrary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 directory containing installed packages.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see your current libraries use  </a:t>
            </a:r>
            <a:r>
              <a:rPr lang="en-GB" sz="14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.libPaths()</a:t>
            </a:r>
            <a:r>
              <a:rPr lang="en-GB" sz="14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GB" sz="14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 to see which packages are available in each library use 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lapply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libPaths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list.files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4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outdated packages use 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View(</a:t>
            </a:r>
            <a:r>
              <a:rPr lang="en-GB" sz="140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old.packages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())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GB" sz="14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400" b="0" i="0" u="none" strike="noStrike" dirty="0">
              <a:solidFill>
                <a:srgbClr val="D4086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GB" sz="1600" b="1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epository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 source of packages, usually somewhere on the Internet. </a:t>
            </a:r>
          </a:p>
          <a:p>
            <a:pPr marL="457200" lvl="1" indent="0">
              <a:buNone/>
            </a:pPr>
            <a:endParaRPr lang="en-GB" sz="1400" b="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B86BA3-24AB-2D0B-E94F-5D84110926FF}"/>
              </a:ext>
            </a:extLst>
          </p:cNvPr>
          <p:cNvSpPr txBox="1">
            <a:spLocks/>
          </p:cNvSpPr>
          <p:nvPr/>
        </p:nvSpPr>
        <p:spPr bwMode="auto">
          <a:xfrm>
            <a:off x="539552" y="3075805"/>
            <a:ext cx="3810000" cy="145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Bioconductor</a:t>
            </a:r>
            <a:endParaRPr lang="en-GB" sz="1400" b="0" i="0" dirty="0">
              <a:solidFill>
                <a:srgbClr val="D4086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 Public Package Manager</a:t>
            </a:r>
            <a:endParaRPr lang="en-GB" sz="1400" b="0" i="0" dirty="0">
              <a:solidFill>
                <a:srgbClr val="D4086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Universe</a:t>
            </a:r>
            <a:r>
              <a:rPr lang="en-GB" sz="1400" b="0" i="0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GithHub</a:t>
            </a:r>
            <a:endParaRPr lang="en-GB" sz="1400" u="sng" dirty="0">
              <a:solidFill>
                <a:srgbClr val="D4086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SE" kern="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84B590D-83EF-C3DF-26BF-95DBEFB2A923}"/>
              </a:ext>
            </a:extLst>
          </p:cNvPr>
          <p:cNvSpPr txBox="1">
            <a:spLocks/>
          </p:cNvSpPr>
          <p:nvPr/>
        </p:nvSpPr>
        <p:spPr>
          <a:xfrm>
            <a:off x="3563888" y="3075805"/>
            <a:ext cx="5544616" cy="14569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SE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nstall.packages(); getOption("repos"); </a:t>
            </a: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setRepositories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  <a:endParaRPr lang="en-SE" sz="1400" kern="0" dirty="0">
              <a:solidFill>
                <a:srgbClr val="D4086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BiocManager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::install()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::install()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4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pkg_install</a:t>
            </a:r>
            <a:r>
              <a:rPr lang="en-GB" sz="14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E" sz="1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A64C49-1F61-7792-7637-B27148E88BCA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Libraries and Repositories</a:t>
            </a:r>
            <a:r>
              <a:rPr lang="en-US" kern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43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E36601C-E345-4775-54C0-4ECFF02D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7482" y="1147184"/>
            <a:ext cx="4077081" cy="367240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sng" strike="noStrike" dirty="0">
                <a:solidFill>
                  <a:srgbClr val="447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renv::init()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sng" strike="noStrike" dirty="0">
                <a:solidFill>
                  <a:srgbClr val="447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renv::snapshot()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</a:t>
            </a:r>
            <a:r>
              <a:rPr lang="en-GB" sz="110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none" strike="noStrike" dirty="0" err="1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</a:t>
            </a:r>
            <a:r>
              <a:rPr lang="en-GB" sz="11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10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- 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u="sng" strike="noStrike" dirty="0">
                <a:solidFill>
                  <a:srgbClr val="4470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renv::restore()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</a:t>
            </a:r>
            <a:r>
              <a:rPr lang="en-GB" sz="1100" b="0" i="0" u="none" strike="noStrike" dirty="0" err="1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b="0" i="0" u="none" strike="noStrike" dirty="0">
                <a:solidFill>
                  <a:srgbClr val="40404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</a:t>
            </a:r>
            <a:r>
              <a:rPr lang="en-GB" sz="1100" u="sng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::install()</a:t>
            </a:r>
            <a:r>
              <a:rPr lang="en-GB" sz="110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b="0" i="0" u="none" strike="noStrike" dirty="0">
              <a:solidFill>
                <a:srgbClr val="40404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renv::update()</a:t>
            </a:r>
            <a:r>
              <a:rPr lang="en-GB" sz="11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sz="11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update to latest versions of all dependencies.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GB" sz="1100" b="0" i="0" u="sng" strike="noStrike" dirty="0" err="1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r>
              <a:rPr lang="en-GB" sz="1100" b="0" i="0" u="sng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100" b="0" i="0" u="sng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status</a:t>
            </a:r>
            <a:r>
              <a:rPr lang="en-GB" sz="1100" b="0" i="0" u="sng" strike="noStrike" dirty="0">
                <a:solidFill>
                  <a:srgbClr val="D4086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</a:t>
            </a:r>
            <a:r>
              <a:rPr lang="en-GB" sz="1100" b="0" i="0" u="none" strike="noStrike" dirty="0">
                <a:solidFill>
                  <a:srgbClr val="303F4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eports inconsistencies between </a:t>
            </a:r>
            <a:r>
              <a:rPr lang="en-GB" sz="1100" b="0" i="0" u="none" strike="noStrike" dirty="0" err="1">
                <a:solidFill>
                  <a:srgbClr val="303F4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b="0" i="0" u="none" strike="noStrike" dirty="0">
                <a:solidFill>
                  <a:srgbClr val="303F4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library, and dependencies.</a:t>
            </a:r>
            <a:b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5EDB-8A0C-3151-CBF9-923AFE5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27, 2023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96B-3B3B-3537-8AAB-B7BE61C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D92-AE41-5F26-6E64-C54AF5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sv-SE" sz="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D1E65D-D2D3-CA87-A9A1-2C9DB8EA4C0E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workflow with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DF04E2AF-55A9-67CF-626D-CBDF43DFA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" y="1563638"/>
            <a:ext cx="3539212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0013A-3CA1-853B-9F85-5343A621FBDC}"/>
              </a:ext>
            </a:extLst>
          </p:cNvPr>
          <p:cNvSpPr txBox="1"/>
          <p:nvPr/>
        </p:nvSpPr>
        <p:spPr>
          <a:xfrm>
            <a:off x="1264605" y="4587974"/>
            <a:ext cx="24995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rstudio.github.io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renv.html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55D0056-80E9-192E-8CB4-98C12836D185}"/>
              </a:ext>
            </a:extLst>
          </p:cNvPr>
          <p:cNvSpPr txBox="1">
            <a:spLocks/>
          </p:cNvSpPr>
          <p:nvPr/>
        </p:nvSpPr>
        <p:spPr bwMode="auto">
          <a:xfrm>
            <a:off x="4667482" y="1147184"/>
            <a:ext cx="407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renv::init()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renv::snapshot()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lockfile.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 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(lockfile) - 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renv::restore()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lockfile.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renv::install()</a:t>
            </a:r>
            <a:r>
              <a:rPr lang="en-GB" sz="1100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kern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kern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renv::update()</a:t>
            </a:r>
            <a:r>
              <a:rPr lang="en-GB" sz="1100" kern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update to latest versions of all dependencies.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renv::</a:t>
            </a: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status</a:t>
            </a:r>
            <a:r>
              <a:rPr lang="en-GB" sz="1100" u="sng" kern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kern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reports inconsistencies between lockfile, library, and dependencies.</a:t>
            </a:r>
            <a:br>
              <a:rPr lang="en-GB" sz="1100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5EDB-8A0C-3151-CBF9-923AFE5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27, 2023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96B-3B3B-3537-8AAB-B7BE61C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D92-AE41-5F26-6E64-C54AF5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sv-SE" sz="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D1E65D-D2D3-CA87-A9A1-2C9DB8EA4C0E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/>
              <a:t>Getting started with </a:t>
            </a:r>
            <a:r>
              <a:rPr lang="en-US" dirty="0" err="1"/>
              <a:t>renv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9038C-5FDE-9E8E-203B-4162CEEEA4A0}"/>
              </a:ext>
            </a:extLst>
          </p:cNvPr>
          <p:cNvSpPr/>
          <p:nvPr/>
        </p:nvSpPr>
        <p:spPr bwMode="auto">
          <a:xfrm>
            <a:off x="4502150" y="1419622"/>
            <a:ext cx="4318322" cy="30963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86FE0F-9F97-DCD5-428D-C365FCD78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5606"/>
            <a:ext cx="3384376" cy="30479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DE42DD-CF92-9E74-FA07-3FB4FA82CF37}"/>
              </a:ext>
            </a:extLst>
          </p:cNvPr>
          <p:cNvCxnSpPr>
            <a:cxnSpLocks/>
          </p:cNvCxnSpPr>
          <p:nvPr/>
        </p:nvCxnSpPr>
        <p:spPr bwMode="auto">
          <a:xfrm>
            <a:off x="1331640" y="3720944"/>
            <a:ext cx="86409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C797C-6203-67EA-3A8C-1DBB0A0E6736}"/>
              </a:ext>
            </a:extLst>
          </p:cNvPr>
          <p:cNvCxnSpPr>
            <a:cxnSpLocks/>
          </p:cNvCxnSpPr>
          <p:nvPr/>
        </p:nvCxnSpPr>
        <p:spPr bwMode="auto">
          <a:xfrm>
            <a:off x="1331640" y="2804740"/>
            <a:ext cx="86409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06084-2606-2191-536A-53AD6DC61A84}"/>
              </a:ext>
            </a:extLst>
          </p:cNvPr>
          <p:cNvCxnSpPr>
            <a:cxnSpLocks/>
          </p:cNvCxnSpPr>
          <p:nvPr/>
        </p:nvCxnSpPr>
        <p:spPr bwMode="auto">
          <a:xfrm>
            <a:off x="1336330" y="4176000"/>
            <a:ext cx="86409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5EDB-8A0C-3151-CBF9-923AFE5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4857750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582838-F53A-AE43-8080-2AC7E4181D26}" type="datetime4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November 27, 2023</a:t>
            </a:fld>
            <a:endParaRPr lang="sv-SE" sz="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596B-3B3B-3537-8AAB-B7BE61CB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857750"/>
            <a:ext cx="28956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Alen Lovric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D92-AE41-5F26-6E64-C54AF5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sv-SE" sz="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D1E65D-D2D3-CA87-A9A1-2C9DB8EA4C0E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/>
              <a:t>Getting started with </a:t>
            </a:r>
            <a:r>
              <a:rPr lang="en-US" dirty="0" err="1"/>
              <a:t>renv</a:t>
            </a:r>
            <a:endParaRPr lang="en-US" kern="0" dirty="0"/>
          </a:p>
        </p:txBody>
      </p:sp>
      <p:pic>
        <p:nvPicPr>
          <p:cNvPr id="15" name="Picture 1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DF04E2AF-55A9-67CF-626D-CBDF43DF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" y="1563638"/>
            <a:ext cx="3539212" cy="2232248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D46AAA6-F60E-9F52-04BF-915AB0CB0FED}"/>
              </a:ext>
            </a:extLst>
          </p:cNvPr>
          <p:cNvSpPr txBox="1">
            <a:spLocks/>
          </p:cNvSpPr>
          <p:nvPr/>
        </p:nvSpPr>
        <p:spPr bwMode="auto">
          <a:xfrm>
            <a:off x="4667482" y="1147184"/>
            <a:ext cx="407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renv::init()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renv::snapshot()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- 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renv::restore()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renv::install()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renv::update()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update to latest versions of all dependencies.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u="sng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status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reports inconsistencies between </a:t>
            </a:r>
            <a:r>
              <a:rPr lang="en-GB" sz="1100" kern="0" dirty="0" err="1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library, and dependencies.</a:t>
            </a:r>
            <a:br>
              <a:rPr lang="en-GB" sz="11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D5441-7B00-3AA8-245F-B706A201A98E}"/>
              </a:ext>
            </a:extLst>
          </p:cNvPr>
          <p:cNvSpPr/>
          <p:nvPr/>
        </p:nvSpPr>
        <p:spPr bwMode="auto">
          <a:xfrm>
            <a:off x="4574158" y="3075806"/>
            <a:ext cx="4318322" cy="144016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3E8B-9612-B02B-2391-703ABE5239D1}"/>
              </a:ext>
            </a:extLst>
          </p:cNvPr>
          <p:cNvSpPr/>
          <p:nvPr/>
        </p:nvSpPr>
        <p:spPr bwMode="auto">
          <a:xfrm>
            <a:off x="4574158" y="1109026"/>
            <a:ext cx="4318322" cy="31269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8A749-0385-2EC0-2308-B4C0D6AF5578}"/>
              </a:ext>
            </a:extLst>
          </p:cNvPr>
          <p:cNvSpPr txBox="1"/>
          <p:nvPr/>
        </p:nvSpPr>
        <p:spPr>
          <a:xfrm>
            <a:off x="1264605" y="4587974"/>
            <a:ext cx="24995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rstudio.github.io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renv.html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C6BE-0DC2-F5C7-5076-98777834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5E25-E215-364E-AE8E-900A2EF36DD0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E07F-4F56-3DB7-486E-82EE7E42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Alen </a:t>
            </a:r>
            <a:r>
              <a:rPr lang="sv-SE" dirty="0" err="1"/>
              <a:t>Lovric</a:t>
            </a:r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8382-F218-20C1-D1D7-C980BE94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9" name="Picture 8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FC8AB00-8BAC-000E-36D8-5E016E59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" y="1563638"/>
            <a:ext cx="3539212" cy="22322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4B7AA6-BC6A-D39C-C70B-E2C77D723D48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Installing and updating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pckgs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DEA393E-E1AF-1D0C-4050-41DE2D6362CF}"/>
              </a:ext>
            </a:extLst>
          </p:cNvPr>
          <p:cNvSpPr txBox="1">
            <a:spLocks/>
          </p:cNvSpPr>
          <p:nvPr/>
        </p:nvSpPr>
        <p:spPr bwMode="auto">
          <a:xfrm>
            <a:off x="4667482" y="1147184"/>
            <a:ext cx="407708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accent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renv::init()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initialize a new local environment.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renv::snapshot()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save the state of the project library to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renv.lock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- records metadata about every package in your local environment that can be re-installed (e.g. on a new machine).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447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renv::restore()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reverts to the previous state as encoded in the </a:t>
            </a:r>
            <a:r>
              <a:rPr lang="en-GB" sz="1100" kern="0" dirty="0" err="1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renv::install()</a:t>
            </a:r>
            <a:r>
              <a:rPr lang="en-GB" sz="1100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kern="0" dirty="0">
                <a:solidFill>
                  <a:srgbClr val="4040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packages from GitHub, Bioconductor, CRAN, and more.</a:t>
            </a:r>
            <a:endParaRPr lang="en-GB" sz="1100" kern="0" dirty="0">
              <a:solidFill>
                <a:srgbClr val="4040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u="sng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renv::update()</a:t>
            </a:r>
            <a:r>
              <a:rPr lang="en-GB" sz="1100" kern="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update to latest versions of all dependencies.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u="sng" kern="0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status</a:t>
            </a:r>
            <a:r>
              <a:rPr lang="en-GB" sz="1100" u="sng" kern="0" dirty="0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reports inconsistencies between </a:t>
            </a:r>
            <a:r>
              <a:rPr lang="en-GB" sz="1100" kern="0" dirty="0" err="1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100" kern="0" dirty="0">
                <a:solidFill>
                  <a:srgbClr val="303F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library, and dependencies.</a:t>
            </a:r>
            <a:br>
              <a:rPr lang="en-GB" sz="11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1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D643B-E327-3361-E673-E0E0315BC8BA}"/>
              </a:ext>
            </a:extLst>
          </p:cNvPr>
          <p:cNvSpPr/>
          <p:nvPr/>
        </p:nvSpPr>
        <p:spPr bwMode="auto">
          <a:xfrm>
            <a:off x="4574158" y="1059582"/>
            <a:ext cx="4318322" cy="201622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15BC2-4CF9-A06D-AD4A-4391DC106AD7}"/>
              </a:ext>
            </a:extLst>
          </p:cNvPr>
          <p:cNvSpPr txBox="1"/>
          <p:nvPr/>
        </p:nvSpPr>
        <p:spPr>
          <a:xfrm>
            <a:off x="1264605" y="4587974"/>
            <a:ext cx="24995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Adopted from: 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rstudio.github.io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60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/articles/</a:t>
            </a:r>
            <a:r>
              <a:rPr lang="en-GB" sz="60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renv.html</a:t>
            </a:r>
            <a:endParaRPr lang="en-GB" sz="600" i="0" u="none" strike="noStrike" dirty="0">
              <a:solidFill>
                <a:srgbClr val="2E3A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2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9571-9247-194F-BA76-32B282887B04}" type="datetime4">
              <a:rPr lang="en-US" smtClean="0"/>
              <a:t>November 27, 2023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Alen Lovric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ABDFC-822A-C167-9BDC-59D10F6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7614"/>
            <a:ext cx="7918450" cy="30963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version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tracks the R version but doesn't assist R version management. You might find tools like </a:t>
            </a:r>
            <a:r>
              <a:rPr lang="en-GB" sz="16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rig</a:t>
            </a:r>
            <a:r>
              <a:rPr lang="en-GB" sz="16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6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rswitch</a:t>
            </a:r>
            <a:r>
              <a:rPr lang="en-GB" sz="16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GB" sz="1600" u="sng" dirty="0" err="1">
                <a:solidFill>
                  <a:srgbClr val="D408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conda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they make it easier to switch between multiple version of R on one computer.</a:t>
            </a:r>
          </a:p>
          <a:p>
            <a:pPr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600" b="1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Pandoc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heavily relies on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pandoc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but it's not bundled with the package. Restoring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rmarkdown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the </a:t>
            </a:r>
            <a:r>
              <a:rPr lang="en-GB" sz="1600" b="0" i="0" u="none" strike="noStrike" dirty="0" err="1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lockfile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may not ensure identical rendering. For debugging refer to </a:t>
            </a:r>
            <a:r>
              <a:rPr lang="en-GB" sz="16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pandoc package</a:t>
            </a:r>
            <a:r>
              <a:rPr lang="en-GB" sz="1600" dirty="0">
                <a:solidFill>
                  <a:srgbClr val="2E3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Operating system, versions of system libraries, compiler versions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600" b="0" i="0" u="sng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Docker</a:t>
            </a:r>
            <a:r>
              <a:rPr lang="en-GB" sz="1600" b="0" i="0" u="none" strike="noStrike" dirty="0">
                <a:solidFill>
                  <a:srgbClr val="2E3A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one popular solution for keeping stable machine image.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424E7-83DD-9F97-A6C6-89EC5ECBA29D}"/>
              </a:ext>
            </a:extLst>
          </p:cNvPr>
          <p:cNvSpPr txBox="1">
            <a:spLocks/>
          </p:cNvSpPr>
          <p:nvPr/>
        </p:nvSpPr>
        <p:spPr bwMode="auto">
          <a:xfrm>
            <a:off x="806831" y="323908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Caveats of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renv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283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0052"/>
      </a:accent1>
      <a:accent2>
        <a:srgbClr val="9FE6E9"/>
      </a:accent2>
      <a:accent3>
        <a:srgbClr val="FFFFFF"/>
      </a:accent3>
      <a:accent4>
        <a:srgbClr val="000000"/>
      </a:accent4>
      <a:accent5>
        <a:srgbClr val="C3AAB3"/>
      </a:accent5>
      <a:accent6>
        <a:srgbClr val="90D0D3"/>
      </a:accent6>
      <a:hlink>
        <a:srgbClr val="D40963"/>
      </a:hlink>
      <a:folHlink>
        <a:srgbClr val="CBCBCB"/>
      </a:folHlink>
    </a:clrScheme>
    <a:fontScheme name="Office-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j-lt"/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16.9_plommonfargad_mall</Template>
  <TotalTime>21626</TotalTime>
  <Words>1717</Words>
  <Application>Microsoft Macintosh PowerPoint</Application>
  <PresentationFormat>On-screen Show (16:9)</PresentationFormat>
  <Paragraphs>264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Courier New</vt:lpstr>
      <vt:lpstr>Open Sans</vt:lpstr>
      <vt:lpstr>PT Serif</vt:lpstr>
      <vt:lpstr>Source Sans Pro</vt:lpstr>
      <vt:lpstr>Symbol</vt:lpstr>
      <vt:lpstr>Times</vt:lpstr>
      <vt:lpstr>Wingdings</vt:lpstr>
      <vt:lpstr>Office-tema</vt:lpstr>
      <vt:lpstr>Mastering R – Advanced Data Science and Statistical Analysis – Lecture #2  Reproducible research with renv and github    Alen Lovric and Billy Langlet</vt:lpstr>
      <vt:lpstr>Today’s Lecture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😊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Karolinska Institutet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Sofia Lindberg</dc:creator>
  <cp:lastModifiedBy>Alen Lovric</cp:lastModifiedBy>
  <cp:revision>135</cp:revision>
  <cp:lastPrinted>2005-09-23T14:22:03Z</cp:lastPrinted>
  <dcterms:created xsi:type="dcterms:W3CDTF">2017-11-08T09:06:42Z</dcterms:created>
  <dcterms:modified xsi:type="dcterms:W3CDTF">2023-11-27T01:53:59Z</dcterms:modified>
</cp:coreProperties>
</file>