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92" r:id="rId7"/>
    <p:sldId id="293" r:id="rId8"/>
    <p:sldId id="261" r:id="rId9"/>
    <p:sldId id="275" r:id="rId10"/>
    <p:sldId id="276" r:id="rId11"/>
    <p:sldId id="297" r:id="rId12"/>
    <p:sldId id="272" r:id="rId13"/>
    <p:sldId id="273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44" d="100"/>
          <a:sy n="44" d="100"/>
        </p:scale>
        <p:origin x="31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CEEA-6FDE-42C1-8073-71E0E73C4957}" type="datetimeFigureOut">
              <a:rPr lang="en-US" smtClean="0"/>
              <a:pPr/>
              <a:t>9/18/2017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2447-285B-453C-8E82-C869775DD0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API-Application Programming Interface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Presented By:</a:t>
            </a:r>
            <a:endParaRPr lang="en-IN" dirty="0" smtClean="0"/>
          </a:p>
          <a:p>
            <a:pPr algn="r"/>
            <a:r>
              <a:rPr lang="en-US" b="1" dirty="0" smtClean="0"/>
              <a:t>Prakash</a:t>
            </a:r>
            <a:endParaRPr lang="en-IN" dirty="0" smtClean="0"/>
          </a:p>
          <a:p>
            <a:pPr algn="r"/>
            <a:r>
              <a:rPr lang="en-US" b="1" smtClean="0"/>
              <a:t>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1800" b="1" dirty="0" err="1" smtClean="0"/>
              <a:t>IWOntologyCollection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Collection of  child nodes for a given onto node</a:t>
            </a:r>
          </a:p>
          <a:p>
            <a:pPr lvl="2" algn="just">
              <a:buNone/>
            </a:pPr>
            <a:endParaRPr lang="en-US" sz="1800" dirty="0" smtClean="0"/>
          </a:p>
          <a:p>
            <a:pPr lvl="1" algn="just"/>
            <a:r>
              <a:rPr lang="en-US" sz="1800" b="1" dirty="0" err="1" smtClean="0"/>
              <a:t>IWExampleCollection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Collection of examples</a:t>
            </a:r>
          </a:p>
          <a:p>
            <a:pPr lvl="2" algn="just">
              <a:buNone/>
            </a:pPr>
            <a:endParaRPr lang="en-US" sz="1800" b="1" dirty="0" smtClean="0"/>
          </a:p>
          <a:p>
            <a:pPr lvl="1" algn="just"/>
            <a:r>
              <a:rPr lang="en-US" sz="1800" b="1" dirty="0" err="1" smtClean="0"/>
              <a:t>IWFile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A class that represents a File</a:t>
            </a:r>
          </a:p>
          <a:p>
            <a:pPr lvl="2" algn="just">
              <a:buNone/>
            </a:pPr>
            <a:endParaRPr lang="en-US" sz="1800" b="1" dirty="0" smtClean="0"/>
          </a:p>
          <a:p>
            <a:pPr lvl="1" algn="just"/>
            <a:r>
              <a:rPr lang="en-US" sz="1800" b="1" dirty="0" err="1" smtClean="0"/>
              <a:t>IWDataFile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A class that represents a data file</a:t>
            </a:r>
          </a:p>
          <a:p>
            <a:pPr lvl="2" algn="just">
              <a:buNone/>
            </a:pPr>
            <a:endParaRPr lang="en-US" sz="1800" b="1" dirty="0" smtClean="0"/>
          </a:p>
          <a:p>
            <a:pPr lvl="1" algn="just"/>
            <a:r>
              <a:rPr lang="en-US" sz="1800" b="1" dirty="0" err="1" smtClean="0"/>
              <a:t>IWPictureFile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A class that represents a picture files</a:t>
            </a:r>
          </a:p>
          <a:p>
            <a:pPr lvl="2" algn="just"/>
            <a:endParaRPr lang="en-US" sz="1800" dirty="0" smtClean="0"/>
          </a:p>
          <a:p>
            <a:pPr lvl="1" algn="just"/>
            <a:r>
              <a:rPr lang="en-US" sz="1800" b="1" dirty="0" err="1" smtClean="0"/>
              <a:t>IWFileCollection</a:t>
            </a:r>
            <a:endParaRPr lang="en-US" sz="1800" b="1" dirty="0" smtClean="0"/>
          </a:p>
          <a:p>
            <a:pPr lvl="2" algn="just"/>
            <a:r>
              <a:rPr lang="en-IN" sz="1800" i="1" dirty="0" smtClean="0"/>
              <a:t>Collection of files</a:t>
            </a:r>
            <a:endParaRPr lang="en-US" sz="1800" i="1" dirty="0" smtClean="0"/>
          </a:p>
          <a:p>
            <a:pPr lvl="1" algn="just"/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copy the API  sample codes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20000"/>
              </a:lnSpc>
            </a:pPr>
            <a:r>
              <a:rPr lang="en-US" b="1" dirty="0" smtClean="0"/>
              <a:t>For java:</a:t>
            </a:r>
          </a:p>
          <a:p>
            <a:pPr lvl="1" algn="just">
              <a:lnSpc>
                <a:spcPct val="120000"/>
              </a:lnSpc>
            </a:pPr>
            <a:endParaRPr lang="en-US" sz="1600" b="1" dirty="0" smtClean="0"/>
          </a:p>
          <a:p>
            <a:pPr lvl="1" algn="just">
              <a:lnSpc>
                <a:spcPct val="120000"/>
              </a:lnSpc>
              <a:buNone/>
            </a:pPr>
            <a:r>
              <a:rPr lang="en-US" sz="2400" dirty="0" smtClean="0"/>
              <a:t>Open the </a:t>
            </a:r>
            <a:r>
              <a:rPr lang="en-US" sz="2400" b="1" dirty="0" err="1" smtClean="0"/>
              <a:t>sampleCodesInJava</a:t>
            </a:r>
            <a:r>
              <a:rPr lang="en-US" sz="2400" b="1" dirty="0" smtClean="0"/>
              <a:t> </a:t>
            </a:r>
            <a:r>
              <a:rPr lang="en-US" sz="2400" dirty="0" smtClean="0"/>
              <a:t>folder</a:t>
            </a:r>
            <a:r>
              <a:rPr lang="en-US" sz="2400" b="1" dirty="0" smtClean="0"/>
              <a:t> </a:t>
            </a:r>
            <a:r>
              <a:rPr lang="en-US" sz="2400" dirty="0" smtClean="0"/>
              <a:t>in </a:t>
            </a:r>
            <a:r>
              <a:rPr lang="en-US" sz="2400" b="1" dirty="0" err="1" smtClean="0"/>
              <a:t>Netbeans</a:t>
            </a:r>
            <a:r>
              <a:rPr lang="en-US" sz="2400" dirty="0" smtClean="0"/>
              <a:t> and import the libraries from the </a:t>
            </a:r>
            <a:r>
              <a:rPr lang="en-US" sz="2400" b="1" dirty="0" smtClean="0"/>
              <a:t>lib</a:t>
            </a:r>
            <a:r>
              <a:rPr lang="en-US" sz="2400" dirty="0" smtClean="0"/>
              <a:t> folder.</a:t>
            </a:r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/>
          </a:p>
          <a:p>
            <a:pPr lvl="1" algn="just">
              <a:lnSpc>
                <a:spcPct val="120000"/>
              </a:lnSpc>
            </a:pPr>
            <a:r>
              <a:rPr lang="en-US" sz="2600" b="1" dirty="0" smtClean="0"/>
              <a:t>For </a:t>
            </a:r>
            <a:r>
              <a:rPr lang="en-US" sz="2600" b="1" dirty="0" err="1" smtClean="0"/>
              <a:t>Php</a:t>
            </a:r>
            <a:r>
              <a:rPr lang="en-US" sz="2600" b="1" dirty="0" smtClean="0"/>
              <a:t>: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400" dirty="0" smtClean="0"/>
              <a:t>Copy the </a:t>
            </a:r>
            <a:r>
              <a:rPr lang="en-US" sz="2400" b="1" dirty="0" err="1" smtClean="0"/>
              <a:t>sampleCodesInPhp</a:t>
            </a:r>
            <a:r>
              <a:rPr lang="en-US" sz="2400" dirty="0" smtClean="0"/>
              <a:t> Folder in </a:t>
            </a:r>
            <a:r>
              <a:rPr lang="en-US" sz="2400" b="1" dirty="0" err="1" smtClean="0"/>
              <a:t>htdocs</a:t>
            </a:r>
            <a:r>
              <a:rPr lang="en-US" sz="2400" dirty="0" smtClean="0"/>
              <a:t> and open it in </a:t>
            </a:r>
            <a:r>
              <a:rPr lang="en-US" sz="2400" b="1" dirty="0" err="1" smtClean="0"/>
              <a:t>Netbeans</a:t>
            </a:r>
            <a:endParaRPr lang="en-US" sz="2400" b="1" dirty="0" smtClean="0"/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dirty="0" err="1" smtClean="0"/>
              <a:t>IWAPIClass</a:t>
            </a:r>
            <a:r>
              <a:rPr lang="en-US" b="1" dirty="0" smtClean="0"/>
              <a:t> </a:t>
            </a:r>
            <a:endParaRPr lang="en-IN" sz="4000" dirty="0" smtClean="0"/>
          </a:p>
          <a:p>
            <a:pPr lvl="1"/>
            <a:r>
              <a:rPr lang="en-IN" i="1" dirty="0" smtClean="0"/>
              <a:t>A class that allows initialising API library for use,</a:t>
            </a:r>
            <a:endParaRPr lang="en-IN" sz="3600" dirty="0" smtClean="0"/>
          </a:p>
          <a:p>
            <a:pPr lvl="1"/>
            <a:r>
              <a:rPr lang="en-US" i="1" smtClean="0"/>
              <a:t>Maintains </a:t>
            </a:r>
            <a:r>
              <a:rPr lang="en-US" i="1" dirty="0" smtClean="0"/>
              <a:t>master tables,</a:t>
            </a:r>
            <a:endParaRPr lang="en-IN" sz="3600" dirty="0" smtClean="0"/>
          </a:p>
          <a:p>
            <a:pPr lvl="1"/>
            <a:r>
              <a:rPr lang="en-US" i="1" dirty="0" smtClean="0"/>
              <a:t>Manage connectivity to language specific databases,</a:t>
            </a:r>
            <a:endParaRPr lang="en-IN" sz="3600" dirty="0" smtClean="0"/>
          </a:p>
          <a:p>
            <a:pPr lvl="1"/>
            <a:r>
              <a:rPr lang="en-IN" i="1" dirty="0" smtClean="0"/>
              <a:t>A class that allows to get all </a:t>
            </a:r>
            <a:r>
              <a:rPr lang="en-IN" i="1" dirty="0" err="1" smtClean="0"/>
              <a:t>synsets</a:t>
            </a:r>
            <a:r>
              <a:rPr lang="en-IN" i="1" dirty="0" smtClean="0"/>
              <a:t> from the database, </a:t>
            </a:r>
            <a:endParaRPr lang="en-IN" sz="3600" dirty="0" smtClean="0"/>
          </a:p>
          <a:p>
            <a:pPr lvl="1"/>
            <a:r>
              <a:rPr lang="en-IN" i="1" dirty="0" smtClean="0"/>
              <a:t>It consists of all the language database names, the various </a:t>
            </a:r>
            <a:r>
              <a:rPr lang="en-IN" i="1" dirty="0" err="1" smtClean="0"/>
              <a:t>antonymy</a:t>
            </a:r>
            <a:r>
              <a:rPr lang="en-IN" i="1" dirty="0" smtClean="0"/>
              <a:t> property values, </a:t>
            </a:r>
            <a:r>
              <a:rPr lang="en-IN" i="1" dirty="0" err="1" smtClean="0"/>
              <a:t>meronymy_holonymy</a:t>
            </a:r>
            <a:r>
              <a:rPr lang="en-IN" i="1" dirty="0" smtClean="0"/>
              <a:t> property values, etc...</a:t>
            </a:r>
            <a:endParaRPr lang="en-IN" sz="3600" dirty="0" smtClean="0"/>
          </a:p>
          <a:p>
            <a:pPr lvl="1"/>
            <a:r>
              <a:rPr lang="en-IN" i="1" dirty="0" smtClean="0"/>
              <a:t>To create new </a:t>
            </a:r>
            <a:r>
              <a:rPr lang="en-IN" i="1" dirty="0" err="1" smtClean="0"/>
              <a:t>synsets</a:t>
            </a:r>
            <a:r>
              <a:rPr lang="en-IN" i="1" dirty="0" smtClean="0"/>
              <a:t>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synsets</a:t>
            </a:r>
            <a:r>
              <a:rPr lang="en-IN" i="1" dirty="0" smtClean="0"/>
              <a:t> belonging to a domain,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</a:t>
            </a:r>
            <a:r>
              <a:rPr lang="en-IN" i="1" dirty="0" smtClean="0"/>
              <a:t> belonging to a grammatical category,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synsets</a:t>
            </a:r>
            <a:r>
              <a:rPr lang="en-IN" i="1" dirty="0" smtClean="0"/>
              <a:t> belonging to a given source,</a:t>
            </a:r>
            <a:endParaRPr lang="en-IN" sz="3600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synsets</a:t>
            </a:r>
            <a:r>
              <a:rPr lang="en-IN" i="1" dirty="0" smtClean="0"/>
              <a:t> for a given range of Id’s,</a:t>
            </a:r>
            <a:endParaRPr lang="en-IN" sz="3600" dirty="0" smtClean="0"/>
          </a:p>
          <a:p>
            <a:pPr lvl="1"/>
            <a:r>
              <a:rPr lang="en-IN" i="1" dirty="0" smtClean="0"/>
              <a:t>To get all files,</a:t>
            </a:r>
            <a:endParaRPr lang="en-IN" sz="3600" dirty="0" smtClean="0"/>
          </a:p>
          <a:p>
            <a:pPr lvl="1"/>
            <a:r>
              <a:rPr lang="en-IN" i="1" dirty="0" smtClean="0"/>
              <a:t>To create a new word, new source, new domain, new category, etc…</a:t>
            </a:r>
            <a:endParaRPr lang="en-IN" sz="3600" dirty="0" smtClean="0"/>
          </a:p>
          <a:p>
            <a:pPr lvl="1"/>
            <a:r>
              <a:rPr lang="en-IN" i="1" dirty="0" smtClean="0"/>
              <a:t>To destroy a </a:t>
            </a:r>
            <a:r>
              <a:rPr lang="en-IN" i="1" dirty="0" err="1" smtClean="0"/>
              <a:t>synset</a:t>
            </a:r>
            <a:r>
              <a:rPr lang="en-IN" i="1" dirty="0" smtClean="0"/>
              <a:t>, word, relation,</a:t>
            </a:r>
            <a:endParaRPr lang="en-IN" sz="3600" dirty="0" smtClean="0"/>
          </a:p>
          <a:p>
            <a:pPr lvl="1"/>
            <a:r>
              <a:rPr lang="en-IN" i="1" dirty="0" smtClean="0"/>
              <a:t>Etc…</a:t>
            </a:r>
            <a:endParaRPr lang="en-I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The object of the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 is declared as follows:</a:t>
            </a:r>
          </a:p>
          <a:p>
            <a:pPr>
              <a:buNone/>
            </a:pPr>
            <a:endParaRPr lang="en-IN" sz="4000" dirty="0" smtClean="0"/>
          </a:p>
          <a:p>
            <a:pPr>
              <a:buNone/>
            </a:pPr>
            <a:r>
              <a:rPr lang="en-IN" sz="2400" b="1" i="1" dirty="0" smtClean="0"/>
              <a:t>In Java: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 </a:t>
            </a:r>
            <a:r>
              <a:rPr lang="en-IN" sz="2400" dirty="0" err="1" smtClean="0"/>
              <a:t>apiObject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("root", "");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IWDb</a:t>
            </a:r>
            <a:r>
              <a:rPr lang="en-US" sz="2400" dirty="0" smtClean="0"/>
              <a:t> </a:t>
            </a:r>
            <a:r>
              <a:rPr lang="en-US" sz="2400" dirty="0" err="1" smtClean="0"/>
              <a:t>dbObj</a:t>
            </a:r>
            <a:r>
              <a:rPr lang="en-US" sz="2400" dirty="0" smtClean="0"/>
              <a:t> = 				</a:t>
            </a:r>
            <a:r>
              <a:rPr lang="en-US" sz="2400" dirty="0" err="1" smtClean="0"/>
              <a:t>apiObject.connectLanguageDb</a:t>
            </a:r>
            <a:r>
              <a:rPr lang="en-US" sz="2400" dirty="0" smtClean="0"/>
              <a:t>(</a:t>
            </a:r>
            <a:r>
              <a:rPr lang="en-US" sz="2400" dirty="0" err="1" smtClean="0"/>
              <a:t>IWAPIClass.KONKANI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i="1" dirty="0" smtClean="0"/>
              <a:t>In </a:t>
            </a:r>
            <a:r>
              <a:rPr lang="en-IN" sz="2400" b="1" i="1" dirty="0" err="1" smtClean="0"/>
              <a:t>Php</a:t>
            </a:r>
            <a:r>
              <a:rPr lang="en-IN" sz="2400" b="1" i="1" dirty="0" smtClean="0"/>
              <a:t>:</a:t>
            </a:r>
            <a:r>
              <a:rPr lang="en-IN" sz="2400" i="1" dirty="0" smtClean="0"/>
              <a:t>	</a:t>
            </a:r>
            <a:r>
              <a:rPr lang="en-IN" sz="2400" dirty="0" smtClean="0"/>
              <a:t>$</a:t>
            </a:r>
            <a:r>
              <a:rPr lang="en-IN" sz="2400" dirty="0" err="1" smtClean="0"/>
              <a:t>apiObject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IWAPIClass</a:t>
            </a:r>
            <a:r>
              <a:rPr lang="en-IN" sz="2400" dirty="0" smtClean="0"/>
              <a:t>("root", ""); </a:t>
            </a:r>
          </a:p>
          <a:p>
            <a:pPr>
              <a:buNone/>
            </a:pPr>
            <a:r>
              <a:rPr lang="en-US" sz="2400" dirty="0" smtClean="0"/>
              <a:t>		 $</a:t>
            </a:r>
            <a:r>
              <a:rPr lang="en-US" sz="2400" dirty="0" err="1" smtClean="0"/>
              <a:t>dbObj</a:t>
            </a:r>
            <a:r>
              <a:rPr lang="en-US" sz="2400" dirty="0" smtClean="0"/>
              <a:t> =</a:t>
            </a:r>
          </a:p>
          <a:p>
            <a:pPr>
              <a:buNone/>
            </a:pPr>
            <a:r>
              <a:rPr lang="en-US" sz="2400" dirty="0" smtClean="0"/>
              <a:t>		 $</a:t>
            </a:r>
            <a:r>
              <a:rPr lang="en-US" sz="2400" dirty="0" err="1" smtClean="0"/>
              <a:t>apiObject</a:t>
            </a:r>
            <a:r>
              <a:rPr lang="en-US" sz="2400" dirty="0" smtClean="0"/>
              <a:t>-&gt;</a:t>
            </a:r>
            <a:r>
              <a:rPr lang="en-US" sz="2400" dirty="0" err="1" smtClean="0"/>
              <a:t>connectLanguageDb</a:t>
            </a:r>
            <a:r>
              <a:rPr lang="en-US" sz="2400" dirty="0" smtClean="0"/>
              <a:t>(</a:t>
            </a:r>
            <a:r>
              <a:rPr lang="en-US" sz="2400" dirty="0" err="1" smtClean="0"/>
              <a:t>IWAPIClass</a:t>
            </a:r>
            <a:r>
              <a:rPr lang="en-US" sz="2400" dirty="0" smtClean="0"/>
              <a:t>::$KONKANI);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US" sz="2000" dirty="0" smtClean="0"/>
              <a:t>Where  “root” is the username of the database, password is “”.  </a:t>
            </a:r>
          </a:p>
          <a:p>
            <a:pPr>
              <a:buNone/>
            </a:pPr>
            <a:r>
              <a:rPr lang="en-US" sz="2000" dirty="0" smtClean="0"/>
              <a:t>It will connect to the master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err="1" smtClean="0"/>
              <a:t>IWSynset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represents a </a:t>
            </a:r>
            <a:r>
              <a:rPr lang="en-IN" i="1" dirty="0" err="1" smtClean="0"/>
              <a:t>Synset</a:t>
            </a:r>
            <a:r>
              <a:rPr lang="en-IN" i="1" dirty="0" smtClean="0"/>
              <a:t>. 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concept, translated concept, transliterated concept of a given </a:t>
            </a:r>
            <a:r>
              <a:rPr lang="en-IN" i="1" dirty="0" err="1" smtClean="0"/>
              <a:t>synset</a:t>
            </a:r>
            <a:r>
              <a:rPr lang="en-IN" i="1" dirty="0" smtClean="0"/>
              <a:t> which is present in the database.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words and relations of a given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examples belonging to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category, domain, source, concept of a given </a:t>
            </a:r>
            <a:r>
              <a:rPr lang="en-IN" i="1" dirty="0" err="1" smtClean="0"/>
              <a:t>synset</a:t>
            </a:r>
            <a:r>
              <a:rPr lang="en-IN" i="1" dirty="0" smtClean="0"/>
              <a:t> present in the database.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add examples, files and various semantic relations to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remove semantic relations.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set a new concept, a new category, a new domain for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Etc…	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object of the </a:t>
            </a:r>
            <a:r>
              <a:rPr lang="en-IN" sz="2800" dirty="0" err="1" smtClean="0"/>
              <a:t>IWSynset</a:t>
            </a:r>
            <a:r>
              <a:rPr lang="en-IN" sz="2800" dirty="0" smtClean="0"/>
              <a:t> is declared as follows:</a:t>
            </a:r>
          </a:p>
          <a:p>
            <a:endParaRPr lang="en-IN" sz="2800" b="1" i="1" dirty="0" smtClean="0"/>
          </a:p>
          <a:p>
            <a:pPr>
              <a:lnSpc>
                <a:spcPct val="150000"/>
              </a:lnSpc>
              <a:buNone/>
            </a:pPr>
            <a:r>
              <a:rPr lang="en-IN" sz="2800" i="1" dirty="0" smtClean="0"/>
              <a:t>    </a:t>
            </a:r>
            <a:r>
              <a:rPr lang="en-IN" sz="2400" b="1" i="1" dirty="0" smtClean="0"/>
              <a:t>In Java:</a:t>
            </a:r>
            <a:r>
              <a:rPr lang="en-IN" sz="2400" dirty="0" smtClean="0"/>
              <a:t>	</a:t>
            </a:r>
            <a:r>
              <a:rPr lang="en-IN" sz="2400" dirty="0" err="1" smtClean="0"/>
              <a:t>IWSynset</a:t>
            </a:r>
            <a:r>
              <a:rPr lang="en-IN" sz="2400" dirty="0" smtClean="0"/>
              <a:t> </a:t>
            </a:r>
            <a:r>
              <a:rPr lang="en-IN" sz="2400" dirty="0" err="1" smtClean="0"/>
              <a:t>synsetObject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IWSynset</a:t>
            </a:r>
            <a:r>
              <a:rPr lang="en-IN" sz="2400" dirty="0" smtClean="0"/>
              <a:t> 					(</a:t>
            </a:r>
            <a:r>
              <a:rPr lang="en-IN" sz="2400" dirty="0" err="1" smtClean="0"/>
              <a:t>dbObject</a:t>
            </a:r>
            <a:r>
              <a:rPr lang="en-IN" sz="2400" dirty="0" smtClean="0"/>
              <a:t>, </a:t>
            </a:r>
            <a:r>
              <a:rPr lang="en-IN" sz="2400" dirty="0" err="1" smtClean="0"/>
              <a:t>synset_id</a:t>
            </a:r>
            <a:r>
              <a:rPr lang="en-IN" sz="2400" dirty="0" smtClean="0"/>
              <a:t>); </a:t>
            </a:r>
          </a:p>
          <a:p>
            <a:pPr>
              <a:buNone/>
            </a:pP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 	In </a:t>
            </a:r>
            <a:r>
              <a:rPr lang="en-IN" sz="2400" b="1" i="1" dirty="0" err="1" smtClean="0"/>
              <a:t>Php</a:t>
            </a:r>
            <a:r>
              <a:rPr lang="en-IN" sz="2400" b="1" i="1" dirty="0" smtClean="0"/>
              <a:t>:	</a:t>
            </a:r>
            <a:r>
              <a:rPr lang="en-IN" sz="2400" dirty="0" smtClean="0"/>
              <a:t>$</a:t>
            </a:r>
            <a:r>
              <a:rPr lang="en-IN" sz="2400" dirty="0" err="1" smtClean="0"/>
              <a:t>synsetObject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IWSynset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			 ($</a:t>
            </a:r>
            <a:r>
              <a:rPr lang="en-IN" sz="2400" dirty="0" err="1" smtClean="0"/>
              <a:t>dbObject</a:t>
            </a:r>
            <a:r>
              <a:rPr lang="en-IN" sz="2400" dirty="0" smtClean="0"/>
              <a:t>, $</a:t>
            </a:r>
            <a:r>
              <a:rPr lang="en-IN" sz="2400" dirty="0" err="1" smtClean="0"/>
              <a:t>synset_id</a:t>
            </a:r>
            <a:r>
              <a:rPr lang="en-IN" sz="2400" dirty="0" smtClean="0"/>
              <a:t>);</a:t>
            </a:r>
            <a:r>
              <a:rPr lang="en-IN" i="1" dirty="0" smtClean="0"/>
              <a:t>	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err="1" smtClean="0"/>
              <a:t>IWSynsetCollection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 a Collection of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</a:t>
            </a:r>
            <a:r>
              <a:rPr lang="en-IN" i="1" dirty="0" err="1" smtClean="0"/>
              <a:t>synsets</a:t>
            </a:r>
            <a:r>
              <a:rPr lang="en-IN" i="1" dirty="0" smtClean="0"/>
              <a:t> present in the collection, use 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 next(); previous();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i="1" dirty="0" err="1" smtClean="0"/>
              <a:t>getElement</a:t>
            </a:r>
            <a:r>
              <a:rPr lang="en-IN" i="1" dirty="0" smtClean="0"/>
              <a:t>();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err="1" smtClean="0"/>
              <a:t>IWWord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represents a Word.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various lexical relation such as </a:t>
            </a:r>
            <a:r>
              <a:rPr lang="en-IN" i="1" dirty="0" err="1" smtClean="0"/>
              <a:t>antonymy</a:t>
            </a:r>
            <a:r>
              <a:rPr lang="en-IN" i="1" dirty="0" smtClean="0"/>
              <a:t> relation, compounding relation, gradation relation, etc.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all the </a:t>
            </a:r>
            <a:r>
              <a:rPr lang="en-IN" i="1" dirty="0" err="1" smtClean="0"/>
              <a:t>synsets</a:t>
            </a:r>
            <a:r>
              <a:rPr lang="en-IN" i="1" dirty="0" smtClean="0"/>
              <a:t> for a given word.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</a:t>
            </a:r>
            <a:r>
              <a:rPr lang="en-IN" i="1" dirty="0" err="1" smtClean="0"/>
              <a:t>lex</a:t>
            </a:r>
            <a:r>
              <a:rPr lang="en-IN" i="1" dirty="0" smtClean="0"/>
              <a:t> id.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remove lexical relations for specified </a:t>
            </a:r>
            <a:r>
              <a:rPr lang="en-IN" i="1" dirty="0" err="1" smtClean="0"/>
              <a:t>synset</a:t>
            </a:r>
            <a:r>
              <a:rPr lang="en-IN" i="1" dirty="0" smtClean="0"/>
              <a:t> and word.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Etc…</a:t>
            </a: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err="1" smtClean="0"/>
              <a:t>IWWordCollection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 a Collection of words for a </a:t>
            </a:r>
            <a:r>
              <a:rPr lang="en-IN" i="1" dirty="0" err="1" smtClean="0"/>
              <a:t>synset</a:t>
            </a:r>
            <a:r>
              <a:rPr lang="en-IN" i="1" dirty="0" smtClean="0"/>
              <a:t>. 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 words present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</a:t>
            </a:r>
            <a:r>
              <a:rPr lang="en-IN" b="1" i="1" dirty="0" smtClean="0"/>
              <a:t>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sz="4500" b="1" dirty="0" err="1" smtClean="0"/>
              <a:t>IWExampleCollection</a:t>
            </a:r>
            <a:endParaRPr lang="en-IN" sz="4500" b="1" dirty="0" smtClean="0"/>
          </a:p>
          <a:p>
            <a:pPr lvl="0">
              <a:buNone/>
            </a:pPr>
            <a:endParaRPr lang="en-US" b="1" dirty="0" smtClean="0"/>
          </a:p>
          <a:p>
            <a:pPr lvl="0">
              <a:buNone/>
            </a:pPr>
            <a:endParaRPr lang="en-IN" dirty="0" smtClean="0"/>
          </a:p>
          <a:p>
            <a:pPr lvl="1"/>
            <a:r>
              <a:rPr lang="en-IN" i="1" dirty="0" smtClean="0"/>
              <a:t>Collection of examples for a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  <a:endParaRPr lang="en-IN" dirty="0" smtClean="0"/>
          </a:p>
          <a:p>
            <a:pPr lvl="1"/>
            <a:r>
              <a:rPr lang="en-IN" b="1" dirty="0" smtClean="0"/>
              <a:t> </a:t>
            </a:r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examples present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</a:t>
            </a:r>
            <a:r>
              <a:rPr lang="en-IN" b="1" i="1" dirty="0" smtClean="0"/>
              <a:t>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</a:p>
          <a:p>
            <a:pPr lvl="1"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900" b="1" dirty="0" smtClean="0">
                <a:solidFill>
                  <a:schemeClr val="bg2">
                    <a:lumMod val="25000"/>
                  </a:schemeClr>
                </a:solidFill>
              </a:rPr>
              <a:t>API’s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500" dirty="0" err="1" smtClean="0"/>
              <a:t>IndoWordNet</a:t>
            </a:r>
            <a:r>
              <a:rPr lang="en-US" sz="4500" dirty="0" smtClean="0"/>
              <a:t> API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500" dirty="0" smtClean="0"/>
              <a:t>Layers of API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500" dirty="0" smtClean="0"/>
              <a:t>Sample API codes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9600" b="1" dirty="0" err="1" smtClean="0"/>
              <a:t>IWOntology</a:t>
            </a:r>
            <a:r>
              <a:rPr lang="en-US" sz="9600" b="1" dirty="0" smtClean="0"/>
              <a:t> </a:t>
            </a:r>
          </a:p>
          <a:p>
            <a:pPr lvl="0">
              <a:buNone/>
            </a:pPr>
            <a:endParaRPr lang="en-IN" sz="8000" dirty="0" smtClean="0"/>
          </a:p>
          <a:p>
            <a:pPr lvl="1"/>
            <a:r>
              <a:rPr lang="en-IN" sz="6400" i="1" dirty="0" smtClean="0"/>
              <a:t>A class that represents Ontology node.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Each </a:t>
            </a:r>
            <a:r>
              <a:rPr lang="en-IN" sz="6400" i="1" dirty="0" err="1" smtClean="0"/>
              <a:t>synset</a:t>
            </a:r>
            <a:r>
              <a:rPr lang="en-IN" sz="6400" i="1" dirty="0" smtClean="0"/>
              <a:t> is mapped into some place in the ontology tree.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get ontology Id, use </a:t>
            </a:r>
            <a:r>
              <a:rPr lang="en-IN" sz="6400" b="1" i="1" dirty="0" err="1" smtClean="0"/>
              <a:t>getOntologyID</a:t>
            </a:r>
            <a:r>
              <a:rPr lang="en-IN" sz="6400" i="1" dirty="0" smtClean="0"/>
              <a:t>();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get ontology data, ontology translated data, ontology transliterated data, use </a:t>
            </a:r>
            <a:r>
              <a:rPr lang="en-IN" sz="6400" b="1" i="1" dirty="0" err="1" smtClean="0"/>
              <a:t>getOntologyData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getOntologyTranslatedData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getOntologyTransliteratedData</a:t>
            </a:r>
            <a:r>
              <a:rPr lang="en-IN" sz="6400" b="1" i="1" dirty="0" smtClean="0"/>
              <a:t>();</a:t>
            </a:r>
            <a:r>
              <a:rPr lang="en-IN" sz="6400" dirty="0" smtClean="0"/>
              <a:t> 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get ontology description, ontology translated description, ontology transliterated description, use </a:t>
            </a:r>
            <a:r>
              <a:rPr lang="en-IN" sz="6400" b="1" i="1" dirty="0" err="1" smtClean="0"/>
              <a:t>getOntologyDescription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getOntologyTranslatedDescription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getOntologyTransliteratedDescription</a:t>
            </a:r>
            <a:r>
              <a:rPr lang="en-IN" sz="6400" i="1" dirty="0" smtClean="0"/>
              <a:t>();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set ontology data, ontology translated data, ontology transliterated data, use </a:t>
            </a:r>
            <a:r>
              <a:rPr lang="en-IN" sz="6400" b="1" i="1" dirty="0" err="1" smtClean="0"/>
              <a:t>setOntologyData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setOntologyTranslatedData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setOntologyTransliteratedData</a:t>
            </a:r>
            <a:r>
              <a:rPr lang="en-IN" sz="6400" b="1" i="1" dirty="0" smtClean="0"/>
              <a:t>();</a:t>
            </a:r>
            <a:r>
              <a:rPr lang="en-IN" sz="6400" dirty="0" smtClean="0"/>
              <a:t> 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To set ontology description, ontology translated description, ontology transliterated description, use </a:t>
            </a:r>
            <a:r>
              <a:rPr lang="en-IN" sz="6400" b="1" i="1" dirty="0" err="1" smtClean="0"/>
              <a:t>setOntologyDescription</a:t>
            </a:r>
            <a:r>
              <a:rPr lang="en-IN" sz="6400" b="1" i="1" dirty="0" smtClean="0"/>
              <a:t>(); </a:t>
            </a:r>
            <a:r>
              <a:rPr lang="en-IN" sz="6400" b="1" i="1" dirty="0" err="1" smtClean="0"/>
              <a:t>setOntologyTranslatedDescription</a:t>
            </a:r>
            <a:r>
              <a:rPr lang="en-IN" sz="6400" b="1" i="1" dirty="0" smtClean="0"/>
              <a:t>(); </a:t>
            </a:r>
            <a:r>
              <a:rPr lang="en-IN" sz="6400" i="1" dirty="0" smtClean="0"/>
              <a:t>and </a:t>
            </a:r>
            <a:r>
              <a:rPr lang="en-IN" sz="6400" b="1" i="1" dirty="0" err="1" smtClean="0"/>
              <a:t>setOntologyTransliteratedDescription</a:t>
            </a:r>
            <a:r>
              <a:rPr lang="en-IN" sz="6400" i="1" dirty="0" smtClean="0"/>
              <a:t>();</a:t>
            </a:r>
          </a:p>
          <a:p>
            <a:pPr lvl="1">
              <a:buNone/>
            </a:pPr>
            <a:endParaRPr lang="en-IN" sz="6400" dirty="0" smtClean="0"/>
          </a:p>
          <a:p>
            <a:pPr lvl="1"/>
            <a:r>
              <a:rPr lang="en-IN" sz="6400" i="1" dirty="0" smtClean="0"/>
              <a:t>Etc…</a:t>
            </a:r>
            <a:endParaRPr lang="en-IN" sz="6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 smtClean="0"/>
              <a:t>IWOntologyCollection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Collection of child nodes for a given onto node.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ontology nodes present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</a:t>
            </a:r>
            <a:r>
              <a:rPr lang="en-IN" b="1" i="1" dirty="0" smtClean="0"/>
              <a:t> 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78634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pPr lvl="0"/>
            <a:r>
              <a:rPr lang="en-US" b="1" dirty="0" err="1" smtClean="0"/>
              <a:t>IWFile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A class that represents Files.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file content, to get the file Id, to get file size, to get file type.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set a new file type, to set a new file name.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Etc...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 </a:t>
            </a:r>
            <a:r>
              <a:rPr lang="en-US" b="1" dirty="0" err="1" smtClean="0"/>
              <a:t>IWFileCollection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IN" i="1" dirty="0" smtClean="0"/>
              <a:t>Collection of files.</a:t>
            </a: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r>
              <a:rPr lang="en-IN" i="1" dirty="0" smtClean="0"/>
              <a:t>To get the length of the collection </a:t>
            </a:r>
            <a:r>
              <a:rPr lang="en-IN" i="1" dirty="0" err="1" smtClean="0"/>
              <a:t>i.e</a:t>
            </a:r>
            <a:r>
              <a:rPr lang="en-IN" i="1" dirty="0" smtClean="0"/>
              <a:t> the number of files in the collection, use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and </a:t>
            </a:r>
            <a:r>
              <a:rPr lang="en-IN" b="1" i="1" dirty="0" smtClean="0"/>
              <a:t>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4200" b="1" dirty="0" smtClean="0"/>
              <a:t> </a:t>
            </a:r>
            <a:endParaRPr lang="en-IN" sz="4200" dirty="0" smtClean="0"/>
          </a:p>
          <a:p>
            <a:pPr lvl="0"/>
            <a:r>
              <a:rPr lang="en-IN" sz="5100" b="1" dirty="0" err="1" smtClean="0"/>
              <a:t>IWAntonymyCollection</a:t>
            </a:r>
            <a:endParaRPr lang="en-IN" sz="5100" b="1" dirty="0" smtClean="0"/>
          </a:p>
          <a:p>
            <a:pPr lvl="0">
              <a:buNone/>
            </a:pPr>
            <a:endParaRPr lang="en-IN" dirty="0" smtClean="0"/>
          </a:p>
          <a:p>
            <a:pPr lvl="1"/>
            <a:r>
              <a:rPr lang="en-IN" sz="3800" i="1" dirty="0" smtClean="0"/>
              <a:t>Collection of words belonging to a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having </a:t>
            </a:r>
            <a:r>
              <a:rPr lang="en-IN" sz="3800" i="1" dirty="0" err="1" smtClean="0"/>
              <a:t>antonymy</a:t>
            </a:r>
            <a:r>
              <a:rPr lang="en-IN" sz="3800" i="1" dirty="0" smtClean="0"/>
              <a:t> relation for a given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and </a:t>
            </a:r>
            <a:r>
              <a:rPr lang="en-IN" sz="3800" i="1" dirty="0" err="1" smtClean="0"/>
              <a:t>lex</a:t>
            </a:r>
            <a:r>
              <a:rPr lang="en-IN" sz="3800" i="1" dirty="0" smtClean="0"/>
              <a:t> words.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the length of the collection </a:t>
            </a:r>
            <a:r>
              <a:rPr lang="en-IN" sz="3800" i="1" dirty="0" err="1" smtClean="0"/>
              <a:t>i.e</a:t>
            </a:r>
            <a:r>
              <a:rPr lang="en-IN" sz="3800" i="1" dirty="0" smtClean="0"/>
              <a:t> the number of </a:t>
            </a:r>
            <a:r>
              <a:rPr lang="en-IN" sz="3800" i="1" dirty="0" err="1" smtClean="0"/>
              <a:t>antonymy</a:t>
            </a:r>
            <a:r>
              <a:rPr lang="en-IN" sz="3800" i="1" dirty="0" smtClean="0"/>
              <a:t> relation for a given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and </a:t>
            </a:r>
            <a:r>
              <a:rPr lang="en-IN" sz="3800" i="1" dirty="0" err="1" smtClean="0"/>
              <a:t>lex</a:t>
            </a:r>
            <a:r>
              <a:rPr lang="en-IN" sz="3800" i="1" dirty="0" smtClean="0"/>
              <a:t> word present in the collection, use </a:t>
            </a:r>
            <a:r>
              <a:rPr lang="en-IN" sz="3800" b="1" i="1" dirty="0" smtClean="0"/>
              <a:t>length();</a:t>
            </a:r>
            <a:r>
              <a:rPr lang="en-IN" sz="3800" i="1" dirty="0" smtClean="0"/>
              <a:t> 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3800" b="1" i="1" dirty="0" smtClean="0"/>
              <a:t>first();</a:t>
            </a:r>
            <a:r>
              <a:rPr lang="en-IN" sz="3800" i="1" dirty="0" smtClean="0"/>
              <a:t> </a:t>
            </a:r>
            <a:r>
              <a:rPr lang="en-IN" sz="3800" b="1" i="1" dirty="0" smtClean="0"/>
              <a:t>next();</a:t>
            </a:r>
            <a:r>
              <a:rPr lang="en-IN" sz="3800" i="1" dirty="0" smtClean="0"/>
              <a:t> </a:t>
            </a:r>
            <a:r>
              <a:rPr lang="en-IN" sz="3800" b="1" i="1" dirty="0" smtClean="0"/>
              <a:t>previous(); </a:t>
            </a:r>
            <a:r>
              <a:rPr lang="en-IN" sz="3800" i="1" dirty="0" smtClean="0"/>
              <a:t>and </a:t>
            </a:r>
            <a:r>
              <a:rPr lang="en-IN" sz="3800" b="1" i="1" dirty="0" smtClean="0"/>
              <a:t>last(); </a:t>
            </a:r>
            <a:r>
              <a:rPr lang="en-IN" sz="3800" i="1" dirty="0" smtClean="0"/>
              <a:t>respectively.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the current element, use </a:t>
            </a:r>
            <a:r>
              <a:rPr lang="en-IN" sz="3800" b="1" i="1" dirty="0" err="1" smtClean="0"/>
              <a:t>getElement</a:t>
            </a:r>
            <a:r>
              <a:rPr lang="en-IN" sz="3800" b="1" i="1" dirty="0" smtClean="0"/>
              <a:t>();</a:t>
            </a:r>
            <a:r>
              <a:rPr lang="en-IN" sz="3800" i="1" dirty="0" smtClean="0"/>
              <a:t>  </a:t>
            </a:r>
          </a:p>
          <a:p>
            <a:pPr lvl="1">
              <a:buNone/>
            </a:pPr>
            <a:endParaRPr lang="en-IN" sz="3800" dirty="0" smtClean="0"/>
          </a:p>
          <a:p>
            <a:pPr lvl="1"/>
            <a:r>
              <a:rPr lang="en-IN" sz="3800" i="1" dirty="0" smtClean="0"/>
              <a:t>To get </a:t>
            </a:r>
            <a:r>
              <a:rPr lang="en-IN" sz="3800" i="1" dirty="0" err="1" smtClean="0"/>
              <a:t>anto</a:t>
            </a:r>
            <a:r>
              <a:rPr lang="en-IN" sz="3800" i="1" dirty="0" smtClean="0"/>
              <a:t> word and </a:t>
            </a:r>
            <a:r>
              <a:rPr lang="en-IN" sz="3800" i="1" dirty="0" err="1" smtClean="0"/>
              <a:t>anto</a:t>
            </a:r>
            <a:r>
              <a:rPr lang="en-IN" sz="3800" i="1" dirty="0" smtClean="0"/>
              <a:t> </a:t>
            </a:r>
            <a:r>
              <a:rPr lang="en-IN" sz="3800" i="1" dirty="0" err="1" smtClean="0"/>
              <a:t>synset</a:t>
            </a:r>
            <a:r>
              <a:rPr lang="en-IN" sz="3800" i="1" dirty="0" smtClean="0"/>
              <a:t> use </a:t>
            </a:r>
            <a:r>
              <a:rPr lang="en-IN" sz="3800" b="1" i="1" dirty="0" err="1" smtClean="0"/>
              <a:t>getAntoWord</a:t>
            </a:r>
            <a:r>
              <a:rPr lang="en-IN" sz="3800" b="1" i="1" dirty="0" smtClean="0"/>
              <a:t>(); </a:t>
            </a:r>
            <a:r>
              <a:rPr lang="en-IN" sz="3800" i="1" dirty="0" smtClean="0"/>
              <a:t>and</a:t>
            </a:r>
            <a:r>
              <a:rPr lang="en-IN" sz="3800" b="1" i="1" dirty="0" smtClean="0"/>
              <a:t> </a:t>
            </a:r>
            <a:r>
              <a:rPr lang="en-IN" sz="3800" b="1" i="1" dirty="0" err="1" smtClean="0"/>
              <a:t>getAntoSynset</a:t>
            </a:r>
            <a:r>
              <a:rPr lang="en-IN" sz="3800" i="1" dirty="0" smtClean="0"/>
              <a:t>(); respectively.</a:t>
            </a:r>
            <a:endParaRPr lang="en-IN" sz="3800" dirty="0" smtClean="0"/>
          </a:p>
          <a:p>
            <a:pPr lvl="1"/>
            <a:endParaRPr lang="en-IN" sz="3800" i="1" dirty="0" smtClean="0"/>
          </a:p>
          <a:p>
            <a:pPr lvl="1"/>
            <a:r>
              <a:rPr lang="en-IN" sz="3800" i="1" dirty="0" smtClean="0"/>
              <a:t>To get the </a:t>
            </a:r>
            <a:r>
              <a:rPr lang="en-IN" sz="3800" i="1" dirty="0" err="1" smtClean="0"/>
              <a:t>antonymy</a:t>
            </a:r>
            <a:r>
              <a:rPr lang="en-IN" sz="3800" i="1" dirty="0" smtClean="0"/>
              <a:t> property value, use </a:t>
            </a:r>
            <a:r>
              <a:rPr lang="en-IN" sz="3800" b="1" i="1" dirty="0" err="1" smtClean="0"/>
              <a:t>getAntonymyValue</a:t>
            </a:r>
            <a:r>
              <a:rPr lang="en-IN" sz="3800" b="1" i="1" dirty="0" smtClean="0"/>
              <a:t>();</a:t>
            </a:r>
            <a:endParaRPr lang="en-IN" sz="3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IN" sz="4400" b="1" dirty="0" err="1" smtClean="0"/>
              <a:t>IWGradationCollection</a:t>
            </a:r>
            <a:endParaRPr lang="en-IN" sz="4400" b="1" dirty="0" smtClean="0"/>
          </a:p>
          <a:p>
            <a:pPr lvl="0">
              <a:buNone/>
            </a:pPr>
            <a:endParaRPr lang="en-IN" sz="4400" dirty="0" smtClean="0"/>
          </a:p>
          <a:p>
            <a:pPr lvl="1"/>
            <a:r>
              <a:rPr lang="en-IN" sz="2900" i="1" dirty="0" smtClean="0"/>
              <a:t>A collection of gradation relation obtained for a given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words.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gradation property for a given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words, use </a:t>
            </a:r>
            <a:r>
              <a:rPr lang="en-IN" sz="2900" b="1" i="1" dirty="0" err="1" smtClean="0"/>
              <a:t>getGradationValue</a:t>
            </a:r>
            <a:r>
              <a:rPr lang="en-IN" sz="2900" b="1" i="1" dirty="0" smtClean="0"/>
              <a:t>();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length of the collection </a:t>
            </a:r>
            <a:r>
              <a:rPr lang="en-IN" sz="2900" i="1" dirty="0" err="1" smtClean="0"/>
              <a:t>i.e</a:t>
            </a:r>
            <a:r>
              <a:rPr lang="en-IN" sz="2900" i="1" dirty="0" smtClean="0"/>
              <a:t> the number of gradation relation for a given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 present in the collection, use </a:t>
            </a:r>
            <a:r>
              <a:rPr lang="en-IN" sz="2900" b="1" i="1" dirty="0" smtClean="0"/>
              <a:t>length();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2900" b="1" i="1" dirty="0" smtClean="0"/>
              <a:t>first();</a:t>
            </a:r>
            <a:r>
              <a:rPr lang="en-IN" sz="2900" i="1" dirty="0" smtClean="0"/>
              <a:t> </a:t>
            </a:r>
            <a:r>
              <a:rPr lang="en-IN" sz="2900" b="1" i="1" dirty="0" smtClean="0"/>
              <a:t>next();</a:t>
            </a:r>
            <a:r>
              <a:rPr lang="en-IN" sz="2900" i="1" dirty="0" smtClean="0"/>
              <a:t> </a:t>
            </a:r>
            <a:r>
              <a:rPr lang="en-IN" sz="2900" b="1" i="1" dirty="0" smtClean="0"/>
              <a:t>previous(); </a:t>
            </a:r>
            <a:r>
              <a:rPr lang="en-IN" sz="2900" i="1" dirty="0" smtClean="0"/>
              <a:t>and </a:t>
            </a:r>
            <a:r>
              <a:rPr lang="en-IN" sz="2900" b="1" i="1" dirty="0" smtClean="0"/>
              <a:t>last(); </a:t>
            </a:r>
            <a:r>
              <a:rPr lang="en-IN" sz="2900" i="1" dirty="0" smtClean="0"/>
              <a:t>respectively.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current element, use </a:t>
            </a:r>
            <a:r>
              <a:rPr lang="en-IN" sz="2900" b="1" i="1" dirty="0" err="1" smtClean="0"/>
              <a:t>getElement</a:t>
            </a:r>
            <a:r>
              <a:rPr lang="en-IN" sz="2900" b="1" i="1" dirty="0" smtClean="0"/>
              <a:t>();</a:t>
            </a:r>
            <a:r>
              <a:rPr lang="en-IN" sz="2900" i="1" dirty="0" smtClean="0"/>
              <a:t>  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mid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 and to get the last </a:t>
            </a:r>
            <a:r>
              <a:rPr lang="en-IN" sz="2900" i="1" dirty="0" err="1" smtClean="0"/>
              <a:t>lex</a:t>
            </a:r>
            <a:r>
              <a:rPr lang="en-IN" sz="2900" i="1" dirty="0" smtClean="0"/>
              <a:t> word use </a:t>
            </a:r>
            <a:r>
              <a:rPr lang="en-IN" sz="2900" b="1" i="1" dirty="0" err="1" smtClean="0"/>
              <a:t>getMidLexWord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and</a:t>
            </a:r>
            <a:r>
              <a:rPr lang="en-IN" sz="2900" b="1" i="1" dirty="0" smtClean="0"/>
              <a:t> </a:t>
            </a:r>
            <a:r>
              <a:rPr lang="en-IN" sz="2900" b="1" i="1" dirty="0" err="1" smtClean="0"/>
              <a:t>getLastLexWord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respectively.</a:t>
            </a:r>
          </a:p>
          <a:p>
            <a:pPr lvl="1">
              <a:buNone/>
            </a:pPr>
            <a:endParaRPr lang="en-IN" sz="2900" dirty="0" smtClean="0"/>
          </a:p>
          <a:p>
            <a:pPr lvl="1"/>
            <a:r>
              <a:rPr lang="en-IN" sz="2900" i="1" dirty="0" smtClean="0"/>
              <a:t>To get the mid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and to get the last </a:t>
            </a:r>
            <a:r>
              <a:rPr lang="en-IN" sz="2900" i="1" dirty="0" err="1" smtClean="0"/>
              <a:t>synset</a:t>
            </a:r>
            <a:r>
              <a:rPr lang="en-IN" sz="2900" i="1" dirty="0" smtClean="0"/>
              <a:t> use </a:t>
            </a:r>
            <a:r>
              <a:rPr lang="en-IN" sz="2900" b="1" i="1" dirty="0" err="1" smtClean="0"/>
              <a:t>getMidSynset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and</a:t>
            </a:r>
            <a:r>
              <a:rPr lang="en-IN" sz="2900" b="1" i="1" dirty="0" smtClean="0"/>
              <a:t> </a:t>
            </a:r>
            <a:r>
              <a:rPr lang="en-IN" sz="2900" b="1" i="1" dirty="0" err="1" smtClean="0"/>
              <a:t>getLastSynset</a:t>
            </a:r>
            <a:r>
              <a:rPr lang="en-IN" sz="2900" b="1" i="1" dirty="0" smtClean="0"/>
              <a:t>(); </a:t>
            </a:r>
            <a:r>
              <a:rPr lang="en-IN" sz="2900" i="1" dirty="0" smtClean="0"/>
              <a:t>respectively.</a:t>
            </a:r>
            <a:endParaRPr lang="en-IN" sz="29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b="1" dirty="0" err="1" smtClean="0"/>
              <a:t>IWLexicalRelationCollection</a:t>
            </a:r>
            <a:endParaRPr lang="en-IN" dirty="0" smtClean="0"/>
          </a:p>
          <a:p>
            <a:pPr lvl="1"/>
            <a:r>
              <a:rPr lang="en-IN" sz="2200" i="1" dirty="0" smtClean="0"/>
              <a:t>Collection of Lexical relation for a given word.</a:t>
            </a:r>
            <a:r>
              <a:rPr lang="en-IN" sz="2200" dirty="0" smtClean="0"/>
              <a:t> 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The different types of lexical relations are: </a:t>
            </a:r>
            <a:r>
              <a:rPr lang="en-IN" sz="2200" i="1" dirty="0" err="1" smtClean="0"/>
              <a:t>antonymy</a:t>
            </a:r>
            <a:r>
              <a:rPr lang="en-IN" sz="2200" i="1" dirty="0" smtClean="0"/>
              <a:t> (opposites), gradation, compounding, conjunction, etc. 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length of the collection using </a:t>
            </a:r>
            <a:r>
              <a:rPr lang="en-IN" sz="2200" b="1" i="1" dirty="0" smtClean="0"/>
              <a:t>length();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2200" b="1" i="1" dirty="0" smtClean="0"/>
              <a:t>first();</a:t>
            </a:r>
            <a:r>
              <a:rPr lang="en-IN" sz="2200" i="1" dirty="0" smtClean="0"/>
              <a:t> </a:t>
            </a:r>
            <a:r>
              <a:rPr lang="en-IN" sz="2200" b="1" i="1" dirty="0" smtClean="0"/>
              <a:t>next();</a:t>
            </a:r>
            <a:r>
              <a:rPr lang="en-IN" sz="2200" i="1" dirty="0" smtClean="0"/>
              <a:t> </a:t>
            </a:r>
            <a:r>
              <a:rPr lang="en-IN" sz="2200" b="1" i="1" dirty="0" smtClean="0"/>
              <a:t>previous(); </a:t>
            </a:r>
            <a:r>
              <a:rPr lang="en-IN" sz="2200" i="1" dirty="0" smtClean="0"/>
              <a:t>and </a:t>
            </a:r>
            <a:r>
              <a:rPr lang="en-IN" sz="2200" b="1" i="1" dirty="0" smtClean="0"/>
              <a:t>last(); </a:t>
            </a:r>
            <a:r>
              <a:rPr lang="en-IN" sz="2200" i="1" dirty="0" smtClean="0"/>
              <a:t>respectively.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current element, use </a:t>
            </a:r>
            <a:r>
              <a:rPr lang="en-IN" sz="2200" b="1" i="1" dirty="0" err="1" smtClean="0"/>
              <a:t>getElement</a:t>
            </a:r>
            <a:r>
              <a:rPr lang="en-IN" sz="2200" b="1" i="1" dirty="0" smtClean="0"/>
              <a:t>();</a:t>
            </a:r>
            <a:r>
              <a:rPr lang="en-IN" sz="2200" i="1" dirty="0" smtClean="0"/>
              <a:t>  </a:t>
            </a:r>
          </a:p>
          <a:p>
            <a:pPr lvl="1">
              <a:buNone/>
            </a:pPr>
            <a:endParaRPr lang="en-IN" sz="2200" dirty="0" smtClean="0"/>
          </a:p>
          <a:p>
            <a:pPr lvl="1"/>
            <a:r>
              <a:rPr lang="en-IN" sz="2200" i="1" dirty="0" smtClean="0"/>
              <a:t>To get the </a:t>
            </a:r>
            <a:r>
              <a:rPr lang="en-IN" sz="2200" i="1" dirty="0" err="1" smtClean="0"/>
              <a:t>lex</a:t>
            </a:r>
            <a:r>
              <a:rPr lang="en-IN" sz="2200" i="1" dirty="0" smtClean="0"/>
              <a:t> word and </a:t>
            </a:r>
            <a:r>
              <a:rPr lang="en-IN" sz="2200" i="1" dirty="0" err="1" smtClean="0"/>
              <a:t>synset</a:t>
            </a:r>
            <a:r>
              <a:rPr lang="en-IN" sz="2200" i="1" dirty="0" smtClean="0"/>
              <a:t> id, use</a:t>
            </a:r>
            <a:r>
              <a:rPr lang="en-IN" sz="2200" b="1" dirty="0" smtClean="0"/>
              <a:t> </a:t>
            </a:r>
            <a:r>
              <a:rPr lang="en-IN" sz="2200" b="1" i="1" dirty="0" err="1" smtClean="0"/>
              <a:t>getLexWord</a:t>
            </a:r>
            <a:r>
              <a:rPr lang="en-IN" sz="2200" i="1" dirty="0" smtClean="0"/>
              <a:t>(); and  </a:t>
            </a:r>
            <a:r>
              <a:rPr lang="en-IN" sz="2200" b="1" i="1" dirty="0" err="1" smtClean="0"/>
              <a:t>getSynsetID</a:t>
            </a:r>
            <a:r>
              <a:rPr lang="en-IN" sz="2200" i="1" dirty="0" smtClean="0"/>
              <a:t>() respectively.</a:t>
            </a:r>
            <a:endParaRPr lang="en-IN" sz="22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lvl="0"/>
            <a:r>
              <a:rPr lang="en-IN" b="1" dirty="0" err="1" smtClean="0"/>
              <a:t>IWMeroHoloCollection</a:t>
            </a:r>
            <a:endParaRPr lang="en-IN" dirty="0" smtClean="0"/>
          </a:p>
          <a:p>
            <a:pPr lvl="1"/>
            <a:r>
              <a:rPr lang="en-IN" sz="1900" i="1" dirty="0" smtClean="0"/>
              <a:t>Collection of </a:t>
            </a:r>
            <a:r>
              <a:rPr lang="en-IN" sz="1900" i="1" dirty="0" err="1" smtClean="0"/>
              <a:t>Meronymy</a:t>
            </a:r>
            <a:r>
              <a:rPr lang="en-IN" sz="1900" i="1" dirty="0" smtClean="0"/>
              <a:t> </a:t>
            </a:r>
            <a:r>
              <a:rPr lang="en-IN" sz="1900" i="1" dirty="0" err="1" smtClean="0"/>
              <a:t>Holonymy</a:t>
            </a:r>
            <a:r>
              <a:rPr lang="en-IN" sz="1900" i="1" dirty="0" smtClean="0"/>
              <a:t> relation for a given </a:t>
            </a:r>
            <a:r>
              <a:rPr lang="en-IN" sz="1900" i="1" dirty="0" err="1" smtClean="0"/>
              <a:t>synset</a:t>
            </a:r>
            <a:r>
              <a:rPr lang="en-IN" sz="1900" i="1" dirty="0" smtClean="0"/>
              <a:t>.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</a:t>
            </a:r>
            <a:r>
              <a:rPr lang="en-IN" sz="1900" i="1" dirty="0" err="1" smtClean="0"/>
              <a:t>Meronymy_holonymy</a:t>
            </a:r>
            <a:r>
              <a:rPr lang="en-IN" sz="1900" i="1" dirty="0" smtClean="0"/>
              <a:t> property value, use </a:t>
            </a:r>
            <a:r>
              <a:rPr lang="en-IN" sz="1900" b="1" i="1" dirty="0" err="1" smtClean="0"/>
              <a:t>getMeroHoloValue</a:t>
            </a:r>
            <a:r>
              <a:rPr lang="en-IN" sz="1900" b="1" i="1" dirty="0" smtClean="0"/>
              <a:t>();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length of the collection using </a:t>
            </a:r>
            <a:r>
              <a:rPr lang="en-IN" sz="1900" b="1" i="1" dirty="0" smtClean="0"/>
              <a:t>length();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sz="1900" b="1" i="1" dirty="0" smtClean="0"/>
              <a:t>first();</a:t>
            </a:r>
            <a:r>
              <a:rPr lang="en-IN" sz="1900" i="1" dirty="0" smtClean="0"/>
              <a:t> </a:t>
            </a:r>
            <a:r>
              <a:rPr lang="en-IN" sz="1900" b="1" i="1" dirty="0" smtClean="0"/>
              <a:t>next();</a:t>
            </a:r>
            <a:r>
              <a:rPr lang="en-IN" sz="1900" i="1" dirty="0" smtClean="0"/>
              <a:t> </a:t>
            </a:r>
            <a:r>
              <a:rPr lang="en-IN" sz="1900" b="1" i="1" dirty="0" smtClean="0"/>
              <a:t>previous();</a:t>
            </a:r>
            <a:r>
              <a:rPr lang="en-IN" sz="1900" i="1" dirty="0" smtClean="0"/>
              <a:t> and </a:t>
            </a:r>
            <a:r>
              <a:rPr lang="en-IN" sz="1900" b="1" i="1" dirty="0" smtClean="0"/>
              <a:t>last(); </a:t>
            </a:r>
            <a:r>
              <a:rPr lang="en-IN" sz="1900" i="1" dirty="0" smtClean="0"/>
              <a:t>respectively.</a:t>
            </a:r>
          </a:p>
          <a:p>
            <a:pPr lvl="1">
              <a:buNone/>
            </a:pPr>
            <a:endParaRPr lang="en-IN" sz="1900" dirty="0" smtClean="0"/>
          </a:p>
          <a:p>
            <a:pPr lvl="1"/>
            <a:r>
              <a:rPr lang="en-IN" sz="1900" i="1" dirty="0" smtClean="0"/>
              <a:t>To get the current element, use </a:t>
            </a:r>
            <a:r>
              <a:rPr lang="en-IN" sz="1900" b="1" i="1" dirty="0" err="1" smtClean="0"/>
              <a:t>getElement</a:t>
            </a:r>
            <a:r>
              <a:rPr lang="en-IN" sz="1900" b="1" i="1" dirty="0" smtClean="0"/>
              <a:t>();</a:t>
            </a:r>
            <a:r>
              <a:rPr lang="en-IN" sz="1900" i="1" dirty="0" smtClean="0"/>
              <a:t>  </a:t>
            </a:r>
            <a:endParaRPr lang="en-IN" sz="19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sz="3400" b="1" dirty="0" err="1" smtClean="0"/>
              <a:t>IWNounVerbLinkCollection</a:t>
            </a:r>
            <a:endParaRPr lang="en-IN" sz="3400" dirty="0" smtClean="0"/>
          </a:p>
          <a:p>
            <a:pPr lvl="1"/>
            <a:r>
              <a:rPr lang="en-IN" i="1" dirty="0" smtClean="0"/>
              <a:t>Collection of </a:t>
            </a:r>
            <a:r>
              <a:rPr lang="en-IN" i="1" dirty="0" err="1" smtClean="0"/>
              <a:t>NounVerbLink</a:t>
            </a:r>
            <a:r>
              <a:rPr lang="en-IN" i="1" dirty="0" smtClean="0"/>
              <a:t> relation for a given </a:t>
            </a:r>
            <a:r>
              <a:rPr lang="en-IN" i="1" dirty="0" err="1" smtClean="0"/>
              <a:t>synset</a:t>
            </a:r>
            <a:r>
              <a:rPr lang="en-IN" i="1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link property value </a:t>
            </a:r>
            <a:r>
              <a:rPr lang="en-IN" b="1" i="1" dirty="0" err="1" smtClean="0"/>
              <a:t>getLinkValue</a:t>
            </a:r>
            <a:r>
              <a:rPr lang="en-IN" b="1" i="1" dirty="0" smtClean="0"/>
              <a:t>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length of the collection using </a:t>
            </a:r>
            <a:r>
              <a:rPr lang="en-IN" b="1" i="1" dirty="0" smtClean="0"/>
              <a:t>length();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first element from the collection, the next element from the collection, the previous element from the collection and the last element from the collection, use </a:t>
            </a:r>
            <a:r>
              <a:rPr lang="en-IN" b="1" i="1" dirty="0" smtClean="0"/>
              <a:t>first();</a:t>
            </a:r>
            <a:r>
              <a:rPr lang="en-IN" i="1" dirty="0" smtClean="0"/>
              <a:t> </a:t>
            </a:r>
            <a:r>
              <a:rPr lang="en-IN" b="1" i="1" dirty="0" smtClean="0"/>
              <a:t>next();</a:t>
            </a:r>
            <a:r>
              <a:rPr lang="en-IN" i="1" dirty="0" smtClean="0"/>
              <a:t> </a:t>
            </a:r>
            <a:r>
              <a:rPr lang="en-IN" b="1" i="1" dirty="0" smtClean="0"/>
              <a:t>previous();</a:t>
            </a:r>
            <a:r>
              <a:rPr lang="en-IN" i="1" dirty="0" smtClean="0"/>
              <a:t> and  </a:t>
            </a:r>
            <a:r>
              <a:rPr lang="en-IN" b="1" i="1" dirty="0" smtClean="0"/>
              <a:t>last(); </a:t>
            </a:r>
            <a:r>
              <a:rPr lang="en-IN" i="1" dirty="0" smtClean="0"/>
              <a:t>respectively.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the current element, use </a:t>
            </a:r>
            <a:r>
              <a:rPr lang="en-IN" b="1" i="1" dirty="0" err="1" smtClean="0"/>
              <a:t>getElement</a:t>
            </a:r>
            <a:r>
              <a:rPr lang="en-IN" b="1" i="1" dirty="0" smtClean="0"/>
              <a:t>();</a:t>
            </a:r>
            <a:r>
              <a:rPr lang="en-IN" i="1" dirty="0" smtClean="0"/>
              <a:t>  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i="1" dirty="0" smtClean="0"/>
              <a:t>To get </a:t>
            </a:r>
            <a:r>
              <a:rPr lang="en-IN" i="1" dirty="0" err="1" smtClean="0"/>
              <a:t>NounVerbSynsetId</a:t>
            </a:r>
            <a:r>
              <a:rPr lang="en-IN" i="1" dirty="0" smtClean="0"/>
              <a:t>, use </a:t>
            </a:r>
            <a:r>
              <a:rPr lang="en-IN" b="1" i="1" dirty="0" err="1" smtClean="0"/>
              <a:t>getNounVerbSynsetID</a:t>
            </a:r>
            <a:r>
              <a:rPr lang="en-IN" i="1" dirty="0" smtClean="0"/>
              <a:t>();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</a:rPr>
              <a:t>Questions?</a:t>
            </a:r>
            <a:endParaRPr lang="en-IN" sz="8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Application Programming Interface (API) is a set of commands, functions and protocols which programmers can use when building a software.</a:t>
            </a:r>
          </a:p>
          <a:p>
            <a:pPr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allows the programmers to use predefined functions to interact with systems, instead of writing them from scratch.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8" algn="just"/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Characteristics of good API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Easy to learn and use, Hard to misuse.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Easy to read and maintain code that uses it.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programming language neutral.</a:t>
            </a:r>
          </a:p>
          <a:p>
            <a:pPr lvl="1"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Sufficiently powerful to support all computational requirements.</a:t>
            </a: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685800" y="2571744"/>
            <a:ext cx="7772400" cy="2239567"/>
          </a:xfrm>
        </p:spPr>
        <p:txBody>
          <a:bodyPr>
            <a:noAutofit/>
          </a:bodyPr>
          <a:lstStyle/>
          <a:p>
            <a:r>
              <a:rPr lang="en-US" sz="8000" b="1" i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8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err="1" smtClean="0"/>
              <a:t>IndoWordNet</a:t>
            </a:r>
            <a:r>
              <a:rPr lang="en-US" dirty="0" smtClean="0"/>
              <a:t>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86412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800" dirty="0" smtClean="0"/>
          </a:p>
          <a:p>
            <a:pPr lvl="0"/>
            <a:r>
              <a:rPr lang="en-US" sz="2400" dirty="0" smtClean="0"/>
              <a:t>It allows a user to access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database and to create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tools without the knowledge of the underlying database design.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r>
              <a:rPr lang="en-US" sz="2400" dirty="0" smtClean="0"/>
              <a:t>The API is object-oriented design.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r>
              <a:rPr lang="en-US" sz="2400" dirty="0" smtClean="0"/>
              <a:t>The API is designed in such a way that it supports single/ multiple languages.</a:t>
            </a:r>
          </a:p>
          <a:p>
            <a:pPr lvl="0"/>
            <a:endParaRPr lang="en-IN" sz="2400" dirty="0" smtClean="0"/>
          </a:p>
          <a:p>
            <a:pPr lvl="0"/>
            <a:r>
              <a:rPr lang="en-US" sz="2400" dirty="0" smtClean="0"/>
              <a:t>The API is designed in two layers:</a:t>
            </a:r>
            <a:endParaRPr lang="en-IN" sz="2400" dirty="0" smtClean="0"/>
          </a:p>
          <a:p>
            <a:pPr lvl="1"/>
            <a:r>
              <a:rPr lang="en-US" sz="2400" dirty="0" smtClean="0"/>
              <a:t>Application layer</a:t>
            </a:r>
            <a:endParaRPr lang="en-IN" sz="2400" dirty="0" smtClean="0"/>
          </a:p>
          <a:p>
            <a:pPr lvl="1"/>
            <a:r>
              <a:rPr lang="en-US" sz="2400" dirty="0" smtClean="0"/>
              <a:t>Database layer</a:t>
            </a:r>
            <a:endParaRPr lang="en-IN" sz="24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					</a:t>
            </a:r>
          </a:p>
          <a:p>
            <a:pPr lvl="1">
              <a:buNone/>
            </a:pPr>
            <a:endParaRPr lang="en-US" sz="1800" dirty="0" smtClean="0"/>
          </a:p>
          <a:p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IndoWordNet</a:t>
            </a:r>
            <a:r>
              <a:rPr lang="en-IN" dirty="0" smtClean="0"/>
              <a:t>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Implementation of API’s is done in: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JAVA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err="1" smtClean="0"/>
              <a:t>Php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Database layer deals with encapsulation of the database design.</a:t>
            </a:r>
          </a:p>
          <a:p>
            <a:pPr algn="just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provides a standard interface to the application layer.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Database layer supports all the operations needed to be performed on the database.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Database Layer consists of the following classes:</a:t>
            </a:r>
            <a:endParaRPr lang="en-IN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8900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IWDb</a:t>
            </a:r>
            <a:endParaRPr lang="en-US" b="1" dirty="0" smtClean="0"/>
          </a:p>
          <a:p>
            <a:pPr lvl="2" algn="just"/>
            <a:r>
              <a:rPr lang="en-IN" i="1" dirty="0" smtClean="0"/>
              <a:t>A class that connects to the Database.</a:t>
            </a:r>
          </a:p>
          <a:p>
            <a:pPr lvl="2" algn="just">
              <a:buNone/>
            </a:pPr>
            <a:endParaRPr lang="en-US" b="1" dirty="0" smtClean="0"/>
          </a:p>
          <a:p>
            <a:pPr lvl="1" algn="just"/>
            <a:r>
              <a:rPr lang="en-US" b="1" dirty="0" err="1" smtClean="0"/>
              <a:t>IWCon</a:t>
            </a:r>
            <a:endParaRPr lang="en-US" b="1" dirty="0" smtClean="0"/>
          </a:p>
          <a:p>
            <a:pPr lvl="2" algn="just"/>
            <a:r>
              <a:rPr lang="en-IN" i="1" dirty="0" smtClean="0"/>
              <a:t>A class that sets up a connection to a database </a:t>
            </a:r>
          </a:p>
          <a:p>
            <a:pPr lvl="2" algn="just">
              <a:buNone/>
            </a:pPr>
            <a:endParaRPr lang="en-US" dirty="0" smtClean="0"/>
          </a:p>
          <a:p>
            <a:pPr lvl="1" algn="just"/>
            <a:r>
              <a:rPr lang="en-US" b="1" dirty="0" err="1" smtClean="0"/>
              <a:t>IWStatement</a:t>
            </a:r>
            <a:endParaRPr lang="en-US" b="1" dirty="0" smtClean="0"/>
          </a:p>
          <a:p>
            <a:pPr lvl="2"/>
            <a:r>
              <a:rPr lang="en-IN" i="1" dirty="0" smtClean="0"/>
              <a:t>A class which contains all the queries pertaining to the application layer</a:t>
            </a:r>
            <a:endParaRPr lang="en-IN" sz="3200" dirty="0" smtClean="0"/>
          </a:p>
          <a:p>
            <a:pPr lvl="2"/>
            <a:r>
              <a:rPr lang="en-IN" i="1" dirty="0" smtClean="0"/>
              <a:t>Also the basic functions such as updating, deletion, insertion, selection, etc. </a:t>
            </a:r>
            <a:endParaRPr lang="en-IN" sz="3200" dirty="0" smtClean="0"/>
          </a:p>
          <a:p>
            <a:pPr lvl="2" algn="just"/>
            <a:endParaRPr lang="en-US" dirty="0" smtClean="0"/>
          </a:p>
          <a:p>
            <a:pPr lvl="1" algn="just"/>
            <a:r>
              <a:rPr lang="en-US" b="1" dirty="0" err="1" smtClean="0"/>
              <a:t>IWResult</a:t>
            </a:r>
            <a:endParaRPr lang="en-US" b="1" dirty="0" smtClean="0"/>
          </a:p>
          <a:p>
            <a:pPr lvl="2" algn="just"/>
            <a:r>
              <a:rPr lang="en-IN" i="1" dirty="0" smtClean="0"/>
              <a:t>A class which returns results to the application layer, the results of executed queries</a:t>
            </a:r>
          </a:p>
          <a:p>
            <a:pPr lvl="2" algn="just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dirty="0" smtClean="0"/>
              <a:t>The Application layer incorporates the logical part of the </a:t>
            </a:r>
            <a:r>
              <a:rPr lang="en-US" sz="8000" dirty="0" err="1" smtClean="0"/>
              <a:t>IndoWordNet</a:t>
            </a:r>
            <a:r>
              <a:rPr lang="en-US" sz="8000" dirty="0" smtClean="0"/>
              <a:t> requirements, so as to provide classes and objects to perform all the operations to be performed on the </a:t>
            </a:r>
            <a:r>
              <a:rPr lang="en-US" sz="8000" dirty="0" err="1" smtClean="0"/>
              <a:t>synset</a:t>
            </a:r>
            <a:r>
              <a:rPr lang="en-US" sz="8000" dirty="0" smtClean="0"/>
              <a:t>, relations, ontology, other master data, etc. </a:t>
            </a:r>
          </a:p>
          <a:p>
            <a:endParaRPr lang="en-US" sz="8000" dirty="0" smtClean="0"/>
          </a:p>
          <a:p>
            <a:r>
              <a:rPr lang="en-US" sz="8000" dirty="0" smtClean="0"/>
              <a:t>The Application Layer allows us to perform operations such as:</a:t>
            </a:r>
            <a:endParaRPr lang="en-IN" sz="8000" dirty="0" smtClean="0"/>
          </a:p>
          <a:p>
            <a:pPr lvl="1"/>
            <a:r>
              <a:rPr lang="en-US" sz="8000" dirty="0" smtClean="0"/>
              <a:t>get all the </a:t>
            </a:r>
            <a:r>
              <a:rPr lang="en-US" sz="8000" dirty="0" err="1" smtClean="0"/>
              <a:t>synsets</a:t>
            </a:r>
            <a:r>
              <a:rPr lang="en-US" sz="8000" dirty="0" smtClean="0"/>
              <a:t> </a:t>
            </a:r>
            <a:endParaRPr lang="en-IN" sz="8000" dirty="0" smtClean="0"/>
          </a:p>
          <a:p>
            <a:pPr lvl="1"/>
            <a:r>
              <a:rPr lang="en-US" sz="8000" dirty="0" smtClean="0"/>
              <a:t>get all words</a:t>
            </a:r>
            <a:endParaRPr lang="en-IN" sz="8000" dirty="0" smtClean="0"/>
          </a:p>
          <a:p>
            <a:pPr lvl="1"/>
            <a:r>
              <a:rPr lang="en-US" sz="8000" dirty="0" smtClean="0"/>
              <a:t>get all </a:t>
            </a:r>
            <a:r>
              <a:rPr lang="en-US" sz="8000" dirty="0" err="1" smtClean="0"/>
              <a:t>synsets</a:t>
            </a:r>
            <a:r>
              <a:rPr lang="en-US" sz="8000" dirty="0" smtClean="0"/>
              <a:t> from a given start id to a given end id</a:t>
            </a:r>
            <a:endParaRPr lang="en-IN" sz="8000" dirty="0" smtClean="0"/>
          </a:p>
          <a:p>
            <a:pPr lvl="1"/>
            <a:r>
              <a:rPr lang="en-US" sz="8000" dirty="0" smtClean="0"/>
              <a:t>get various relations for a given </a:t>
            </a:r>
            <a:r>
              <a:rPr lang="en-US" sz="8000" dirty="0" err="1" smtClean="0"/>
              <a:t>synset</a:t>
            </a:r>
            <a:r>
              <a:rPr lang="en-US" sz="8000" dirty="0" smtClean="0"/>
              <a:t>/ word</a:t>
            </a:r>
            <a:endParaRPr lang="en-IN" sz="8000" dirty="0" smtClean="0"/>
          </a:p>
          <a:p>
            <a:pPr lvl="1"/>
            <a:r>
              <a:rPr lang="en-US" sz="8000" dirty="0" smtClean="0"/>
              <a:t>get words for a given </a:t>
            </a:r>
            <a:r>
              <a:rPr lang="en-US" sz="8000" dirty="0" err="1" smtClean="0"/>
              <a:t>synset</a:t>
            </a:r>
            <a:r>
              <a:rPr lang="en-US" sz="8000" dirty="0" smtClean="0"/>
              <a:t> </a:t>
            </a:r>
            <a:endParaRPr lang="en-IN" sz="8000" dirty="0" smtClean="0"/>
          </a:p>
          <a:p>
            <a:pPr lvl="1"/>
            <a:r>
              <a:rPr lang="en-US" sz="8000" dirty="0" smtClean="0"/>
              <a:t>add a new source or domain, a new relation</a:t>
            </a:r>
            <a:endParaRPr lang="en-IN" sz="8000" dirty="0" smtClean="0"/>
          </a:p>
          <a:p>
            <a:pPr lvl="1"/>
            <a:r>
              <a:rPr lang="en-US" sz="8000" dirty="0" smtClean="0"/>
              <a:t>to create </a:t>
            </a:r>
            <a:r>
              <a:rPr lang="en-US" sz="8000" dirty="0" err="1" smtClean="0"/>
              <a:t>sysnet</a:t>
            </a:r>
            <a:r>
              <a:rPr lang="en-US" sz="8000" dirty="0" smtClean="0"/>
              <a:t>, to create words,</a:t>
            </a:r>
            <a:endParaRPr lang="en-IN" sz="8000" dirty="0" smtClean="0"/>
          </a:p>
          <a:p>
            <a:pPr lvl="1"/>
            <a:r>
              <a:rPr lang="en-US" sz="8000" dirty="0" smtClean="0"/>
              <a:t>update the records in the table</a:t>
            </a:r>
            <a:endParaRPr lang="en-IN" sz="8000" dirty="0" smtClean="0"/>
          </a:p>
          <a:p>
            <a:pPr lvl="1"/>
            <a:r>
              <a:rPr lang="en-US" sz="8000" dirty="0" smtClean="0"/>
              <a:t>delete a </a:t>
            </a:r>
            <a:r>
              <a:rPr lang="en-US" sz="8000" dirty="0" err="1" smtClean="0"/>
              <a:t>synset</a:t>
            </a:r>
            <a:r>
              <a:rPr lang="en-US" sz="8000" dirty="0" smtClean="0"/>
              <a:t>/ source/ domain</a:t>
            </a:r>
            <a:endParaRPr lang="en-IN" sz="8000" dirty="0" smtClean="0"/>
          </a:p>
          <a:p>
            <a:pPr lvl="1"/>
            <a:r>
              <a:rPr lang="en-US" sz="8000" dirty="0" smtClean="0"/>
              <a:t>modify ontology information</a:t>
            </a:r>
            <a:endParaRPr lang="en-IN" sz="8000" dirty="0" smtClean="0"/>
          </a:p>
          <a:p>
            <a:pPr lvl="1"/>
            <a:r>
              <a:rPr lang="en-IN" sz="8000" dirty="0" smtClean="0"/>
              <a:t>Etc…</a:t>
            </a:r>
          </a:p>
          <a:p>
            <a:pPr algn="just">
              <a:buNone/>
            </a:pPr>
            <a:endParaRPr lang="en-US" sz="2900" dirty="0" smtClean="0"/>
          </a:p>
          <a:p>
            <a:pPr algn="just">
              <a:buNone/>
            </a:pPr>
            <a:endParaRPr lang="en-US" sz="2900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Application Layer consists of the following classes: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85000" lnSpcReduction="10000"/>
          </a:bodyPr>
          <a:lstStyle/>
          <a:p>
            <a:pPr lvl="1" algn="just"/>
            <a:r>
              <a:rPr lang="en-US" sz="1900" b="1" dirty="0" err="1" smtClean="0"/>
              <a:t>IWAPIClass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allows to initialise API library for use.</a:t>
            </a:r>
          </a:p>
          <a:p>
            <a:pPr lvl="2" algn="just"/>
            <a:r>
              <a:rPr lang="en-US" sz="1900" i="1" dirty="0" smtClean="0"/>
              <a:t>Maintain master tables.</a:t>
            </a:r>
          </a:p>
          <a:p>
            <a:pPr lvl="2" algn="just"/>
            <a:r>
              <a:rPr lang="en-US" sz="1900" i="1" dirty="0" smtClean="0"/>
              <a:t>Manage connectivity to language specific databases.</a:t>
            </a:r>
            <a:endParaRPr lang="en-IN" sz="1900" i="1" dirty="0" smtClean="0"/>
          </a:p>
          <a:p>
            <a:pPr lvl="1" algn="just"/>
            <a:endParaRPr lang="en-US" sz="1900" b="1" dirty="0" smtClean="0"/>
          </a:p>
          <a:p>
            <a:pPr lvl="1" algn="just"/>
            <a:r>
              <a:rPr lang="en-US" sz="1900" b="1" dirty="0" err="1" smtClean="0"/>
              <a:t>IWSynset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represents a </a:t>
            </a:r>
            <a:r>
              <a:rPr lang="en-IN" sz="1900" i="1" dirty="0" err="1" smtClean="0"/>
              <a:t>Synset</a:t>
            </a:r>
            <a:endParaRPr lang="en-IN" sz="1900" i="1" dirty="0" smtClean="0"/>
          </a:p>
          <a:p>
            <a:pPr lvl="2" algn="just">
              <a:buNone/>
            </a:pPr>
            <a:endParaRPr lang="en-US" sz="1900" b="1" dirty="0" smtClean="0"/>
          </a:p>
          <a:p>
            <a:pPr lvl="1" algn="just"/>
            <a:r>
              <a:rPr lang="en-US" sz="1900" b="1" dirty="0" err="1" smtClean="0"/>
              <a:t>IWWord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represents a Word</a:t>
            </a:r>
          </a:p>
          <a:p>
            <a:pPr lvl="2" algn="just">
              <a:buNone/>
            </a:pPr>
            <a:endParaRPr lang="en-US" sz="1900" b="1" dirty="0" smtClean="0"/>
          </a:p>
          <a:p>
            <a:pPr lvl="1" algn="just"/>
            <a:r>
              <a:rPr lang="en-US" sz="1900" b="1" dirty="0" err="1" smtClean="0"/>
              <a:t>IWSynsetCollection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Collection of </a:t>
            </a:r>
            <a:r>
              <a:rPr lang="en-IN" sz="1900" i="1" dirty="0" err="1" smtClean="0"/>
              <a:t>Synsets</a:t>
            </a:r>
            <a:endParaRPr lang="en-IN" sz="1900" i="1" dirty="0" smtClean="0"/>
          </a:p>
          <a:p>
            <a:pPr lvl="2" algn="just">
              <a:buNone/>
            </a:pPr>
            <a:endParaRPr lang="en-US" sz="1900" b="1" dirty="0" smtClean="0"/>
          </a:p>
          <a:p>
            <a:pPr lvl="1" algn="just"/>
            <a:r>
              <a:rPr lang="en-US" sz="1900" b="1" dirty="0" err="1" smtClean="0"/>
              <a:t>IWWordCollection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Collection of words for a </a:t>
            </a:r>
            <a:r>
              <a:rPr lang="en-IN" sz="1900" i="1" dirty="0" err="1" smtClean="0"/>
              <a:t>synset</a:t>
            </a:r>
            <a:endParaRPr lang="en-IN" sz="1900" i="1" dirty="0" smtClean="0"/>
          </a:p>
          <a:p>
            <a:pPr lvl="2" algn="just">
              <a:buNone/>
            </a:pPr>
            <a:endParaRPr lang="en-IN" sz="1900" i="1" dirty="0" smtClean="0"/>
          </a:p>
          <a:p>
            <a:pPr lvl="1" algn="just"/>
            <a:r>
              <a:rPr lang="en-US" sz="1900" b="1" dirty="0" err="1" smtClean="0"/>
              <a:t>IWOntology</a:t>
            </a:r>
            <a:endParaRPr lang="en-US" sz="1900" b="1" dirty="0" smtClean="0"/>
          </a:p>
          <a:p>
            <a:pPr lvl="2" algn="just"/>
            <a:r>
              <a:rPr lang="en-IN" sz="1900" i="1" dirty="0" smtClean="0"/>
              <a:t>A class that represents Ontology</a:t>
            </a:r>
          </a:p>
          <a:p>
            <a:pPr lvl="2" algn="just"/>
            <a:r>
              <a:rPr lang="en-IN" sz="1900" i="1" dirty="0" smtClean="0"/>
              <a:t>Each </a:t>
            </a:r>
            <a:r>
              <a:rPr lang="en-IN" sz="1900" i="1" dirty="0" err="1" smtClean="0"/>
              <a:t>synset</a:t>
            </a:r>
            <a:r>
              <a:rPr lang="en-IN" sz="1900" i="1" dirty="0" smtClean="0"/>
              <a:t> is mapped into some place in the ontology  tree</a:t>
            </a:r>
          </a:p>
          <a:p>
            <a:pPr lvl="2" algn="just"/>
            <a:endParaRPr lang="en-IN" sz="1900" i="1" dirty="0" smtClean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IndoWordNet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C987-4833-4A08-85BF-C31D77053AD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1830</Words>
  <Application>Microsoft Office PowerPoint</Application>
  <PresentationFormat>On-screen Show (4:3)</PresentationFormat>
  <Paragraphs>345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API-Application Programming Interface</vt:lpstr>
      <vt:lpstr>Brief Outline</vt:lpstr>
      <vt:lpstr>API’s</vt:lpstr>
      <vt:lpstr>IndoWordNet API</vt:lpstr>
      <vt:lpstr> Implementation of API’s is done in: </vt:lpstr>
      <vt:lpstr>Database layer</vt:lpstr>
      <vt:lpstr>Database Layer consists of the following classes:</vt:lpstr>
      <vt:lpstr>Application layer</vt:lpstr>
      <vt:lpstr>Application Layer consists of the following classes: </vt:lpstr>
      <vt:lpstr>PowerPoint Presentation</vt:lpstr>
      <vt:lpstr>Where to copy the API  sample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API-Application Programming Interface</dc:title>
  <dc:creator>Neha</dc:creator>
  <cp:lastModifiedBy>Prakasha Sharma</cp:lastModifiedBy>
  <cp:revision>32</cp:revision>
  <dcterms:created xsi:type="dcterms:W3CDTF">2012-03-23T10:27:41Z</dcterms:created>
  <dcterms:modified xsi:type="dcterms:W3CDTF">2017-09-18T05:45:33Z</dcterms:modified>
</cp:coreProperties>
</file>