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40CD92-46D0-4D10-B225-807E000CC9B0}" type="datetimeFigureOut">
              <a:rPr lang="pl-PL" smtClean="0"/>
              <a:t>2015-05-06</a:t>
            </a:fld>
            <a:endParaRPr lang="pl-PL"/>
          </a:p>
        </p:txBody>
      </p:sp>
      <p:sp>
        <p:nvSpPr>
          <p:cNvPr id="5" name="Footer Placeholder 4"/>
          <p:cNvSpPr>
            <a:spLocks noGrp="1"/>
          </p:cNvSpPr>
          <p:nvPr>
            <p:ph type="ftr" sz="quarter" idx="11"/>
          </p:nvPr>
        </p:nvSpPr>
        <p:spPr/>
        <p:txBody>
          <a:bodyPr/>
          <a:lstStyle/>
          <a:p>
            <a:endParaRPr lang="pl-P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6C194AC-894B-4AEC-9A46-1FE864388DBB}" type="slidenum">
              <a:rPr lang="pl-PL" smtClean="0"/>
              <a:t>‹#›</a:t>
            </a:fld>
            <a:endParaRPr lang="pl-PL"/>
          </a:p>
        </p:txBody>
      </p:sp>
    </p:spTree>
    <p:extLst>
      <p:ext uri="{BB962C8B-B14F-4D97-AF65-F5344CB8AC3E}">
        <p14:creationId xmlns:p14="http://schemas.microsoft.com/office/powerpoint/2010/main" val="1817240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40CD92-46D0-4D10-B225-807E000CC9B0}" type="datetimeFigureOut">
              <a:rPr lang="pl-PL" smtClean="0"/>
              <a:t>2015-05-06</a:t>
            </a:fld>
            <a:endParaRPr lang="pl-PL"/>
          </a:p>
        </p:txBody>
      </p:sp>
      <p:sp>
        <p:nvSpPr>
          <p:cNvPr id="5" name="Footer Placeholder 4"/>
          <p:cNvSpPr>
            <a:spLocks noGrp="1"/>
          </p:cNvSpPr>
          <p:nvPr>
            <p:ph type="ftr" sz="quarter" idx="11"/>
          </p:nvPr>
        </p:nvSpPr>
        <p:spPr/>
        <p:txBody>
          <a:bodyPr/>
          <a:lstStyle/>
          <a:p>
            <a:endParaRPr lang="pl-P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C194AC-894B-4AEC-9A46-1FE864388DBB}" type="slidenum">
              <a:rPr lang="pl-PL" smtClean="0"/>
              <a:t>‹#›</a:t>
            </a:fld>
            <a:endParaRPr lang="pl-PL"/>
          </a:p>
        </p:txBody>
      </p:sp>
    </p:spTree>
    <p:extLst>
      <p:ext uri="{BB962C8B-B14F-4D97-AF65-F5344CB8AC3E}">
        <p14:creationId xmlns:p14="http://schemas.microsoft.com/office/powerpoint/2010/main" val="44210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40CD92-46D0-4D10-B225-807E000CC9B0}" type="datetimeFigureOut">
              <a:rPr lang="pl-PL" smtClean="0"/>
              <a:t>2015-05-06</a:t>
            </a:fld>
            <a:endParaRPr lang="pl-PL"/>
          </a:p>
        </p:txBody>
      </p:sp>
      <p:sp>
        <p:nvSpPr>
          <p:cNvPr id="5" name="Footer Placeholder 4"/>
          <p:cNvSpPr>
            <a:spLocks noGrp="1"/>
          </p:cNvSpPr>
          <p:nvPr>
            <p:ph type="ftr" sz="quarter" idx="11"/>
          </p:nvPr>
        </p:nvSpPr>
        <p:spPr/>
        <p:txBody>
          <a:bodyPr/>
          <a:lstStyle/>
          <a:p>
            <a:endParaRPr lang="pl-P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C194AC-894B-4AEC-9A46-1FE864388DBB}" type="slidenum">
              <a:rPr lang="pl-PL" smtClean="0"/>
              <a:t>‹#›</a:t>
            </a:fld>
            <a:endParaRPr lang="pl-P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1426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C40CD92-46D0-4D10-B225-807E000CC9B0}" type="datetimeFigureOut">
              <a:rPr lang="pl-PL" smtClean="0"/>
              <a:t>2015-05-06</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C194AC-894B-4AEC-9A46-1FE864388DBB}" type="slidenum">
              <a:rPr lang="pl-PL" smtClean="0"/>
              <a:t>‹#›</a:t>
            </a:fld>
            <a:endParaRPr lang="pl-PL"/>
          </a:p>
        </p:txBody>
      </p:sp>
    </p:spTree>
    <p:extLst>
      <p:ext uri="{BB962C8B-B14F-4D97-AF65-F5344CB8AC3E}">
        <p14:creationId xmlns:p14="http://schemas.microsoft.com/office/powerpoint/2010/main" val="900496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C40CD92-46D0-4D10-B225-807E000CC9B0}" type="datetimeFigureOut">
              <a:rPr lang="pl-PL" smtClean="0"/>
              <a:t>2015-05-06</a:t>
            </a:fld>
            <a:endParaRPr lang="pl-PL"/>
          </a:p>
        </p:txBody>
      </p:sp>
      <p:sp>
        <p:nvSpPr>
          <p:cNvPr id="6" name="Footer Placeholder 5"/>
          <p:cNvSpPr>
            <a:spLocks noGrp="1"/>
          </p:cNvSpPr>
          <p:nvPr>
            <p:ph type="ftr" sz="quarter" idx="11"/>
          </p:nvPr>
        </p:nvSpPr>
        <p:spPr/>
        <p:txBody>
          <a:bodyPr/>
          <a:lstStyle/>
          <a:p>
            <a:endParaRPr lang="pl-P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C194AC-894B-4AEC-9A46-1FE864388DBB}" type="slidenum">
              <a:rPr lang="pl-PL" smtClean="0"/>
              <a:t>‹#›</a:t>
            </a:fld>
            <a:endParaRPr lang="pl-P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0921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C40CD92-46D0-4D10-B225-807E000CC9B0}" type="datetimeFigureOut">
              <a:rPr lang="pl-PL" smtClean="0"/>
              <a:t>2015-05-06</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C194AC-894B-4AEC-9A46-1FE864388DBB}" type="slidenum">
              <a:rPr lang="pl-PL" smtClean="0"/>
              <a:t>‹#›</a:t>
            </a:fld>
            <a:endParaRPr lang="pl-PL"/>
          </a:p>
        </p:txBody>
      </p:sp>
    </p:spTree>
    <p:extLst>
      <p:ext uri="{BB962C8B-B14F-4D97-AF65-F5344CB8AC3E}">
        <p14:creationId xmlns:p14="http://schemas.microsoft.com/office/powerpoint/2010/main" val="2701310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40CD92-46D0-4D10-B225-807E000CC9B0}" type="datetimeFigureOut">
              <a:rPr lang="pl-PL" smtClean="0"/>
              <a:t>2015-05-06</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C194AC-894B-4AEC-9A46-1FE864388DBB}" type="slidenum">
              <a:rPr lang="pl-PL" smtClean="0"/>
              <a:t>‹#›</a:t>
            </a:fld>
            <a:endParaRPr lang="pl-PL"/>
          </a:p>
        </p:txBody>
      </p:sp>
    </p:spTree>
    <p:extLst>
      <p:ext uri="{BB962C8B-B14F-4D97-AF65-F5344CB8AC3E}">
        <p14:creationId xmlns:p14="http://schemas.microsoft.com/office/powerpoint/2010/main" val="2781150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40CD92-46D0-4D10-B225-807E000CC9B0}" type="datetimeFigureOut">
              <a:rPr lang="pl-PL" smtClean="0"/>
              <a:t>2015-05-06</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C194AC-894B-4AEC-9A46-1FE864388DBB}" type="slidenum">
              <a:rPr lang="pl-PL" smtClean="0"/>
              <a:t>‹#›</a:t>
            </a:fld>
            <a:endParaRPr lang="pl-PL"/>
          </a:p>
        </p:txBody>
      </p:sp>
    </p:spTree>
    <p:extLst>
      <p:ext uri="{BB962C8B-B14F-4D97-AF65-F5344CB8AC3E}">
        <p14:creationId xmlns:p14="http://schemas.microsoft.com/office/powerpoint/2010/main" val="51346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40CD92-46D0-4D10-B225-807E000CC9B0}" type="datetimeFigureOut">
              <a:rPr lang="pl-PL" smtClean="0"/>
              <a:t>2015-05-06</a:t>
            </a:fld>
            <a:endParaRPr lang="pl-PL"/>
          </a:p>
        </p:txBody>
      </p:sp>
      <p:sp>
        <p:nvSpPr>
          <p:cNvPr id="5" name="Footer Placeholder 4"/>
          <p:cNvSpPr>
            <a:spLocks noGrp="1"/>
          </p:cNvSpPr>
          <p:nvPr>
            <p:ph type="ftr" sz="quarter" idx="11"/>
          </p:nvPr>
        </p:nvSpPr>
        <p:spPr/>
        <p:txBody>
          <a:bodyPr/>
          <a:lstStyle/>
          <a:p>
            <a:endParaRPr lang="pl-P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C194AC-894B-4AEC-9A46-1FE864388DBB}" type="slidenum">
              <a:rPr lang="pl-PL" smtClean="0"/>
              <a:t>‹#›</a:t>
            </a:fld>
            <a:endParaRPr lang="pl-PL"/>
          </a:p>
        </p:txBody>
      </p:sp>
    </p:spTree>
    <p:extLst>
      <p:ext uri="{BB962C8B-B14F-4D97-AF65-F5344CB8AC3E}">
        <p14:creationId xmlns:p14="http://schemas.microsoft.com/office/powerpoint/2010/main" val="421776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40CD92-46D0-4D10-B225-807E000CC9B0}" type="datetimeFigureOut">
              <a:rPr lang="pl-PL" smtClean="0"/>
              <a:t>2015-05-06</a:t>
            </a:fld>
            <a:endParaRPr lang="pl-PL"/>
          </a:p>
        </p:txBody>
      </p:sp>
      <p:sp>
        <p:nvSpPr>
          <p:cNvPr id="5" name="Footer Placeholder 4"/>
          <p:cNvSpPr>
            <a:spLocks noGrp="1"/>
          </p:cNvSpPr>
          <p:nvPr>
            <p:ph type="ftr" sz="quarter" idx="11"/>
          </p:nvPr>
        </p:nvSpPr>
        <p:spPr/>
        <p:txBody>
          <a:bodyPr/>
          <a:lstStyle/>
          <a:p>
            <a:endParaRPr lang="pl-P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C194AC-894B-4AEC-9A46-1FE864388DBB}" type="slidenum">
              <a:rPr lang="pl-PL" smtClean="0"/>
              <a:t>‹#›</a:t>
            </a:fld>
            <a:endParaRPr lang="pl-PL"/>
          </a:p>
        </p:txBody>
      </p:sp>
    </p:spTree>
    <p:extLst>
      <p:ext uri="{BB962C8B-B14F-4D97-AF65-F5344CB8AC3E}">
        <p14:creationId xmlns:p14="http://schemas.microsoft.com/office/powerpoint/2010/main" val="239535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40CD92-46D0-4D10-B225-807E000CC9B0}" type="datetimeFigureOut">
              <a:rPr lang="pl-PL" smtClean="0"/>
              <a:t>2015-05-06</a:t>
            </a:fld>
            <a:endParaRPr lang="pl-PL"/>
          </a:p>
        </p:txBody>
      </p:sp>
      <p:sp>
        <p:nvSpPr>
          <p:cNvPr id="6" name="Footer Placeholder 5"/>
          <p:cNvSpPr>
            <a:spLocks noGrp="1"/>
          </p:cNvSpPr>
          <p:nvPr>
            <p:ph type="ftr" sz="quarter" idx="11"/>
          </p:nvPr>
        </p:nvSpPr>
        <p:spPr/>
        <p:txBody>
          <a:bodyPr/>
          <a:lstStyle/>
          <a:p>
            <a:endParaRPr lang="pl-PL"/>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6C194AC-894B-4AEC-9A46-1FE864388DBB}" type="slidenum">
              <a:rPr lang="pl-PL" smtClean="0"/>
              <a:t>‹#›</a:t>
            </a:fld>
            <a:endParaRPr lang="pl-PL"/>
          </a:p>
        </p:txBody>
      </p:sp>
    </p:spTree>
    <p:extLst>
      <p:ext uri="{BB962C8B-B14F-4D97-AF65-F5344CB8AC3E}">
        <p14:creationId xmlns:p14="http://schemas.microsoft.com/office/powerpoint/2010/main" val="1218038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40CD92-46D0-4D10-B225-807E000CC9B0}" type="datetimeFigureOut">
              <a:rPr lang="pl-PL" smtClean="0"/>
              <a:t>2015-05-06</a:t>
            </a:fld>
            <a:endParaRPr lang="pl-PL"/>
          </a:p>
        </p:txBody>
      </p:sp>
      <p:sp>
        <p:nvSpPr>
          <p:cNvPr id="8" name="Footer Placeholder 7"/>
          <p:cNvSpPr>
            <a:spLocks noGrp="1"/>
          </p:cNvSpPr>
          <p:nvPr>
            <p:ph type="ftr" sz="quarter" idx="11"/>
          </p:nvPr>
        </p:nvSpPr>
        <p:spPr/>
        <p:txBody>
          <a:bodyPr/>
          <a:lstStyle/>
          <a:p>
            <a:endParaRPr lang="pl-P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6C194AC-894B-4AEC-9A46-1FE864388DBB}" type="slidenum">
              <a:rPr lang="pl-PL" smtClean="0"/>
              <a:t>‹#›</a:t>
            </a:fld>
            <a:endParaRPr lang="pl-PL"/>
          </a:p>
        </p:txBody>
      </p:sp>
    </p:spTree>
    <p:extLst>
      <p:ext uri="{BB962C8B-B14F-4D97-AF65-F5344CB8AC3E}">
        <p14:creationId xmlns:p14="http://schemas.microsoft.com/office/powerpoint/2010/main" val="358865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40CD92-46D0-4D10-B225-807E000CC9B0}" type="datetimeFigureOut">
              <a:rPr lang="pl-PL" smtClean="0"/>
              <a:t>2015-05-06</a:t>
            </a:fld>
            <a:endParaRPr lang="pl-PL"/>
          </a:p>
        </p:txBody>
      </p:sp>
      <p:sp>
        <p:nvSpPr>
          <p:cNvPr id="4" name="Footer Placeholder 3"/>
          <p:cNvSpPr>
            <a:spLocks noGrp="1"/>
          </p:cNvSpPr>
          <p:nvPr>
            <p:ph type="ftr" sz="quarter" idx="11"/>
          </p:nvPr>
        </p:nvSpPr>
        <p:spPr/>
        <p:txBody>
          <a:bodyPr/>
          <a:lstStyle/>
          <a:p>
            <a:endParaRPr lang="pl-P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6C194AC-894B-4AEC-9A46-1FE864388DBB}" type="slidenum">
              <a:rPr lang="pl-PL" smtClean="0"/>
              <a:t>‹#›</a:t>
            </a:fld>
            <a:endParaRPr lang="pl-PL"/>
          </a:p>
        </p:txBody>
      </p:sp>
    </p:spTree>
    <p:extLst>
      <p:ext uri="{BB962C8B-B14F-4D97-AF65-F5344CB8AC3E}">
        <p14:creationId xmlns:p14="http://schemas.microsoft.com/office/powerpoint/2010/main" val="1317553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0CD92-46D0-4D10-B225-807E000CC9B0}" type="datetimeFigureOut">
              <a:rPr lang="pl-PL" smtClean="0"/>
              <a:t>2015-05-06</a:t>
            </a:fld>
            <a:endParaRPr lang="pl-PL"/>
          </a:p>
        </p:txBody>
      </p:sp>
      <p:sp>
        <p:nvSpPr>
          <p:cNvPr id="3" name="Footer Placeholder 2"/>
          <p:cNvSpPr>
            <a:spLocks noGrp="1"/>
          </p:cNvSpPr>
          <p:nvPr>
            <p:ph type="ftr" sz="quarter" idx="11"/>
          </p:nvPr>
        </p:nvSpPr>
        <p:spPr/>
        <p:txBody>
          <a:bodyPr/>
          <a:lstStyle/>
          <a:p>
            <a:endParaRPr lang="pl-P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6C194AC-894B-4AEC-9A46-1FE864388DBB}" type="slidenum">
              <a:rPr lang="pl-PL" smtClean="0"/>
              <a:t>‹#›</a:t>
            </a:fld>
            <a:endParaRPr lang="pl-PL"/>
          </a:p>
        </p:txBody>
      </p:sp>
    </p:spTree>
    <p:extLst>
      <p:ext uri="{BB962C8B-B14F-4D97-AF65-F5344CB8AC3E}">
        <p14:creationId xmlns:p14="http://schemas.microsoft.com/office/powerpoint/2010/main" val="251395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40CD92-46D0-4D10-B225-807E000CC9B0}" type="datetimeFigureOut">
              <a:rPr lang="pl-PL" smtClean="0"/>
              <a:t>2015-05-06</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6C194AC-894B-4AEC-9A46-1FE864388DBB}" type="slidenum">
              <a:rPr lang="pl-PL" smtClean="0"/>
              <a:t>‹#›</a:t>
            </a:fld>
            <a:endParaRPr lang="pl-PL"/>
          </a:p>
        </p:txBody>
      </p:sp>
    </p:spTree>
    <p:extLst>
      <p:ext uri="{BB962C8B-B14F-4D97-AF65-F5344CB8AC3E}">
        <p14:creationId xmlns:p14="http://schemas.microsoft.com/office/powerpoint/2010/main" val="3829153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40CD92-46D0-4D10-B225-807E000CC9B0}" type="datetimeFigureOut">
              <a:rPr lang="pl-PL" smtClean="0"/>
              <a:t>2015-05-06</a:t>
            </a:fld>
            <a:endParaRPr lang="pl-PL"/>
          </a:p>
        </p:txBody>
      </p:sp>
      <p:sp>
        <p:nvSpPr>
          <p:cNvPr id="6" name="Footer Placeholder 5"/>
          <p:cNvSpPr>
            <a:spLocks noGrp="1"/>
          </p:cNvSpPr>
          <p:nvPr>
            <p:ph type="ftr" sz="quarter" idx="11"/>
          </p:nvPr>
        </p:nvSpPr>
        <p:spPr/>
        <p:txBody>
          <a:bodyPr/>
          <a:lstStyle/>
          <a:p>
            <a:endParaRPr lang="pl-P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C194AC-894B-4AEC-9A46-1FE864388DBB}" type="slidenum">
              <a:rPr lang="pl-PL" smtClean="0"/>
              <a:t>‹#›</a:t>
            </a:fld>
            <a:endParaRPr lang="pl-PL"/>
          </a:p>
        </p:txBody>
      </p:sp>
    </p:spTree>
    <p:extLst>
      <p:ext uri="{BB962C8B-B14F-4D97-AF65-F5344CB8AC3E}">
        <p14:creationId xmlns:p14="http://schemas.microsoft.com/office/powerpoint/2010/main" val="30050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C40CD92-46D0-4D10-B225-807E000CC9B0}" type="datetimeFigureOut">
              <a:rPr lang="pl-PL" smtClean="0"/>
              <a:t>2015-05-06</a:t>
            </a:fld>
            <a:endParaRPr lang="pl-P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6C194AC-894B-4AEC-9A46-1FE864388DBB}" type="slidenum">
              <a:rPr lang="pl-PL" smtClean="0"/>
              <a:t>‹#›</a:t>
            </a:fld>
            <a:endParaRPr lang="pl-PL"/>
          </a:p>
        </p:txBody>
      </p:sp>
    </p:spTree>
    <p:extLst>
      <p:ext uri="{BB962C8B-B14F-4D97-AF65-F5344CB8AC3E}">
        <p14:creationId xmlns:p14="http://schemas.microsoft.com/office/powerpoint/2010/main" val="1024868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filehelpers.sourceforge.n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Pracownia Projektowa</a:t>
            </a:r>
            <a:endParaRPr lang="pl-PL" dirty="0"/>
          </a:p>
        </p:txBody>
      </p:sp>
      <p:sp>
        <p:nvSpPr>
          <p:cNvPr id="3" name="Subtitle 2"/>
          <p:cNvSpPr>
            <a:spLocks noGrp="1"/>
          </p:cNvSpPr>
          <p:nvPr>
            <p:ph type="subTitle" idx="1"/>
          </p:nvPr>
        </p:nvSpPr>
        <p:spPr/>
        <p:txBody>
          <a:bodyPr/>
          <a:lstStyle/>
          <a:p>
            <a:r>
              <a:rPr lang="pl-PL" sz="2400" dirty="0"/>
              <a:t>Uzupełnianie braków danych </a:t>
            </a:r>
            <a:r>
              <a:rPr lang="pl-PL" sz="2400" dirty="0" smtClean="0"/>
              <a:t>telemetrycznych</a:t>
            </a:r>
          </a:p>
          <a:p>
            <a:r>
              <a:rPr lang="pl-PL" sz="1600" dirty="0"/>
              <a:t>Piotr Jastrzębski, </a:t>
            </a:r>
            <a:r>
              <a:rPr lang="pl-PL" sz="1600" dirty="0" smtClean="0"/>
              <a:t>Sylwia Nowak, Piotr </a:t>
            </a:r>
            <a:r>
              <a:rPr lang="pl-PL" sz="1600" dirty="0" err="1" smtClean="0"/>
              <a:t>Romać</a:t>
            </a:r>
            <a:r>
              <a:rPr lang="pl-PL" sz="1600" dirty="0" smtClean="0"/>
              <a:t>, Roman </a:t>
            </a:r>
            <a:r>
              <a:rPr lang="pl-PL" sz="1600" dirty="0" err="1" smtClean="0"/>
              <a:t>Siry</a:t>
            </a:r>
            <a:r>
              <a:rPr lang="pl-PL" sz="1600" dirty="0" smtClean="0"/>
              <a:t>, </a:t>
            </a:r>
            <a:endParaRPr lang="pl-PL" sz="1600" dirty="0"/>
          </a:p>
        </p:txBody>
      </p:sp>
    </p:spTree>
    <p:extLst>
      <p:ext uri="{BB962C8B-B14F-4D97-AF65-F5344CB8AC3E}">
        <p14:creationId xmlns:p14="http://schemas.microsoft.com/office/powerpoint/2010/main" val="71626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Klasa </a:t>
            </a:r>
            <a:r>
              <a:rPr lang="pl-PL" dirty="0" err="1" smtClean="0"/>
              <a:t>Node</a:t>
            </a:r>
            <a:r>
              <a:rPr lang="pl-PL" dirty="0" smtClean="0"/>
              <a:t> (4)</a:t>
            </a:r>
            <a:endParaRPr lang="pl-PL" dirty="0"/>
          </a:p>
        </p:txBody>
      </p:sp>
      <p:pic>
        <p:nvPicPr>
          <p:cNvPr id="6" name="Picture 5"/>
          <p:cNvPicPr>
            <a:picLocks noChangeAspect="1"/>
          </p:cNvPicPr>
          <p:nvPr/>
        </p:nvPicPr>
        <p:blipFill>
          <a:blip r:embed="rId2"/>
          <a:stretch>
            <a:fillRect/>
          </a:stretch>
        </p:blipFill>
        <p:spPr>
          <a:xfrm>
            <a:off x="6502717" y="106680"/>
            <a:ext cx="5418773" cy="6624298"/>
          </a:xfrm>
          <a:prstGeom prst="rect">
            <a:avLst/>
          </a:prstGeom>
        </p:spPr>
      </p:pic>
      <p:pic>
        <p:nvPicPr>
          <p:cNvPr id="8" name="Picture 7"/>
          <p:cNvPicPr>
            <a:picLocks noChangeAspect="1"/>
          </p:cNvPicPr>
          <p:nvPr/>
        </p:nvPicPr>
        <p:blipFill>
          <a:blip r:embed="rId3"/>
          <a:stretch>
            <a:fillRect/>
          </a:stretch>
        </p:blipFill>
        <p:spPr>
          <a:xfrm>
            <a:off x="943932" y="1905000"/>
            <a:ext cx="5141907" cy="1123728"/>
          </a:xfrm>
          <a:prstGeom prst="rect">
            <a:avLst/>
          </a:prstGeom>
        </p:spPr>
      </p:pic>
    </p:spTree>
    <p:extLst>
      <p:ext uri="{BB962C8B-B14F-4D97-AF65-F5344CB8AC3E}">
        <p14:creationId xmlns:p14="http://schemas.microsoft.com/office/powerpoint/2010/main" val="1207257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Krok 1 Algorytmu (1)</a:t>
            </a:r>
            <a:endParaRPr lang="pl-PL" dirty="0"/>
          </a:p>
        </p:txBody>
      </p:sp>
      <p:pic>
        <p:nvPicPr>
          <p:cNvPr id="4" name="Content Placeholder 3"/>
          <p:cNvPicPr>
            <a:picLocks noGrp="1" noChangeAspect="1"/>
          </p:cNvPicPr>
          <p:nvPr>
            <p:ph idx="1"/>
          </p:nvPr>
        </p:nvPicPr>
        <p:blipFill>
          <a:blip r:embed="rId2"/>
          <a:stretch>
            <a:fillRect/>
          </a:stretch>
        </p:blipFill>
        <p:spPr>
          <a:xfrm>
            <a:off x="2730086" y="1371968"/>
            <a:ext cx="6611400" cy="5020577"/>
          </a:xfrm>
          <a:prstGeom prst="rect">
            <a:avLst/>
          </a:prstGeom>
        </p:spPr>
      </p:pic>
    </p:spTree>
    <p:extLst>
      <p:ext uri="{BB962C8B-B14F-4D97-AF65-F5344CB8AC3E}">
        <p14:creationId xmlns:p14="http://schemas.microsoft.com/office/powerpoint/2010/main" val="1477493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Krok 1 Algorytmu (2)</a:t>
            </a:r>
            <a:endParaRPr lang="pl-PL" dirty="0"/>
          </a:p>
        </p:txBody>
      </p:sp>
      <p:sp>
        <p:nvSpPr>
          <p:cNvPr id="3" name="Content Placeholder 2"/>
          <p:cNvSpPr>
            <a:spLocks noGrp="1"/>
          </p:cNvSpPr>
          <p:nvPr>
            <p:ph idx="1"/>
          </p:nvPr>
        </p:nvSpPr>
        <p:spPr/>
        <p:txBody>
          <a:bodyPr/>
          <a:lstStyle/>
          <a:p>
            <a:pPr marL="0" indent="0">
              <a:buNone/>
            </a:pPr>
            <a:r>
              <a:rPr lang="pl-PL" dirty="0" smtClean="0"/>
              <a:t>	W pierwszym etapie dla każdego pliku </a:t>
            </a:r>
            <a:r>
              <a:rPr lang="pl-PL" dirty="0" err="1" smtClean="0"/>
              <a:t>csv</a:t>
            </a:r>
            <a:r>
              <a:rPr lang="pl-PL" dirty="0" smtClean="0"/>
              <a:t> tworzona jest tablica wszystkich rekordów już zrzutowanych na klasę </a:t>
            </a:r>
            <a:r>
              <a:rPr lang="pl-PL" dirty="0" err="1"/>
              <a:t>N</a:t>
            </a:r>
            <a:r>
              <a:rPr lang="pl-PL" dirty="0" err="1" smtClean="0"/>
              <a:t>ode</a:t>
            </a:r>
            <a:r>
              <a:rPr lang="pl-PL" dirty="0" smtClean="0"/>
              <a:t>. Dane przekazywane są do </a:t>
            </a:r>
            <a:r>
              <a:rPr lang="pl-PL" dirty="0" err="1" smtClean="0"/>
              <a:t>instacji</a:t>
            </a:r>
            <a:r>
              <a:rPr lang="pl-PL" dirty="0" smtClean="0"/>
              <a:t> klasy Algorytm gdzie wykonywane są obliczenia. Dodatkowo Program zawiera wyliczanie długości działania, które pozwala wyznaczać górną barierę np. ilości funkcji aproksymujących w zastosowanym Algorytmie.</a:t>
            </a:r>
            <a:endParaRPr lang="pl-PL" dirty="0"/>
          </a:p>
        </p:txBody>
      </p:sp>
    </p:spTree>
    <p:extLst>
      <p:ext uri="{BB962C8B-B14F-4D97-AF65-F5344CB8AC3E}">
        <p14:creationId xmlns:p14="http://schemas.microsoft.com/office/powerpoint/2010/main" val="1899956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Klasa Algorytm (1)</a:t>
            </a:r>
            <a:endParaRPr lang="pl-PL" dirty="0"/>
          </a:p>
        </p:txBody>
      </p:sp>
      <p:sp>
        <p:nvSpPr>
          <p:cNvPr id="3" name="Content Placeholder 2"/>
          <p:cNvSpPr>
            <a:spLocks noGrp="1"/>
          </p:cNvSpPr>
          <p:nvPr>
            <p:ph idx="1"/>
          </p:nvPr>
        </p:nvSpPr>
        <p:spPr/>
        <p:txBody>
          <a:bodyPr/>
          <a:lstStyle/>
          <a:p>
            <a:pPr marL="0" indent="0">
              <a:buNone/>
            </a:pPr>
            <a:r>
              <a:rPr lang="pl-PL" dirty="0"/>
              <a:t>	</a:t>
            </a:r>
          </a:p>
        </p:txBody>
      </p:sp>
      <p:pic>
        <p:nvPicPr>
          <p:cNvPr id="4" name="Picture 3"/>
          <p:cNvPicPr>
            <a:picLocks noChangeAspect="1"/>
          </p:cNvPicPr>
          <p:nvPr/>
        </p:nvPicPr>
        <p:blipFill>
          <a:blip r:embed="rId2"/>
          <a:stretch>
            <a:fillRect/>
          </a:stretch>
        </p:blipFill>
        <p:spPr>
          <a:xfrm>
            <a:off x="2692082" y="1401292"/>
            <a:ext cx="6120448" cy="5242238"/>
          </a:xfrm>
          <a:prstGeom prst="rect">
            <a:avLst/>
          </a:prstGeom>
        </p:spPr>
      </p:pic>
    </p:spTree>
    <p:extLst>
      <p:ext uri="{BB962C8B-B14F-4D97-AF65-F5344CB8AC3E}">
        <p14:creationId xmlns:p14="http://schemas.microsoft.com/office/powerpoint/2010/main" val="2790359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Klasa Algorytm (2)</a:t>
            </a:r>
            <a:endParaRPr lang="pl-PL" dirty="0"/>
          </a:p>
        </p:txBody>
      </p:sp>
      <p:sp>
        <p:nvSpPr>
          <p:cNvPr id="3" name="Content Placeholder 2"/>
          <p:cNvSpPr>
            <a:spLocks noGrp="1"/>
          </p:cNvSpPr>
          <p:nvPr>
            <p:ph idx="1"/>
          </p:nvPr>
        </p:nvSpPr>
        <p:spPr/>
        <p:txBody>
          <a:bodyPr/>
          <a:lstStyle/>
          <a:p>
            <a:pPr marL="0" indent="0">
              <a:buNone/>
            </a:pPr>
            <a:r>
              <a:rPr lang="pl-PL" dirty="0" smtClean="0"/>
              <a:t>	Klasa Algorytm odpowiada w całości za przetworzenie danych i zastąpienie ich poprawnymi. Pole FUNCTIONS odpowiada za ilość funkcji aproksymujących a dokładniej za ich połowę. Na obecnym etapie do szybkiego pokazania Państwu wyników ustalono wartość 35, która w rzeczywistości będzie zwiększona, ponieważ nie mamy czasowych ograniczeń. </a:t>
            </a:r>
          </a:p>
          <a:p>
            <a:pPr marL="0" indent="0">
              <a:buNone/>
            </a:pPr>
            <a:r>
              <a:rPr lang="pl-PL" dirty="0"/>
              <a:t>	</a:t>
            </a:r>
            <a:r>
              <a:rPr lang="pl-PL" dirty="0" smtClean="0"/>
              <a:t>Dodatkowo klasa Algorytm posiada kluczowe metody takie jak </a:t>
            </a:r>
            <a:r>
              <a:rPr lang="pl-PL" dirty="0" err="1" smtClean="0"/>
              <a:t>FIxFile</a:t>
            </a:r>
            <a:r>
              <a:rPr lang="pl-PL" dirty="0" smtClean="0"/>
              <a:t>(), </a:t>
            </a:r>
            <a:r>
              <a:rPr lang="pl-PL" dirty="0" err="1" smtClean="0"/>
              <a:t>FindCoefficients</a:t>
            </a:r>
            <a:r>
              <a:rPr lang="pl-PL" dirty="0" smtClean="0"/>
              <a:t>() oraz </a:t>
            </a:r>
            <a:r>
              <a:rPr lang="pl-PL" dirty="0" err="1" smtClean="0"/>
              <a:t>CountApproximatedValue</a:t>
            </a:r>
            <a:r>
              <a:rPr lang="pl-PL" dirty="0" smtClean="0"/>
              <a:t>() omówione na następnym slajdzie.</a:t>
            </a:r>
            <a:endParaRPr lang="pl-PL" dirty="0"/>
          </a:p>
        </p:txBody>
      </p:sp>
    </p:spTree>
    <p:extLst>
      <p:ext uri="{BB962C8B-B14F-4D97-AF65-F5344CB8AC3E}">
        <p14:creationId xmlns:p14="http://schemas.microsoft.com/office/powerpoint/2010/main" val="1480716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Krok 2 Algorytmu</a:t>
            </a:r>
            <a:endParaRPr lang="pl-PL" dirty="0"/>
          </a:p>
        </p:txBody>
      </p:sp>
      <p:sp>
        <p:nvSpPr>
          <p:cNvPr id="3" name="Content Placeholder 2"/>
          <p:cNvSpPr>
            <a:spLocks noGrp="1"/>
          </p:cNvSpPr>
          <p:nvPr>
            <p:ph idx="1"/>
          </p:nvPr>
        </p:nvSpPr>
        <p:spPr/>
        <p:txBody>
          <a:bodyPr/>
          <a:lstStyle/>
          <a:p>
            <a:pPr marL="0" indent="0">
              <a:buNone/>
            </a:pPr>
            <a:r>
              <a:rPr lang="pl-PL" dirty="0" smtClean="0"/>
              <a:t>	W załączonym kodzie przedstawimy krok po kroku dotychczasowe działanie algorytmu w klasie Algorytm. Załączony kod przewiduje aproksymację na podstawie danych rocznych z wykorzystaniem metod numerycznych aproksymacji funkcjami cosinus i sinus, ponieważ założyliśmy, że występujące wyniki mają charakter cykliczny. </a:t>
            </a:r>
            <a:r>
              <a:rPr lang="pl-PL" dirty="0"/>
              <a:t>M</a:t>
            </a:r>
            <a:r>
              <a:rPr lang="pl-PL" dirty="0" smtClean="0"/>
              <a:t>ożna założyć, że występujące warunki pogodowe jak i wykorzystanie ciepła w ciągu roku jest cykliczne.</a:t>
            </a:r>
            <a:endParaRPr lang="pl-PL" dirty="0"/>
          </a:p>
        </p:txBody>
      </p:sp>
    </p:spTree>
    <p:extLst>
      <p:ext uri="{BB962C8B-B14F-4D97-AF65-F5344CB8AC3E}">
        <p14:creationId xmlns:p14="http://schemas.microsoft.com/office/powerpoint/2010/main" val="1699073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Symulacja</a:t>
            </a:r>
            <a:endParaRPr lang="pl-PL" dirty="0"/>
          </a:p>
        </p:txBody>
      </p:sp>
      <p:sp>
        <p:nvSpPr>
          <p:cNvPr id="3" name="Content Placeholder 2"/>
          <p:cNvSpPr>
            <a:spLocks noGrp="1"/>
          </p:cNvSpPr>
          <p:nvPr>
            <p:ph idx="1"/>
          </p:nvPr>
        </p:nvSpPr>
        <p:spPr/>
        <p:txBody>
          <a:bodyPr/>
          <a:lstStyle/>
          <a:p>
            <a:pPr marL="0" indent="0">
              <a:buNone/>
            </a:pPr>
            <a:r>
              <a:rPr lang="pl-PL" dirty="0" smtClean="0"/>
              <a:t>	Przedstawimy symulację działania algorytmu dla danych przekazanych z firmy </a:t>
            </a:r>
            <a:r>
              <a:rPr lang="pl-PL" dirty="0" err="1" smtClean="0"/>
              <a:t>Veolia</a:t>
            </a:r>
            <a:r>
              <a:rPr lang="pl-PL" dirty="0" smtClean="0"/>
              <a:t>. Symulacja będzie wykonywać się w czasie możliwie jak najkrótszym, żeby prezentacja nie trwała najdłużej, dlatego wykorzystamy mniej funkcji aproksymujących oraz  jedynie aproksymację roczną uwzględniającą co 130 rekord uważany za poprawny dla każdego węzła. Zebrane wyniki przedstawiane są na </a:t>
            </a:r>
            <a:r>
              <a:rPr lang="pl-PL" dirty="0" err="1" smtClean="0"/>
              <a:t>outpucie</a:t>
            </a:r>
            <a:r>
              <a:rPr lang="pl-PL" dirty="0" smtClean="0"/>
              <a:t> konsoli, generowanie raportów do plików tekstowych zostanie wykonane na wersję finalną algorytmu</a:t>
            </a:r>
            <a:r>
              <a:rPr lang="pl-PL" dirty="0" smtClean="0"/>
              <a:t>. Do katalogu bin </a:t>
            </a:r>
            <a:r>
              <a:rPr lang="pl-PL" dirty="0" err="1" smtClean="0"/>
              <a:t>Release</a:t>
            </a:r>
            <a:r>
              <a:rPr lang="pl-PL" dirty="0" smtClean="0"/>
              <a:t> lub </a:t>
            </a:r>
            <a:r>
              <a:rPr lang="pl-PL" dirty="0" err="1" smtClean="0"/>
              <a:t>Debug</a:t>
            </a:r>
            <a:r>
              <a:rPr lang="pl-PL" dirty="0" smtClean="0"/>
              <a:t> (w zależności od wybranej wersji odpalania programu) generują się pliki </a:t>
            </a:r>
            <a:r>
              <a:rPr lang="pl-PL" dirty="0" err="1" smtClean="0"/>
              <a:t>csv</a:t>
            </a:r>
            <a:r>
              <a:rPr lang="pl-PL" dirty="0" smtClean="0"/>
              <a:t> zawierające wszystkie rekordy, które były poprawione poprzez algorytm. Pliki nazywane są w </a:t>
            </a:r>
            <a:r>
              <a:rPr lang="pl-PL" smtClean="0"/>
              <a:t>konwencji stara_nazwa_new.csv.</a:t>
            </a:r>
            <a:endParaRPr lang="pl-PL" dirty="0"/>
          </a:p>
        </p:txBody>
      </p:sp>
    </p:spTree>
    <p:extLst>
      <p:ext uri="{BB962C8B-B14F-4D97-AF65-F5344CB8AC3E}">
        <p14:creationId xmlns:p14="http://schemas.microsoft.com/office/powerpoint/2010/main" val="24722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Droga do wybranego algorytmu</a:t>
            </a:r>
            <a:endParaRPr lang="pl-PL" dirty="0"/>
          </a:p>
        </p:txBody>
      </p:sp>
      <p:sp>
        <p:nvSpPr>
          <p:cNvPr id="3" name="Content Placeholder 2"/>
          <p:cNvSpPr>
            <a:spLocks noGrp="1"/>
          </p:cNvSpPr>
          <p:nvPr>
            <p:ph idx="1"/>
          </p:nvPr>
        </p:nvSpPr>
        <p:spPr/>
        <p:txBody>
          <a:bodyPr/>
          <a:lstStyle/>
          <a:p>
            <a:pPr marL="0" indent="0">
              <a:buNone/>
            </a:pPr>
            <a:r>
              <a:rPr lang="pl-PL" dirty="0" smtClean="0"/>
              <a:t>	Przedstawimy teraz krótko wybrane algorytmy, które zostały odrzucone na rzecz wybranej aproksymacji. Krótko omówimy zalety i wady alternatywnych rozwiązań oraz uargumentujemy wybór algorytmu najlepiej aproksymującego dane. </a:t>
            </a:r>
            <a:endParaRPr lang="pl-PL" dirty="0"/>
          </a:p>
        </p:txBody>
      </p:sp>
    </p:spTree>
    <p:extLst>
      <p:ext uri="{BB962C8B-B14F-4D97-AF65-F5344CB8AC3E}">
        <p14:creationId xmlns:p14="http://schemas.microsoft.com/office/powerpoint/2010/main" val="5151535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1495" y="2121440"/>
            <a:ext cx="8911687" cy="1280890"/>
          </a:xfrm>
        </p:spPr>
        <p:txBody>
          <a:bodyPr/>
          <a:lstStyle/>
          <a:p>
            <a:r>
              <a:rPr lang="pl-PL" dirty="0" smtClean="0"/>
              <a:t>Dziękujemy </a:t>
            </a:r>
            <a:r>
              <a:rPr lang="pl-PL" smtClean="0"/>
              <a:t>za uwagę!</a:t>
            </a:r>
            <a:endParaRPr lang="pl-PL" dirty="0"/>
          </a:p>
        </p:txBody>
      </p:sp>
    </p:spTree>
    <p:extLst>
      <p:ext uri="{BB962C8B-B14F-4D97-AF65-F5344CB8AC3E}">
        <p14:creationId xmlns:p14="http://schemas.microsoft.com/office/powerpoint/2010/main" val="182595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Omówienie problemu (1)</a:t>
            </a:r>
            <a:endParaRPr lang="pl-PL" dirty="0"/>
          </a:p>
        </p:txBody>
      </p:sp>
      <p:sp>
        <p:nvSpPr>
          <p:cNvPr id="3" name="Content Placeholder 2"/>
          <p:cNvSpPr>
            <a:spLocks noGrp="1"/>
          </p:cNvSpPr>
          <p:nvPr>
            <p:ph idx="1"/>
          </p:nvPr>
        </p:nvSpPr>
        <p:spPr>
          <a:xfrm>
            <a:off x="2589212" y="1905000"/>
            <a:ext cx="8915400" cy="4539622"/>
          </a:xfrm>
        </p:spPr>
        <p:txBody>
          <a:bodyPr>
            <a:noAutofit/>
          </a:bodyPr>
          <a:lstStyle/>
          <a:p>
            <a:pPr marL="0" indent="0">
              <a:buNone/>
            </a:pPr>
            <a:r>
              <a:rPr lang="pl-PL" sz="2000" dirty="0" smtClean="0"/>
              <a:t>	Stworzenie </a:t>
            </a:r>
            <a:r>
              <a:rPr lang="pl-PL" sz="2000" dirty="0"/>
              <a:t>odpowiedzi na zadany </a:t>
            </a:r>
            <a:r>
              <a:rPr lang="pl-PL" sz="2000" dirty="0" smtClean="0"/>
              <a:t>problem wyszukiwania braków i błędów w danych pochodzących z węzłów ciepłowniczych jest w rzeczywistości problemem trudnym i złożonym czasowo. </a:t>
            </a:r>
            <a:r>
              <a:rPr lang="pl-PL" sz="2000" dirty="0"/>
              <a:t>Na ocieplenie budynku </a:t>
            </a:r>
            <a:r>
              <a:rPr lang="pl-PL" sz="2000" dirty="0" smtClean="0"/>
              <a:t>wpływa </a:t>
            </a:r>
            <a:r>
              <a:rPr lang="pl-PL" sz="2000" dirty="0"/>
              <a:t>wiele </a:t>
            </a:r>
            <a:r>
              <a:rPr lang="pl-PL" sz="2000" dirty="0" smtClean="0"/>
              <a:t>czynników panujących na zewnątrz </a:t>
            </a:r>
            <a:r>
              <a:rPr lang="pl-PL" sz="2000" dirty="0"/>
              <a:t>badanego budynku takich jak wiatr, </a:t>
            </a:r>
            <a:r>
              <a:rPr lang="pl-PL" sz="2000" dirty="0" smtClean="0"/>
              <a:t>słońce</a:t>
            </a:r>
            <a:r>
              <a:rPr lang="pl-PL" sz="2000" dirty="0"/>
              <a:t>, zachmurzenie, </a:t>
            </a:r>
            <a:r>
              <a:rPr lang="pl-PL" sz="2000" dirty="0" smtClean="0"/>
              <a:t>wilgotność, </a:t>
            </a:r>
            <a:r>
              <a:rPr lang="pl-PL" sz="2000" dirty="0"/>
              <a:t>temperatura powietrza jak i czynniki </a:t>
            </a:r>
            <a:r>
              <a:rPr lang="pl-PL" sz="2000" dirty="0" smtClean="0"/>
              <a:t>wewnętrzne</a:t>
            </a:r>
            <a:r>
              <a:rPr lang="pl-PL" sz="2000" dirty="0"/>
              <a:t>: </a:t>
            </a:r>
            <a:r>
              <a:rPr lang="pl-PL" sz="2000" dirty="0" smtClean="0"/>
              <a:t>ilość ludzi, pracujących urządzeń, czajników</a:t>
            </a:r>
            <a:r>
              <a:rPr lang="pl-PL" sz="2000" dirty="0"/>
              <a:t>, </a:t>
            </a:r>
            <a:r>
              <a:rPr lang="pl-PL" sz="2000" dirty="0" smtClean="0"/>
              <a:t>kaloryferów, </a:t>
            </a:r>
            <a:r>
              <a:rPr lang="pl-PL" sz="2000" dirty="0"/>
              <a:t>klimatyzacja... Jest </a:t>
            </a:r>
            <a:r>
              <a:rPr lang="pl-PL" sz="2000" dirty="0" smtClean="0"/>
              <a:t>wręcz niemożliwym dokładnie przewidzieć temperaturę pomieszczeń </a:t>
            </a:r>
            <a:r>
              <a:rPr lang="pl-PL" sz="2000" dirty="0"/>
              <a:t>a co za tym idzie </a:t>
            </a:r>
            <a:r>
              <a:rPr lang="pl-PL" sz="2000" dirty="0" smtClean="0"/>
              <a:t>zużycia ciepła </a:t>
            </a:r>
            <a:r>
              <a:rPr lang="pl-PL" sz="2000" dirty="0"/>
              <a:t>w danym budynku, </a:t>
            </a:r>
            <a:r>
              <a:rPr lang="pl-PL" sz="2000" dirty="0" smtClean="0"/>
              <a:t>ponieważ wymagałoby </a:t>
            </a:r>
            <a:r>
              <a:rPr lang="pl-PL" sz="2000" dirty="0"/>
              <a:t>to </a:t>
            </a:r>
            <a:r>
              <a:rPr lang="pl-PL" sz="2000" dirty="0" smtClean="0"/>
              <a:t>znajomości </a:t>
            </a:r>
            <a:r>
              <a:rPr lang="pl-PL" sz="2000" dirty="0"/>
              <a:t>danych, </a:t>
            </a:r>
            <a:r>
              <a:rPr lang="pl-PL" sz="2000" dirty="0" smtClean="0"/>
              <a:t>które </a:t>
            </a:r>
            <a:r>
              <a:rPr lang="pl-PL" sz="2000" dirty="0"/>
              <a:t>nie </a:t>
            </a:r>
            <a:r>
              <a:rPr lang="pl-PL" sz="2000" dirty="0" smtClean="0"/>
              <a:t>są dostępne </a:t>
            </a:r>
            <a:r>
              <a:rPr lang="pl-PL" sz="2000" dirty="0"/>
              <a:t>firmie </a:t>
            </a:r>
            <a:r>
              <a:rPr lang="pl-PL" sz="2000" dirty="0" err="1" smtClean="0"/>
              <a:t>Veolia</a:t>
            </a:r>
            <a:r>
              <a:rPr lang="pl-PL" sz="2000" dirty="0" smtClean="0"/>
              <a:t>. </a:t>
            </a:r>
            <a:endParaRPr lang="pl-PL" sz="2000" dirty="0"/>
          </a:p>
          <a:p>
            <a:pPr marL="0" indent="0">
              <a:buNone/>
            </a:pPr>
            <a:endParaRPr lang="pl-PL" sz="3600" dirty="0"/>
          </a:p>
        </p:txBody>
      </p:sp>
    </p:spTree>
    <p:extLst>
      <p:ext uri="{BB962C8B-B14F-4D97-AF65-F5344CB8AC3E}">
        <p14:creationId xmlns:p14="http://schemas.microsoft.com/office/powerpoint/2010/main" val="2021038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Omówienie problemu </a:t>
            </a:r>
            <a:r>
              <a:rPr lang="pl-PL" dirty="0" smtClean="0"/>
              <a:t>(2)</a:t>
            </a:r>
            <a:endParaRPr lang="pl-PL" dirty="0"/>
          </a:p>
        </p:txBody>
      </p:sp>
      <p:sp>
        <p:nvSpPr>
          <p:cNvPr id="3" name="Content Placeholder 2"/>
          <p:cNvSpPr>
            <a:spLocks noGrp="1"/>
          </p:cNvSpPr>
          <p:nvPr>
            <p:ph idx="1"/>
          </p:nvPr>
        </p:nvSpPr>
        <p:spPr>
          <a:xfrm>
            <a:off x="2589212" y="1703070"/>
            <a:ext cx="8915400" cy="4208152"/>
          </a:xfrm>
        </p:spPr>
        <p:txBody>
          <a:bodyPr>
            <a:noAutofit/>
          </a:bodyPr>
          <a:lstStyle/>
          <a:p>
            <a:pPr marL="0" indent="0">
              <a:buNone/>
            </a:pPr>
            <a:r>
              <a:rPr lang="pl-PL" sz="2400" dirty="0" smtClean="0"/>
              <a:t>	</a:t>
            </a:r>
            <a:r>
              <a:rPr lang="pl-PL" sz="2000" dirty="0" smtClean="0"/>
              <a:t>Najlepszym rozwiązaniem, uwzględniającym rozróżnienie węzłów ciepłowniczych oraz warunków atmosferycznych panujących o różnych porach dnia i roku będzie </a:t>
            </a:r>
            <a:r>
              <a:rPr lang="pl-PL" sz="2000" dirty="0"/>
              <a:t>funkcja </a:t>
            </a:r>
            <a:r>
              <a:rPr lang="pl-PL" sz="2000" dirty="0" smtClean="0"/>
              <a:t>wyznaczająca oddzielnie dla każdego węzła </a:t>
            </a:r>
            <a:r>
              <a:rPr lang="pl-PL" sz="2000" dirty="0"/>
              <a:t>cieplnego </a:t>
            </a:r>
            <a:r>
              <a:rPr lang="pl-PL" sz="2000" dirty="0" smtClean="0"/>
              <a:t>dane wymagające poprawy ze względu na nierzeczywiste wartości takie jak np. temperatura wody 999,9 °C  czy dane potencjalnie wybrakowane oznaczane wartościami 0.00 w bazie danych. Jest to </a:t>
            </a:r>
            <a:r>
              <a:rPr lang="pl-PL" sz="2000" dirty="0"/>
              <a:t>kluczowe </a:t>
            </a:r>
            <a:r>
              <a:rPr lang="pl-PL" sz="2000" dirty="0" smtClean="0"/>
              <a:t>założenie rozwiązania </a:t>
            </a:r>
            <a:r>
              <a:rPr lang="pl-PL" sz="2000" dirty="0"/>
              <a:t>naszego problemu</a:t>
            </a:r>
            <a:r>
              <a:rPr lang="pl-PL" sz="2000" dirty="0" smtClean="0"/>
              <a:t>.</a:t>
            </a:r>
          </a:p>
          <a:p>
            <a:pPr marL="0" indent="0">
              <a:buNone/>
            </a:pPr>
            <a:r>
              <a:rPr lang="pl-PL" sz="2000" dirty="0"/>
              <a:t>	</a:t>
            </a:r>
            <a:r>
              <a:rPr lang="pl-PL" sz="2000" dirty="0" smtClean="0"/>
              <a:t>Ponieważ </a:t>
            </a:r>
            <a:r>
              <a:rPr lang="pl-PL" sz="2000" dirty="0"/>
              <a:t>nie jest znany nam </a:t>
            </a:r>
            <a:r>
              <a:rPr lang="pl-PL" sz="2000" dirty="0" smtClean="0"/>
              <a:t>algorytm oraz funkcja która będzie aproksymować </a:t>
            </a:r>
            <a:r>
              <a:rPr lang="pl-PL" sz="2000" dirty="0"/>
              <a:t>z </a:t>
            </a:r>
            <a:r>
              <a:rPr lang="pl-PL" sz="2000" dirty="0" smtClean="0"/>
              <a:t>satysfakcjonującą </a:t>
            </a:r>
            <a:r>
              <a:rPr lang="pl-PL" sz="2000" dirty="0"/>
              <a:t>nas </a:t>
            </a:r>
            <a:r>
              <a:rPr lang="pl-PL" sz="2000" dirty="0" smtClean="0"/>
              <a:t>dokładnością, musieliśmy wymyśleć odpowiedź osobiście a przyjęte rozwiązanie opierać na zebranych rekordach przedstawionych w plikach </a:t>
            </a:r>
            <a:r>
              <a:rPr lang="pl-PL" sz="2000" dirty="0" err="1" smtClean="0"/>
              <a:t>csv</a:t>
            </a:r>
            <a:r>
              <a:rPr lang="pl-PL" sz="2000" dirty="0" smtClean="0"/>
              <a:t> reprezentujących węzły ciepłownicze.</a:t>
            </a:r>
            <a:endParaRPr lang="pl-PL" sz="2000" dirty="0"/>
          </a:p>
        </p:txBody>
      </p:sp>
    </p:spTree>
    <p:extLst>
      <p:ext uri="{BB962C8B-B14F-4D97-AF65-F5344CB8AC3E}">
        <p14:creationId xmlns:p14="http://schemas.microsoft.com/office/powerpoint/2010/main" val="4281959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Ogólny zarys rozwiązania</a:t>
            </a:r>
            <a:endParaRPr lang="pl-PL" dirty="0"/>
          </a:p>
        </p:txBody>
      </p:sp>
      <p:sp>
        <p:nvSpPr>
          <p:cNvPr id="3" name="Content Placeholder 2"/>
          <p:cNvSpPr>
            <a:spLocks noGrp="1"/>
          </p:cNvSpPr>
          <p:nvPr>
            <p:ph idx="1"/>
          </p:nvPr>
        </p:nvSpPr>
        <p:spPr/>
        <p:txBody>
          <a:bodyPr>
            <a:normAutofit/>
          </a:bodyPr>
          <a:lstStyle/>
          <a:p>
            <a:pPr marL="0" indent="0">
              <a:buNone/>
            </a:pPr>
            <a:r>
              <a:rPr lang="pl-PL" sz="2000" dirty="0" smtClean="0"/>
              <a:t>	Oczywistym podejściem jest stworzenie funkcji, która będzie aproksymować wybrane przez nas dane na </a:t>
            </a:r>
            <a:r>
              <a:rPr lang="pl-PL" sz="2000" dirty="0"/>
              <a:t>bazie dostarczonych </a:t>
            </a:r>
            <a:r>
              <a:rPr lang="pl-PL" sz="2000" dirty="0" smtClean="0"/>
              <a:t>już danych (sposób aproksymacji będzie zależny </a:t>
            </a:r>
            <a:r>
              <a:rPr lang="pl-PL" sz="2000" dirty="0"/>
              <a:t>od </a:t>
            </a:r>
            <a:r>
              <a:rPr lang="pl-PL" sz="2000" dirty="0" smtClean="0"/>
              <a:t>wybranej metody) oraz obudować ją </a:t>
            </a:r>
            <a:r>
              <a:rPr lang="pl-PL" sz="2000" dirty="0"/>
              <a:t>w </a:t>
            </a:r>
            <a:r>
              <a:rPr lang="pl-PL" sz="2000" dirty="0" smtClean="0"/>
              <a:t>algorytm</a:t>
            </a:r>
            <a:r>
              <a:rPr lang="pl-PL" sz="2000" dirty="0"/>
              <a:t>, </a:t>
            </a:r>
            <a:r>
              <a:rPr lang="pl-PL" sz="2000" dirty="0" smtClean="0"/>
              <a:t>który będzie pomagał </a:t>
            </a:r>
            <a:r>
              <a:rPr lang="pl-PL" sz="2000" dirty="0"/>
              <a:t>w </a:t>
            </a:r>
            <a:r>
              <a:rPr lang="pl-PL" sz="2000" dirty="0" smtClean="0"/>
              <a:t>zapełnianiu </a:t>
            </a:r>
            <a:r>
              <a:rPr lang="pl-PL" sz="2000" dirty="0"/>
              <a:t>luk</a:t>
            </a:r>
            <a:r>
              <a:rPr lang="pl-PL" sz="2000" dirty="0" smtClean="0"/>
              <a:t>.</a:t>
            </a:r>
            <a:endParaRPr lang="pl-PL" sz="2000" dirty="0"/>
          </a:p>
          <a:p>
            <a:pPr marL="0" indent="0">
              <a:buNone/>
            </a:pPr>
            <a:r>
              <a:rPr lang="pl-PL" sz="2000" dirty="0" smtClean="0"/>
              <a:t>	Najważniejszym jednak krokiem jest rozróżnienie danych na te, które możemy uznać za całkowicie kompletne (na nich w późniejszym czasie będziemy opierać wszystkie współczynniki potrzebne przy tworzeniu funkcji aproksymującej) oraz takie, które wymagają sprawdzenia poprawności danych oraz ewentualnego poprawienia rekordów z bazy danych.</a:t>
            </a:r>
          </a:p>
        </p:txBody>
      </p:sp>
    </p:spTree>
    <p:extLst>
      <p:ext uri="{BB962C8B-B14F-4D97-AF65-F5344CB8AC3E}">
        <p14:creationId xmlns:p14="http://schemas.microsoft.com/office/powerpoint/2010/main" val="2246549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Pseudokod zaproponowanego algorytmu</a:t>
            </a:r>
            <a:endParaRPr lang="pl-PL" dirty="0"/>
          </a:p>
        </p:txBody>
      </p:sp>
      <p:sp>
        <p:nvSpPr>
          <p:cNvPr id="3" name="Content Placeholder 2"/>
          <p:cNvSpPr>
            <a:spLocks noGrp="1"/>
          </p:cNvSpPr>
          <p:nvPr>
            <p:ph idx="1"/>
          </p:nvPr>
        </p:nvSpPr>
        <p:spPr/>
        <p:txBody>
          <a:bodyPr>
            <a:normAutofit fontScale="92500" lnSpcReduction="10000"/>
          </a:bodyPr>
          <a:lstStyle/>
          <a:p>
            <a:pPr>
              <a:buAutoNum type="arabicPeriod"/>
            </a:pPr>
            <a:r>
              <a:rPr lang="pl-PL" dirty="0" smtClean="0"/>
              <a:t>Wczytaj dane z plików </a:t>
            </a:r>
            <a:r>
              <a:rPr lang="pl-PL" dirty="0" err="1" smtClean="0"/>
              <a:t>csv</a:t>
            </a:r>
            <a:r>
              <a:rPr lang="pl-PL" dirty="0" smtClean="0"/>
              <a:t> do zaproponowanych struktur</a:t>
            </a:r>
          </a:p>
          <a:p>
            <a:pPr>
              <a:buAutoNum type="arabicPeriod"/>
            </a:pPr>
            <a:r>
              <a:rPr lang="pl-PL" dirty="0" smtClean="0"/>
              <a:t>Dla każdego węzła wykonaj punkty 3, 4, 5, 6:</a:t>
            </a:r>
          </a:p>
          <a:p>
            <a:pPr>
              <a:buAutoNum type="arabicPeriod"/>
            </a:pPr>
            <a:r>
              <a:rPr lang="pl-PL" dirty="0" smtClean="0"/>
              <a:t>Podziel dane na poprawne i potencjalnie wymagające poprawy</a:t>
            </a:r>
          </a:p>
          <a:p>
            <a:pPr>
              <a:buAutoNum type="arabicPeriod"/>
            </a:pPr>
            <a:r>
              <a:rPr lang="pl-PL" dirty="0" smtClean="0"/>
              <a:t>W oparciu o poprawne dane wyznacz współczynniki maksymalnego odchylenia od wartości oczekiwanej zarówno liczbowe jak i procentowe</a:t>
            </a:r>
          </a:p>
          <a:p>
            <a:pPr>
              <a:buAutoNum type="arabicPeriod"/>
            </a:pPr>
            <a:r>
              <a:rPr lang="pl-PL" dirty="0" smtClean="0"/>
              <a:t>Dla każdej danej potencjalnie wybrakowanej sprawdź poprawność wzorów na ciepło, przepływ, temperaturę zasilającą i powrotną. Jeżeli któryś z parametrów nie mieści się w odchyleniach delta wyznacz go na podstawie funkcji aproksymującej opartej na ważonym wyznaczaniu zaproksymowanej wartości na podstawie roku, miesiąca i dnia</a:t>
            </a:r>
          </a:p>
          <a:p>
            <a:pPr>
              <a:buAutoNum type="arabicPeriod"/>
            </a:pPr>
            <a:r>
              <a:rPr lang="pl-PL" dirty="0" smtClean="0"/>
              <a:t>Wygeneruj plik </a:t>
            </a:r>
            <a:r>
              <a:rPr lang="pl-PL" dirty="0" err="1" smtClean="0"/>
              <a:t>csv</a:t>
            </a:r>
            <a:r>
              <a:rPr lang="pl-PL" dirty="0" smtClean="0"/>
              <a:t> z poprawnymi danymi nie nadpisując poprzedniego, do pliku tekstowego wstaw raport z algorytmu – założone błędy aproksymacji, poprawione dane, ilość niezmienionych i zmienionych danych.</a:t>
            </a:r>
            <a:endParaRPr lang="pl-PL" dirty="0"/>
          </a:p>
        </p:txBody>
      </p:sp>
    </p:spTree>
    <p:extLst>
      <p:ext uri="{BB962C8B-B14F-4D97-AF65-F5344CB8AC3E}">
        <p14:creationId xmlns:p14="http://schemas.microsoft.com/office/powerpoint/2010/main" val="1729746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Zastosowana technologia</a:t>
            </a:r>
            <a:endParaRPr lang="pl-PL" dirty="0"/>
          </a:p>
        </p:txBody>
      </p:sp>
      <p:sp>
        <p:nvSpPr>
          <p:cNvPr id="3" name="Content Placeholder 2"/>
          <p:cNvSpPr>
            <a:spLocks noGrp="1"/>
          </p:cNvSpPr>
          <p:nvPr>
            <p:ph idx="1"/>
          </p:nvPr>
        </p:nvSpPr>
        <p:spPr/>
        <p:txBody>
          <a:bodyPr/>
          <a:lstStyle/>
          <a:p>
            <a:pPr marL="0" indent="0">
              <a:buNone/>
            </a:pPr>
            <a:r>
              <a:rPr lang="pl-PL" dirty="0"/>
              <a:t>	</a:t>
            </a:r>
            <a:r>
              <a:rPr lang="pl-PL" dirty="0" smtClean="0"/>
              <a:t>Do rozwiązania problemu stosujemy algorytm napisany w języku C# (.Net 4.0). Dodatkową biblioteką, z której korzystamy jest FileHelpersPPC.dll, która jest biblioteką Open Source ułatwiającą szybkie przeglądanie rekordów z plików </a:t>
            </a:r>
            <a:r>
              <a:rPr lang="pl-PL" dirty="0" err="1" smtClean="0"/>
              <a:t>csv</a:t>
            </a:r>
            <a:r>
              <a:rPr lang="pl-PL" dirty="0" smtClean="0"/>
              <a:t> i rzutowanie ich na wybrany obiekt. </a:t>
            </a:r>
          </a:p>
          <a:p>
            <a:pPr marL="0" indent="0">
              <a:buNone/>
            </a:pPr>
            <a:r>
              <a:rPr lang="pl-PL" dirty="0" smtClean="0"/>
              <a:t>Link do biblioteki </a:t>
            </a:r>
            <a:r>
              <a:rPr lang="pl-PL" dirty="0"/>
              <a:t>: </a:t>
            </a:r>
            <a:r>
              <a:rPr lang="pl-PL" dirty="0">
                <a:hlinkClick r:id="rId2"/>
              </a:rPr>
              <a:t>http://</a:t>
            </a:r>
            <a:r>
              <a:rPr lang="pl-PL" dirty="0" smtClean="0">
                <a:hlinkClick r:id="rId2"/>
              </a:rPr>
              <a:t>filehelpers.sourceforge.net/</a:t>
            </a:r>
            <a:endParaRPr lang="pl-PL" dirty="0" smtClean="0"/>
          </a:p>
          <a:p>
            <a:pPr marL="0" indent="0">
              <a:buNone/>
            </a:pPr>
            <a:r>
              <a:rPr lang="pl-PL" dirty="0"/>
              <a:t>	</a:t>
            </a:r>
            <a:r>
              <a:rPr lang="pl-PL" dirty="0" smtClean="0"/>
              <a:t>Wykonany projekt jest typu </a:t>
            </a:r>
            <a:r>
              <a:rPr lang="pl-PL" dirty="0" err="1" smtClean="0"/>
              <a:t>Console</a:t>
            </a:r>
            <a:r>
              <a:rPr lang="pl-PL" dirty="0" smtClean="0"/>
              <a:t> Application i pozwala wyspecyfikować folder, z którego mają być wybierane pliki </a:t>
            </a:r>
            <a:r>
              <a:rPr lang="pl-PL" dirty="0" err="1" smtClean="0"/>
              <a:t>csv</a:t>
            </a:r>
            <a:r>
              <a:rPr lang="pl-PL" dirty="0" smtClean="0"/>
              <a:t> poddawane analizie. Ze względu na jasność kodu i utrzymany styl dobrego programowania istnieje łatwy sposób zastąpienia sczytywania danych z plików </a:t>
            </a:r>
            <a:r>
              <a:rPr lang="pl-PL" dirty="0" err="1" smtClean="0"/>
              <a:t>csv</a:t>
            </a:r>
            <a:r>
              <a:rPr lang="pl-PL" dirty="0" smtClean="0"/>
              <a:t> na podłączenie się do istniejącej już bazy danych poprzez np. </a:t>
            </a:r>
            <a:r>
              <a:rPr lang="pl-PL" dirty="0" err="1" smtClean="0"/>
              <a:t>Entity</a:t>
            </a:r>
            <a:r>
              <a:rPr lang="pl-PL" dirty="0" smtClean="0"/>
              <a:t> Framework i rzutowanie istniejącej tabeli na klasę reprezentującą węzeł ciepłowniczy – </a:t>
            </a:r>
            <a:r>
              <a:rPr lang="pl-PL" dirty="0" err="1" smtClean="0"/>
              <a:t>Node</a:t>
            </a:r>
            <a:r>
              <a:rPr lang="pl-PL" dirty="0" smtClean="0"/>
              <a:t>. </a:t>
            </a:r>
            <a:endParaRPr lang="pl-PL" dirty="0"/>
          </a:p>
        </p:txBody>
      </p:sp>
    </p:spTree>
    <p:extLst>
      <p:ext uri="{BB962C8B-B14F-4D97-AF65-F5344CB8AC3E}">
        <p14:creationId xmlns:p14="http://schemas.microsoft.com/office/powerpoint/2010/main" val="2446340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Klasa </a:t>
            </a:r>
            <a:r>
              <a:rPr lang="pl-PL" dirty="0" err="1" smtClean="0"/>
              <a:t>Node</a:t>
            </a:r>
            <a:r>
              <a:rPr lang="pl-PL" dirty="0" smtClean="0"/>
              <a:t> (1)</a:t>
            </a:r>
            <a:endParaRPr lang="pl-PL" dirty="0"/>
          </a:p>
        </p:txBody>
      </p:sp>
      <p:pic>
        <p:nvPicPr>
          <p:cNvPr id="4" name="Content Placeholder 3"/>
          <p:cNvPicPr>
            <a:picLocks noGrp="1" noChangeAspect="1"/>
          </p:cNvPicPr>
          <p:nvPr>
            <p:ph idx="1"/>
          </p:nvPr>
        </p:nvPicPr>
        <p:blipFill>
          <a:blip r:embed="rId2"/>
          <a:stretch>
            <a:fillRect/>
          </a:stretch>
        </p:blipFill>
        <p:spPr>
          <a:xfrm>
            <a:off x="2592925" y="1264555"/>
            <a:ext cx="7716935" cy="5536433"/>
          </a:xfrm>
          <a:prstGeom prst="rect">
            <a:avLst/>
          </a:prstGeom>
        </p:spPr>
      </p:pic>
    </p:spTree>
    <p:extLst>
      <p:ext uri="{BB962C8B-B14F-4D97-AF65-F5344CB8AC3E}">
        <p14:creationId xmlns:p14="http://schemas.microsoft.com/office/powerpoint/2010/main" val="1187202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Klasa </a:t>
            </a:r>
            <a:r>
              <a:rPr lang="pl-PL" dirty="0" err="1" smtClean="0"/>
              <a:t>Node</a:t>
            </a:r>
            <a:r>
              <a:rPr lang="pl-PL" dirty="0" smtClean="0"/>
              <a:t> (2)</a:t>
            </a:r>
            <a:endParaRPr lang="pl-PL" dirty="0"/>
          </a:p>
        </p:txBody>
      </p:sp>
      <p:sp>
        <p:nvSpPr>
          <p:cNvPr id="3" name="Content Placeholder 2"/>
          <p:cNvSpPr>
            <a:spLocks noGrp="1"/>
          </p:cNvSpPr>
          <p:nvPr>
            <p:ph idx="1"/>
          </p:nvPr>
        </p:nvSpPr>
        <p:spPr>
          <a:xfrm>
            <a:off x="2589212" y="1623060"/>
            <a:ext cx="8915400" cy="4288162"/>
          </a:xfrm>
        </p:spPr>
        <p:txBody>
          <a:bodyPr>
            <a:normAutofit fontScale="85000" lnSpcReduction="20000"/>
          </a:bodyPr>
          <a:lstStyle/>
          <a:p>
            <a:pPr marL="0" indent="0">
              <a:buNone/>
            </a:pPr>
            <a:r>
              <a:rPr lang="pl-PL" dirty="0" smtClean="0"/>
              <a:t>	Zgodnie ze wcześniejszym slajdem klasa </a:t>
            </a:r>
            <a:r>
              <a:rPr lang="pl-PL" dirty="0" err="1" smtClean="0"/>
              <a:t>Node</a:t>
            </a:r>
            <a:r>
              <a:rPr lang="pl-PL" dirty="0" smtClean="0"/>
              <a:t> zawiera właściwości, które są odwzorowaniem kolumn w plikach </a:t>
            </a:r>
            <a:r>
              <a:rPr lang="pl-PL" dirty="0" err="1" smtClean="0"/>
              <a:t>csv</a:t>
            </a:r>
            <a:r>
              <a:rPr lang="pl-PL" dirty="0" smtClean="0"/>
              <a:t> oraz ograniczenia </a:t>
            </a:r>
          </a:p>
          <a:p>
            <a:r>
              <a:rPr lang="pl-PL" dirty="0" smtClean="0"/>
              <a:t>MAX_PERCENTAGE_DELTA </a:t>
            </a:r>
            <a:r>
              <a:rPr lang="pl-PL" dirty="0"/>
              <a:t>= 10;</a:t>
            </a:r>
          </a:p>
          <a:p>
            <a:r>
              <a:rPr lang="pl-PL" dirty="0" smtClean="0"/>
              <a:t>TEMEPERATURE_TZ_MAX </a:t>
            </a:r>
            <a:r>
              <a:rPr lang="pl-PL" dirty="0"/>
              <a:t>= 150f;</a:t>
            </a:r>
          </a:p>
          <a:p>
            <a:r>
              <a:rPr lang="pl-PL" dirty="0" smtClean="0"/>
              <a:t>TEMEPERATURE_TP_MAX </a:t>
            </a:r>
            <a:r>
              <a:rPr lang="pl-PL" dirty="0"/>
              <a:t>= 100f;</a:t>
            </a:r>
          </a:p>
          <a:p>
            <a:r>
              <a:rPr lang="pl-PL" dirty="0" smtClean="0"/>
              <a:t>TEMEPERATURE_TZ_MIN </a:t>
            </a:r>
            <a:r>
              <a:rPr lang="pl-PL" dirty="0"/>
              <a:t>= 15f;</a:t>
            </a:r>
          </a:p>
          <a:p>
            <a:r>
              <a:rPr lang="en-US" dirty="0" smtClean="0"/>
              <a:t>POWER_MAX </a:t>
            </a:r>
            <a:r>
              <a:rPr lang="en-US" dirty="0"/>
              <a:t>= 1500;</a:t>
            </a:r>
          </a:p>
          <a:p>
            <a:r>
              <a:rPr lang="en-US" dirty="0" smtClean="0"/>
              <a:t>FLOW_MAX </a:t>
            </a:r>
            <a:r>
              <a:rPr lang="en-US" dirty="0"/>
              <a:t>= 15;</a:t>
            </a:r>
          </a:p>
          <a:p>
            <a:r>
              <a:rPr lang="en-US" dirty="0" smtClean="0"/>
              <a:t>TOLERANCE </a:t>
            </a:r>
            <a:r>
              <a:rPr lang="en-US" dirty="0"/>
              <a:t>= 0.01f</a:t>
            </a:r>
            <a:r>
              <a:rPr lang="en-US" dirty="0" smtClean="0"/>
              <a:t>;</a:t>
            </a:r>
            <a:endParaRPr lang="pl-PL" dirty="0" smtClean="0"/>
          </a:p>
          <a:p>
            <a:pPr marL="0" indent="0">
              <a:buNone/>
            </a:pPr>
            <a:r>
              <a:rPr lang="pl-PL" dirty="0" smtClean="0"/>
              <a:t>	Zgodnie z nazewnictwem przyjęto, że wszystkie parametry ( Q, C, </a:t>
            </a:r>
            <a:r>
              <a:rPr lang="pl-PL" dirty="0" err="1" smtClean="0"/>
              <a:t>Tz</a:t>
            </a:r>
            <a:r>
              <a:rPr lang="pl-PL" dirty="0" smtClean="0"/>
              <a:t>, </a:t>
            </a:r>
            <a:r>
              <a:rPr lang="pl-PL" dirty="0" err="1" smtClean="0"/>
              <a:t>Tp</a:t>
            </a:r>
            <a:r>
              <a:rPr lang="pl-PL" dirty="0" smtClean="0"/>
              <a:t>) nie mogą być równe 0 z dokładnością TOLERANCE. Maksymalne dopuszczalne odchylenie danych wyliczonych od oczekiwanych (procentowe) to MAX_PERCENTAGE_DELTA a maksymalne </a:t>
            </a:r>
            <a:r>
              <a:rPr lang="pl-PL" dirty="0" err="1" smtClean="0"/>
              <a:t>Tz</a:t>
            </a:r>
            <a:r>
              <a:rPr lang="pl-PL" dirty="0" smtClean="0"/>
              <a:t>, </a:t>
            </a:r>
            <a:r>
              <a:rPr lang="pl-PL" dirty="0" err="1" smtClean="0"/>
              <a:t>Tp</a:t>
            </a:r>
            <a:r>
              <a:rPr lang="pl-PL" dirty="0" smtClean="0"/>
              <a:t>, Q, C są równe odpowiednio 150 </a:t>
            </a:r>
            <a:r>
              <a:rPr lang="pl-PL" dirty="0" smtClean="0">
                <a:latin typeface="Calibri" panose="020F0502020204030204" pitchFamily="34" charset="0"/>
              </a:rPr>
              <a:t>°C </a:t>
            </a:r>
            <a:r>
              <a:rPr lang="pl-PL" dirty="0" smtClean="0"/>
              <a:t>, 100 </a:t>
            </a:r>
            <a:r>
              <a:rPr lang="pl-PL" dirty="0" smtClean="0">
                <a:latin typeface="Calibri" panose="020F0502020204030204" pitchFamily="34" charset="0"/>
              </a:rPr>
              <a:t>°C, </a:t>
            </a:r>
            <a:r>
              <a:rPr lang="pl-PL" dirty="0" smtClean="0"/>
              <a:t>1500kW, 15 m3/h.  Minimalna temperatura </a:t>
            </a:r>
            <a:r>
              <a:rPr lang="pl-PL" dirty="0" err="1" smtClean="0"/>
              <a:t>Tz</a:t>
            </a:r>
            <a:r>
              <a:rPr lang="pl-PL" dirty="0" smtClean="0"/>
              <a:t> wynosi natomiast 15 </a:t>
            </a:r>
            <a:r>
              <a:rPr lang="pl-PL" dirty="0">
                <a:latin typeface="Calibri" panose="020F0502020204030204" pitchFamily="34" charset="0"/>
              </a:rPr>
              <a:t>°</a:t>
            </a:r>
            <a:r>
              <a:rPr lang="pl-PL" dirty="0" smtClean="0">
                <a:latin typeface="Calibri" panose="020F0502020204030204" pitchFamily="34" charset="0"/>
              </a:rPr>
              <a:t>C. </a:t>
            </a:r>
            <a:r>
              <a:rPr lang="pl-PL" dirty="0" smtClean="0"/>
              <a:t>Takie ograniczenia przyjęto po wstępnych zapuszczeniu algorytmu wyszukującego maksima każdego z parametrów, średnie oraz mody. Do obliczeń przyjęto </a:t>
            </a:r>
            <a:r>
              <a:rPr lang="en-US" dirty="0" err="1" smtClean="0"/>
              <a:t>cp</a:t>
            </a:r>
            <a:r>
              <a:rPr lang="en-US" dirty="0" smtClean="0"/>
              <a:t> </a:t>
            </a:r>
            <a:r>
              <a:rPr lang="en-US" dirty="0"/>
              <a:t>= </a:t>
            </a:r>
            <a:r>
              <a:rPr lang="en-US" dirty="0" smtClean="0"/>
              <a:t>4.1899f</a:t>
            </a:r>
            <a:r>
              <a:rPr lang="pl-PL" dirty="0" smtClean="0"/>
              <a:t>, które zostało już sprowadzone do poprawnej jednostki.</a:t>
            </a:r>
            <a:endParaRPr lang="pl-PL" dirty="0"/>
          </a:p>
        </p:txBody>
      </p:sp>
    </p:spTree>
    <p:extLst>
      <p:ext uri="{BB962C8B-B14F-4D97-AF65-F5344CB8AC3E}">
        <p14:creationId xmlns:p14="http://schemas.microsoft.com/office/powerpoint/2010/main" val="2818149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Klasa </a:t>
            </a:r>
            <a:r>
              <a:rPr lang="pl-PL" dirty="0" err="1" smtClean="0"/>
              <a:t>Node</a:t>
            </a:r>
            <a:r>
              <a:rPr lang="pl-PL" dirty="0" smtClean="0"/>
              <a:t> (3)</a:t>
            </a:r>
            <a:endParaRPr lang="pl-PL" dirty="0"/>
          </a:p>
        </p:txBody>
      </p:sp>
      <p:sp>
        <p:nvSpPr>
          <p:cNvPr id="3" name="Content Placeholder 2"/>
          <p:cNvSpPr>
            <a:spLocks noGrp="1"/>
          </p:cNvSpPr>
          <p:nvPr>
            <p:ph idx="1"/>
          </p:nvPr>
        </p:nvSpPr>
        <p:spPr>
          <a:xfrm>
            <a:off x="2589212" y="4743450"/>
            <a:ext cx="8915400" cy="1167772"/>
          </a:xfrm>
        </p:spPr>
        <p:txBody>
          <a:bodyPr>
            <a:normAutofit fontScale="92500"/>
          </a:bodyPr>
          <a:lstStyle/>
          <a:p>
            <a:pPr marL="0" indent="0">
              <a:buNone/>
            </a:pPr>
            <a:r>
              <a:rPr lang="pl-PL" dirty="0" smtClean="0"/>
              <a:t>	Metoda </a:t>
            </a:r>
            <a:r>
              <a:rPr lang="pl-PL" dirty="0" err="1" smtClean="0"/>
              <a:t>IsNodeComplete</a:t>
            </a:r>
            <a:r>
              <a:rPr lang="pl-PL" dirty="0" smtClean="0"/>
              <a:t>() sprawdza czy dany rekord może być uznanym za poprawny. Pierwszy krok sprawdza mieszczenie się we wcześniej omówionych zakresach, drugi sprawdza czy wszystkie dane są zawarte w granicy błędu 10%. Do tego wykorzystywane są pomocnicze metody omówione poniżej,</a:t>
            </a:r>
            <a:endParaRPr lang="pl-PL" dirty="0"/>
          </a:p>
        </p:txBody>
      </p:sp>
      <p:pic>
        <p:nvPicPr>
          <p:cNvPr id="4" name="Picture 3"/>
          <p:cNvPicPr>
            <a:picLocks noChangeAspect="1"/>
          </p:cNvPicPr>
          <p:nvPr/>
        </p:nvPicPr>
        <p:blipFill>
          <a:blip r:embed="rId2"/>
          <a:stretch>
            <a:fillRect/>
          </a:stretch>
        </p:blipFill>
        <p:spPr>
          <a:xfrm>
            <a:off x="2589212" y="1604962"/>
            <a:ext cx="8701082" cy="2977192"/>
          </a:xfrm>
          <a:prstGeom prst="rect">
            <a:avLst/>
          </a:prstGeom>
        </p:spPr>
      </p:pic>
    </p:spTree>
    <p:extLst>
      <p:ext uri="{BB962C8B-B14F-4D97-AF65-F5344CB8AC3E}">
        <p14:creationId xmlns:p14="http://schemas.microsoft.com/office/powerpoint/2010/main" val="373971610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129</TotalTime>
  <Words>214</Words>
  <Application>Microsoft Office PowerPoint</Application>
  <PresentationFormat>Widescreen</PresentationFormat>
  <Paragraphs>51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Wisp</vt:lpstr>
      <vt:lpstr>Pracownia Projektowa</vt:lpstr>
      <vt:lpstr>Omówienie problemu (1)</vt:lpstr>
      <vt:lpstr>Omówienie problemu (2)</vt:lpstr>
      <vt:lpstr>Ogólny zarys rozwiązania</vt:lpstr>
      <vt:lpstr>Pseudokod zaproponowanego algorytmu</vt:lpstr>
      <vt:lpstr>Zastosowana technologia</vt:lpstr>
      <vt:lpstr>Klasa Node (1)</vt:lpstr>
      <vt:lpstr>Klasa Node (2)</vt:lpstr>
      <vt:lpstr>Klasa Node (3)</vt:lpstr>
      <vt:lpstr>Klasa Node (4)</vt:lpstr>
      <vt:lpstr>Krok 1 Algorytmu (1)</vt:lpstr>
      <vt:lpstr>Krok 1 Algorytmu (2)</vt:lpstr>
      <vt:lpstr>Klasa Algorytm (1)</vt:lpstr>
      <vt:lpstr>Klasa Algorytm (2)</vt:lpstr>
      <vt:lpstr>Krok 2 Algorytmu</vt:lpstr>
      <vt:lpstr>Symulacja</vt:lpstr>
      <vt:lpstr>Droga do wybranego algorytmu</vt:lpstr>
      <vt:lpstr>Dziękujemy za uwagę!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Pracownia Projektowa</dc:title>
  <dc:creator>Sylwia Nowak</dc:creator>
  <cp:lastModifiedBy>Sylwia Nowak</cp:lastModifiedBy>
  <cp:revision>16</cp:revision>
  <dcterms:created xsi:type="dcterms:W3CDTF">2015-05-06T03:09:20Z</dcterms:created>
  <dcterms:modified xsi:type="dcterms:W3CDTF">2015-05-06T05:39:11Z</dcterms:modified>
</cp:coreProperties>
</file>