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69" r:id="rId17"/>
    <p:sldId id="270" r:id="rId18"/>
    <p:sldId id="271" r:id="rId19"/>
    <p:sldId id="272" r:id="rId20"/>
    <p:sldId id="273" r:id="rId21"/>
    <p:sldId id="274" r:id="rId22"/>
    <p:sldId id="275"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46" autoAdjust="0"/>
    <p:restoredTop sz="94660"/>
  </p:normalViewPr>
  <p:slideViewPr>
    <p:cSldViewPr snapToGrid="0" showGuides="1">
      <p:cViewPr varScale="1">
        <p:scale>
          <a:sx n="118" d="100"/>
          <a:sy n="118" d="100"/>
        </p:scale>
        <p:origin x="499"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402431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190190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406263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133242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41953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235430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246088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5245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366089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274547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CEE23A-498A-4203-A61C-1DF3F1341660}" type="datetimeFigureOut">
              <a:rPr lang="ko-KR" altLang="en-US" smtClean="0"/>
              <a:t>2019-04-24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160827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EE23A-498A-4203-A61C-1DF3F1341660}" type="datetimeFigureOut">
              <a:rPr lang="ko-KR" altLang="en-US" smtClean="0"/>
              <a:t>2019-04-24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352AF-061C-426D-B40A-4B1396E28746}" type="slidenum">
              <a:rPr lang="ko-KR" altLang="en-US" smtClean="0"/>
              <a:t>‹#›</a:t>
            </a:fld>
            <a:endParaRPr lang="ko-KR" altLang="en-US"/>
          </a:p>
        </p:txBody>
      </p:sp>
    </p:spTree>
    <p:extLst>
      <p:ext uri="{BB962C8B-B14F-4D97-AF65-F5344CB8AC3E}">
        <p14:creationId xmlns:p14="http://schemas.microsoft.com/office/powerpoint/2010/main" val="272987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hyperlink" Target="http://proceedings.mlr.press/v32/silver14.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Deterministic Policy Gradient Algorithms </a:t>
            </a:r>
            <a:endParaRPr lang="ko-KR" altLang="en-US" dirty="0"/>
          </a:p>
        </p:txBody>
      </p:sp>
      <p:sp>
        <p:nvSpPr>
          <p:cNvPr id="3" name="부제목 2"/>
          <p:cNvSpPr>
            <a:spLocks noGrp="1"/>
          </p:cNvSpPr>
          <p:nvPr>
            <p:ph type="subTitle" idx="1"/>
          </p:nvPr>
        </p:nvSpPr>
        <p:spPr/>
        <p:txBody>
          <a:bodyPr/>
          <a:lstStyle/>
          <a:p>
            <a:r>
              <a:rPr lang="en-US" altLang="ko-KR" dirty="0" err="1" smtClean="0"/>
              <a:t>Uk</a:t>
            </a:r>
            <a:r>
              <a:rPr lang="en-US" altLang="ko-KR" smtClean="0"/>
              <a:t> Jo</a:t>
            </a:r>
            <a:endParaRPr lang="ko-KR" altLang="en-US" dirty="0"/>
          </a:p>
        </p:txBody>
      </p:sp>
    </p:spTree>
    <p:extLst>
      <p:ext uri="{BB962C8B-B14F-4D97-AF65-F5344CB8AC3E}">
        <p14:creationId xmlns:p14="http://schemas.microsoft.com/office/powerpoint/2010/main" val="2700198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Stochastic Actor-Critic Algorithms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55000" lnSpcReduction="20000"/>
              </a:bodyPr>
              <a:lstStyle/>
              <a:p>
                <a:r>
                  <a:rPr lang="en-US" altLang="ko-KR" dirty="0" smtClean="0"/>
                  <a:t>The actor-critic is a widely used architecture based on the policy gradient theorem (Sutton et al., 1999; Peters et al., 2005; </a:t>
                </a:r>
                <a:r>
                  <a:rPr lang="en-US" altLang="ko-KR" dirty="0" err="1"/>
                  <a:t>Bhatnagar</a:t>
                </a:r>
                <a:r>
                  <a:rPr lang="en-US" altLang="ko-KR" dirty="0"/>
                  <a:t> et al., 2007; </a:t>
                </a:r>
                <a:r>
                  <a:rPr lang="en-US" altLang="ko-KR" dirty="0" err="1"/>
                  <a:t>Degris</a:t>
                </a:r>
                <a:r>
                  <a:rPr lang="en-US" altLang="ko-KR" dirty="0"/>
                  <a:t> et al., 2012a). </a:t>
                </a:r>
                <a:endParaRPr lang="en-US" altLang="ko-KR" dirty="0" smtClean="0"/>
              </a:p>
              <a:p>
                <a:r>
                  <a:rPr lang="en-US" altLang="ko-KR" dirty="0" smtClean="0"/>
                  <a:t>The </a:t>
                </a:r>
                <a:r>
                  <a:rPr lang="en-US" altLang="ko-KR" dirty="0"/>
                  <a:t>actor-critic consists of two eponymous components. </a:t>
                </a:r>
                <a:endParaRPr lang="en-US" altLang="ko-KR" dirty="0" smtClean="0"/>
              </a:p>
              <a:p>
                <a:r>
                  <a:rPr lang="en-US" altLang="ko-KR" dirty="0" smtClean="0"/>
                  <a:t>An actor </a:t>
                </a:r>
                <a:r>
                  <a:rPr lang="en-US" altLang="ko-KR" dirty="0"/>
                  <a:t>adjusts the parameters </a:t>
                </a:r>
                <a14:m>
                  <m:oMath xmlns:m="http://schemas.openxmlformats.org/officeDocument/2006/math">
                    <m:r>
                      <a:rPr lang="en-US" altLang="ko-KR" i="1" dirty="0" smtClean="0">
                        <a:latin typeface="Cambria Math" panose="02040503050406030204" pitchFamily="18" charset="0"/>
                      </a:rPr>
                      <m:t>𝜃</m:t>
                    </m:r>
                  </m:oMath>
                </a14:m>
                <a:r>
                  <a:rPr lang="en-US" altLang="ko-KR" dirty="0"/>
                  <a:t> of the stochastic policy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𝜋</m:t>
                        </m:r>
                      </m:e>
                      <m:sub>
                        <m:r>
                          <a:rPr lang="en-US" altLang="ko-KR" i="1" dirty="0" smtClean="0">
                            <a:latin typeface="Cambria Math" panose="02040503050406030204" pitchFamily="18" charset="0"/>
                          </a:rPr>
                          <m:t>𝜃</m:t>
                        </m:r>
                      </m:sub>
                    </m:sSub>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m:t>
                    </m:r>
                  </m:oMath>
                </a14:m>
                <a:r>
                  <a:rPr lang="en-US" altLang="ko-KR" dirty="0"/>
                  <a:t> by stochastic gradient ascent of Equation 2. </a:t>
                </a:r>
                <a:endParaRPr lang="en-US" altLang="ko-KR" dirty="0" smtClean="0"/>
              </a:p>
              <a:p>
                <a:r>
                  <a:rPr lang="en-US" altLang="ko-KR" dirty="0" smtClean="0"/>
                  <a:t>Instead </a:t>
                </a:r>
                <a:r>
                  <a:rPr lang="en-US" altLang="ko-KR" dirty="0"/>
                  <a:t>of the unknown true action-value function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𝑄</m:t>
                        </m:r>
                      </m:e>
                      <m:sub>
                        <m:r>
                          <a:rPr lang="en-US" altLang="ko-KR" i="1" dirty="0" smtClean="0">
                            <a:latin typeface="Cambria Math" panose="02040503050406030204" pitchFamily="18" charset="0"/>
                          </a:rPr>
                          <m:t>𝜋</m:t>
                        </m:r>
                      </m:sub>
                    </m:sSub>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𝑎</m:t>
                    </m:r>
                    <m:r>
                      <a:rPr lang="en-US" altLang="ko-KR" i="1" dirty="0" smtClean="0">
                        <a:latin typeface="Cambria Math" panose="02040503050406030204" pitchFamily="18" charset="0"/>
                      </a:rPr>
                      <m:t>)</m:t>
                    </m:r>
                  </m:oMath>
                </a14:m>
                <a:r>
                  <a:rPr lang="en-US" altLang="ko-KR" dirty="0"/>
                  <a:t> in Equation 2, an action-value function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𝑄</m:t>
                        </m:r>
                      </m:e>
                      <m:sub>
                        <m:r>
                          <a:rPr lang="en-US" altLang="ko-KR" i="1" dirty="0" smtClean="0">
                            <a:latin typeface="Cambria Math" panose="02040503050406030204" pitchFamily="18" charset="0"/>
                          </a:rPr>
                          <m:t>𝑤</m:t>
                        </m:r>
                      </m:sub>
                    </m:sSub>
                    <m:r>
                      <a:rPr lang="en-US" altLang="ko-KR" i="1" dirty="0">
                        <a:latin typeface="Cambria Math" panose="02040503050406030204" pitchFamily="18" charset="0"/>
                      </a:rPr>
                      <m:t>(</m:t>
                    </m:r>
                    <m:r>
                      <a:rPr lang="en-US" altLang="ko-KR" i="1" dirty="0">
                        <a:latin typeface="Cambria Math" panose="02040503050406030204" pitchFamily="18" charset="0"/>
                      </a:rPr>
                      <m:t>𝑠</m:t>
                    </m:r>
                    <m:r>
                      <a:rPr lang="en-US" altLang="ko-KR" i="1" dirty="0">
                        <a:latin typeface="Cambria Math" panose="02040503050406030204" pitchFamily="18" charset="0"/>
                      </a:rPr>
                      <m:t>, </m:t>
                    </m:r>
                    <m:r>
                      <a:rPr lang="en-US" altLang="ko-KR" i="1" dirty="0">
                        <a:latin typeface="Cambria Math" panose="02040503050406030204" pitchFamily="18" charset="0"/>
                      </a:rPr>
                      <m:t>𝑎</m:t>
                    </m:r>
                    <m:r>
                      <a:rPr lang="en-US" altLang="ko-KR" i="1" dirty="0">
                        <a:latin typeface="Cambria Math" panose="02040503050406030204" pitchFamily="18" charset="0"/>
                      </a:rPr>
                      <m:t>)</m:t>
                    </m:r>
                  </m:oMath>
                </a14:m>
                <a:r>
                  <a:rPr lang="en-US" altLang="ko-KR" dirty="0"/>
                  <a:t> is used, with </a:t>
                </a:r>
                <a:r>
                  <a:rPr lang="en-US" altLang="ko-KR" dirty="0" smtClean="0"/>
                  <a:t>parameter </a:t>
                </a:r>
                <a:r>
                  <a:rPr lang="en-US" altLang="ko-KR" dirty="0"/>
                  <a:t>vector </a:t>
                </a:r>
                <a14:m>
                  <m:oMath xmlns:m="http://schemas.openxmlformats.org/officeDocument/2006/math">
                    <m:r>
                      <a:rPr lang="en-US" altLang="ko-KR" i="1" dirty="0" smtClean="0">
                        <a:latin typeface="Cambria Math" panose="02040503050406030204" pitchFamily="18" charset="0"/>
                      </a:rPr>
                      <m:t>𝑤</m:t>
                    </m:r>
                  </m:oMath>
                </a14:m>
                <a:r>
                  <a:rPr lang="en-US" altLang="ko-KR" dirty="0"/>
                  <a:t>. A critic estimates the action-value function </a:t>
                </a:r>
                <a:r>
                  <a:rPr lang="en-US" altLang="ko-KR" dirty="0" smtClean="0"/>
                  <a:t> </a:t>
                </a:r>
                <a14:m>
                  <m:oMath xmlns:m="http://schemas.openxmlformats.org/officeDocument/2006/math">
                    <m:sSup>
                      <m:sSupPr>
                        <m:ctrlPr>
                          <a:rPr lang="en-US" altLang="ko-KR" b="0" i="1" dirty="0" smtClean="0">
                            <a:latin typeface="Cambria Math" panose="02040503050406030204" pitchFamily="18" charset="0"/>
                          </a:rPr>
                        </m:ctrlPr>
                      </m:sSupPr>
                      <m:e>
                        <m:r>
                          <m:rPr>
                            <m:sty m:val="p"/>
                          </m:rPr>
                          <a:rPr lang="en-US" altLang="ko-KR" b="0" i="0" dirty="0" smtClean="0">
                            <a:latin typeface="Cambria Math" panose="02040503050406030204" pitchFamily="18" charset="0"/>
                          </a:rPr>
                          <m:t>Q</m:t>
                        </m:r>
                      </m:e>
                      <m:sup>
                        <m:r>
                          <m:rPr>
                            <m:sty m:val="p"/>
                          </m:rPr>
                          <a:rPr lang="en-US" altLang="ko-KR" b="0" i="0" dirty="0" smtClean="0">
                            <a:latin typeface="Cambria Math" panose="02040503050406030204" pitchFamily="18" charset="0"/>
                          </a:rPr>
                          <m:t>w</m:t>
                        </m:r>
                      </m:sup>
                    </m:sSup>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a:latin typeface="Cambria Math" panose="02040503050406030204" pitchFamily="18" charset="0"/>
                      </a:rPr>
                      <m:t>, </m:t>
                    </m:r>
                    <m:r>
                      <a:rPr lang="en-US" altLang="ko-KR" i="1" dirty="0">
                        <a:latin typeface="Cambria Math" panose="02040503050406030204" pitchFamily="18" charset="0"/>
                      </a:rPr>
                      <m:t>𝑎</m:t>
                    </m:r>
                    <m:r>
                      <a:rPr lang="en-US" altLang="ko-KR" i="1" dirty="0">
                        <a:latin typeface="Cambria Math" panose="02040503050406030204" pitchFamily="18" charset="0"/>
                      </a:rPr>
                      <m:t>) ≈</m:t>
                    </m:r>
                    <m:sSup>
                      <m:sSupPr>
                        <m:ctrlPr>
                          <a:rPr lang="en-US" altLang="ko-KR" b="0" i="1" dirty="0" smtClean="0">
                            <a:latin typeface="Cambria Math" panose="02040503050406030204" pitchFamily="18" charset="0"/>
                          </a:rPr>
                        </m:ctrlPr>
                      </m:sSupPr>
                      <m:e>
                        <m:r>
                          <a:rPr lang="en-US" altLang="ko-KR" b="0" i="1" dirty="0" smtClean="0">
                            <a:latin typeface="Cambria Math" panose="02040503050406030204" pitchFamily="18" charset="0"/>
                          </a:rPr>
                          <m:t>𝑄</m:t>
                        </m:r>
                      </m:e>
                      <m:sup>
                        <m:r>
                          <a:rPr lang="en-US" altLang="ko-KR" b="0" i="1" dirty="0" smtClean="0">
                            <a:latin typeface="Cambria Math" panose="02040503050406030204" pitchFamily="18" charset="0"/>
                          </a:rPr>
                          <m:t>𝜋</m:t>
                        </m:r>
                      </m:sup>
                    </m:sSup>
                    <m:r>
                      <a:rPr lang="en-US" altLang="ko-KR" i="1" dirty="0">
                        <a:latin typeface="Cambria Math" panose="02040503050406030204" pitchFamily="18" charset="0"/>
                      </a:rPr>
                      <m:t>(</m:t>
                    </m:r>
                    <m:r>
                      <a:rPr lang="en-US" altLang="ko-KR" i="1" dirty="0">
                        <a:latin typeface="Cambria Math" panose="02040503050406030204" pitchFamily="18" charset="0"/>
                      </a:rPr>
                      <m:t>𝑠</m:t>
                    </m:r>
                    <m:r>
                      <a:rPr lang="en-US" altLang="ko-KR" i="1" dirty="0">
                        <a:latin typeface="Cambria Math" panose="02040503050406030204" pitchFamily="18" charset="0"/>
                      </a:rPr>
                      <m:t>, </m:t>
                    </m:r>
                    <m:r>
                      <a:rPr lang="en-US" altLang="ko-KR" i="1" dirty="0">
                        <a:latin typeface="Cambria Math" panose="02040503050406030204" pitchFamily="18" charset="0"/>
                      </a:rPr>
                      <m:t>𝑎</m:t>
                    </m:r>
                    <m:r>
                      <a:rPr lang="en-US" altLang="ko-KR" i="1" dirty="0">
                        <a:latin typeface="Cambria Math" panose="02040503050406030204" pitchFamily="18" charset="0"/>
                      </a:rPr>
                      <m:t>)</m:t>
                    </m:r>
                  </m:oMath>
                </a14:m>
                <a:r>
                  <a:rPr lang="en-US" altLang="ko-KR" dirty="0"/>
                  <a:t> using an appropriate policy </a:t>
                </a:r>
                <a:r>
                  <a:rPr lang="en-US" altLang="ko-KR" dirty="0" smtClean="0"/>
                  <a:t>evaluation </a:t>
                </a:r>
                <a:r>
                  <a:rPr lang="en-US" altLang="ko-KR" dirty="0"/>
                  <a:t>algorithm such as temporal-difference learning. In general, substituting a function </a:t>
                </a:r>
                <a:r>
                  <a:rPr lang="en-US" altLang="ko-KR" dirty="0" err="1"/>
                  <a:t>approximator</a:t>
                </a:r>
                <a:r>
                  <a:rPr lang="en-US" altLang="ko-KR" dirty="0"/>
                  <a:t> </a:t>
                </a:r>
                <a14:m>
                  <m:oMath xmlns:m="http://schemas.openxmlformats.org/officeDocument/2006/math">
                    <m:sSup>
                      <m:sSupPr>
                        <m:ctrlPr>
                          <a:rPr lang="en-US" altLang="ko-KR" b="0" i="1" dirty="0" smtClean="0">
                            <a:latin typeface="Cambria Math" panose="02040503050406030204" pitchFamily="18" charset="0"/>
                          </a:rPr>
                        </m:ctrlPr>
                      </m:sSupPr>
                      <m:e>
                        <m:r>
                          <m:rPr>
                            <m:sty m:val="p"/>
                          </m:rPr>
                          <a:rPr lang="en-US" altLang="ko-KR" b="0" i="0" dirty="0" smtClean="0">
                            <a:latin typeface="Cambria Math" panose="02040503050406030204" pitchFamily="18" charset="0"/>
                          </a:rPr>
                          <m:t>Q</m:t>
                        </m:r>
                      </m:e>
                      <m:sup>
                        <m:r>
                          <m:rPr>
                            <m:sty m:val="p"/>
                          </m:rPr>
                          <a:rPr lang="en-US" altLang="ko-KR" b="0" i="0" dirty="0" smtClean="0">
                            <a:latin typeface="Cambria Math" panose="02040503050406030204" pitchFamily="18" charset="0"/>
                          </a:rPr>
                          <m:t>w</m:t>
                        </m:r>
                      </m:sup>
                    </m:sSup>
                    <m:r>
                      <a:rPr lang="en-US" altLang="ko-KR" i="1" dirty="0">
                        <a:latin typeface="Cambria Math" panose="02040503050406030204" pitchFamily="18" charset="0"/>
                      </a:rPr>
                      <m:t>(</m:t>
                    </m:r>
                    <m:r>
                      <a:rPr lang="en-US" altLang="ko-KR" i="1" dirty="0">
                        <a:latin typeface="Cambria Math" panose="02040503050406030204" pitchFamily="18" charset="0"/>
                      </a:rPr>
                      <m:t>𝑠</m:t>
                    </m:r>
                    <m:r>
                      <a:rPr lang="en-US" altLang="ko-KR" i="1" dirty="0">
                        <a:latin typeface="Cambria Math" panose="02040503050406030204" pitchFamily="18" charset="0"/>
                      </a:rPr>
                      <m:t>, </m:t>
                    </m:r>
                    <m:r>
                      <a:rPr lang="en-US" altLang="ko-KR" i="1" dirty="0">
                        <a:latin typeface="Cambria Math" panose="02040503050406030204" pitchFamily="18" charset="0"/>
                      </a:rPr>
                      <m:t>𝑎</m:t>
                    </m:r>
                    <m:r>
                      <a:rPr lang="en-US" altLang="ko-KR" i="1" dirty="0">
                        <a:latin typeface="Cambria Math" panose="02040503050406030204" pitchFamily="18" charset="0"/>
                      </a:rPr>
                      <m:t>)</m:t>
                    </m:r>
                  </m:oMath>
                </a14:m>
                <a:r>
                  <a:rPr lang="en-US" altLang="ko-KR" dirty="0"/>
                  <a:t> for the true action-value function </a:t>
                </a:r>
                <a14:m>
                  <m:oMath xmlns:m="http://schemas.openxmlformats.org/officeDocument/2006/math">
                    <m:sSup>
                      <m:sSupPr>
                        <m:ctrlPr>
                          <a:rPr lang="en-US" altLang="ko-KR" b="0" i="1" dirty="0" smtClean="0">
                            <a:latin typeface="Cambria Math" panose="02040503050406030204" pitchFamily="18" charset="0"/>
                          </a:rPr>
                        </m:ctrlPr>
                      </m:sSupPr>
                      <m:e>
                        <m:r>
                          <m:rPr>
                            <m:sty m:val="p"/>
                          </m:rPr>
                          <a:rPr lang="en-US" altLang="ko-KR" b="0" i="0" dirty="0" smtClean="0">
                            <a:latin typeface="Cambria Math" panose="02040503050406030204" pitchFamily="18" charset="0"/>
                          </a:rPr>
                          <m:t>Q</m:t>
                        </m:r>
                      </m:e>
                      <m:sup>
                        <m:r>
                          <a:rPr lang="en-US" altLang="ko-KR" b="0" i="1" dirty="0" smtClean="0">
                            <a:latin typeface="Cambria Math" panose="02040503050406030204" pitchFamily="18" charset="0"/>
                          </a:rPr>
                          <m:t>𝜋</m:t>
                        </m:r>
                      </m:sup>
                    </m:sSup>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𝑎</m:t>
                    </m:r>
                    <m:r>
                      <a:rPr lang="en-US" altLang="ko-KR" i="1" dirty="0" smtClean="0">
                        <a:latin typeface="Cambria Math" panose="02040503050406030204" pitchFamily="18" charset="0"/>
                      </a:rPr>
                      <m:t>)</m:t>
                    </m:r>
                  </m:oMath>
                </a14:m>
                <a:r>
                  <a:rPr lang="en-US" altLang="ko-KR" dirty="0"/>
                  <a:t> may introduce bias. However, if the function </a:t>
                </a:r>
                <a:r>
                  <a:rPr lang="en-US" altLang="ko-KR" dirty="0" err="1"/>
                  <a:t>approximator</a:t>
                </a:r>
                <a:r>
                  <a:rPr lang="en-US" altLang="ko-KR" dirty="0"/>
                  <a:t> is </a:t>
                </a:r>
                <a:r>
                  <a:rPr lang="en-US" altLang="ko-KR" dirty="0" smtClean="0"/>
                  <a:t>compatible </a:t>
                </a:r>
                <a:r>
                  <a:rPr lang="en-US" altLang="ko-KR" dirty="0"/>
                  <a:t>such that </a:t>
                </a:r>
                <a:r>
                  <a:rPr lang="en-US" altLang="ko-KR" dirty="0" err="1"/>
                  <a:t>i</a:t>
                </a:r>
                <a:r>
                  <a:rPr lang="en-US" altLang="ko-KR" dirty="0"/>
                  <a:t>) </a:t>
                </a:r>
                <a14:m>
                  <m:oMath xmlns:m="http://schemas.openxmlformats.org/officeDocument/2006/math">
                    <m:sSup>
                      <m:sSupPr>
                        <m:ctrlPr>
                          <a:rPr lang="en-US" altLang="ko-KR" b="0" i="1" dirty="0" smtClean="0">
                            <a:latin typeface="Cambria Math" panose="02040503050406030204" pitchFamily="18" charset="0"/>
                          </a:rPr>
                        </m:ctrlPr>
                      </m:sSupPr>
                      <m:e>
                        <m:r>
                          <a:rPr lang="en-US" altLang="ko-KR" i="1" dirty="0" smtClean="0">
                            <a:latin typeface="Cambria Math" panose="02040503050406030204" pitchFamily="18" charset="0"/>
                          </a:rPr>
                          <m:t>𝑄</m:t>
                        </m:r>
                      </m:e>
                      <m:sup>
                        <m:r>
                          <a:rPr lang="en-US" altLang="ko-KR" b="0" i="1" dirty="0" smtClean="0">
                            <a:latin typeface="Cambria Math" panose="02040503050406030204" pitchFamily="18" charset="0"/>
                          </a:rPr>
                          <m:t>𝑤</m:t>
                        </m:r>
                      </m:sup>
                    </m:sSup>
                    <m:d>
                      <m:dPr>
                        <m:ctrlPr>
                          <a:rPr lang="en-US" altLang="ko-KR" b="0" i="1" dirty="0" smtClean="0">
                            <a:latin typeface="Cambria Math" panose="02040503050406030204" pitchFamily="18" charset="0"/>
                          </a:rPr>
                        </m:ctrlPr>
                      </m:dPr>
                      <m:e>
                        <m:r>
                          <a:rPr lang="en-US" altLang="ko-KR" i="1" dirty="0">
                            <a:latin typeface="Cambria Math" panose="02040503050406030204" pitchFamily="18" charset="0"/>
                          </a:rPr>
                          <m:t>𝑠</m:t>
                        </m:r>
                        <m:r>
                          <a:rPr lang="en-US" altLang="ko-KR" i="1" dirty="0">
                            <a:latin typeface="Cambria Math" panose="02040503050406030204" pitchFamily="18" charset="0"/>
                          </a:rPr>
                          <m:t>, </m:t>
                        </m:r>
                        <m:r>
                          <a:rPr lang="en-US" altLang="ko-KR" i="1" dirty="0">
                            <a:latin typeface="Cambria Math" panose="02040503050406030204" pitchFamily="18" charset="0"/>
                          </a:rPr>
                          <m:t>𝑎</m:t>
                        </m:r>
                      </m:e>
                    </m:d>
                    <m:r>
                      <a:rPr lang="en-US" altLang="ko-KR" i="1" dirty="0">
                        <a:latin typeface="Cambria Math" panose="02040503050406030204" pitchFamily="18" charset="0"/>
                      </a:rPr>
                      <m:t>= </m:t>
                    </m:r>
                    <m:r>
                      <a:rPr lang="en-US" altLang="ko-KR" i="0" dirty="0">
                        <a:latin typeface="Cambria Math" panose="02040503050406030204" pitchFamily="18" charset="0"/>
                      </a:rPr>
                      <m:t>𝛻</m:t>
                    </m:r>
                    <m:r>
                      <a:rPr lang="en-US" altLang="ko-KR" i="1" dirty="0">
                        <a:latin typeface="Cambria Math" panose="02040503050406030204" pitchFamily="18" charset="0"/>
                      </a:rPr>
                      <m:t>𝜃</m:t>
                    </m:r>
                    <m:func>
                      <m:funcPr>
                        <m:ctrlPr>
                          <a:rPr lang="en-US" altLang="ko-KR" i="1" dirty="0">
                            <a:latin typeface="Cambria Math" panose="02040503050406030204" pitchFamily="18" charset="0"/>
                          </a:rPr>
                        </m:ctrlPr>
                      </m:funcPr>
                      <m:fName>
                        <m:r>
                          <m:rPr>
                            <m:sty m:val="p"/>
                          </m:rPr>
                          <a:rPr lang="en-US" altLang="ko-KR" i="0" dirty="0">
                            <a:latin typeface="Cambria Math" panose="02040503050406030204" pitchFamily="18" charset="0"/>
                          </a:rPr>
                          <m:t>log</m:t>
                        </m:r>
                      </m:fName>
                      <m:e>
                        <m:r>
                          <a:rPr lang="en-US" altLang="ko-KR" i="1" dirty="0">
                            <a:latin typeface="Cambria Math" panose="02040503050406030204" pitchFamily="18" charset="0"/>
                          </a:rPr>
                          <m:t>𝜋𝜃</m:t>
                        </m:r>
                        <m:d>
                          <m:dPr>
                            <m:ctrlPr>
                              <a:rPr lang="en-US" altLang="ko-KR" i="1" dirty="0">
                                <a:latin typeface="Cambria Math" panose="02040503050406030204" pitchFamily="18" charset="0"/>
                              </a:rPr>
                            </m:ctrlPr>
                          </m:dPr>
                          <m:e>
                            <m:r>
                              <a:rPr lang="en-US" altLang="ko-KR" i="1" dirty="0" err="1">
                                <a:latin typeface="Cambria Math" panose="02040503050406030204" pitchFamily="18" charset="0"/>
                              </a:rPr>
                              <m:t>𝑎</m:t>
                            </m:r>
                          </m:e>
                          <m:e>
                            <m:r>
                              <a:rPr lang="en-US" altLang="ko-KR" i="1" dirty="0" err="1">
                                <a:latin typeface="Cambria Math" panose="02040503050406030204" pitchFamily="18" charset="0"/>
                              </a:rPr>
                              <m:t>𝑠</m:t>
                            </m:r>
                          </m:e>
                        </m:d>
                      </m:e>
                    </m:func>
                    <m:r>
                      <a:rPr lang="en-US" altLang="ko-KR" b="0" i="1" dirty="0" smtClean="0">
                        <a:latin typeface="Cambria Math" panose="02040503050406030204" pitchFamily="18" charset="0"/>
                      </a:rPr>
                      <m:t>,</m:t>
                    </m:r>
                    <m:r>
                      <a:rPr lang="en-US" altLang="ko-KR" i="1" dirty="0">
                        <a:latin typeface="Cambria Math" panose="02040503050406030204" pitchFamily="18" charset="0"/>
                      </a:rPr>
                      <m:t> </m:t>
                    </m:r>
                  </m:oMath>
                </a14:m>
                <a:r>
                  <a:rPr lang="en-US" altLang="ko-KR" dirty="0"/>
                  <a:t>and ii) the parameters w are chosen to </a:t>
                </a:r>
                <a:r>
                  <a:rPr lang="en-US" altLang="ko-KR" dirty="0" err="1"/>
                  <a:t>minimise</a:t>
                </a:r>
                <a:r>
                  <a:rPr lang="en-US" altLang="ko-KR" dirty="0"/>
                  <a:t> the mean-squared </a:t>
                </a:r>
                <a:r>
                  <a:rPr lang="en-US" altLang="ko-KR" dirty="0" smtClean="0"/>
                  <a:t>error,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𝜖</m:t>
                        </m:r>
                      </m:e>
                      <m:sup>
                        <m:r>
                          <a:rPr lang="en-US" altLang="ko-KR" b="0" i="1" smtClean="0">
                            <a:latin typeface="Cambria Math" panose="02040503050406030204" pitchFamily="18" charset="0"/>
                          </a:rPr>
                          <m:t>2</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𝑤</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𝔼</m:t>
                        </m:r>
                      </m:e>
                      <m:sub>
                        <m:r>
                          <a:rPr lang="en-US" altLang="ko-KR" b="0" i="1" smtClean="0">
                            <a:latin typeface="Cambria Math" panose="02040503050406030204" pitchFamily="18" charset="0"/>
                          </a:rPr>
                          <m:t>𝑠</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𝜌</m:t>
                            </m:r>
                          </m:e>
                          <m:sup>
                            <m:r>
                              <a:rPr lang="en-US" altLang="ko-KR" b="0" i="1" smtClean="0">
                                <a:latin typeface="Cambria Math" panose="02040503050406030204" pitchFamily="18" charset="0"/>
                              </a:rPr>
                              <m:t>𝜋</m:t>
                            </m:r>
                          </m:sup>
                        </m:sSup>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𝜋</m:t>
                            </m:r>
                          </m:e>
                          <m:sub>
                            <m:r>
                              <a:rPr lang="en-US" altLang="ko-KR" b="0" i="1" smtClean="0">
                                <a:latin typeface="Cambria Math" panose="02040503050406030204" pitchFamily="18" charset="0"/>
                              </a:rPr>
                              <m:t>𝜃</m:t>
                            </m:r>
                          </m:sub>
                        </m:sSub>
                        <m:r>
                          <a:rPr lang="en-US" altLang="ko-KR" b="0" i="1" smtClean="0">
                            <a:latin typeface="Cambria Math" panose="02040503050406030204" pitchFamily="18" charset="0"/>
                          </a:rPr>
                          <m:t>  </m:t>
                        </m:r>
                      </m:sub>
                    </m:sSub>
                    <m:sSup>
                      <m:sSupPr>
                        <m:ctrlPr>
                          <a:rPr lang="en-US" altLang="ko-KR" b="0" i="1" smtClean="0">
                            <a:latin typeface="Cambria Math" panose="02040503050406030204" pitchFamily="18" charset="0"/>
                          </a:rPr>
                        </m:ctrlPr>
                      </m:sSupPr>
                      <m:e>
                        <m:d>
                          <m:dPr>
                            <m:begChr m:val="["/>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𝑄</m:t>
                                </m:r>
                              </m:e>
                              <m:sup>
                                <m:r>
                                  <a:rPr lang="en-US" altLang="ko-KR" b="0" i="1" smtClean="0">
                                    <a:latin typeface="Cambria Math" panose="02040503050406030204" pitchFamily="18" charset="0"/>
                                  </a:rPr>
                                  <m:t>𝑤</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𝑄</m:t>
                                </m:r>
                              </m:e>
                              <m:sup>
                                <m:r>
                                  <a:rPr lang="en-US" altLang="ko-KR" b="0" i="1" smtClean="0">
                                    <a:latin typeface="Cambria Math" panose="02040503050406030204" pitchFamily="18" charset="0"/>
                                  </a:rPr>
                                  <m:t>𝜋</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e>
                        </m:d>
                      </m:e>
                      <m:sup>
                        <m:r>
                          <a:rPr lang="en-US" altLang="ko-KR" b="0" i="1" smtClean="0">
                            <a:latin typeface="Cambria Math" panose="02040503050406030204" pitchFamily="18" charset="0"/>
                          </a:rPr>
                          <m:t>2</m:t>
                        </m:r>
                      </m:sup>
                    </m:sSup>
                    <m:r>
                      <a:rPr lang="en-US" altLang="ko-KR" b="0" i="0" smtClean="0">
                        <a:latin typeface="Cambria Math" panose="02040503050406030204" pitchFamily="18" charset="0"/>
                      </a:rPr>
                      <m:t>,</m:t>
                    </m:r>
                  </m:oMath>
                </a14:m>
                <a:r>
                  <a:rPr lang="en-US" altLang="ko-KR" dirty="0" smtClean="0"/>
                  <a:t> than there </a:t>
                </a:r>
                <a:r>
                  <a:rPr lang="en-US" altLang="ko-KR" dirty="0"/>
                  <a:t>is no bias (Sutton et al., 1999),</a:t>
                </a:r>
              </a:p>
              <a:p>
                <a:endParaRPr lang="en-US" altLang="ko-KR" dirty="0" smtClean="0"/>
              </a:p>
              <a:p>
                <a:r>
                  <a:rPr lang="en-US" altLang="ko-KR" dirty="0" smtClean="0"/>
                  <a:t>More </a:t>
                </a:r>
                <a:r>
                  <a:rPr lang="en-US" altLang="ko-KR" dirty="0"/>
                  <a:t>intuitively, condition </a:t>
                </a:r>
                <a:r>
                  <a:rPr lang="en-US" altLang="ko-KR" dirty="0" err="1"/>
                  <a:t>i</a:t>
                </a:r>
                <a:r>
                  <a:rPr lang="en-US" altLang="ko-KR" dirty="0"/>
                  <a:t>) says that compatible function </a:t>
                </a:r>
                <a:r>
                  <a:rPr lang="en-US" altLang="ko-KR" dirty="0" err="1"/>
                  <a:t>approximators</a:t>
                </a:r>
                <a:r>
                  <a:rPr lang="en-US" altLang="ko-KR" dirty="0"/>
                  <a:t> are linear in “features” of the stochastic </a:t>
                </a:r>
                <a:r>
                  <a:rPr lang="en-US" altLang="ko-KR" dirty="0" smtClean="0"/>
                  <a:t>policy</a:t>
                </a:r>
                <a:r>
                  <a:rPr lang="en-US" altLang="ko-KR" dirty="0"/>
                  <a:t>, </a:t>
                </a:r>
                <a14:m>
                  <m:oMath xmlns:m="http://schemas.openxmlformats.org/officeDocument/2006/math">
                    <m:r>
                      <a:rPr lang="en-US" altLang="ko-KR" i="0" dirty="0" smtClean="0">
                        <a:latin typeface="Cambria Math" panose="02040503050406030204" pitchFamily="18" charset="0"/>
                      </a:rPr>
                      <m:t>𝛻</m:t>
                    </m:r>
                    <m:r>
                      <a:rPr lang="en-US" altLang="ko-KR" i="1" dirty="0">
                        <a:latin typeface="Cambria Math" panose="02040503050406030204" pitchFamily="18" charset="0"/>
                      </a:rPr>
                      <m:t>𝜃</m:t>
                    </m:r>
                    <m:r>
                      <a:rPr lang="en-US" altLang="ko-KR" i="1" dirty="0">
                        <a:latin typeface="Cambria Math" panose="02040503050406030204" pitchFamily="18" charset="0"/>
                      </a:rPr>
                      <m:t> </m:t>
                    </m:r>
                    <m:r>
                      <m:rPr>
                        <m:sty m:val="p"/>
                      </m:rPr>
                      <a:rPr lang="en-US" altLang="ko-KR" i="1" dirty="0">
                        <a:latin typeface="Cambria Math" panose="02040503050406030204" pitchFamily="18" charset="0"/>
                      </a:rPr>
                      <m:t>log</m:t>
                    </m:r>
                    <m:r>
                      <a:rPr lang="en-US" altLang="ko-KR" i="1" dirty="0">
                        <a:latin typeface="Cambria Math" panose="02040503050406030204" pitchFamily="18" charset="0"/>
                      </a:rPr>
                      <m:t>⁡</m:t>
                    </m:r>
                    <m:r>
                      <a:rPr lang="en-US" altLang="ko-KR" i="1" dirty="0">
                        <a:latin typeface="Cambria Math" panose="02040503050406030204" pitchFamily="18" charset="0"/>
                      </a:rPr>
                      <m:t>𝜋𝜃</m:t>
                    </m:r>
                    <m:r>
                      <a:rPr lang="en-US" altLang="ko-KR" i="1" dirty="0">
                        <a:latin typeface="Cambria Math" panose="02040503050406030204" pitchFamily="18" charset="0"/>
                      </a:rPr>
                      <m:t>(</m:t>
                    </m:r>
                    <m:r>
                      <a:rPr lang="en-US" altLang="ko-KR" i="1" dirty="0" err="1">
                        <a:latin typeface="Cambria Math" panose="02040503050406030204" pitchFamily="18" charset="0"/>
                      </a:rPr>
                      <m:t>𝑎</m:t>
                    </m:r>
                    <m:r>
                      <a:rPr lang="en-US" altLang="ko-KR" i="1" dirty="0" err="1">
                        <a:latin typeface="Cambria Math" panose="02040503050406030204" pitchFamily="18" charset="0"/>
                      </a:rPr>
                      <m:t>|</m:t>
                    </m:r>
                    <m:r>
                      <a:rPr lang="en-US" altLang="ko-KR" i="1" dirty="0" err="1">
                        <a:latin typeface="Cambria Math" panose="02040503050406030204" pitchFamily="18" charset="0"/>
                      </a:rPr>
                      <m:t>𝑠</m:t>
                    </m:r>
                    <m:r>
                      <a:rPr lang="en-US" altLang="ko-KR" i="1" dirty="0">
                        <a:latin typeface="Cambria Math" panose="02040503050406030204" pitchFamily="18" charset="0"/>
                      </a:rPr>
                      <m:t>)</m:t>
                    </m:r>
                  </m:oMath>
                </a14:m>
                <a:r>
                  <a:rPr lang="en-US" altLang="ko-KR" dirty="0"/>
                  <a:t>, and condition ii) requires that the </a:t>
                </a:r>
                <a:r>
                  <a:rPr lang="en-US" altLang="ko-KR" dirty="0" smtClean="0"/>
                  <a:t>parameters </a:t>
                </a:r>
                <a:r>
                  <a:rPr lang="en-US" altLang="ko-KR" dirty="0"/>
                  <a:t>are the solution to the linear regression problem that estimates </a:t>
                </a:r>
                <a14:m>
                  <m:oMath xmlns:m="http://schemas.openxmlformats.org/officeDocument/2006/math">
                    <m:r>
                      <a:rPr lang="en-US" altLang="ko-KR" i="1" dirty="0" smtClean="0">
                        <a:latin typeface="Cambria Math" panose="02040503050406030204" pitchFamily="18" charset="0"/>
                      </a:rPr>
                      <m:t>𝑄</m:t>
                    </m:r>
                    <m:r>
                      <a:rPr lang="en-US" altLang="ko-KR" i="1" dirty="0" smtClean="0">
                        <a:latin typeface="Cambria Math" panose="02040503050406030204" pitchFamily="18" charset="0"/>
                      </a:rPr>
                      <m:t>𝜋</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𝑎</m:t>
                    </m:r>
                    <m:r>
                      <a:rPr lang="en-US" altLang="ko-KR" i="1" dirty="0" smtClean="0">
                        <a:latin typeface="Cambria Math" panose="02040503050406030204" pitchFamily="18" charset="0"/>
                      </a:rPr>
                      <m:t>)</m:t>
                    </m:r>
                  </m:oMath>
                </a14:m>
                <a:r>
                  <a:rPr lang="en-US" altLang="ko-KR" dirty="0"/>
                  <a:t> from these features. </a:t>
                </a:r>
                <a:endParaRPr lang="en-US" altLang="ko-KR" dirty="0" smtClean="0"/>
              </a:p>
              <a:p>
                <a:r>
                  <a:rPr lang="en-US" altLang="ko-KR" dirty="0" smtClean="0"/>
                  <a:t>In </a:t>
                </a:r>
                <a:r>
                  <a:rPr lang="en-US" altLang="ko-KR" dirty="0"/>
                  <a:t>practice, condition ii) is usually relaxed in </a:t>
                </a:r>
                <a:r>
                  <a:rPr lang="en-US" altLang="ko-KR" dirty="0" err="1"/>
                  <a:t>favour</a:t>
                </a:r>
                <a:r>
                  <a:rPr lang="en-US" altLang="ko-KR" dirty="0"/>
                  <a:t> of policy </a:t>
                </a:r>
                <a:r>
                  <a:rPr lang="en-US" altLang="ko-KR" dirty="0" smtClean="0"/>
                  <a:t>evaluation </a:t>
                </a:r>
                <a:r>
                  <a:rPr lang="en-US" altLang="ko-KR" dirty="0"/>
                  <a:t>algorithms that estimate the value function more </a:t>
                </a:r>
                <a:r>
                  <a:rPr lang="en-US" altLang="ko-KR" dirty="0" smtClean="0"/>
                  <a:t>efficiently </a:t>
                </a:r>
                <a:r>
                  <a:rPr lang="en-US" altLang="ko-KR" dirty="0"/>
                  <a:t>by temporal-difference learning (</a:t>
                </a:r>
                <a:r>
                  <a:rPr lang="en-US" altLang="ko-KR" dirty="0" err="1"/>
                  <a:t>Bhatnagar</a:t>
                </a:r>
                <a:r>
                  <a:rPr lang="en-US" altLang="ko-KR" dirty="0"/>
                  <a:t> et al., 2007; </a:t>
                </a:r>
                <a:r>
                  <a:rPr lang="en-US" altLang="ko-KR" dirty="0" err="1"/>
                  <a:t>Degris</a:t>
                </a:r>
                <a:r>
                  <a:rPr lang="en-US" altLang="ko-KR" dirty="0"/>
                  <a:t> et al., 2012b; Peters et al., 2005); indeed if both </a:t>
                </a:r>
                <a:r>
                  <a:rPr lang="en-US" altLang="ko-KR" dirty="0" err="1"/>
                  <a:t>i</a:t>
                </a:r>
                <a:r>
                  <a:rPr lang="en-US" altLang="ko-KR" dirty="0"/>
                  <a:t>) and ii) are satisfied then the overall algorithm is equivalent to not using a critic at all (Sutton et al., 2000), much like the REINFORCE algorithm (Williams, 1992).</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74" t="-1821" r="-522"/>
                </a:stretch>
              </a:blipFill>
            </p:spPr>
            <p:txBody>
              <a:bodyPr/>
              <a:lstStyle/>
              <a:p>
                <a:r>
                  <a:rPr lang="ko-KR" altLang="en-US">
                    <a:noFill/>
                  </a:rPr>
                  <a:t> </a:t>
                </a:r>
              </a:p>
            </p:txBody>
          </p:sp>
        </mc:Fallback>
      </mc:AlternateContent>
      <p:pic>
        <p:nvPicPr>
          <p:cNvPr id="5" name="그림 4"/>
          <p:cNvPicPr>
            <a:picLocks noChangeAspect="1"/>
          </p:cNvPicPr>
          <p:nvPr/>
        </p:nvPicPr>
        <p:blipFill>
          <a:blip r:embed="rId3"/>
          <a:stretch>
            <a:fillRect/>
          </a:stretch>
        </p:blipFill>
        <p:spPr>
          <a:xfrm>
            <a:off x="4237847" y="3921311"/>
            <a:ext cx="3800475" cy="323850"/>
          </a:xfrm>
          <a:prstGeom prst="rect">
            <a:avLst/>
          </a:prstGeom>
        </p:spPr>
      </p:pic>
    </p:spTree>
    <p:extLst>
      <p:ext uri="{BB962C8B-B14F-4D97-AF65-F5344CB8AC3E}">
        <p14:creationId xmlns:p14="http://schemas.microsoft.com/office/powerpoint/2010/main" val="224947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Off-Policy Actor-Critic</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8244585" cy="4351338"/>
              </a:xfrm>
            </p:spPr>
            <p:txBody>
              <a:bodyPr>
                <a:normAutofit fontScale="85000" lnSpcReduction="20000"/>
              </a:bodyPr>
              <a:lstStyle/>
              <a:p>
                <a:r>
                  <a:rPr lang="en-US" altLang="ko-KR" sz="1800" dirty="0" smtClean="0"/>
                  <a:t>It is often useful to estimate the policy gradient off-policy from trajectories sampled from a distinct behaviour policy </a:t>
                </a:r>
                <a14:m>
                  <m:oMath xmlns:m="http://schemas.openxmlformats.org/officeDocument/2006/math">
                    <m:r>
                      <a:rPr lang="en-US" altLang="ko-KR" sz="1800" i="1" dirty="0" smtClean="0">
                        <a:latin typeface="Cambria Math" panose="02040503050406030204" pitchFamily="18" charset="0"/>
                      </a:rPr>
                      <m:t>𝛽</m:t>
                    </m:r>
                    <m:d>
                      <m:dPr>
                        <m:ctrlPr>
                          <a:rPr lang="en-US" altLang="ko-KR" sz="1800" i="1" dirty="0" smtClean="0">
                            <a:latin typeface="Cambria Math" panose="02040503050406030204" pitchFamily="18" charset="0"/>
                          </a:rPr>
                        </m:ctrlPr>
                      </m:dPr>
                      <m:e>
                        <m:r>
                          <a:rPr lang="en-US" altLang="ko-KR" sz="1800" i="1" dirty="0" err="1">
                            <a:latin typeface="Cambria Math" panose="02040503050406030204" pitchFamily="18" charset="0"/>
                          </a:rPr>
                          <m:t>𝑎</m:t>
                        </m:r>
                      </m:e>
                      <m:e>
                        <m:r>
                          <a:rPr lang="en-US" altLang="ko-KR" sz="1800" i="1" dirty="0" err="1">
                            <a:latin typeface="Cambria Math" panose="02040503050406030204" pitchFamily="18" charset="0"/>
                          </a:rPr>
                          <m:t>𝑠</m:t>
                        </m:r>
                      </m:e>
                    </m:d>
                    <m:r>
                      <a:rPr lang="en-US" altLang="ko-KR" sz="1800" b="0" i="1" dirty="0">
                        <a:latin typeface="Cambria Math" panose="02040503050406030204" pitchFamily="18" charset="0"/>
                      </a:rPr>
                      <m:t> </m:t>
                    </m:r>
                    <m:r>
                      <a:rPr lang="en-US" altLang="ko-KR" sz="1800" b="0" i="1" dirty="0" smtClean="0">
                        <a:latin typeface="Cambria Math" panose="02040503050406030204" pitchFamily="18" charset="0"/>
                        <a:ea typeface="Cambria Math" panose="02040503050406030204" pitchFamily="18" charset="0"/>
                      </a:rPr>
                      <m:t>≠</m:t>
                    </m:r>
                    <m:r>
                      <a:rPr lang="en-US" altLang="ko-KR" sz="1800" b="0" i="1" dirty="0" smtClean="0">
                        <a:latin typeface="Cambria Math" panose="02040503050406030204" pitchFamily="18" charset="0"/>
                      </a:rPr>
                      <m:t> </m:t>
                    </m:r>
                    <m:r>
                      <a:rPr lang="en-US" altLang="ko-KR" sz="1800" i="1" dirty="0">
                        <a:latin typeface="Cambria Math" panose="02040503050406030204" pitchFamily="18" charset="0"/>
                      </a:rPr>
                      <m:t> </m:t>
                    </m:r>
                    <m:r>
                      <a:rPr lang="en-US" altLang="ko-KR" sz="1800" i="1" dirty="0">
                        <a:latin typeface="Cambria Math" panose="02040503050406030204" pitchFamily="18" charset="0"/>
                      </a:rPr>
                      <m:t>𝜋𝜃</m:t>
                    </m:r>
                    <m:r>
                      <a:rPr lang="en-US" altLang="ko-KR" sz="1800" i="1" dirty="0">
                        <a:latin typeface="Cambria Math" panose="02040503050406030204" pitchFamily="18" charset="0"/>
                      </a:rPr>
                      <m:t>(</m:t>
                    </m:r>
                    <m:r>
                      <a:rPr lang="en-US" altLang="ko-KR" sz="1800" i="1" dirty="0" err="1">
                        <a:latin typeface="Cambria Math" panose="02040503050406030204" pitchFamily="18" charset="0"/>
                      </a:rPr>
                      <m:t>𝑎</m:t>
                    </m:r>
                    <m:r>
                      <a:rPr lang="en-US" altLang="ko-KR" sz="1800" i="1" dirty="0" err="1">
                        <a:latin typeface="Cambria Math" panose="02040503050406030204" pitchFamily="18" charset="0"/>
                      </a:rPr>
                      <m:t>|</m:t>
                    </m:r>
                    <m:r>
                      <a:rPr lang="en-US" altLang="ko-KR" sz="1800" i="1" dirty="0" err="1">
                        <a:latin typeface="Cambria Math" panose="02040503050406030204" pitchFamily="18" charset="0"/>
                      </a:rPr>
                      <m:t>𝑠</m:t>
                    </m:r>
                    <m:r>
                      <a:rPr lang="en-US" altLang="ko-KR" sz="1800" i="1" dirty="0">
                        <a:latin typeface="Cambria Math" panose="02040503050406030204" pitchFamily="18" charset="0"/>
                      </a:rPr>
                      <m:t>)</m:t>
                    </m:r>
                  </m:oMath>
                </a14:m>
                <a:r>
                  <a:rPr lang="en-US" altLang="ko-KR" sz="1800" dirty="0"/>
                  <a:t>. In an off-policy setting, the </a:t>
                </a:r>
                <a:r>
                  <a:rPr lang="en-US" altLang="ko-KR" sz="1800" dirty="0" smtClean="0"/>
                  <a:t>performance </a:t>
                </a:r>
                <a:r>
                  <a:rPr lang="en-US" altLang="ko-KR" sz="1800" dirty="0"/>
                  <a:t>objective is typically modified to be the value </a:t>
                </a:r>
                <a:r>
                  <a:rPr lang="en-US" altLang="ko-KR" sz="1800" dirty="0" smtClean="0"/>
                  <a:t>function </a:t>
                </a:r>
                <a:r>
                  <a:rPr lang="en-US" altLang="ko-KR" sz="1800" dirty="0"/>
                  <a:t>of the target policy, averaged over the state distribution of the behaviour policy (</a:t>
                </a:r>
                <a:r>
                  <a:rPr lang="en-US" altLang="ko-KR" sz="1800" dirty="0" err="1"/>
                  <a:t>Degris</a:t>
                </a:r>
                <a:r>
                  <a:rPr lang="en-US" altLang="ko-KR" sz="1800" dirty="0"/>
                  <a:t> et al., 2012b</a:t>
                </a:r>
                <a:r>
                  <a:rPr lang="en-US" altLang="ko-KR" sz="1800" dirty="0" smtClean="0"/>
                  <a:t>),</a:t>
                </a:r>
              </a:p>
              <a:p>
                <a:endParaRPr lang="en-US" altLang="ko-KR" sz="1800" dirty="0" smtClean="0"/>
              </a:p>
              <a:p>
                <a:r>
                  <a:rPr lang="en-US" altLang="ko-KR" sz="1800" dirty="0"/>
                  <a:t>Differentiating the performance objective and applying an approximation gives the off-policy policy-gradient </a:t>
                </a:r>
                <a:endParaRPr lang="en-US" altLang="ko-KR" sz="1800" dirty="0" smtClean="0"/>
              </a:p>
              <a:p>
                <a:r>
                  <a:rPr lang="en-US" altLang="ko-KR" sz="1800" dirty="0" smtClean="0"/>
                  <a:t>(</a:t>
                </a:r>
                <a:r>
                  <a:rPr lang="en-US" altLang="ko-KR" sz="1800" dirty="0" err="1" smtClean="0"/>
                  <a:t>Degris</a:t>
                </a:r>
                <a:r>
                  <a:rPr lang="en-US" altLang="ko-KR" sz="1800" dirty="0" smtClean="0"/>
                  <a:t> </a:t>
                </a:r>
                <a:r>
                  <a:rPr lang="en-US" altLang="ko-KR" sz="1800" dirty="0"/>
                  <a:t>et al., 2012b</a:t>
                </a:r>
                <a:r>
                  <a:rPr lang="en-US" altLang="ko-KR" sz="1800" dirty="0" smtClean="0"/>
                  <a:t>)</a:t>
                </a:r>
              </a:p>
              <a:p>
                <a:endParaRPr lang="en-US" altLang="ko-KR" sz="1800" dirty="0"/>
              </a:p>
              <a:p>
                <a:r>
                  <a:rPr lang="en-US" altLang="ko-KR" sz="1800" dirty="0" smtClean="0"/>
                  <a:t>This </a:t>
                </a:r>
                <a:r>
                  <a:rPr lang="en-US" altLang="ko-KR" sz="1800" dirty="0"/>
                  <a:t>approximation drops a term that depends on the action-value gradient </a:t>
                </a:r>
                <a14:m>
                  <m:oMath xmlns:m="http://schemas.openxmlformats.org/officeDocument/2006/math">
                    <m:r>
                      <a:rPr lang="en-US" altLang="ko-KR" sz="1800" i="0" dirty="0" smtClean="0">
                        <a:latin typeface="Cambria Math" panose="02040503050406030204" pitchFamily="18" charset="0"/>
                      </a:rPr>
                      <m:t>𝛻</m:t>
                    </m:r>
                    <m:r>
                      <a:rPr lang="en-US" altLang="ko-KR" sz="1800" i="1" dirty="0" err="1">
                        <a:latin typeface="Cambria Math" panose="02040503050406030204" pitchFamily="18" charset="0"/>
                      </a:rPr>
                      <m:t>𝜃</m:t>
                    </m:r>
                    <m:r>
                      <a:rPr lang="en-US" altLang="ko-KR" sz="1800" i="1" dirty="0" err="1">
                        <a:latin typeface="Cambria Math" panose="02040503050406030204" pitchFamily="18" charset="0"/>
                      </a:rPr>
                      <m:t>𝑄</m:t>
                    </m:r>
                    <m:r>
                      <a:rPr lang="en-US" altLang="ko-KR" sz="1800" i="1" dirty="0">
                        <a:latin typeface="Cambria Math" panose="02040503050406030204" pitchFamily="18" charset="0"/>
                      </a:rPr>
                      <m:t>𝜋</m:t>
                    </m:r>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 </m:t>
                    </m:r>
                    <m:r>
                      <a:rPr lang="en-US" altLang="ko-KR" sz="1800" i="1" dirty="0">
                        <a:latin typeface="Cambria Math" panose="02040503050406030204" pitchFamily="18" charset="0"/>
                      </a:rPr>
                      <m:t>𝑎</m:t>
                    </m:r>
                    <m:r>
                      <a:rPr lang="en-US" altLang="ko-KR" sz="1800" i="1" dirty="0">
                        <a:latin typeface="Cambria Math" panose="02040503050406030204" pitchFamily="18" charset="0"/>
                      </a:rPr>
                      <m:t>)</m:t>
                    </m:r>
                  </m:oMath>
                </a14:m>
                <a:r>
                  <a:rPr lang="en-US" altLang="ko-KR" sz="1800" dirty="0"/>
                  <a:t>; Degris et al. (2012b) argue that this is a good approximation since it can </a:t>
                </a:r>
                <a:r>
                  <a:rPr lang="en-US" altLang="ko-KR" sz="1800" dirty="0" smtClean="0"/>
                  <a:t>preserve </a:t>
                </a:r>
                <a:r>
                  <a:rPr lang="en-US" altLang="ko-KR" sz="1800" dirty="0"/>
                  <a:t>the set of local optima to which gradient ascent </a:t>
                </a:r>
                <a:r>
                  <a:rPr lang="en-US" altLang="ko-KR" sz="1800" dirty="0" smtClean="0"/>
                  <a:t>converges</a:t>
                </a:r>
                <a:r>
                  <a:rPr lang="en-US" altLang="ko-KR" sz="1800" dirty="0"/>
                  <a:t>. The Off-Policy Actor-Critic (</a:t>
                </a:r>
                <a:r>
                  <a:rPr lang="en-US" altLang="ko-KR" sz="1800" dirty="0" err="1"/>
                  <a:t>OffPAC</a:t>
                </a:r>
                <a:r>
                  <a:rPr lang="en-US" altLang="ko-KR" sz="1800" dirty="0"/>
                  <a:t>) algorithm (</a:t>
                </a:r>
                <a:r>
                  <a:rPr lang="en-US" altLang="ko-KR" sz="1800" dirty="0" err="1"/>
                  <a:t>Degris</a:t>
                </a:r>
                <a:r>
                  <a:rPr lang="en-US" altLang="ko-KR" sz="1800" dirty="0"/>
                  <a:t> et al., 2012b) uses a behaviour policy </a:t>
                </a:r>
                <a14:m>
                  <m:oMath xmlns:m="http://schemas.openxmlformats.org/officeDocument/2006/math">
                    <m:r>
                      <a:rPr lang="en-US" altLang="ko-KR" sz="1800" i="1" dirty="0" smtClean="0">
                        <a:latin typeface="Cambria Math" panose="02040503050406030204" pitchFamily="18" charset="0"/>
                      </a:rPr>
                      <m:t>𝛽</m:t>
                    </m:r>
                    <m:r>
                      <a:rPr lang="en-US" altLang="ko-KR" sz="1800" i="1" dirty="0" smtClean="0">
                        <a:latin typeface="Cambria Math" panose="02040503050406030204" pitchFamily="18" charset="0"/>
                      </a:rPr>
                      <m:t>(</m:t>
                    </m:r>
                    <m:r>
                      <a:rPr lang="en-US" altLang="ko-KR" sz="1800" i="1" dirty="0" err="1">
                        <a:latin typeface="Cambria Math" panose="02040503050406030204" pitchFamily="18" charset="0"/>
                      </a:rPr>
                      <m:t>𝑎</m:t>
                    </m:r>
                    <m:r>
                      <a:rPr lang="en-US" altLang="ko-KR" sz="1800" i="1" dirty="0" err="1">
                        <a:latin typeface="Cambria Math" panose="02040503050406030204" pitchFamily="18" charset="0"/>
                      </a:rPr>
                      <m:t>|</m:t>
                    </m:r>
                    <m:r>
                      <a:rPr lang="en-US" altLang="ko-KR" sz="1800" i="1" dirty="0" err="1">
                        <a:latin typeface="Cambria Math" panose="02040503050406030204" pitchFamily="18" charset="0"/>
                      </a:rPr>
                      <m:t>𝑠</m:t>
                    </m:r>
                    <m:r>
                      <a:rPr lang="en-US" altLang="ko-KR" sz="1800" i="1" dirty="0">
                        <a:latin typeface="Cambria Math" panose="02040503050406030204" pitchFamily="18" charset="0"/>
                      </a:rPr>
                      <m:t>)</m:t>
                    </m:r>
                  </m:oMath>
                </a14:m>
                <a:r>
                  <a:rPr lang="en-US" altLang="ko-KR" sz="1800" dirty="0"/>
                  <a:t> to generate trajectories. A critic estimates a state-value </a:t>
                </a:r>
                <a:r>
                  <a:rPr lang="en-US" altLang="ko-KR" sz="1800" dirty="0" err="1" smtClean="0"/>
                  <a:t>funtion</a:t>
                </a:r>
                <a:r>
                  <a:rPr lang="en-US" altLang="ko-KR" sz="1800" dirty="0"/>
                  <a:t>, </a:t>
                </a:r>
                <a14:m>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𝑉</m:t>
                        </m:r>
                      </m:e>
                      <m:sup>
                        <m:r>
                          <a:rPr lang="en-US" altLang="ko-KR" sz="1800" i="1" dirty="0" smtClean="0">
                            <a:latin typeface="Cambria Math" panose="02040503050406030204" pitchFamily="18" charset="0"/>
                          </a:rPr>
                          <m:t>𝑣</m:t>
                        </m:r>
                      </m:sup>
                    </m:sSup>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 ≈ </m:t>
                    </m:r>
                    <m:sSup>
                      <m:sSupPr>
                        <m:ctrlPr>
                          <a:rPr lang="en-US" altLang="ko-KR" sz="1800" b="0" i="1" dirty="0" smtClean="0">
                            <a:latin typeface="Cambria Math" panose="02040503050406030204" pitchFamily="18" charset="0"/>
                          </a:rPr>
                        </m:ctrlPr>
                      </m:sSupPr>
                      <m:e>
                        <m:r>
                          <a:rPr lang="en-US" altLang="ko-KR" sz="1800" i="1" dirty="0">
                            <a:latin typeface="Cambria Math" panose="02040503050406030204" pitchFamily="18" charset="0"/>
                          </a:rPr>
                          <m:t>𝑉</m:t>
                        </m:r>
                      </m:e>
                      <m:sup>
                        <m:r>
                          <a:rPr lang="en-US" altLang="ko-KR" sz="1800" i="1" dirty="0">
                            <a:latin typeface="Cambria Math" panose="02040503050406030204" pitchFamily="18" charset="0"/>
                          </a:rPr>
                          <m:t>𝜋</m:t>
                        </m:r>
                      </m:sup>
                    </m:sSup>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m:t>
                    </m:r>
                  </m:oMath>
                </a14:m>
                <a:r>
                  <a:rPr lang="en-US" altLang="ko-KR" sz="1800" dirty="0"/>
                  <a:t>, off-policy from these trajectories, by gradient temporal-difference learning (Sutton et al., 2009). An actor updates the policy parameters </a:t>
                </a:r>
                <a14:m>
                  <m:oMath xmlns:m="http://schemas.openxmlformats.org/officeDocument/2006/math">
                    <m:r>
                      <a:rPr lang="en-US" altLang="ko-KR" sz="1800" i="1" dirty="0" smtClean="0">
                        <a:latin typeface="Cambria Math" panose="02040503050406030204" pitchFamily="18" charset="0"/>
                      </a:rPr>
                      <m:t>𝜃</m:t>
                    </m:r>
                  </m:oMath>
                </a14:m>
                <a:r>
                  <a:rPr lang="en-US" altLang="ko-KR" sz="1800" dirty="0"/>
                  <a:t>, also off-policy from these trajectories, by stochastic gradient ascent of Equation 5. Instead of the unknown action-value function </a:t>
                </a:r>
                <a14:m>
                  <m:oMath xmlns:m="http://schemas.openxmlformats.org/officeDocument/2006/math">
                    <m:sSub>
                      <m:sSubPr>
                        <m:ctrlPr>
                          <a:rPr lang="en-US" altLang="ko-KR" sz="1800" b="0" i="1" dirty="0" smtClean="0">
                            <a:latin typeface="Cambria Math" panose="02040503050406030204" pitchFamily="18" charset="0"/>
                          </a:rPr>
                        </m:ctrlPr>
                      </m:sSubPr>
                      <m:e>
                        <m:r>
                          <a:rPr lang="en-US" altLang="ko-KR" sz="1800" i="1" dirty="0" smtClean="0">
                            <a:latin typeface="Cambria Math" panose="02040503050406030204" pitchFamily="18" charset="0"/>
                          </a:rPr>
                          <m:t>𝑄</m:t>
                        </m:r>
                      </m:e>
                      <m:sub>
                        <m:r>
                          <a:rPr lang="en-US" altLang="ko-KR" sz="1800" i="1" dirty="0" smtClean="0">
                            <a:latin typeface="Cambria Math" panose="02040503050406030204" pitchFamily="18" charset="0"/>
                          </a:rPr>
                          <m:t>𝜋</m:t>
                        </m:r>
                      </m:sub>
                    </m:sSub>
                    <m:r>
                      <a:rPr lang="en-US" altLang="ko-KR" sz="1800" i="1" dirty="0" smtClean="0">
                        <a:latin typeface="Cambria Math" panose="02040503050406030204" pitchFamily="18" charset="0"/>
                      </a:rPr>
                      <m:t>(</m:t>
                    </m:r>
                    <m:r>
                      <a:rPr lang="en-US" altLang="ko-KR" sz="1800" i="1" dirty="0" smtClean="0">
                        <a:latin typeface="Cambria Math" panose="02040503050406030204" pitchFamily="18" charset="0"/>
                      </a:rPr>
                      <m:t>𝑠</m:t>
                    </m:r>
                    <m:r>
                      <a:rPr lang="en-US" altLang="ko-KR" sz="1800" i="1" dirty="0" smtClean="0">
                        <a:latin typeface="Cambria Math" panose="02040503050406030204" pitchFamily="18" charset="0"/>
                      </a:rPr>
                      <m:t>, </m:t>
                    </m:r>
                    <m:r>
                      <a:rPr lang="en-US" altLang="ko-KR" sz="1800" i="1" dirty="0" smtClean="0">
                        <a:latin typeface="Cambria Math" panose="02040503050406030204" pitchFamily="18" charset="0"/>
                      </a:rPr>
                      <m:t>𝑎</m:t>
                    </m:r>
                    <m:r>
                      <a:rPr lang="en-US" altLang="ko-KR" sz="1800" i="1" dirty="0" smtClean="0">
                        <a:latin typeface="Cambria Math" panose="02040503050406030204" pitchFamily="18" charset="0"/>
                      </a:rPr>
                      <m:t>)</m:t>
                    </m:r>
                  </m:oMath>
                </a14:m>
                <a:r>
                  <a:rPr lang="en-US" altLang="ko-KR" sz="1800" dirty="0"/>
                  <a:t> in Equation 5, the temporal-difference error </a:t>
                </a:r>
                <a14:m>
                  <m:oMath xmlns:m="http://schemas.openxmlformats.org/officeDocument/2006/math">
                    <m:r>
                      <a:rPr lang="en-US" altLang="ko-KR" sz="1800" i="1" dirty="0" smtClean="0">
                        <a:latin typeface="Cambria Math" panose="02040503050406030204" pitchFamily="18" charset="0"/>
                      </a:rPr>
                      <m:t>𝛿</m:t>
                    </m:r>
                    <m:r>
                      <a:rPr lang="en-US" altLang="ko-KR" sz="1800" i="1" dirty="0" smtClean="0">
                        <a:latin typeface="Cambria Math" panose="02040503050406030204" pitchFamily="18" charset="0"/>
                      </a:rPr>
                      <m:t>𝑡</m:t>
                    </m:r>
                  </m:oMath>
                </a14:m>
                <a:r>
                  <a:rPr lang="en-US" altLang="ko-KR" sz="1800" dirty="0"/>
                  <a:t> is used, </a:t>
                </a:r>
                <a14:m>
                  <m:oMath xmlns:m="http://schemas.openxmlformats.org/officeDocument/2006/math">
                    <m:r>
                      <a:rPr lang="en-US" altLang="ko-KR" sz="1800" i="1" dirty="0" smtClean="0">
                        <a:latin typeface="Cambria Math" panose="02040503050406030204" pitchFamily="18" charset="0"/>
                      </a:rPr>
                      <m:t>𝛿</m:t>
                    </m:r>
                    <m:r>
                      <a:rPr lang="en-US" altLang="ko-KR" sz="1800" i="1" dirty="0" smtClean="0">
                        <a:latin typeface="Cambria Math" panose="02040503050406030204" pitchFamily="18" charset="0"/>
                      </a:rPr>
                      <m:t>𝑡</m:t>
                    </m:r>
                    <m:r>
                      <a:rPr lang="en-US" altLang="ko-KR" sz="1800" i="1" dirty="0">
                        <a:latin typeface="Cambria Math" panose="02040503050406030204" pitchFamily="18" charset="0"/>
                      </a:rPr>
                      <m:t> = </m:t>
                    </m:r>
                    <m:sSub>
                      <m:sSubPr>
                        <m:ctrlPr>
                          <a:rPr lang="en-US" altLang="ko-KR" sz="1800" b="0" i="1" dirty="0" smtClean="0">
                            <a:latin typeface="Cambria Math" panose="02040503050406030204" pitchFamily="18" charset="0"/>
                          </a:rPr>
                        </m:ctrlPr>
                      </m:sSubPr>
                      <m:e>
                        <m:r>
                          <a:rPr lang="en-US" altLang="ko-KR" sz="1800" i="1" dirty="0">
                            <a:latin typeface="Cambria Math" panose="02040503050406030204" pitchFamily="18" charset="0"/>
                          </a:rPr>
                          <m:t>𝑟</m:t>
                        </m:r>
                      </m:e>
                      <m:sub>
                        <m:r>
                          <a:rPr lang="en-US" altLang="ko-KR" sz="1800" i="1" dirty="0">
                            <a:latin typeface="Cambria Math" panose="02040503050406030204" pitchFamily="18" charset="0"/>
                          </a:rPr>
                          <m:t>𝑡</m:t>
                        </m:r>
                        <m:r>
                          <a:rPr lang="en-US" altLang="ko-KR" sz="1800" i="1" dirty="0">
                            <a:latin typeface="Cambria Math" panose="02040503050406030204" pitchFamily="18" charset="0"/>
                          </a:rPr>
                          <m:t>+1</m:t>
                        </m:r>
                      </m:sub>
                    </m:sSub>
                    <m:r>
                      <a:rPr lang="en-US" altLang="ko-KR" sz="1800" i="1" dirty="0">
                        <a:latin typeface="Cambria Math" panose="02040503050406030204" pitchFamily="18" charset="0"/>
                      </a:rPr>
                      <m:t>+</m:t>
                    </m:r>
                    <m:r>
                      <a:rPr lang="en-US" altLang="ko-KR" sz="1800" i="1" dirty="0" err="1">
                        <a:latin typeface="Cambria Math" panose="02040503050406030204" pitchFamily="18" charset="0"/>
                      </a:rPr>
                      <m:t>𝛾</m:t>
                    </m:r>
                    <m:sSup>
                      <m:sSupPr>
                        <m:ctrlPr>
                          <a:rPr lang="en-US" altLang="ko-KR" sz="1800" b="0" i="1" dirty="0" smtClean="0">
                            <a:latin typeface="Cambria Math" panose="02040503050406030204" pitchFamily="18" charset="0"/>
                          </a:rPr>
                        </m:ctrlPr>
                      </m:sSupPr>
                      <m:e>
                        <m:r>
                          <a:rPr lang="en-US" altLang="ko-KR" sz="1800" i="1" dirty="0" err="1">
                            <a:latin typeface="Cambria Math" panose="02040503050406030204" pitchFamily="18" charset="0"/>
                          </a:rPr>
                          <m:t>𝑉</m:t>
                        </m:r>
                      </m:e>
                      <m:sup>
                        <m:r>
                          <a:rPr lang="en-US" altLang="ko-KR" sz="1800" i="1" dirty="0" err="1">
                            <a:latin typeface="Cambria Math" panose="02040503050406030204" pitchFamily="18" charset="0"/>
                          </a:rPr>
                          <m:t>𝑣</m:t>
                        </m:r>
                      </m:sup>
                    </m:sSup>
                    <m:r>
                      <a:rPr lang="en-US" altLang="ko-KR" sz="1800" i="1" dirty="0">
                        <a:latin typeface="Cambria Math" panose="02040503050406030204" pitchFamily="18" charset="0"/>
                      </a:rPr>
                      <m:t>(</m:t>
                    </m:r>
                    <m:sSub>
                      <m:sSubPr>
                        <m:ctrlPr>
                          <a:rPr lang="en-US" altLang="ko-KR" sz="1800" b="0" i="1" dirty="0" smtClean="0">
                            <a:latin typeface="Cambria Math" panose="02040503050406030204" pitchFamily="18" charset="0"/>
                          </a:rPr>
                        </m:ctrlPr>
                      </m:sSubPr>
                      <m:e>
                        <m:r>
                          <a:rPr lang="en-US" altLang="ko-KR" sz="1800" i="1" dirty="0">
                            <a:latin typeface="Cambria Math" panose="02040503050406030204" pitchFamily="18" charset="0"/>
                          </a:rPr>
                          <m:t>𝑠</m:t>
                        </m:r>
                      </m:e>
                      <m:sub>
                        <m:r>
                          <a:rPr lang="en-US" altLang="ko-KR" sz="1800" i="1" dirty="0">
                            <a:latin typeface="Cambria Math" panose="02040503050406030204" pitchFamily="18" charset="0"/>
                          </a:rPr>
                          <m:t>𝑡</m:t>
                        </m:r>
                      </m:sub>
                    </m:sSub>
                    <m:r>
                      <a:rPr lang="en-US" altLang="ko-KR" sz="1800" i="1" dirty="0">
                        <a:latin typeface="Cambria Math" panose="02040503050406030204" pitchFamily="18" charset="0"/>
                      </a:rPr>
                      <m:t>+1) −</m:t>
                    </m:r>
                    <m:sSup>
                      <m:sSupPr>
                        <m:ctrlPr>
                          <a:rPr lang="en-US" altLang="ko-KR" sz="1800" b="0" i="1" dirty="0" smtClean="0">
                            <a:latin typeface="Cambria Math" panose="02040503050406030204" pitchFamily="18" charset="0"/>
                          </a:rPr>
                        </m:ctrlPr>
                      </m:sSupPr>
                      <m:e>
                        <m:r>
                          <a:rPr lang="en-US" altLang="ko-KR" sz="1800" i="1" dirty="0" err="1">
                            <a:latin typeface="Cambria Math" panose="02040503050406030204" pitchFamily="18" charset="0"/>
                          </a:rPr>
                          <m:t>𝑉</m:t>
                        </m:r>
                      </m:e>
                      <m:sup>
                        <m:r>
                          <a:rPr lang="en-US" altLang="ko-KR" sz="1800" i="1" dirty="0" err="1">
                            <a:latin typeface="Cambria Math" panose="02040503050406030204" pitchFamily="18" charset="0"/>
                          </a:rPr>
                          <m:t>𝑣</m:t>
                        </m:r>
                      </m:sup>
                    </m:sSup>
                    <m:r>
                      <a:rPr lang="en-US" altLang="ko-KR" sz="1800" i="1" dirty="0">
                        <a:latin typeface="Cambria Math" panose="02040503050406030204" pitchFamily="18" charset="0"/>
                      </a:rPr>
                      <m:t>(</m:t>
                    </m:r>
                    <m:sSub>
                      <m:sSubPr>
                        <m:ctrlPr>
                          <a:rPr lang="en-US" altLang="ko-KR" sz="1800" b="0" i="1" dirty="0" smtClean="0">
                            <a:latin typeface="Cambria Math" panose="02040503050406030204" pitchFamily="18" charset="0"/>
                          </a:rPr>
                        </m:ctrlPr>
                      </m:sSubPr>
                      <m:e>
                        <m:r>
                          <a:rPr lang="en-US" altLang="ko-KR" sz="1800" i="1" dirty="0" err="1">
                            <a:latin typeface="Cambria Math" panose="02040503050406030204" pitchFamily="18" charset="0"/>
                          </a:rPr>
                          <m:t>𝑠</m:t>
                        </m:r>
                      </m:e>
                      <m:sub>
                        <m:r>
                          <a:rPr lang="en-US" altLang="ko-KR" sz="1800" i="1" dirty="0" err="1">
                            <a:latin typeface="Cambria Math" panose="02040503050406030204" pitchFamily="18" charset="0"/>
                          </a:rPr>
                          <m:t>𝑡</m:t>
                        </m:r>
                      </m:sub>
                    </m:sSub>
                    <m:r>
                      <a:rPr lang="en-US" altLang="ko-KR" sz="1800" i="1" dirty="0">
                        <a:latin typeface="Cambria Math" panose="02040503050406030204" pitchFamily="18" charset="0"/>
                      </a:rPr>
                      <m:t>)</m:t>
                    </m:r>
                  </m:oMath>
                </a14:m>
                <a:r>
                  <a:rPr lang="en-US" altLang="ko-KR" sz="1800" dirty="0"/>
                  <a:t>; this can be shown to provide an approximation to the true gradient (</a:t>
                </a:r>
                <a:r>
                  <a:rPr lang="en-US" altLang="ko-KR" sz="1800" dirty="0" err="1" smtClean="0"/>
                  <a:t>Bhatnagar</a:t>
                </a:r>
                <a:r>
                  <a:rPr lang="en-US" altLang="ko-KR" sz="1800" dirty="0" smtClean="0"/>
                  <a:t> </a:t>
                </a:r>
                <a:r>
                  <a:rPr lang="en-US" altLang="ko-KR" sz="1800" dirty="0"/>
                  <a:t>et al., 2007). Both the actor and the critic use an </a:t>
                </a:r>
                <a:r>
                  <a:rPr lang="en-US" altLang="ko-KR" sz="1800" dirty="0" smtClean="0"/>
                  <a:t>importance </a:t>
                </a:r>
                <a:r>
                  <a:rPr lang="en-US" altLang="ko-KR" sz="1800" dirty="0"/>
                  <a:t>sampling ratio </a:t>
                </a:r>
                <a14:m>
                  <m:oMath xmlns:m="http://schemas.openxmlformats.org/officeDocument/2006/math">
                    <m:f>
                      <m:fPr>
                        <m:ctrlPr>
                          <a:rPr lang="en-US" altLang="ko-KR" sz="1800" i="1" dirty="0" smtClean="0">
                            <a:latin typeface="Cambria Math" panose="02040503050406030204" pitchFamily="18" charset="0"/>
                          </a:rPr>
                        </m:ctrlPr>
                      </m:fPr>
                      <m:num>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𝜋</m:t>
                            </m:r>
                          </m:e>
                          <m:sub>
                            <m:r>
                              <a:rPr lang="en-US" altLang="ko-KR" sz="1800" b="0" i="1" dirty="0" smtClean="0">
                                <a:latin typeface="Cambria Math" panose="02040503050406030204" pitchFamily="18" charset="0"/>
                              </a:rPr>
                              <m:t>𝜃</m:t>
                            </m:r>
                          </m:sub>
                        </m:sSub>
                        <m:r>
                          <a:rPr lang="en-US" altLang="ko-KR" sz="1800" b="0" i="1" dirty="0" smtClean="0">
                            <a:latin typeface="Cambria Math" panose="02040503050406030204" pitchFamily="18" charset="0"/>
                          </a:rPr>
                          <m:t>(</m:t>
                        </m:r>
                        <m:r>
                          <a:rPr lang="en-US" altLang="ko-KR" sz="1800" b="0" i="1" dirty="0" smtClean="0">
                            <a:latin typeface="Cambria Math" panose="02040503050406030204" pitchFamily="18" charset="0"/>
                          </a:rPr>
                          <m:t>𝑎</m:t>
                        </m:r>
                        <m:r>
                          <a:rPr lang="en-US" altLang="ko-KR" sz="1800" b="0" i="1" dirty="0" smtClean="0">
                            <a:latin typeface="Cambria Math" panose="02040503050406030204" pitchFamily="18" charset="0"/>
                          </a:rPr>
                          <m:t>|</m:t>
                        </m:r>
                        <m:r>
                          <a:rPr lang="en-US" altLang="ko-KR" sz="1800" b="0" i="1" dirty="0" smtClean="0">
                            <a:latin typeface="Cambria Math" panose="02040503050406030204" pitchFamily="18" charset="0"/>
                          </a:rPr>
                          <m:t>𝑠</m:t>
                        </m:r>
                        <m:r>
                          <a:rPr lang="en-US" altLang="ko-KR" sz="1800" b="0" i="1" dirty="0" smtClean="0">
                            <a:latin typeface="Cambria Math" panose="02040503050406030204" pitchFamily="18" charset="0"/>
                          </a:rPr>
                          <m:t>)</m:t>
                        </m:r>
                      </m:num>
                      <m:den>
                        <m:sSub>
                          <m:sSubPr>
                            <m:ctrlPr>
                              <a:rPr lang="en-US" altLang="ko-KR" sz="1800" b="0" i="1" dirty="0" smtClean="0">
                                <a:latin typeface="Cambria Math" panose="02040503050406030204" pitchFamily="18" charset="0"/>
                              </a:rPr>
                            </m:ctrlPr>
                          </m:sSubPr>
                          <m:e>
                            <m:r>
                              <a:rPr lang="en-US" altLang="ko-KR" sz="1800" i="1" dirty="0">
                                <a:latin typeface="Cambria Math" panose="02040503050406030204" pitchFamily="18" charset="0"/>
                              </a:rPr>
                              <m:t>𝛽</m:t>
                            </m:r>
                          </m:e>
                          <m:sub>
                            <m:r>
                              <a:rPr lang="en-US" altLang="ko-KR" sz="1800" i="1" dirty="0">
                                <a:latin typeface="Cambria Math" panose="02040503050406030204" pitchFamily="18" charset="0"/>
                              </a:rPr>
                              <m:t>𝜃</m:t>
                            </m:r>
                          </m:sub>
                        </m:sSub>
                        <m:r>
                          <a:rPr lang="en-US" altLang="ko-KR" sz="1800" i="1" dirty="0">
                            <a:latin typeface="Cambria Math" panose="02040503050406030204" pitchFamily="18" charset="0"/>
                          </a:rPr>
                          <m:t>(</m:t>
                        </m:r>
                        <m:r>
                          <a:rPr lang="en-US" altLang="ko-KR" sz="1800" i="1" dirty="0" err="1">
                            <a:latin typeface="Cambria Math" panose="02040503050406030204" pitchFamily="18" charset="0"/>
                          </a:rPr>
                          <m:t>𝑎</m:t>
                        </m:r>
                        <m:r>
                          <a:rPr lang="en-US" altLang="ko-KR" sz="1800" i="1" dirty="0" err="1">
                            <a:latin typeface="Cambria Math" panose="02040503050406030204" pitchFamily="18" charset="0"/>
                          </a:rPr>
                          <m:t>|</m:t>
                        </m:r>
                        <m:r>
                          <a:rPr lang="en-US" altLang="ko-KR" sz="1800" i="1" dirty="0" err="1">
                            <a:latin typeface="Cambria Math" panose="02040503050406030204" pitchFamily="18" charset="0"/>
                          </a:rPr>
                          <m:t>𝑠</m:t>
                        </m:r>
                        <m:r>
                          <a:rPr lang="en-US" altLang="ko-KR" sz="1800" i="1" dirty="0">
                            <a:latin typeface="Cambria Math" panose="02040503050406030204" pitchFamily="18" charset="0"/>
                          </a:rPr>
                          <m:t>)</m:t>
                        </m:r>
                      </m:den>
                    </m:f>
                  </m:oMath>
                </a14:m>
                <a:r>
                  <a:rPr lang="en-US" altLang="ko-KR" sz="1800" dirty="0"/>
                  <a:t> to adjust for the fact that actions were selected according to </a:t>
                </a:r>
                <a14:m>
                  <m:oMath xmlns:m="http://schemas.openxmlformats.org/officeDocument/2006/math">
                    <m:r>
                      <a:rPr lang="en-US" altLang="ko-KR" sz="1800" i="1" dirty="0" smtClean="0">
                        <a:latin typeface="Cambria Math" panose="02040503050406030204" pitchFamily="18" charset="0"/>
                      </a:rPr>
                      <m:t>𝜋</m:t>
                    </m:r>
                  </m:oMath>
                </a14:m>
                <a:r>
                  <a:rPr lang="en-US" altLang="ko-KR" sz="1800" dirty="0"/>
                  <a:t> rather than </a:t>
                </a:r>
                <a14:m>
                  <m:oMath xmlns:m="http://schemas.openxmlformats.org/officeDocument/2006/math">
                    <m:r>
                      <a:rPr lang="en-US" altLang="ko-KR" sz="1800" i="1" dirty="0" smtClean="0">
                        <a:latin typeface="Cambria Math" panose="02040503050406030204" pitchFamily="18" charset="0"/>
                      </a:rPr>
                      <m:t>𝛽</m:t>
                    </m:r>
                  </m:oMath>
                </a14:m>
                <a:r>
                  <a:rPr lang="en-US" altLang="ko-KR" sz="1800" dirty="0" smtClean="0"/>
                  <a:t>.</a:t>
                </a:r>
                <a:endParaRPr lang="en-US" altLang="ko-KR"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8244585" cy="4351338"/>
              </a:xfrm>
              <a:blipFill>
                <a:blip r:embed="rId2"/>
                <a:stretch>
                  <a:fillRect l="-222" t="-1821" r="-444"/>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8899140" y="1925099"/>
            <a:ext cx="3171825" cy="895350"/>
          </a:xfrm>
          <a:prstGeom prst="rect">
            <a:avLst/>
          </a:prstGeom>
        </p:spPr>
      </p:pic>
      <p:pic>
        <p:nvPicPr>
          <p:cNvPr id="5" name="그림 4"/>
          <p:cNvPicPr>
            <a:picLocks noChangeAspect="1"/>
          </p:cNvPicPr>
          <p:nvPr/>
        </p:nvPicPr>
        <p:blipFill>
          <a:blip r:embed="rId4"/>
          <a:stretch>
            <a:fillRect/>
          </a:stretch>
        </p:blipFill>
        <p:spPr>
          <a:xfrm>
            <a:off x="9161377" y="3806413"/>
            <a:ext cx="2853684" cy="1181100"/>
          </a:xfrm>
          <a:prstGeom prst="rect">
            <a:avLst/>
          </a:prstGeom>
        </p:spPr>
      </p:pic>
    </p:spTree>
    <p:extLst>
      <p:ext uri="{BB962C8B-B14F-4D97-AF65-F5344CB8AC3E}">
        <p14:creationId xmlns:p14="http://schemas.microsoft.com/office/powerpoint/2010/main" val="43940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en-US" altLang="ko-KR" dirty="0"/>
              <a:t>Gradients of Deterministic Policies</a:t>
            </a:r>
            <a:endParaRPr lang="ko-KR" altLang="en-US" dirty="0"/>
          </a:p>
        </p:txBody>
      </p:sp>
      <p:sp>
        <p:nvSpPr>
          <p:cNvPr id="3" name="내용 개체 틀 2"/>
          <p:cNvSpPr>
            <a:spLocks noGrp="1"/>
          </p:cNvSpPr>
          <p:nvPr>
            <p:ph idx="1"/>
          </p:nvPr>
        </p:nvSpPr>
        <p:spPr/>
        <p:txBody>
          <a:bodyPr>
            <a:normAutofit/>
          </a:bodyPr>
          <a:lstStyle/>
          <a:p>
            <a:r>
              <a:rPr lang="en-US" altLang="ko-KR" dirty="0" smtClean="0"/>
              <a:t>We </a:t>
            </a:r>
            <a:r>
              <a:rPr lang="en-US" altLang="ko-KR" dirty="0"/>
              <a:t>provide several ways to derive and </a:t>
            </a:r>
            <a:r>
              <a:rPr lang="en-US" altLang="ko-KR" dirty="0" smtClean="0"/>
              <a:t>understand </a:t>
            </a:r>
            <a:r>
              <a:rPr lang="en-US" altLang="ko-KR" dirty="0"/>
              <a:t>this result. </a:t>
            </a:r>
            <a:endParaRPr lang="en-US" altLang="ko-KR" dirty="0" smtClean="0"/>
          </a:p>
          <a:p>
            <a:r>
              <a:rPr lang="en-US" altLang="ko-KR" dirty="0" smtClean="0"/>
              <a:t>First </a:t>
            </a:r>
            <a:r>
              <a:rPr lang="en-US" altLang="ko-KR" dirty="0"/>
              <a:t>we provide an informal intuition behind the form of the deterministic policy gradient. We then give a formal proof of the deterministic policy </a:t>
            </a:r>
            <a:r>
              <a:rPr lang="en-US" altLang="ko-KR" dirty="0" smtClean="0"/>
              <a:t>gradient </a:t>
            </a:r>
            <a:r>
              <a:rPr lang="en-US" altLang="ko-KR" dirty="0"/>
              <a:t>theorem from first principles. </a:t>
            </a:r>
            <a:endParaRPr lang="en-US" altLang="ko-KR" dirty="0" smtClean="0"/>
          </a:p>
          <a:p>
            <a:r>
              <a:rPr lang="en-US" altLang="ko-KR" dirty="0" smtClean="0"/>
              <a:t>Finally</a:t>
            </a:r>
            <a:r>
              <a:rPr lang="en-US" altLang="ko-KR" dirty="0"/>
              <a:t>, we show that the deterministic policy gradient theorem is in fact a limiting case of the stochastic policy gradient theorem. </a:t>
            </a:r>
            <a:endParaRPr lang="ko-KR" altLang="en-US" dirty="0"/>
          </a:p>
        </p:txBody>
      </p:sp>
    </p:spTree>
    <p:extLst>
      <p:ext uri="{BB962C8B-B14F-4D97-AF65-F5344CB8AC3E}">
        <p14:creationId xmlns:p14="http://schemas.microsoft.com/office/powerpoint/2010/main" val="348711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Action-Value Gradients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85000" lnSpcReduction="10000"/>
              </a:bodyPr>
              <a:lstStyle/>
              <a:p>
                <a:r>
                  <a:rPr lang="en-US" altLang="ko-KR" sz="1400" dirty="0" smtClean="0"/>
                  <a:t>The majority of model-free reinforcement learning algorithms </a:t>
                </a:r>
                <a:r>
                  <a:rPr lang="en-US" altLang="ko-KR" sz="1400" dirty="0"/>
                  <a:t>are based on </a:t>
                </a:r>
                <a:r>
                  <a:rPr lang="en-US" altLang="ko-KR" sz="1400" dirty="0" err="1"/>
                  <a:t>generalised</a:t>
                </a:r>
                <a:r>
                  <a:rPr lang="en-US" altLang="ko-KR" sz="1400" dirty="0"/>
                  <a:t> policy iteration: </a:t>
                </a:r>
                <a:r>
                  <a:rPr lang="en-US" altLang="ko-KR" sz="1400" dirty="0" smtClean="0"/>
                  <a:t>interleaving </a:t>
                </a:r>
                <a:r>
                  <a:rPr lang="en-US" altLang="ko-KR" sz="1400" dirty="0"/>
                  <a:t>policy evaluation with policy improvement (</a:t>
                </a:r>
                <a:r>
                  <a:rPr lang="en-US" altLang="ko-KR" sz="1400" dirty="0" smtClean="0"/>
                  <a:t>Sutton </a:t>
                </a:r>
                <a:r>
                  <a:rPr lang="en-US" altLang="ko-KR" sz="1400" dirty="0"/>
                  <a:t>and </a:t>
                </a:r>
                <a:r>
                  <a:rPr lang="en-US" altLang="ko-KR" sz="1400" dirty="0" err="1"/>
                  <a:t>Barto</a:t>
                </a:r>
                <a:r>
                  <a:rPr lang="en-US" altLang="ko-KR" sz="1400" dirty="0"/>
                  <a:t>, 1998). Policy evaluation methods estimate the action-value function </a:t>
                </a:r>
                <a14:m>
                  <m:oMath xmlns:m="http://schemas.openxmlformats.org/officeDocument/2006/math">
                    <m:sSup>
                      <m:sSupPr>
                        <m:ctrlPr>
                          <a:rPr lang="en-US" altLang="ko-KR" sz="1400" b="0" i="1" dirty="0" smtClean="0">
                            <a:latin typeface="Cambria Math" panose="02040503050406030204" pitchFamily="18" charset="0"/>
                          </a:rPr>
                        </m:ctrlPr>
                      </m:sSupPr>
                      <m:e>
                        <m:r>
                          <a:rPr lang="en-US" altLang="ko-KR" sz="1400" i="1" dirty="0" smtClean="0">
                            <a:latin typeface="Cambria Math" panose="02040503050406030204" pitchFamily="18" charset="0"/>
                          </a:rPr>
                          <m:t>𝑄</m:t>
                        </m:r>
                      </m:e>
                      <m:sup>
                        <m:r>
                          <a:rPr lang="en-US" altLang="ko-KR" sz="1400" i="1" dirty="0" smtClean="0">
                            <a:latin typeface="Cambria Math" panose="02040503050406030204" pitchFamily="18" charset="0"/>
                          </a:rPr>
                          <m:t>𝜋</m:t>
                        </m:r>
                      </m:sup>
                    </m:sSup>
                    <m:r>
                      <a:rPr lang="en-US" altLang="ko-KR" sz="1400" i="1" dirty="0" smtClean="0">
                        <a:latin typeface="Cambria Math" panose="02040503050406030204" pitchFamily="18" charset="0"/>
                      </a:rPr>
                      <m:t>(</m:t>
                    </m:r>
                    <m:r>
                      <a:rPr lang="en-US" altLang="ko-KR" sz="1400" i="1" dirty="0" smtClean="0">
                        <a:latin typeface="Cambria Math" panose="02040503050406030204" pitchFamily="18" charset="0"/>
                      </a:rPr>
                      <m:t>𝑠</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𝑎</m:t>
                    </m:r>
                    <m:r>
                      <a:rPr lang="en-US" altLang="ko-KR" sz="1400" i="1" dirty="0" smtClean="0">
                        <a:latin typeface="Cambria Math" panose="02040503050406030204" pitchFamily="18" charset="0"/>
                      </a:rPr>
                      <m:t>)</m:t>
                    </m:r>
                  </m:oMath>
                </a14:m>
                <a:r>
                  <a:rPr lang="en-US" altLang="ko-KR" sz="1400" dirty="0"/>
                  <a:t> or </a:t>
                </a:r>
                <a14:m>
                  <m:oMath xmlns:m="http://schemas.openxmlformats.org/officeDocument/2006/math">
                    <m:sSup>
                      <m:sSupPr>
                        <m:ctrlPr>
                          <a:rPr lang="en-US" altLang="ko-KR" sz="1400" b="0" i="1" dirty="0" smtClean="0">
                            <a:latin typeface="Cambria Math" panose="02040503050406030204" pitchFamily="18" charset="0"/>
                          </a:rPr>
                        </m:ctrlPr>
                      </m:sSupPr>
                      <m:e>
                        <m:r>
                          <a:rPr lang="en-US" altLang="ko-KR" sz="1400" i="1" dirty="0" smtClean="0">
                            <a:latin typeface="Cambria Math" panose="02040503050406030204" pitchFamily="18" charset="0"/>
                          </a:rPr>
                          <m:t>𝑄</m:t>
                        </m:r>
                      </m:e>
                      <m:sup>
                        <m:r>
                          <a:rPr lang="en-US" altLang="ko-KR" sz="1400" b="0" i="1" dirty="0" smtClean="0">
                            <a:latin typeface="Cambria Math" panose="02040503050406030204" pitchFamily="18" charset="0"/>
                          </a:rPr>
                          <m:t>𝜇</m:t>
                        </m:r>
                      </m:sup>
                    </m:sSup>
                    <m:r>
                      <a:rPr lang="en-US" altLang="ko-KR" sz="1400" i="1" dirty="0" smtClean="0">
                        <a:latin typeface="Cambria Math" panose="02040503050406030204" pitchFamily="18" charset="0"/>
                      </a:rPr>
                      <m:t>(</m:t>
                    </m:r>
                    <m:r>
                      <a:rPr lang="en-US" altLang="ko-KR" sz="1400" i="1" dirty="0" smtClean="0">
                        <a:latin typeface="Cambria Math" panose="02040503050406030204" pitchFamily="18" charset="0"/>
                      </a:rPr>
                      <m:t>𝑠</m:t>
                    </m:r>
                    <m:r>
                      <a:rPr lang="en-US" altLang="ko-KR" sz="1400" i="1" dirty="0">
                        <a:latin typeface="Cambria Math" panose="02040503050406030204" pitchFamily="18" charset="0"/>
                      </a:rPr>
                      <m:t>, </m:t>
                    </m:r>
                    <m:r>
                      <a:rPr lang="en-US" altLang="ko-KR" sz="1400" i="1" dirty="0">
                        <a:latin typeface="Cambria Math" panose="02040503050406030204" pitchFamily="18" charset="0"/>
                      </a:rPr>
                      <m:t>𝑎</m:t>
                    </m:r>
                    <m:r>
                      <a:rPr lang="en-US" altLang="ko-KR" sz="1400" i="1" dirty="0">
                        <a:latin typeface="Cambria Math" panose="02040503050406030204" pitchFamily="18" charset="0"/>
                      </a:rPr>
                      <m:t>)</m:t>
                    </m:r>
                  </m:oMath>
                </a14:m>
                <a:r>
                  <a:rPr lang="en-US" altLang="ko-KR" sz="1400" dirty="0"/>
                  <a:t>, for </a:t>
                </a:r>
                <a:r>
                  <a:rPr lang="en-US" altLang="ko-KR" sz="1400" dirty="0" smtClean="0"/>
                  <a:t>example </a:t>
                </a:r>
                <a:r>
                  <a:rPr lang="en-US" altLang="ko-KR" sz="1400" dirty="0"/>
                  <a:t>by Monte-Carlo evaluation or temporal-difference learning. Policy improvement methods update the </a:t>
                </a:r>
                <a:r>
                  <a:rPr lang="en-US" altLang="ko-KR" sz="1400" dirty="0" smtClean="0"/>
                  <a:t>policy </a:t>
                </a:r>
                <a:r>
                  <a:rPr lang="en-US" altLang="ko-KR" sz="1400" dirty="0"/>
                  <a:t>with respect to the (estimated) action-value function. The most common approach is a greedy </a:t>
                </a:r>
                <a:r>
                  <a:rPr lang="en-US" altLang="ko-KR" sz="1400" dirty="0" err="1"/>
                  <a:t>maximisation</a:t>
                </a:r>
                <a:r>
                  <a:rPr lang="en-US" altLang="ko-KR" sz="1400" dirty="0"/>
                  <a:t> (or soft </a:t>
                </a:r>
                <a:r>
                  <a:rPr lang="en-US" altLang="ko-KR" sz="1400" dirty="0" err="1"/>
                  <a:t>maximisation</a:t>
                </a:r>
                <a:r>
                  <a:rPr lang="en-US" altLang="ko-KR" sz="1400" dirty="0"/>
                  <a:t>) of the action-value function, </a:t>
                </a:r>
                <a14:m>
                  <m:oMath xmlns:m="http://schemas.openxmlformats.org/officeDocument/2006/math">
                    <m:sSup>
                      <m:sSupPr>
                        <m:ctrlPr>
                          <a:rPr lang="en-US" altLang="ko-KR" sz="1400" b="0" i="1" dirty="0" smtClean="0">
                            <a:latin typeface="Cambria Math" panose="02040503050406030204" pitchFamily="18" charset="0"/>
                          </a:rPr>
                        </m:ctrlPr>
                      </m:sSupPr>
                      <m:e>
                        <m:r>
                          <a:rPr lang="en-US" altLang="ko-KR" sz="1400" i="1" dirty="0" smtClean="0">
                            <a:latin typeface="Cambria Math" panose="02040503050406030204" pitchFamily="18" charset="0"/>
                          </a:rPr>
                          <m:t>µ</m:t>
                        </m:r>
                      </m:e>
                      <m:sup>
                        <m:r>
                          <a:rPr lang="en-US" altLang="ko-KR" sz="1400" i="1" dirty="0" smtClean="0">
                            <a:latin typeface="Cambria Math" panose="02040503050406030204" pitchFamily="18" charset="0"/>
                          </a:rPr>
                          <m:t>𝑘</m:t>
                        </m:r>
                        <m:r>
                          <a:rPr lang="en-US" altLang="ko-KR" sz="1400" i="1" dirty="0" smtClean="0">
                            <a:latin typeface="Cambria Math" panose="02040503050406030204" pitchFamily="18" charset="0"/>
                          </a:rPr>
                          <m:t>+1</m:t>
                        </m:r>
                      </m:sup>
                    </m:sSup>
                    <m:d>
                      <m:dPr>
                        <m:ctrlPr>
                          <a:rPr lang="en-US" altLang="ko-KR" sz="1400" b="0" i="1" dirty="0" smtClean="0">
                            <a:latin typeface="Cambria Math" panose="02040503050406030204" pitchFamily="18" charset="0"/>
                          </a:rPr>
                        </m:ctrlPr>
                      </m:dPr>
                      <m:e>
                        <m:r>
                          <a:rPr lang="en-US" altLang="ko-KR" sz="1400" i="1" dirty="0" smtClean="0">
                            <a:latin typeface="Cambria Math" panose="02040503050406030204" pitchFamily="18" charset="0"/>
                          </a:rPr>
                          <m:t>𝑠</m:t>
                        </m:r>
                      </m:e>
                    </m:d>
                    <m:r>
                      <a:rPr lang="en-US" altLang="ko-KR" sz="1400" i="1" dirty="0" smtClean="0">
                        <a:latin typeface="Cambria Math" panose="02040503050406030204" pitchFamily="18" charset="0"/>
                      </a:rPr>
                      <m:t>=</m:t>
                    </m:r>
                    <m:r>
                      <a:rPr lang="en-US" altLang="ko-KR" sz="1400" i="1" dirty="0" smtClean="0">
                        <a:latin typeface="Cambria Math" panose="02040503050406030204" pitchFamily="18" charset="0"/>
                      </a:rPr>
                      <m:t>𝑎𝑟𝑔𝑚𝑎</m:t>
                    </m:r>
                    <m:sSub>
                      <m:sSubPr>
                        <m:ctrlPr>
                          <a:rPr lang="en-US" altLang="ko-KR" sz="1400" b="0" i="1" dirty="0" smtClean="0">
                            <a:latin typeface="Cambria Math" panose="02040503050406030204" pitchFamily="18" charset="0"/>
                          </a:rPr>
                        </m:ctrlPr>
                      </m:sSubPr>
                      <m:e>
                        <m:r>
                          <a:rPr lang="en-US" altLang="ko-KR" sz="1400" i="1" dirty="0" smtClean="0">
                            <a:latin typeface="Cambria Math" panose="02040503050406030204" pitchFamily="18" charset="0"/>
                          </a:rPr>
                          <m:t>𝑥</m:t>
                        </m:r>
                      </m:e>
                      <m:sub>
                        <m:r>
                          <a:rPr lang="en-US" altLang="ko-KR" sz="1400" b="0" i="1" dirty="0" smtClean="0">
                            <a:latin typeface="Cambria Math" panose="02040503050406030204" pitchFamily="18" charset="0"/>
                          </a:rPr>
                          <m:t>𝑎</m:t>
                        </m:r>
                      </m:sub>
                    </m:sSub>
                    <m:sSup>
                      <m:sSupPr>
                        <m:ctrlPr>
                          <a:rPr lang="en-US" altLang="ko-KR" sz="1400" b="0" i="1" dirty="0" smtClean="0">
                            <a:latin typeface="Cambria Math" panose="02040503050406030204" pitchFamily="18" charset="0"/>
                          </a:rPr>
                        </m:ctrlPr>
                      </m:sSupPr>
                      <m:e>
                        <m:r>
                          <a:rPr lang="en-US" altLang="ko-KR" sz="1400" i="1" dirty="0">
                            <a:latin typeface="Cambria Math" panose="02040503050406030204" pitchFamily="18" charset="0"/>
                          </a:rPr>
                          <m:t>𝑄</m:t>
                        </m:r>
                      </m:e>
                      <m:sup>
                        <m:sSup>
                          <m:sSupPr>
                            <m:ctrlPr>
                              <a:rPr lang="en-US" altLang="ko-KR" sz="1400" b="0" i="1" dirty="0" smtClean="0">
                                <a:latin typeface="Cambria Math" panose="02040503050406030204" pitchFamily="18" charset="0"/>
                              </a:rPr>
                            </m:ctrlPr>
                          </m:sSupPr>
                          <m:e>
                            <m:r>
                              <a:rPr lang="en-US" altLang="ko-KR" sz="1400" i="1" dirty="0" smtClean="0">
                                <a:latin typeface="Cambria Math" panose="02040503050406030204" pitchFamily="18" charset="0"/>
                              </a:rPr>
                              <m:t>µ</m:t>
                            </m:r>
                          </m:e>
                          <m:sup>
                            <m:r>
                              <a:rPr lang="en-US" altLang="ko-KR" sz="1400" b="0" i="1" dirty="0" smtClean="0">
                                <a:latin typeface="Cambria Math" panose="02040503050406030204" pitchFamily="18" charset="0"/>
                              </a:rPr>
                              <m:t>𝑘</m:t>
                            </m:r>
                          </m:sup>
                        </m:sSup>
                      </m:sup>
                    </m:sSup>
                    <m:d>
                      <m:dPr>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𝑠</m:t>
                        </m:r>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𝑎</m:t>
                        </m:r>
                      </m:e>
                    </m:d>
                  </m:oMath>
                </a14:m>
                <a:endParaRPr lang="en-US" altLang="ko-KR" sz="1400" b="0" i="1" dirty="0" smtClean="0">
                  <a:latin typeface="Cambria Math" panose="02040503050406030204" pitchFamily="18" charset="0"/>
                </a:endParaRPr>
              </a:p>
              <a:p>
                <a:r>
                  <a:rPr lang="en-US" altLang="ko-KR" sz="1400" dirty="0" smtClean="0"/>
                  <a:t>In </a:t>
                </a:r>
                <a:r>
                  <a:rPr lang="en-US" altLang="ko-KR" sz="1400" dirty="0"/>
                  <a:t>continuous action spaces, greedy policy improvement becomes problematic, requiring a global </a:t>
                </a:r>
                <a:r>
                  <a:rPr lang="en-US" altLang="ko-KR" sz="1400" dirty="0" err="1"/>
                  <a:t>maximisation</a:t>
                </a:r>
                <a:r>
                  <a:rPr lang="en-US" altLang="ko-KR" sz="1400" dirty="0"/>
                  <a:t> at every step. Instead, a simple and computationally </a:t>
                </a:r>
                <a:r>
                  <a:rPr lang="en-US" altLang="ko-KR" sz="1400" dirty="0" smtClean="0"/>
                  <a:t>attractive </a:t>
                </a:r>
                <a:r>
                  <a:rPr lang="en-US" altLang="ko-KR" sz="1400" dirty="0"/>
                  <a:t>alternative is to move the policy in the direction of the gradient of Q, rather than globally </a:t>
                </a:r>
                <a:r>
                  <a:rPr lang="en-US" altLang="ko-KR" sz="1400" dirty="0" err="1"/>
                  <a:t>maximising</a:t>
                </a:r>
                <a:r>
                  <a:rPr lang="en-US" altLang="ko-KR" sz="1400" dirty="0"/>
                  <a:t> Q. </a:t>
                </a:r>
                <a:r>
                  <a:rPr lang="en-US" altLang="ko-KR" sz="1400" dirty="0" smtClean="0"/>
                  <a:t>Specifically</a:t>
                </a:r>
                <a:r>
                  <a:rPr lang="en-US" altLang="ko-KR" sz="1400" dirty="0"/>
                  <a:t>, for each visited state s, the policy parameters θk+1 are updated in proportion to the gradient </a:t>
                </a:r>
                <a14:m>
                  <m:oMath xmlns:m="http://schemas.openxmlformats.org/officeDocument/2006/math">
                    <m:r>
                      <a:rPr lang="en-US" altLang="ko-KR" sz="1400" i="0" dirty="0" smtClean="0">
                        <a:latin typeface="Cambria Math" panose="02040503050406030204" pitchFamily="18" charset="0"/>
                      </a:rPr>
                      <m:t>𝛻</m:t>
                    </m:r>
                    <m:r>
                      <a:rPr lang="en-US" altLang="ko-KR" sz="1400" i="1" dirty="0" err="1" smtClean="0">
                        <a:latin typeface="Cambria Math" panose="02040503050406030204" pitchFamily="18" charset="0"/>
                      </a:rPr>
                      <m:t>𝜃</m:t>
                    </m:r>
                    <m:sSup>
                      <m:sSupPr>
                        <m:ctrlPr>
                          <a:rPr lang="en-US" altLang="ko-KR" sz="1400" b="0" i="1" dirty="0" smtClean="0">
                            <a:latin typeface="Cambria Math" panose="02040503050406030204" pitchFamily="18" charset="0"/>
                          </a:rPr>
                        </m:ctrlPr>
                      </m:sSupPr>
                      <m:e>
                        <m:r>
                          <a:rPr lang="en-US" altLang="ko-KR" sz="1400" i="1" dirty="0" err="1" smtClean="0">
                            <a:latin typeface="Cambria Math" panose="02040503050406030204" pitchFamily="18" charset="0"/>
                          </a:rPr>
                          <m:t>𝑄</m:t>
                        </m:r>
                      </m:e>
                      <m:sup>
                        <m:sSup>
                          <m:sSupPr>
                            <m:ctrlPr>
                              <a:rPr lang="en-US" altLang="ko-KR" sz="1400" b="0" i="1" dirty="0" smtClean="0">
                                <a:latin typeface="Cambria Math" panose="02040503050406030204" pitchFamily="18" charset="0"/>
                              </a:rPr>
                            </m:ctrlPr>
                          </m:sSupPr>
                          <m:e>
                            <m:r>
                              <a:rPr lang="en-US" altLang="ko-KR" sz="1400" i="1" dirty="0" err="1" smtClean="0">
                                <a:latin typeface="Cambria Math" panose="02040503050406030204" pitchFamily="18" charset="0"/>
                              </a:rPr>
                              <m:t>µ</m:t>
                            </m:r>
                          </m:e>
                          <m:sup>
                            <m:r>
                              <a:rPr lang="en-US" altLang="ko-KR" sz="1400" b="0" i="1" dirty="0" smtClean="0">
                                <a:latin typeface="Cambria Math" panose="02040503050406030204" pitchFamily="18" charset="0"/>
                              </a:rPr>
                              <m:t>𝑘</m:t>
                            </m:r>
                          </m:sup>
                        </m:sSup>
                      </m:sup>
                    </m:sSup>
                    <m:r>
                      <a:rPr lang="en-US" altLang="ko-KR" sz="1400" i="1" dirty="0" smtClean="0">
                        <a:latin typeface="Cambria Math" panose="02040503050406030204" pitchFamily="18" charset="0"/>
                      </a:rPr>
                      <m:t>(</m:t>
                    </m:r>
                    <m:r>
                      <a:rPr lang="en-US" altLang="ko-KR" sz="1400" i="1" dirty="0">
                        <a:latin typeface="Cambria Math" panose="02040503050406030204" pitchFamily="18" charset="0"/>
                      </a:rPr>
                      <m:t>𝑠</m:t>
                    </m:r>
                    <m:r>
                      <a:rPr lang="en-US" altLang="ko-KR" sz="1400" i="1" dirty="0">
                        <a:latin typeface="Cambria Math" panose="02040503050406030204" pitchFamily="18" charset="0"/>
                      </a:rPr>
                      <m:t>, </m:t>
                    </m:r>
                    <m:sSub>
                      <m:sSubPr>
                        <m:ctrlPr>
                          <a:rPr lang="en-US" altLang="ko-KR" sz="1400" b="0" i="1" dirty="0" smtClean="0">
                            <a:latin typeface="Cambria Math" panose="02040503050406030204" pitchFamily="18" charset="0"/>
                          </a:rPr>
                        </m:ctrlPr>
                      </m:sSubPr>
                      <m:e>
                        <m:r>
                          <a:rPr lang="en-US" altLang="ko-KR" sz="1400" i="1" dirty="0">
                            <a:latin typeface="Cambria Math" panose="02040503050406030204" pitchFamily="18" charset="0"/>
                          </a:rPr>
                          <m:t>µ</m:t>
                        </m:r>
                      </m:e>
                      <m:sub>
                        <m:r>
                          <a:rPr lang="en-US" altLang="ko-KR" sz="1400" i="1" dirty="0">
                            <a:latin typeface="Cambria Math" panose="02040503050406030204" pitchFamily="18" charset="0"/>
                          </a:rPr>
                          <m:t>𝜃</m:t>
                        </m:r>
                      </m:sub>
                    </m:sSub>
                    <m:r>
                      <a:rPr lang="en-US" altLang="ko-KR" sz="1400" i="1" dirty="0">
                        <a:latin typeface="Cambria Math" panose="02040503050406030204" pitchFamily="18" charset="0"/>
                      </a:rPr>
                      <m:t>(</m:t>
                    </m:r>
                    <m:r>
                      <a:rPr lang="en-US" altLang="ko-KR" sz="1400" i="1" dirty="0">
                        <a:latin typeface="Cambria Math" panose="02040503050406030204" pitchFamily="18" charset="0"/>
                      </a:rPr>
                      <m:t>𝑠</m:t>
                    </m:r>
                    <m:r>
                      <a:rPr lang="en-US" altLang="ko-KR" sz="1400" i="1" dirty="0">
                        <a:latin typeface="Cambria Math" panose="02040503050406030204" pitchFamily="18" charset="0"/>
                      </a:rPr>
                      <m:t>)).</m:t>
                    </m:r>
                  </m:oMath>
                </a14:m>
                <a:endParaRPr lang="en-US" altLang="ko-KR" sz="1400" dirty="0"/>
              </a:p>
              <a:p>
                <a:r>
                  <a:rPr lang="en-US" altLang="ko-KR" sz="1400" dirty="0"/>
                  <a:t>Each state suggests a different direction of policy </a:t>
                </a:r>
                <a:r>
                  <a:rPr lang="en-US" altLang="ko-KR" sz="1400" dirty="0" smtClean="0"/>
                  <a:t>improvement</a:t>
                </a:r>
                <a:r>
                  <a:rPr lang="en-US" altLang="ko-KR" sz="1400" dirty="0"/>
                  <a:t>; these may be averaged together by taking an </a:t>
                </a:r>
                <a:r>
                  <a:rPr lang="en-US" altLang="ko-KR" sz="1400" dirty="0" smtClean="0"/>
                  <a:t>expectation </a:t>
                </a:r>
                <a:r>
                  <a:rPr lang="en-US" altLang="ko-KR" sz="1400" dirty="0"/>
                  <a:t>with respect to the state distribution </a:t>
                </a:r>
                <a14:m>
                  <m:oMath xmlns:m="http://schemas.openxmlformats.org/officeDocument/2006/math">
                    <m:r>
                      <a:rPr lang="en-US" altLang="ko-KR" sz="1400" i="1" dirty="0" smtClean="0">
                        <a:latin typeface="Cambria Math" panose="02040503050406030204" pitchFamily="18" charset="0"/>
                      </a:rPr>
                      <m:t>𝜌</m:t>
                    </m:r>
                    <m:r>
                      <a:rPr lang="en-US" altLang="ko-KR" sz="1400" i="1" dirty="0" smtClean="0">
                        <a:latin typeface="Cambria Math" panose="02040503050406030204" pitchFamily="18" charset="0"/>
                      </a:rPr>
                      <m:t>µ(</m:t>
                    </m:r>
                    <m:r>
                      <a:rPr lang="en-US" altLang="ko-KR" sz="1400" i="1" dirty="0" smtClean="0">
                        <a:latin typeface="Cambria Math" panose="02040503050406030204" pitchFamily="18" charset="0"/>
                      </a:rPr>
                      <m:t>𝑠</m:t>
                    </m:r>
                    <m:r>
                      <a:rPr lang="en-US" altLang="ko-KR" sz="1400" i="1" dirty="0" smtClean="0">
                        <a:latin typeface="Cambria Math" panose="02040503050406030204" pitchFamily="18" charset="0"/>
                      </a:rPr>
                      <m:t>)</m:t>
                    </m:r>
                  </m:oMath>
                </a14:m>
                <a:r>
                  <a:rPr lang="en-US" altLang="ko-KR" sz="1400" dirty="0"/>
                  <a:t>,</a:t>
                </a:r>
                <a:endParaRPr lang="en-US" altLang="ko-KR" sz="1400" dirty="0" smtClean="0"/>
              </a:p>
              <a:p>
                <a:endParaRPr lang="en-US" altLang="ko-KR" sz="1400" dirty="0"/>
              </a:p>
              <a:p>
                <a:r>
                  <a:rPr lang="en-US" altLang="ko-KR" sz="1400" dirty="0"/>
                  <a:t>By applying the chain rule we see that the policy </a:t>
                </a:r>
                <a:r>
                  <a:rPr lang="en-US" altLang="ko-KR" sz="1400" dirty="0" smtClean="0"/>
                  <a:t>improvement </a:t>
                </a:r>
                <a:r>
                  <a:rPr lang="en-US" altLang="ko-KR" sz="1400" dirty="0"/>
                  <a:t>may be decomposed into the gradient of the </a:t>
                </a:r>
                <a:r>
                  <a:rPr lang="en-US" altLang="ko-KR" sz="1400" dirty="0" smtClean="0"/>
                  <a:t>action-value </a:t>
                </a:r>
                <a:r>
                  <a:rPr lang="en-US" altLang="ko-KR" sz="1400" dirty="0"/>
                  <a:t>with respect to actions, and the gradient of the policy with respect to the policy parameters</a:t>
                </a:r>
                <a:r>
                  <a:rPr lang="en-US" altLang="ko-KR" sz="1400" dirty="0" smtClean="0"/>
                  <a:t>.</a:t>
                </a:r>
              </a:p>
              <a:p>
                <a:endParaRPr lang="en-US" altLang="ko-KR" sz="1400" dirty="0"/>
              </a:p>
              <a:p>
                <a:endParaRPr lang="en-US" altLang="ko-KR" sz="1400" dirty="0" smtClean="0"/>
              </a:p>
              <a:p>
                <a:endParaRPr lang="en-US" altLang="ko-KR" sz="1400" dirty="0" smtClean="0"/>
              </a:p>
              <a:p>
                <a:r>
                  <a:rPr lang="en-US" altLang="ko-KR" sz="1400" dirty="0" smtClean="0"/>
                  <a:t>By </a:t>
                </a:r>
                <a:r>
                  <a:rPr lang="en-US" altLang="ko-KR" sz="1400" dirty="0"/>
                  <a:t>convention </a:t>
                </a:r>
                <a14:m>
                  <m:oMath xmlns:m="http://schemas.openxmlformats.org/officeDocument/2006/math">
                    <m:sSub>
                      <m:sSubPr>
                        <m:ctrlPr>
                          <a:rPr lang="en-US" altLang="ko-KR" sz="1400" b="0" i="1" dirty="0" smtClean="0">
                            <a:latin typeface="Cambria Math" panose="02040503050406030204" pitchFamily="18" charset="0"/>
                          </a:rPr>
                        </m:ctrlPr>
                      </m:sSubPr>
                      <m:e>
                        <m:r>
                          <a:rPr lang="en-US" altLang="ko-KR" sz="1400" i="0" dirty="0" smtClean="0">
                            <a:latin typeface="Cambria Math" panose="02040503050406030204" pitchFamily="18" charset="0"/>
                          </a:rPr>
                          <m:t>𝛻</m:t>
                        </m:r>
                      </m:e>
                      <m:sub>
                        <m:r>
                          <a:rPr lang="en-US" altLang="ko-KR" sz="1400" i="1" dirty="0" err="1">
                            <a:latin typeface="Cambria Math" panose="02040503050406030204" pitchFamily="18" charset="0"/>
                          </a:rPr>
                          <m:t>𝜃</m:t>
                        </m:r>
                        <m:r>
                          <a:rPr lang="en-US" altLang="ko-KR" sz="1400" i="1" dirty="0">
                            <a:latin typeface="Cambria Math" panose="02040503050406030204" pitchFamily="18" charset="0"/>
                          </a:rPr>
                          <m:t>µ</m:t>
                        </m:r>
                        <m:r>
                          <a:rPr lang="en-US" altLang="ko-KR" sz="1400" i="1" dirty="0">
                            <a:latin typeface="Cambria Math" panose="02040503050406030204" pitchFamily="18" charset="0"/>
                          </a:rPr>
                          <m:t>𝜃</m:t>
                        </m:r>
                      </m:sub>
                    </m:sSub>
                    <m:r>
                      <a:rPr lang="en-US" altLang="ko-KR" sz="1400" i="1" dirty="0">
                        <a:latin typeface="Cambria Math" panose="02040503050406030204" pitchFamily="18" charset="0"/>
                      </a:rPr>
                      <m:t>(</m:t>
                    </m:r>
                    <m:r>
                      <a:rPr lang="en-US" altLang="ko-KR" sz="1400" i="1" dirty="0">
                        <a:latin typeface="Cambria Math" panose="02040503050406030204" pitchFamily="18" charset="0"/>
                      </a:rPr>
                      <m:t>𝑠</m:t>
                    </m:r>
                    <m:r>
                      <a:rPr lang="en-US" altLang="ko-KR" sz="1400" i="1" dirty="0">
                        <a:latin typeface="Cambria Math" panose="02040503050406030204" pitchFamily="18" charset="0"/>
                      </a:rPr>
                      <m:t>)</m:t>
                    </m:r>
                  </m:oMath>
                </a14:m>
                <a:r>
                  <a:rPr lang="en-US" altLang="ko-KR" sz="1400" dirty="0"/>
                  <a:t> is a Jacobian matrix such that each column is the gradient </a:t>
                </a:r>
                <a14:m>
                  <m:oMath xmlns:m="http://schemas.openxmlformats.org/officeDocument/2006/math">
                    <m:r>
                      <a:rPr lang="en-US" altLang="ko-KR" sz="1400" i="0" dirty="0" smtClean="0">
                        <a:latin typeface="Cambria Math" panose="02040503050406030204" pitchFamily="18" charset="0"/>
                      </a:rPr>
                      <m:t>𝛻</m:t>
                    </m:r>
                    <m:r>
                      <a:rPr lang="en-US" altLang="ko-KR" sz="1400" i="1" dirty="0">
                        <a:latin typeface="Cambria Math" panose="02040503050406030204" pitchFamily="18" charset="0"/>
                      </a:rPr>
                      <m:t>𝜃</m:t>
                    </m:r>
                    <m:sSub>
                      <m:sSubPr>
                        <m:ctrlPr>
                          <a:rPr lang="en-US" altLang="ko-KR" sz="1400" b="0" i="1" dirty="0" smtClean="0">
                            <a:latin typeface="Cambria Math" panose="02040503050406030204" pitchFamily="18" charset="0"/>
                          </a:rPr>
                        </m:ctrlPr>
                      </m:sSubPr>
                      <m:e>
                        <m:d>
                          <m:dPr>
                            <m:begChr m:val="["/>
                            <m:endChr m:val="]"/>
                            <m:ctrlPr>
                              <a:rPr lang="en-US" altLang="ko-KR" sz="1400" i="1" dirty="0">
                                <a:latin typeface="Cambria Math" panose="02040503050406030204" pitchFamily="18" charset="0"/>
                              </a:rPr>
                            </m:ctrlPr>
                          </m:dPr>
                          <m:e>
                            <m:sSub>
                              <m:sSubPr>
                                <m:ctrlPr>
                                  <a:rPr lang="en-US" altLang="ko-KR" sz="1400" b="0" i="1" dirty="0" smtClean="0">
                                    <a:latin typeface="Cambria Math" panose="02040503050406030204" pitchFamily="18" charset="0"/>
                                  </a:rPr>
                                </m:ctrlPr>
                              </m:sSubPr>
                              <m:e>
                                <m:r>
                                  <a:rPr lang="en-US" altLang="ko-KR" sz="1400" i="1" dirty="0">
                                    <a:latin typeface="Cambria Math" panose="02040503050406030204" pitchFamily="18" charset="0"/>
                                  </a:rPr>
                                  <m:t>µ</m:t>
                                </m:r>
                              </m:e>
                              <m:sub>
                                <m:r>
                                  <a:rPr lang="en-US" altLang="ko-KR" sz="1400" i="1" dirty="0">
                                    <a:latin typeface="Cambria Math" panose="02040503050406030204" pitchFamily="18" charset="0"/>
                                  </a:rPr>
                                  <m:t>𝜃</m:t>
                                </m:r>
                              </m:sub>
                            </m:sSub>
                            <m:d>
                              <m:dPr>
                                <m:ctrlPr>
                                  <a:rPr lang="en-US" altLang="ko-KR" sz="1400" i="1" dirty="0">
                                    <a:latin typeface="Cambria Math" panose="02040503050406030204" pitchFamily="18" charset="0"/>
                                  </a:rPr>
                                </m:ctrlPr>
                              </m:dPr>
                              <m:e>
                                <m:r>
                                  <a:rPr lang="en-US" altLang="ko-KR" sz="1400" i="1" dirty="0">
                                    <a:latin typeface="Cambria Math" panose="02040503050406030204" pitchFamily="18" charset="0"/>
                                  </a:rPr>
                                  <m:t>𝑠</m:t>
                                </m:r>
                              </m:e>
                            </m:d>
                          </m:e>
                        </m:d>
                      </m:e>
                      <m:sub>
                        <m:r>
                          <a:rPr lang="en-US" altLang="ko-KR" sz="1400" b="0" i="1" dirty="0" smtClean="0">
                            <a:latin typeface="Cambria Math" panose="02040503050406030204" pitchFamily="18" charset="0"/>
                          </a:rPr>
                          <m:t>𝑑</m:t>
                        </m:r>
                      </m:sub>
                    </m:sSub>
                  </m:oMath>
                </a14:m>
                <a:r>
                  <a:rPr lang="en-US" altLang="ko-KR" sz="1400" dirty="0"/>
                  <a:t> of the </a:t>
                </a:r>
                <a14:m>
                  <m:oMath xmlns:m="http://schemas.openxmlformats.org/officeDocument/2006/math">
                    <m:r>
                      <a:rPr lang="en-US" altLang="ko-KR" sz="1400" i="1" dirty="0" smtClean="0">
                        <a:latin typeface="Cambria Math" panose="02040503050406030204" pitchFamily="18" charset="0"/>
                      </a:rPr>
                      <m:t>𝑑</m:t>
                    </m:r>
                  </m:oMath>
                </a14:m>
                <a:r>
                  <a:rPr lang="en-US" altLang="ko-KR" sz="1400" dirty="0" err="1"/>
                  <a:t>th</a:t>
                </a:r>
                <a:r>
                  <a:rPr lang="en-US" altLang="ko-KR" sz="1400" dirty="0"/>
                  <a:t> action </a:t>
                </a:r>
                <a:r>
                  <a:rPr lang="en-US" altLang="ko-KR" sz="1400" dirty="0" smtClean="0"/>
                  <a:t>dimension </a:t>
                </a:r>
                <a:r>
                  <a:rPr lang="en-US" altLang="ko-KR" sz="1400" dirty="0"/>
                  <a:t>of the policy with respect to the policy parameters </a:t>
                </a:r>
                <a14:m>
                  <m:oMath xmlns:m="http://schemas.openxmlformats.org/officeDocument/2006/math">
                    <m:r>
                      <a:rPr lang="en-US" altLang="ko-KR" sz="1400" i="1" dirty="0" smtClean="0">
                        <a:latin typeface="Cambria Math" panose="02040503050406030204" pitchFamily="18" charset="0"/>
                      </a:rPr>
                      <m:t>𝜃</m:t>
                    </m:r>
                  </m:oMath>
                </a14:m>
                <a:r>
                  <a:rPr lang="en-US" altLang="ko-KR" sz="1400" dirty="0"/>
                  <a:t>. However, by changing the policy, different states are </a:t>
                </a:r>
                <a:r>
                  <a:rPr lang="en-US" altLang="ko-KR" sz="1400" dirty="0" smtClean="0"/>
                  <a:t>visited </a:t>
                </a:r>
                <a:r>
                  <a:rPr lang="en-US" altLang="ko-KR" sz="1400" dirty="0"/>
                  <a:t>and the state distribution </a:t>
                </a:r>
                <a14:m>
                  <m:oMath xmlns:m="http://schemas.openxmlformats.org/officeDocument/2006/math">
                    <m:r>
                      <a:rPr lang="en-US" altLang="ko-KR" sz="1400" i="1" dirty="0" smtClean="0">
                        <a:latin typeface="Cambria Math" panose="02040503050406030204" pitchFamily="18" charset="0"/>
                      </a:rPr>
                      <m:t>𝜌</m:t>
                    </m:r>
                    <m:r>
                      <a:rPr lang="en-US" altLang="ko-KR" sz="1400" i="1" dirty="0" smtClean="0">
                        <a:latin typeface="Cambria Math" panose="02040503050406030204" pitchFamily="18" charset="0"/>
                      </a:rPr>
                      <m:t>µ</m:t>
                    </m:r>
                  </m:oMath>
                </a14:m>
                <a:r>
                  <a:rPr lang="en-US" altLang="ko-KR" sz="1400" dirty="0"/>
                  <a:t> will change. As a result it is not immediately obvious that this approach </a:t>
                </a:r>
                <a:r>
                  <a:rPr lang="en-US" altLang="ko-KR" sz="1400" dirty="0" smtClean="0"/>
                  <a:t>guarantees </a:t>
                </a:r>
                <a:r>
                  <a:rPr lang="en-US" altLang="ko-KR" sz="1400" dirty="0"/>
                  <a:t>improvement, without taking account of the change to distribution. However, the theory below shows that, like the stochastic policy gradient theorem, there is no need to compute the gradient of the state distribution; and that the intuitive update outlined above is following precisely the gradient of the performance objective.</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t="-840"/>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4962265" y="3563479"/>
            <a:ext cx="3514725" cy="466725"/>
          </a:xfrm>
          <a:prstGeom prst="rect">
            <a:avLst/>
          </a:prstGeom>
        </p:spPr>
      </p:pic>
      <p:pic>
        <p:nvPicPr>
          <p:cNvPr id="5" name="그림 4"/>
          <p:cNvPicPr>
            <a:picLocks noChangeAspect="1"/>
          </p:cNvPicPr>
          <p:nvPr/>
        </p:nvPicPr>
        <p:blipFill>
          <a:blip r:embed="rId4"/>
          <a:stretch>
            <a:fillRect/>
          </a:stretch>
        </p:blipFill>
        <p:spPr>
          <a:xfrm>
            <a:off x="6012388" y="4430015"/>
            <a:ext cx="3924300" cy="703058"/>
          </a:xfrm>
          <a:prstGeom prst="rect">
            <a:avLst/>
          </a:prstGeom>
        </p:spPr>
      </p:pic>
    </p:spTree>
    <p:extLst>
      <p:ext uri="{BB962C8B-B14F-4D97-AF65-F5344CB8AC3E}">
        <p14:creationId xmlns:p14="http://schemas.microsoft.com/office/powerpoint/2010/main" val="68755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Deterministic Policy Gradient Theorem</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7884160" cy="4351338"/>
              </a:xfrm>
            </p:spPr>
            <p:txBody>
              <a:bodyPr>
                <a:normAutofit/>
              </a:bodyPr>
              <a:lstStyle/>
              <a:p>
                <a:r>
                  <a:rPr lang="en-US" altLang="ko-KR" sz="2000" dirty="0" smtClean="0"/>
                  <a:t>We now formally consider a deterministic policy </a:t>
                </a:r>
                <a14:m>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µ</m:t>
                        </m:r>
                      </m:e>
                      <m:sub>
                        <m:r>
                          <a:rPr lang="en-US" altLang="ko-KR" sz="2000" i="1" dirty="0" smtClean="0">
                            <a:latin typeface="Cambria Math" panose="02040503050406030204" pitchFamily="18" charset="0"/>
                          </a:rPr>
                          <m:t>𝜃</m:t>
                        </m:r>
                      </m:sub>
                    </m:sSub>
                    <m:r>
                      <a:rPr lang="en-US" altLang="ko-KR" sz="2000" i="1" dirty="0" smtClean="0">
                        <a:latin typeface="Cambria Math" panose="02040503050406030204" pitchFamily="18" charset="0"/>
                      </a:rPr>
                      <m:t> : </m:t>
                    </m:r>
                    <m:r>
                      <a:rPr lang="en-US" altLang="ko-KR" sz="2000" i="1" dirty="0" smtClean="0">
                        <a:latin typeface="Cambria Math" panose="02040503050406030204" pitchFamily="18" charset="0"/>
                      </a:rPr>
                      <m:t>𝑆</m:t>
                    </m:r>
                    <m:r>
                      <a:rPr lang="en-US" altLang="ko-KR" sz="2000" i="1" dirty="0" smtClean="0">
                        <a:latin typeface="Cambria Math" panose="02040503050406030204" pitchFamily="18" charset="0"/>
                      </a:rPr>
                      <m:t> → </m:t>
                    </m:r>
                    <m:r>
                      <a:rPr lang="en-US" altLang="ko-KR" sz="2000" i="1" dirty="0" smtClean="0">
                        <a:latin typeface="Cambria Math" panose="02040503050406030204" pitchFamily="18" charset="0"/>
                      </a:rPr>
                      <m:t>𝐴</m:t>
                    </m:r>
                  </m:oMath>
                </a14:m>
                <a:r>
                  <a:rPr lang="en-US" altLang="ko-KR" sz="2000" dirty="0"/>
                  <a:t> with parameter vector </a:t>
                </a:r>
                <a14:m>
                  <m:oMath xmlns:m="http://schemas.openxmlformats.org/officeDocument/2006/math">
                    <m:r>
                      <a:rPr lang="en-US" altLang="ko-KR" sz="2000" i="1" dirty="0" smtClean="0">
                        <a:latin typeface="Cambria Math" panose="02040503050406030204" pitchFamily="18" charset="0"/>
                      </a:rPr>
                      <m:t>𝜃</m:t>
                    </m:r>
                    <m:r>
                      <a:rPr lang="en-US" altLang="ko-KR" sz="2000" i="1" dirty="0" smtClean="0">
                        <a:latin typeface="Cambria Math" panose="02040503050406030204" pitchFamily="18" charset="0"/>
                      </a:rPr>
                      <m:t> ∈</m:t>
                    </m:r>
                    <m:sSub>
                      <m:sSubPr>
                        <m:ctrlPr>
                          <a:rPr lang="en-US" altLang="ko-KR" sz="2000" b="0" i="1" dirty="0" smtClean="0">
                            <a:latin typeface="Cambria Math" panose="02040503050406030204" pitchFamily="18" charset="0"/>
                          </a:rPr>
                        </m:ctrlPr>
                      </m:sSubPr>
                      <m:e>
                        <m:r>
                          <a:rPr lang="en-US" altLang="ko-KR" sz="2000" b="0" i="1" dirty="0" smtClean="0">
                            <a:latin typeface="Cambria Math" panose="02040503050406030204" pitchFamily="18" charset="0"/>
                          </a:rPr>
                          <m:t>ℝ</m:t>
                        </m:r>
                      </m:e>
                      <m:sub>
                        <m:r>
                          <a:rPr lang="en-US" altLang="ko-KR" sz="2000" b="0" i="1" dirty="0" smtClean="0">
                            <a:latin typeface="Cambria Math" panose="02040503050406030204" pitchFamily="18" charset="0"/>
                          </a:rPr>
                          <m:t>𝑛</m:t>
                        </m:r>
                      </m:sub>
                    </m:sSub>
                    <m:r>
                      <a:rPr lang="en-US" altLang="ko-KR" sz="2000" b="0" i="1" dirty="0" smtClean="0">
                        <a:latin typeface="Cambria Math" panose="02040503050406030204" pitchFamily="18" charset="0"/>
                      </a:rPr>
                      <m:t>.</m:t>
                    </m:r>
                  </m:oMath>
                </a14:m>
                <a:r>
                  <a:rPr lang="en-US" altLang="ko-KR" sz="2000" dirty="0" smtClean="0"/>
                  <a:t> </a:t>
                </a:r>
                <a:r>
                  <a:rPr lang="en-US" altLang="ko-KR" sz="2000" dirty="0"/>
                  <a:t>We define a performance objective </a:t>
                </a:r>
                <a14:m>
                  <m:oMath xmlns:m="http://schemas.openxmlformats.org/officeDocument/2006/math">
                    <m:r>
                      <a:rPr lang="en-US" altLang="ko-KR" sz="2000" i="1" dirty="0" smtClean="0">
                        <a:latin typeface="Cambria Math" panose="02040503050406030204" pitchFamily="18" charset="0"/>
                      </a:rPr>
                      <m:t>𝐽</m:t>
                    </m:r>
                    <m:r>
                      <a:rPr lang="en-US" altLang="ko-KR" sz="2000" i="1" dirty="0" smtClean="0">
                        <a:latin typeface="Cambria Math" panose="02040503050406030204" pitchFamily="18" charset="0"/>
                      </a:rPr>
                      <m:t>(</m:t>
                    </m:r>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µ</m:t>
                        </m:r>
                      </m:e>
                      <m:sub>
                        <m:r>
                          <a:rPr lang="en-US" altLang="ko-KR" sz="2000" i="1" dirty="0" smtClean="0">
                            <a:latin typeface="Cambria Math" panose="02040503050406030204" pitchFamily="18" charset="0"/>
                          </a:rPr>
                          <m:t>𝜃</m:t>
                        </m:r>
                      </m:sub>
                    </m:sSub>
                    <m:r>
                      <a:rPr lang="en-US" altLang="ko-KR" sz="2000" i="1" dirty="0" smtClean="0">
                        <a:latin typeface="Cambria Math" panose="02040503050406030204" pitchFamily="18" charset="0"/>
                      </a:rPr>
                      <m:t>) =</m:t>
                    </m:r>
                    <m:r>
                      <a:rPr lang="en-US" altLang="ko-KR" sz="2000" b="0" i="1" dirty="0" smtClean="0">
                        <a:latin typeface="Cambria Math" panose="02040503050406030204" pitchFamily="18" charset="0"/>
                      </a:rPr>
                      <m:t>𝔼</m:t>
                    </m:r>
                    <m:r>
                      <a:rPr lang="en-US" altLang="ko-KR" sz="2000" i="1" dirty="0" smtClean="0">
                        <a:latin typeface="Cambria Math" panose="02040503050406030204" pitchFamily="18" charset="0"/>
                      </a:rPr>
                      <m:t> [</m:t>
                    </m:r>
                    <m:sSubSup>
                      <m:sSubSupPr>
                        <m:ctrlPr>
                          <a:rPr lang="en-US" altLang="ko-KR" sz="2000" b="0" i="1" dirty="0" smtClean="0">
                            <a:latin typeface="Cambria Math" panose="02040503050406030204" pitchFamily="18" charset="0"/>
                          </a:rPr>
                        </m:ctrlPr>
                      </m:sSubSupPr>
                      <m:e>
                        <m:r>
                          <a:rPr lang="en-US" altLang="ko-KR" sz="2000" i="1" dirty="0" err="1" smtClean="0">
                            <a:latin typeface="Cambria Math" panose="02040503050406030204" pitchFamily="18" charset="0"/>
                          </a:rPr>
                          <m:t>𝑟</m:t>
                        </m:r>
                      </m:e>
                      <m:sub>
                        <m:r>
                          <a:rPr lang="en-US" altLang="ko-KR" sz="2000" i="1" dirty="0" smtClean="0">
                            <a:latin typeface="Cambria Math" panose="02040503050406030204" pitchFamily="18" charset="0"/>
                          </a:rPr>
                          <m:t>1</m:t>
                        </m:r>
                      </m:sub>
                      <m:sup>
                        <m:r>
                          <a:rPr lang="en-US" altLang="ko-KR" sz="2000" i="1" dirty="0" err="1" smtClean="0">
                            <a:latin typeface="Cambria Math" panose="02040503050406030204" pitchFamily="18" charset="0"/>
                          </a:rPr>
                          <m:t>𝛾</m:t>
                        </m:r>
                      </m:sup>
                    </m:sSubSup>
                    <m:r>
                      <a:rPr lang="en-US" altLang="ko-KR" sz="2000" i="1" dirty="0">
                        <a:latin typeface="Cambria Math" panose="02040503050406030204" pitchFamily="18" charset="0"/>
                      </a:rPr>
                      <m:t>|µ]</m:t>
                    </m:r>
                  </m:oMath>
                </a14:m>
                <a:r>
                  <a:rPr lang="en-US" altLang="ko-KR" sz="2000" dirty="0"/>
                  <a:t>, and define probability </a:t>
                </a:r>
                <a:r>
                  <a:rPr lang="en-US" altLang="ko-KR" sz="2000" dirty="0" smtClean="0"/>
                  <a:t>distribution </a:t>
                </a:r>
                <a14:m>
                  <m:oMath xmlns:m="http://schemas.openxmlformats.org/officeDocument/2006/math">
                    <m:r>
                      <a:rPr lang="en-US" altLang="ko-KR" sz="2000" i="1" dirty="0" smtClean="0">
                        <a:latin typeface="Cambria Math" panose="02040503050406030204" pitchFamily="18" charset="0"/>
                      </a:rPr>
                      <m:t>𝑝</m:t>
                    </m:r>
                    <m:r>
                      <a:rPr lang="en-US" altLang="ko-KR" sz="2000" i="1" dirty="0" smtClean="0">
                        <a:latin typeface="Cambria Math" panose="02040503050406030204" pitchFamily="18" charset="0"/>
                      </a:rPr>
                      <m:t>(</m:t>
                    </m:r>
                    <m:r>
                      <a:rPr lang="en-US" altLang="ko-KR" sz="2000" i="1" dirty="0" smtClean="0">
                        <a:latin typeface="Cambria Math" panose="02040503050406030204" pitchFamily="18" charset="0"/>
                      </a:rPr>
                      <m:t>𝑠</m:t>
                    </m:r>
                    <m:r>
                      <a:rPr lang="en-US" altLang="ko-KR" sz="2000" i="1" dirty="0" smtClean="0">
                        <a:latin typeface="Cambria Math" panose="02040503050406030204" pitchFamily="18" charset="0"/>
                      </a:rPr>
                      <m:t> → </m:t>
                    </m:r>
                    <m:r>
                      <a:rPr lang="en-US" altLang="ko-KR" sz="2000" i="1" dirty="0" smtClean="0">
                        <a:latin typeface="Cambria Math" panose="02040503050406030204" pitchFamily="18" charset="0"/>
                      </a:rPr>
                      <m:t>𝑠</m:t>
                    </m:r>
                    <m:r>
                      <a:rPr lang="en-US" altLang="ko-KR" sz="2000" b="0" i="1" dirty="0" smtClean="0">
                        <a:latin typeface="Cambria Math" panose="02040503050406030204" pitchFamily="18" charset="0"/>
                      </a:rPr>
                      <m:t>′</m:t>
                    </m:r>
                    <m:r>
                      <a:rPr lang="en-US" altLang="ko-KR" sz="2000" i="1" dirty="0" smtClean="0">
                        <a:latin typeface="Cambria Math" panose="02040503050406030204" pitchFamily="18" charset="0"/>
                      </a:rPr>
                      <m:t>, </m:t>
                    </m:r>
                    <m:r>
                      <a:rPr lang="en-US" altLang="ko-KR" sz="2000" i="1" dirty="0" smtClean="0">
                        <a:latin typeface="Cambria Math" panose="02040503050406030204" pitchFamily="18" charset="0"/>
                      </a:rPr>
                      <m:t>𝑡</m:t>
                    </m:r>
                    <m:r>
                      <a:rPr lang="en-US" altLang="ko-KR" sz="2000" i="1" dirty="0" smtClean="0">
                        <a:latin typeface="Cambria Math" panose="02040503050406030204" pitchFamily="18" charset="0"/>
                      </a:rPr>
                      <m:t>, µ)</m:t>
                    </m:r>
                  </m:oMath>
                </a14:m>
                <a:r>
                  <a:rPr lang="en-US" altLang="ko-KR" sz="2000" dirty="0"/>
                  <a:t> and discounted state distribution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𝜌</m:t>
                        </m:r>
                      </m:e>
                      <m:sup>
                        <m:r>
                          <a:rPr lang="en-US" altLang="ko-KR" sz="2000" i="1" dirty="0" smtClean="0">
                            <a:latin typeface="Cambria Math" panose="02040503050406030204" pitchFamily="18" charset="0"/>
                          </a:rPr>
                          <m:t>µ</m:t>
                        </m:r>
                      </m:sup>
                    </m:sSup>
                    <m:r>
                      <a:rPr lang="en-US" altLang="ko-KR" sz="2000" i="1" dirty="0" smtClean="0">
                        <a:latin typeface="Cambria Math" panose="02040503050406030204" pitchFamily="18" charset="0"/>
                      </a:rPr>
                      <m:t>(</m:t>
                    </m:r>
                    <m:r>
                      <a:rPr lang="en-US" altLang="ko-KR" sz="2000" i="1" dirty="0" smtClean="0">
                        <a:latin typeface="Cambria Math" panose="02040503050406030204" pitchFamily="18" charset="0"/>
                      </a:rPr>
                      <m:t>𝑠</m:t>
                    </m:r>
                    <m:r>
                      <a:rPr lang="en-US" altLang="ko-KR" sz="2000" i="1" dirty="0" smtClean="0">
                        <a:latin typeface="Cambria Math" panose="02040503050406030204" pitchFamily="18" charset="0"/>
                      </a:rPr>
                      <m:t>)</m:t>
                    </m:r>
                  </m:oMath>
                </a14:m>
                <a:r>
                  <a:rPr lang="en-US" altLang="ko-KR" sz="2000" dirty="0"/>
                  <a:t> </a:t>
                </a:r>
                <a:r>
                  <a:rPr lang="en-US" altLang="ko-KR" sz="2000" dirty="0" smtClean="0"/>
                  <a:t> analogously </a:t>
                </a:r>
                <a:r>
                  <a:rPr lang="en-US" altLang="ko-KR" sz="2000" dirty="0"/>
                  <a:t>to the stochastic case. This again lets us to write the performance objective as an expectation</a:t>
                </a:r>
                <a:r>
                  <a:rPr lang="en-US" altLang="ko-KR" sz="2000" dirty="0" smtClean="0"/>
                  <a:t>,</a:t>
                </a:r>
              </a:p>
              <a:p>
                <a:endParaRPr lang="en-US" altLang="ko-KR" sz="2000" dirty="0"/>
              </a:p>
              <a:p>
                <a:endParaRPr lang="ko-KR" altLang="en-US" sz="20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7884160" cy="4351338"/>
              </a:xfrm>
              <a:blipFill>
                <a:blip r:embed="rId2"/>
                <a:stretch>
                  <a:fillRect l="-696" t="-1401"/>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8722360" y="2153920"/>
            <a:ext cx="3257550" cy="762000"/>
          </a:xfrm>
          <a:prstGeom prst="rect">
            <a:avLst/>
          </a:prstGeom>
        </p:spPr>
      </p:pic>
      <p:pic>
        <p:nvPicPr>
          <p:cNvPr id="5" name="그림 4"/>
          <p:cNvPicPr>
            <a:picLocks noChangeAspect="1"/>
          </p:cNvPicPr>
          <p:nvPr/>
        </p:nvPicPr>
        <p:blipFill>
          <a:blip r:embed="rId4"/>
          <a:stretch>
            <a:fillRect/>
          </a:stretch>
        </p:blipFill>
        <p:spPr>
          <a:xfrm>
            <a:off x="1126490" y="4001294"/>
            <a:ext cx="4076700" cy="1847850"/>
          </a:xfrm>
          <a:prstGeom prst="rect">
            <a:avLst/>
          </a:prstGeom>
        </p:spPr>
      </p:pic>
    </p:spTree>
    <p:extLst>
      <p:ext uri="{BB962C8B-B14F-4D97-AF65-F5344CB8AC3E}">
        <p14:creationId xmlns:p14="http://schemas.microsoft.com/office/powerpoint/2010/main" val="2743507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Limit of the Stochastic Policy Gradient</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sz="2000" dirty="0" smtClean="0"/>
                  <a:t>The deterministic policy gradient theorem does not at first glance look like the stochastic version (Equation 2). However</a:t>
                </a:r>
                <a:r>
                  <a:rPr lang="en-US" altLang="ko-KR" sz="2000" dirty="0"/>
                  <a:t>, we now show that, for a wide class of stochastic policies, including many bump functions, the </a:t>
                </a:r>
                <a:r>
                  <a:rPr lang="en-US" altLang="ko-KR" sz="2000" dirty="0" smtClean="0"/>
                  <a:t>deterministic </a:t>
                </a:r>
                <a:r>
                  <a:rPr lang="en-US" altLang="ko-KR" sz="2000" dirty="0"/>
                  <a:t>policy gradient is indeed a special (limiting) case of the stochastic policy gradient. </a:t>
                </a:r>
                <a:endParaRPr lang="en-US" altLang="ko-KR" sz="2000" dirty="0" smtClean="0"/>
              </a:p>
              <a:p>
                <a:r>
                  <a:rPr lang="en-US" altLang="ko-KR" sz="2000" dirty="0" smtClean="0"/>
                  <a:t>We </a:t>
                </a:r>
                <a:r>
                  <a:rPr lang="en-US" altLang="ko-KR" sz="2000" dirty="0" err="1"/>
                  <a:t>parametrise</a:t>
                </a:r>
                <a:r>
                  <a:rPr lang="en-US" altLang="ko-KR" sz="2000" dirty="0"/>
                  <a:t> stochastic </a:t>
                </a:r>
                <a:r>
                  <a:rPr lang="en-US" altLang="ko-KR" sz="2000" dirty="0" smtClean="0"/>
                  <a:t>policies </a:t>
                </a:r>
                <a14:m>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𝜋</m:t>
                        </m:r>
                      </m:e>
                      <m:sub>
                        <m:sSub>
                          <m:sSubPr>
                            <m:ctrlPr>
                              <a:rPr lang="en-US" altLang="ko-KR" sz="2000" b="0" i="1" dirty="0" smtClean="0">
                                <a:latin typeface="Cambria Math" panose="02040503050406030204" pitchFamily="18" charset="0"/>
                              </a:rPr>
                            </m:ctrlPr>
                          </m:sSubPr>
                          <m:e>
                            <m:r>
                              <a:rPr lang="en-US" altLang="ko-KR" sz="2000" i="1" dirty="0">
                                <a:latin typeface="Cambria Math" panose="02040503050406030204" pitchFamily="18" charset="0"/>
                              </a:rPr>
                              <m:t>µ</m:t>
                            </m:r>
                          </m:e>
                          <m:sub>
                            <m:r>
                              <a:rPr lang="en-US" altLang="ko-KR" sz="2000" i="1" dirty="0" err="1">
                                <a:latin typeface="Cambria Math" panose="02040503050406030204" pitchFamily="18" charset="0"/>
                              </a:rPr>
                              <m:t>𝜃</m:t>
                            </m:r>
                          </m:sub>
                        </m:sSub>
                        <m:r>
                          <a:rPr lang="en-US" altLang="ko-KR" sz="2000" i="1" dirty="0" err="1">
                            <a:latin typeface="Cambria Math" panose="02040503050406030204" pitchFamily="18" charset="0"/>
                          </a:rPr>
                          <m:t>,</m:t>
                        </m:r>
                        <m:r>
                          <a:rPr lang="en-US" altLang="ko-KR" sz="2000" i="1" dirty="0" err="1">
                            <a:latin typeface="Cambria Math" panose="02040503050406030204" pitchFamily="18" charset="0"/>
                          </a:rPr>
                          <m:t>𝜎</m:t>
                        </m:r>
                      </m:sub>
                    </m:sSub>
                  </m:oMath>
                </a14:m>
                <a:r>
                  <a:rPr lang="en-US" altLang="ko-KR" sz="2000" dirty="0" smtClean="0"/>
                  <a:t> by </a:t>
                </a:r>
                <a:r>
                  <a:rPr lang="en-US" altLang="ko-KR" sz="2000" dirty="0"/>
                  <a:t>a deterministic policy </a:t>
                </a:r>
                <a14:m>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µ</m:t>
                        </m:r>
                      </m:e>
                      <m:sub>
                        <m:r>
                          <a:rPr lang="en-US" altLang="ko-KR" sz="2000" i="1" dirty="0" smtClean="0">
                            <a:latin typeface="Cambria Math" panose="02040503050406030204" pitchFamily="18" charset="0"/>
                          </a:rPr>
                          <m:t>𝜃</m:t>
                        </m:r>
                      </m:sub>
                    </m:sSub>
                    <m:r>
                      <a:rPr lang="en-US" altLang="ko-KR" sz="2000" i="1" dirty="0" smtClean="0">
                        <a:latin typeface="Cambria Math" panose="02040503050406030204" pitchFamily="18" charset="0"/>
                      </a:rPr>
                      <m:t> : </m:t>
                    </m:r>
                    <m:r>
                      <a:rPr lang="en-US" altLang="ko-KR" sz="2000" i="1" dirty="0" smtClean="0">
                        <a:latin typeface="Cambria Math" panose="02040503050406030204" pitchFamily="18" charset="0"/>
                      </a:rPr>
                      <m:t>𝑆</m:t>
                    </m:r>
                    <m:r>
                      <a:rPr lang="en-US" altLang="ko-KR" sz="2000" i="1" dirty="0" smtClean="0">
                        <a:latin typeface="Cambria Math" panose="02040503050406030204" pitchFamily="18" charset="0"/>
                      </a:rPr>
                      <m:t> → </m:t>
                    </m:r>
                    <m:r>
                      <a:rPr lang="en-US" altLang="ko-KR" sz="2000" i="1" dirty="0" smtClean="0">
                        <a:latin typeface="Cambria Math" panose="02040503050406030204" pitchFamily="18" charset="0"/>
                      </a:rPr>
                      <m:t>𝐴</m:t>
                    </m:r>
                    <m:r>
                      <a:rPr lang="en-US" altLang="ko-KR" sz="2000" i="1" dirty="0" smtClean="0">
                        <a:latin typeface="Cambria Math" panose="02040503050406030204" pitchFamily="18" charset="0"/>
                      </a:rPr>
                      <m:t> </m:t>
                    </m:r>
                  </m:oMath>
                </a14:m>
                <a:r>
                  <a:rPr lang="en-US" altLang="ko-KR" sz="2000" dirty="0"/>
                  <a:t>and a variance parameter </a:t>
                </a:r>
                <a14:m>
                  <m:oMath xmlns:m="http://schemas.openxmlformats.org/officeDocument/2006/math">
                    <m:r>
                      <a:rPr lang="en-US" altLang="ko-KR" sz="2000" i="1" dirty="0" smtClean="0">
                        <a:latin typeface="Cambria Math" panose="02040503050406030204" pitchFamily="18" charset="0"/>
                      </a:rPr>
                      <m:t>𝜎</m:t>
                    </m:r>
                  </m:oMath>
                </a14:m>
                <a:r>
                  <a:rPr lang="en-US" altLang="ko-KR" sz="2000" dirty="0"/>
                  <a:t>, such that for </a:t>
                </a:r>
                <a14:m>
                  <m:oMath xmlns:m="http://schemas.openxmlformats.org/officeDocument/2006/math">
                    <m:r>
                      <a:rPr lang="en-US" altLang="ko-KR" sz="2000" i="1" dirty="0" smtClean="0">
                        <a:latin typeface="Cambria Math" panose="02040503050406030204" pitchFamily="18" charset="0"/>
                      </a:rPr>
                      <m:t>𝜎</m:t>
                    </m:r>
                  </m:oMath>
                </a14:m>
                <a:r>
                  <a:rPr lang="en-US" altLang="ko-KR" sz="2000" dirty="0"/>
                  <a:t> = 0 the stochastic policy is equivalent to the deterministic policy, </a:t>
                </a:r>
                <a14:m>
                  <m:oMath xmlns:m="http://schemas.openxmlformats.org/officeDocument/2006/math">
                    <m:r>
                      <a:rPr lang="en-US" altLang="ko-KR" sz="2000" i="1" dirty="0" smtClean="0">
                        <a:latin typeface="Cambria Math" panose="02040503050406030204" pitchFamily="18" charset="0"/>
                      </a:rPr>
                      <m:t>𝜋</m:t>
                    </m:r>
                    <m:r>
                      <a:rPr lang="en-US" altLang="ko-KR" sz="2000" i="1" dirty="0" smtClean="0">
                        <a:latin typeface="Cambria Math" panose="02040503050406030204" pitchFamily="18" charset="0"/>
                      </a:rPr>
                      <m:t>µ</m:t>
                    </m:r>
                    <m:r>
                      <a:rPr lang="en-US" altLang="ko-KR" sz="2000" i="1" dirty="0" smtClean="0">
                        <a:latin typeface="Cambria Math" panose="02040503050406030204" pitchFamily="18" charset="0"/>
                      </a:rPr>
                      <m:t>𝜃</m:t>
                    </m:r>
                    <m:r>
                      <a:rPr lang="en-US" altLang="ko-KR" sz="2000" i="1" dirty="0" smtClean="0">
                        <a:latin typeface="Cambria Math" panose="02040503050406030204" pitchFamily="18" charset="0"/>
                      </a:rPr>
                      <m:t>,0 ≡ µ</m:t>
                    </m:r>
                    <m:r>
                      <a:rPr lang="en-US" altLang="ko-KR" sz="2000" i="1" dirty="0" smtClean="0">
                        <a:latin typeface="Cambria Math" panose="02040503050406030204" pitchFamily="18" charset="0"/>
                      </a:rPr>
                      <m:t>𝜃</m:t>
                    </m:r>
                  </m:oMath>
                </a14:m>
                <a:r>
                  <a:rPr lang="en-US" altLang="ko-KR" sz="2000" dirty="0"/>
                  <a:t>. Then we show that as </a:t>
                </a:r>
                <a14:m>
                  <m:oMath xmlns:m="http://schemas.openxmlformats.org/officeDocument/2006/math">
                    <m:r>
                      <a:rPr lang="en-US" altLang="ko-KR" sz="2000" i="1" dirty="0" smtClean="0">
                        <a:latin typeface="Cambria Math" panose="02040503050406030204" pitchFamily="18" charset="0"/>
                      </a:rPr>
                      <m:t>𝜎</m:t>
                    </m:r>
                    <m:r>
                      <a:rPr lang="en-US" altLang="ko-KR" sz="2000" i="1" dirty="0" smtClean="0">
                        <a:latin typeface="Cambria Math" panose="02040503050406030204" pitchFamily="18" charset="0"/>
                      </a:rPr>
                      <m:t> → 0</m:t>
                    </m:r>
                  </m:oMath>
                </a14:m>
                <a:r>
                  <a:rPr lang="en-US" altLang="ko-KR" sz="2000" dirty="0"/>
                  <a:t> the stochastic policy </a:t>
                </a:r>
                <a:r>
                  <a:rPr lang="en-US" altLang="ko-KR" sz="2000" dirty="0" smtClean="0"/>
                  <a:t>gradient </a:t>
                </a:r>
                <a:r>
                  <a:rPr lang="en-US" altLang="ko-KR" sz="2000" dirty="0"/>
                  <a:t>converges to the deterministic </a:t>
                </a:r>
                <a:r>
                  <a:rPr lang="en-US" altLang="ko-KR" sz="2000" dirty="0" smtClean="0"/>
                  <a:t>gradient.</a:t>
                </a:r>
              </a:p>
              <a:p>
                <a:endParaRPr lang="ko-KR" altLang="en-US" sz="20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522" t="-1401" r="-986"/>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1074420" y="4319587"/>
            <a:ext cx="4038600" cy="2028825"/>
          </a:xfrm>
          <a:prstGeom prst="rect">
            <a:avLst/>
          </a:prstGeom>
        </p:spPr>
      </p:pic>
      <p:sp>
        <p:nvSpPr>
          <p:cNvPr id="5" name="직사각형 4"/>
          <p:cNvSpPr/>
          <p:nvPr/>
        </p:nvSpPr>
        <p:spPr>
          <a:xfrm>
            <a:off x="5603240" y="4456836"/>
            <a:ext cx="6096000" cy="1754326"/>
          </a:xfrm>
          <a:prstGeom prst="rect">
            <a:avLst/>
          </a:prstGeom>
        </p:spPr>
        <p:txBody>
          <a:bodyPr>
            <a:spAutoFit/>
          </a:bodyPr>
          <a:lstStyle/>
          <a:p>
            <a:r>
              <a:rPr lang="ko-KR" altLang="en-US" dirty="0" err="1"/>
              <a:t>This</a:t>
            </a:r>
            <a:r>
              <a:rPr lang="ko-KR" altLang="en-US" dirty="0"/>
              <a:t> </a:t>
            </a:r>
            <a:r>
              <a:rPr lang="ko-KR" altLang="en-US" dirty="0" err="1"/>
              <a:t>is</a:t>
            </a:r>
            <a:r>
              <a:rPr lang="ko-KR" altLang="en-US" dirty="0"/>
              <a:t> </a:t>
            </a:r>
            <a:r>
              <a:rPr lang="ko-KR" altLang="en-US" dirty="0" err="1"/>
              <a:t>an</a:t>
            </a:r>
            <a:r>
              <a:rPr lang="ko-KR" altLang="en-US" dirty="0"/>
              <a:t> </a:t>
            </a:r>
            <a:r>
              <a:rPr lang="ko-KR" altLang="en-US" dirty="0" err="1"/>
              <a:t>important</a:t>
            </a:r>
            <a:r>
              <a:rPr lang="ko-KR" altLang="en-US" dirty="0"/>
              <a:t> </a:t>
            </a:r>
            <a:r>
              <a:rPr lang="ko-KR" altLang="en-US" dirty="0" err="1"/>
              <a:t>result</a:t>
            </a:r>
            <a:r>
              <a:rPr lang="ko-KR" altLang="en-US" dirty="0"/>
              <a:t> </a:t>
            </a:r>
            <a:r>
              <a:rPr lang="ko-KR" altLang="en-US" dirty="0" err="1"/>
              <a:t>because</a:t>
            </a:r>
            <a:r>
              <a:rPr lang="ko-KR" altLang="en-US" dirty="0"/>
              <a:t> </a:t>
            </a:r>
            <a:r>
              <a:rPr lang="ko-KR" altLang="en-US" dirty="0" err="1"/>
              <a:t>it</a:t>
            </a:r>
            <a:r>
              <a:rPr lang="ko-KR" altLang="en-US" dirty="0"/>
              <a:t> </a:t>
            </a:r>
            <a:r>
              <a:rPr lang="ko-KR" altLang="en-US" dirty="0" err="1"/>
              <a:t>shows</a:t>
            </a:r>
            <a:r>
              <a:rPr lang="ko-KR" altLang="en-US" dirty="0"/>
              <a:t> </a:t>
            </a:r>
            <a:r>
              <a:rPr lang="ko-KR" altLang="en-US" dirty="0" err="1"/>
              <a:t>that</a:t>
            </a:r>
            <a:r>
              <a:rPr lang="ko-KR" altLang="en-US" dirty="0"/>
              <a:t> </a:t>
            </a:r>
            <a:r>
              <a:rPr lang="ko-KR" altLang="en-US" dirty="0" err="1"/>
              <a:t>the</a:t>
            </a:r>
            <a:r>
              <a:rPr lang="ko-KR" altLang="en-US" dirty="0"/>
              <a:t> </a:t>
            </a:r>
            <a:r>
              <a:rPr lang="ko-KR" altLang="en-US" dirty="0" err="1" smtClean="0"/>
              <a:t>familiar</a:t>
            </a:r>
            <a:r>
              <a:rPr lang="ko-KR" altLang="en-US" dirty="0" smtClean="0"/>
              <a:t> </a:t>
            </a:r>
            <a:r>
              <a:rPr lang="ko-KR" altLang="en-US" dirty="0" err="1"/>
              <a:t>machinery</a:t>
            </a:r>
            <a:r>
              <a:rPr lang="ko-KR" altLang="en-US" dirty="0"/>
              <a:t> of </a:t>
            </a:r>
            <a:r>
              <a:rPr lang="ko-KR" altLang="en-US" dirty="0" err="1"/>
              <a:t>policy</a:t>
            </a:r>
            <a:r>
              <a:rPr lang="ko-KR" altLang="en-US" dirty="0"/>
              <a:t> </a:t>
            </a:r>
            <a:r>
              <a:rPr lang="ko-KR" altLang="en-US" dirty="0" err="1"/>
              <a:t>gradients</a:t>
            </a:r>
            <a:r>
              <a:rPr lang="ko-KR" altLang="en-US" dirty="0"/>
              <a:t>, </a:t>
            </a:r>
            <a:r>
              <a:rPr lang="ko-KR" altLang="en-US" dirty="0" err="1"/>
              <a:t>for</a:t>
            </a:r>
            <a:r>
              <a:rPr lang="ko-KR" altLang="en-US" dirty="0"/>
              <a:t> </a:t>
            </a:r>
            <a:r>
              <a:rPr lang="ko-KR" altLang="en-US" dirty="0" err="1"/>
              <a:t>example</a:t>
            </a:r>
            <a:r>
              <a:rPr lang="ko-KR" altLang="en-US" dirty="0"/>
              <a:t> </a:t>
            </a:r>
            <a:r>
              <a:rPr lang="ko-KR" altLang="en-US" dirty="0" err="1"/>
              <a:t>compatible</a:t>
            </a:r>
            <a:r>
              <a:rPr lang="ko-KR" altLang="en-US" dirty="0"/>
              <a:t> </a:t>
            </a:r>
            <a:r>
              <a:rPr lang="ko-KR" altLang="en-US" dirty="0" err="1"/>
              <a:t>function</a:t>
            </a:r>
            <a:r>
              <a:rPr lang="ko-KR" altLang="en-US" dirty="0"/>
              <a:t> </a:t>
            </a:r>
            <a:r>
              <a:rPr lang="ko-KR" altLang="en-US" dirty="0" err="1"/>
              <a:t>approximation</a:t>
            </a:r>
            <a:r>
              <a:rPr lang="ko-KR" altLang="en-US" dirty="0"/>
              <a:t> (</a:t>
            </a:r>
            <a:r>
              <a:rPr lang="ko-KR" altLang="en-US" dirty="0" err="1"/>
              <a:t>Sutton</a:t>
            </a:r>
            <a:r>
              <a:rPr lang="ko-KR" altLang="en-US" dirty="0"/>
              <a:t> </a:t>
            </a:r>
            <a:r>
              <a:rPr lang="ko-KR" altLang="en-US" dirty="0" err="1"/>
              <a:t>et</a:t>
            </a:r>
            <a:r>
              <a:rPr lang="ko-KR" altLang="en-US" dirty="0"/>
              <a:t> </a:t>
            </a:r>
            <a:r>
              <a:rPr lang="ko-KR" altLang="en-US" dirty="0" err="1"/>
              <a:t>al</a:t>
            </a:r>
            <a:r>
              <a:rPr lang="ko-KR" altLang="en-US" dirty="0"/>
              <a:t>., 1999), </a:t>
            </a:r>
            <a:r>
              <a:rPr lang="ko-KR" altLang="en-US" dirty="0" err="1"/>
              <a:t>natural</a:t>
            </a:r>
            <a:r>
              <a:rPr lang="ko-KR" altLang="en-US" dirty="0"/>
              <a:t> </a:t>
            </a:r>
            <a:r>
              <a:rPr lang="ko-KR" altLang="en-US" dirty="0" err="1" smtClean="0"/>
              <a:t>gradients</a:t>
            </a:r>
            <a:r>
              <a:rPr lang="ko-KR" altLang="en-US" dirty="0" smtClean="0"/>
              <a:t> </a:t>
            </a:r>
            <a:r>
              <a:rPr lang="ko-KR" altLang="en-US" dirty="0"/>
              <a:t>(</a:t>
            </a:r>
            <a:r>
              <a:rPr lang="ko-KR" altLang="en-US" dirty="0" err="1"/>
              <a:t>Kakade</a:t>
            </a:r>
            <a:r>
              <a:rPr lang="ko-KR" altLang="en-US" dirty="0"/>
              <a:t>, 2001), </a:t>
            </a:r>
            <a:r>
              <a:rPr lang="ko-KR" altLang="en-US" dirty="0" err="1"/>
              <a:t>actor-critic</a:t>
            </a:r>
            <a:r>
              <a:rPr lang="ko-KR" altLang="en-US" dirty="0"/>
              <a:t> (</a:t>
            </a:r>
            <a:r>
              <a:rPr lang="ko-KR" altLang="en-US" dirty="0" err="1"/>
              <a:t>Bhatnagar</a:t>
            </a:r>
            <a:r>
              <a:rPr lang="ko-KR" altLang="en-US" dirty="0"/>
              <a:t> </a:t>
            </a:r>
            <a:r>
              <a:rPr lang="ko-KR" altLang="en-US" dirty="0" err="1"/>
              <a:t>et</a:t>
            </a:r>
            <a:r>
              <a:rPr lang="ko-KR" altLang="en-US" dirty="0"/>
              <a:t> </a:t>
            </a:r>
            <a:r>
              <a:rPr lang="ko-KR" altLang="en-US" dirty="0" err="1"/>
              <a:t>al</a:t>
            </a:r>
            <a:r>
              <a:rPr lang="ko-KR" altLang="en-US" dirty="0"/>
              <a:t>., 2007), </a:t>
            </a:r>
            <a:r>
              <a:rPr lang="ko-KR" altLang="en-US" dirty="0" err="1"/>
              <a:t>or</a:t>
            </a:r>
            <a:r>
              <a:rPr lang="ko-KR" altLang="en-US" dirty="0"/>
              <a:t> </a:t>
            </a:r>
            <a:r>
              <a:rPr lang="ko-KR" altLang="en-US" dirty="0" err="1"/>
              <a:t>episodic</a:t>
            </a:r>
            <a:r>
              <a:rPr lang="ko-KR" altLang="en-US" dirty="0"/>
              <a:t>/</a:t>
            </a:r>
            <a:r>
              <a:rPr lang="ko-KR" altLang="en-US" dirty="0" err="1"/>
              <a:t>batch</a:t>
            </a:r>
            <a:r>
              <a:rPr lang="ko-KR" altLang="en-US" dirty="0"/>
              <a:t> </a:t>
            </a:r>
            <a:r>
              <a:rPr lang="ko-KR" altLang="en-US" dirty="0" err="1"/>
              <a:t>methods</a:t>
            </a:r>
            <a:r>
              <a:rPr lang="ko-KR" altLang="en-US" dirty="0"/>
              <a:t> (</a:t>
            </a:r>
            <a:r>
              <a:rPr lang="ko-KR" altLang="en-US" dirty="0" err="1"/>
              <a:t>Peters</a:t>
            </a:r>
            <a:r>
              <a:rPr lang="ko-KR" altLang="en-US" dirty="0"/>
              <a:t> </a:t>
            </a:r>
            <a:r>
              <a:rPr lang="ko-KR" altLang="en-US" dirty="0" err="1"/>
              <a:t>et</a:t>
            </a:r>
            <a:r>
              <a:rPr lang="ko-KR" altLang="en-US" dirty="0"/>
              <a:t> </a:t>
            </a:r>
            <a:r>
              <a:rPr lang="ko-KR" altLang="en-US" dirty="0" err="1"/>
              <a:t>al</a:t>
            </a:r>
            <a:r>
              <a:rPr lang="ko-KR" altLang="en-US" dirty="0"/>
              <a:t>., 2005), </a:t>
            </a:r>
            <a:r>
              <a:rPr lang="ko-KR" altLang="en-US" dirty="0" err="1"/>
              <a:t>is</a:t>
            </a:r>
            <a:r>
              <a:rPr lang="ko-KR" altLang="en-US" dirty="0"/>
              <a:t> </a:t>
            </a:r>
            <a:r>
              <a:rPr lang="ko-KR" altLang="en-US" dirty="0" err="1"/>
              <a:t>also</a:t>
            </a:r>
            <a:r>
              <a:rPr lang="ko-KR" altLang="en-US" dirty="0"/>
              <a:t> </a:t>
            </a:r>
            <a:r>
              <a:rPr lang="ko-KR" altLang="en-US" dirty="0" err="1" smtClean="0"/>
              <a:t>applicable</a:t>
            </a:r>
            <a:r>
              <a:rPr lang="ko-KR" altLang="en-US" dirty="0" smtClean="0"/>
              <a:t> </a:t>
            </a:r>
            <a:r>
              <a:rPr lang="ko-KR" altLang="en-US" dirty="0" err="1"/>
              <a:t>to</a:t>
            </a:r>
            <a:r>
              <a:rPr lang="ko-KR" altLang="en-US" dirty="0"/>
              <a:t> </a:t>
            </a:r>
            <a:r>
              <a:rPr lang="ko-KR" altLang="en-US" dirty="0" err="1"/>
              <a:t>deterministic</a:t>
            </a:r>
            <a:r>
              <a:rPr lang="ko-KR" altLang="en-US" dirty="0"/>
              <a:t> </a:t>
            </a:r>
            <a:r>
              <a:rPr lang="ko-KR" altLang="en-US" dirty="0" err="1"/>
              <a:t>policy</a:t>
            </a:r>
            <a:r>
              <a:rPr lang="ko-KR" altLang="en-US" dirty="0"/>
              <a:t> </a:t>
            </a:r>
            <a:r>
              <a:rPr lang="ko-KR" altLang="en-US" dirty="0" err="1"/>
              <a:t>gradients</a:t>
            </a:r>
            <a:endParaRPr lang="ko-KR" altLang="en-US" dirty="0"/>
          </a:p>
        </p:txBody>
      </p:sp>
    </p:spTree>
    <p:extLst>
      <p:ext uri="{BB962C8B-B14F-4D97-AF65-F5344CB8AC3E}">
        <p14:creationId xmlns:p14="http://schemas.microsoft.com/office/powerpoint/2010/main" val="268402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Deterministic Actor-Critic Algorithms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We now use the deterministic policy gradient theorem to derive both on-policy and off-policy actor-critic </a:t>
            </a:r>
            <a:r>
              <a:rPr lang="en-US" altLang="ko-KR" dirty="0" smtClean="0"/>
              <a:t>algorithms</a:t>
            </a:r>
            <a:r>
              <a:rPr lang="en-US" altLang="ko-KR" dirty="0"/>
              <a:t>. We begin with the simplest case – on-policy </a:t>
            </a:r>
            <a:r>
              <a:rPr lang="en-US" altLang="ko-KR" dirty="0" smtClean="0"/>
              <a:t>updates</a:t>
            </a:r>
            <a:r>
              <a:rPr lang="en-US" altLang="ko-KR" dirty="0"/>
              <a:t>, using a simple </a:t>
            </a:r>
            <a:r>
              <a:rPr lang="en-US" altLang="ko-KR" dirty="0" err="1"/>
              <a:t>Sarsa</a:t>
            </a:r>
            <a:r>
              <a:rPr lang="en-US" altLang="ko-KR" dirty="0"/>
              <a:t> critic – so as to illustrate the ideas as clearly as possible. </a:t>
            </a:r>
            <a:endParaRPr lang="en-US" altLang="ko-KR" dirty="0" smtClean="0"/>
          </a:p>
          <a:p>
            <a:r>
              <a:rPr lang="en-US" altLang="ko-KR" dirty="0" smtClean="0"/>
              <a:t>We </a:t>
            </a:r>
            <a:r>
              <a:rPr lang="en-US" altLang="ko-KR" dirty="0"/>
              <a:t>then consider the off-policy case, this time using a simple Q-learning critic to illustrate the key ideas. These simple algorithms may have </a:t>
            </a:r>
            <a:r>
              <a:rPr lang="en-US" altLang="ko-KR" dirty="0" smtClean="0"/>
              <a:t>convergence </a:t>
            </a:r>
            <a:r>
              <a:rPr lang="en-US" altLang="ko-KR" dirty="0"/>
              <a:t>issues in practice, due both to bias introduced by the function </a:t>
            </a:r>
            <a:r>
              <a:rPr lang="en-US" altLang="ko-KR" dirty="0" err="1"/>
              <a:t>approximator</a:t>
            </a:r>
            <a:r>
              <a:rPr lang="en-US" altLang="ko-KR" dirty="0"/>
              <a:t>, and also the instabilities caused by off-policy learning. We then turn to a more principled </a:t>
            </a:r>
            <a:r>
              <a:rPr lang="en-US" altLang="ko-KR" dirty="0" smtClean="0"/>
              <a:t>approach </a:t>
            </a:r>
            <a:r>
              <a:rPr lang="en-US" altLang="ko-KR" dirty="0"/>
              <a:t>using compatible function approximation and </a:t>
            </a:r>
            <a:r>
              <a:rPr lang="en-US" altLang="ko-KR" dirty="0" smtClean="0"/>
              <a:t>gradient </a:t>
            </a:r>
            <a:r>
              <a:rPr lang="en-US" altLang="ko-KR" dirty="0"/>
              <a:t>temporal-difference learning.</a:t>
            </a:r>
            <a:endParaRPr lang="ko-KR" altLang="en-US" dirty="0"/>
          </a:p>
        </p:txBody>
      </p:sp>
    </p:spTree>
    <p:extLst>
      <p:ext uri="{BB962C8B-B14F-4D97-AF65-F5344CB8AC3E}">
        <p14:creationId xmlns:p14="http://schemas.microsoft.com/office/powerpoint/2010/main" val="170099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On-Policy Deterministic Actor-Critic</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sz="1600" dirty="0" smtClean="0"/>
                  <a:t>a deterministic policy will not ensure adequate exploration and may lead to sub-optimal solutions. It </a:t>
                </a:r>
                <a:r>
                  <a:rPr lang="en-US" altLang="ko-KR" sz="1600" dirty="0"/>
                  <a:t>may be useful for environments in which there is sufficient noise in the environment to ensure adequate </a:t>
                </a:r>
                <a:r>
                  <a:rPr lang="en-US" altLang="ko-KR" sz="1600" dirty="0" smtClean="0"/>
                  <a:t>exploration</a:t>
                </a:r>
                <a:r>
                  <a:rPr lang="en-US" altLang="ko-KR" sz="1600" dirty="0"/>
                  <a:t>, even with a deterministic behaviour policy. </a:t>
                </a:r>
                <a:endParaRPr lang="en-US" altLang="ko-KR" sz="1600" dirty="0" smtClean="0"/>
              </a:p>
              <a:p>
                <a:r>
                  <a:rPr lang="en-US" altLang="ko-KR" sz="1600" dirty="0" smtClean="0"/>
                  <a:t>The </a:t>
                </a:r>
                <a:r>
                  <a:rPr lang="en-US" altLang="ko-KR" sz="1600" dirty="0"/>
                  <a:t>critic estimates the action-value function while the actor ascends the </a:t>
                </a:r>
                <a:r>
                  <a:rPr lang="en-US" altLang="ko-KR" sz="1600" dirty="0" smtClean="0"/>
                  <a:t>gradient </a:t>
                </a:r>
                <a:r>
                  <a:rPr lang="en-US" altLang="ko-KR" sz="1600" dirty="0"/>
                  <a:t>of the action-value </a:t>
                </a:r>
                <a:r>
                  <a:rPr lang="en-US" altLang="ko-KR" sz="1600" dirty="0" smtClean="0"/>
                  <a:t>function</a:t>
                </a:r>
                <a:r>
                  <a:rPr lang="en-US" altLang="ko-KR" sz="1600" dirty="0"/>
                  <a:t>. Specifically, an actor </a:t>
                </a:r>
                <a:r>
                  <a:rPr lang="en-US" altLang="ko-KR" sz="1600" dirty="0" smtClean="0"/>
                  <a:t>adjusts </a:t>
                </a:r>
                <a:r>
                  <a:rPr lang="en-US" altLang="ko-KR" sz="1600" dirty="0"/>
                  <a:t>the parameters </a:t>
                </a:r>
                <a14:m>
                  <m:oMath xmlns:m="http://schemas.openxmlformats.org/officeDocument/2006/math">
                    <m:r>
                      <a:rPr lang="en-US" altLang="ko-KR" sz="1600" i="1" dirty="0" smtClean="0">
                        <a:latin typeface="Cambria Math" panose="02040503050406030204" pitchFamily="18" charset="0"/>
                      </a:rPr>
                      <m:t>𝜃</m:t>
                    </m:r>
                  </m:oMath>
                </a14:m>
                <a:r>
                  <a:rPr lang="en-US" altLang="ko-KR" sz="1600" dirty="0"/>
                  <a:t> of the deterministic policy </a:t>
                </a:r>
                <a14:m>
                  <m:oMath xmlns:m="http://schemas.openxmlformats.org/officeDocument/2006/math">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µ</m:t>
                        </m:r>
                      </m:e>
                      <m:sub>
                        <m:r>
                          <a:rPr lang="en-US" altLang="ko-KR" sz="1600" i="1" dirty="0" smtClean="0">
                            <a:latin typeface="Cambria Math" panose="02040503050406030204" pitchFamily="18" charset="0"/>
                          </a:rPr>
                          <m:t>𝜃</m:t>
                        </m:r>
                      </m:sub>
                    </m:sSub>
                    <m:r>
                      <a:rPr lang="en-US" altLang="ko-KR" sz="1600" i="1" dirty="0" smtClean="0">
                        <a:latin typeface="Cambria Math" panose="02040503050406030204" pitchFamily="18" charset="0"/>
                      </a:rPr>
                      <m:t>(</m:t>
                    </m:r>
                    <m:r>
                      <a:rPr lang="en-US" altLang="ko-KR" sz="1600" i="1" dirty="0" smtClean="0">
                        <a:latin typeface="Cambria Math" panose="02040503050406030204" pitchFamily="18" charset="0"/>
                      </a:rPr>
                      <m:t>𝑠</m:t>
                    </m:r>
                    <m:r>
                      <a:rPr lang="en-US" altLang="ko-KR" sz="1600" i="1" dirty="0" smtClean="0">
                        <a:latin typeface="Cambria Math" panose="02040503050406030204" pitchFamily="18" charset="0"/>
                      </a:rPr>
                      <m:t>)</m:t>
                    </m:r>
                  </m:oMath>
                </a14:m>
                <a:r>
                  <a:rPr lang="en-US" altLang="ko-KR" sz="1600" dirty="0"/>
                  <a:t> </a:t>
                </a:r>
                <a:r>
                  <a:rPr lang="en-US" altLang="ko-KR" sz="1600" dirty="0" smtClean="0"/>
                  <a:t>by </a:t>
                </a:r>
                <a:r>
                  <a:rPr lang="en-US" altLang="ko-KR" sz="1600" dirty="0"/>
                  <a:t>stochastic gradient ascent of Equation 9. As in the </a:t>
                </a:r>
                <a:r>
                  <a:rPr lang="en-US" altLang="ko-KR" sz="1600" dirty="0" smtClean="0"/>
                  <a:t>stochastic </a:t>
                </a:r>
                <a:r>
                  <a:rPr lang="en-US" altLang="ko-KR" sz="1600" dirty="0"/>
                  <a:t>actor-critic, we substitute a differentiable action-value function </a:t>
                </a:r>
                <a14:m>
                  <m:oMath xmlns:m="http://schemas.openxmlformats.org/officeDocument/2006/math">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𝑄</m:t>
                        </m:r>
                      </m:e>
                      <m:sub>
                        <m:r>
                          <a:rPr lang="en-US" altLang="ko-KR" sz="1600" i="1" dirty="0" smtClean="0">
                            <a:latin typeface="Cambria Math" panose="02040503050406030204" pitchFamily="18" charset="0"/>
                          </a:rPr>
                          <m:t>𝑤</m:t>
                        </m:r>
                      </m:sub>
                    </m:sSub>
                    <m:r>
                      <a:rPr lang="en-US" altLang="ko-KR" sz="1600" i="1" dirty="0">
                        <a:latin typeface="Cambria Math" panose="02040503050406030204" pitchFamily="18" charset="0"/>
                      </a:rPr>
                      <m:t>(</m:t>
                    </m:r>
                    <m:r>
                      <a:rPr lang="en-US" altLang="ko-KR" sz="1600" i="1" dirty="0">
                        <a:latin typeface="Cambria Math" panose="02040503050406030204" pitchFamily="18" charset="0"/>
                      </a:rPr>
                      <m:t>𝑠</m:t>
                    </m:r>
                    <m:r>
                      <a:rPr lang="en-US" altLang="ko-KR" sz="1600" i="1" dirty="0">
                        <a:latin typeface="Cambria Math" panose="02040503050406030204" pitchFamily="18" charset="0"/>
                      </a:rPr>
                      <m:t>, </m:t>
                    </m:r>
                    <m:r>
                      <a:rPr lang="en-US" altLang="ko-KR" sz="1600" i="1" dirty="0">
                        <a:latin typeface="Cambria Math" panose="02040503050406030204" pitchFamily="18" charset="0"/>
                      </a:rPr>
                      <m:t>𝑎</m:t>
                    </m:r>
                    <m:r>
                      <a:rPr lang="en-US" altLang="ko-KR" sz="1600" i="1" dirty="0">
                        <a:latin typeface="Cambria Math" panose="02040503050406030204" pitchFamily="18" charset="0"/>
                      </a:rPr>
                      <m:t>)</m:t>
                    </m:r>
                  </m:oMath>
                </a14:m>
                <a:r>
                  <a:rPr lang="en-US" altLang="ko-KR" sz="1600" dirty="0"/>
                  <a:t> in place of the true action-value </a:t>
                </a:r>
                <a:r>
                  <a:rPr lang="en-US" altLang="ko-KR" sz="1600" dirty="0" smtClean="0"/>
                  <a:t>function </a:t>
                </a:r>
                <a14:m>
                  <m:oMath xmlns:m="http://schemas.openxmlformats.org/officeDocument/2006/math">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𝑄</m:t>
                        </m:r>
                      </m:e>
                      <m:sub>
                        <m:r>
                          <a:rPr lang="en-US" altLang="ko-KR" sz="1600" i="1" dirty="0" smtClean="0">
                            <a:latin typeface="Cambria Math" panose="02040503050406030204" pitchFamily="18" charset="0"/>
                          </a:rPr>
                          <m:t>µ</m:t>
                        </m:r>
                      </m:sub>
                    </m:sSub>
                    <m:r>
                      <a:rPr lang="en-US" altLang="ko-KR" sz="1600" i="1" dirty="0" smtClean="0">
                        <a:latin typeface="Cambria Math" panose="02040503050406030204" pitchFamily="18" charset="0"/>
                      </a:rPr>
                      <m:t>(</m:t>
                    </m:r>
                    <m:r>
                      <a:rPr lang="en-US" altLang="ko-KR" sz="1600" i="1" dirty="0" smtClean="0">
                        <a:latin typeface="Cambria Math" panose="02040503050406030204" pitchFamily="18" charset="0"/>
                      </a:rPr>
                      <m:t>𝑠</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𝑎</m:t>
                    </m:r>
                    <m:r>
                      <a:rPr lang="en-US" altLang="ko-KR" sz="1600" i="1" dirty="0" smtClean="0">
                        <a:latin typeface="Cambria Math" panose="02040503050406030204" pitchFamily="18" charset="0"/>
                      </a:rPr>
                      <m:t>)</m:t>
                    </m:r>
                  </m:oMath>
                </a14:m>
                <a:r>
                  <a:rPr lang="en-US" altLang="ko-KR" sz="1600" dirty="0"/>
                  <a:t>. A critic estimates the action-value function </a:t>
                </a:r>
                <a14:m>
                  <m:oMath xmlns:m="http://schemas.openxmlformats.org/officeDocument/2006/math">
                    <m:sSup>
                      <m:sSupPr>
                        <m:ctrlPr>
                          <a:rPr lang="en-US" altLang="ko-KR" sz="1600" b="0" i="1" dirty="0" smtClean="0">
                            <a:latin typeface="Cambria Math" panose="02040503050406030204" pitchFamily="18" charset="0"/>
                          </a:rPr>
                        </m:ctrlPr>
                      </m:sSupPr>
                      <m:e>
                        <m:r>
                          <a:rPr lang="en-US" altLang="ko-KR" sz="1600" i="1" dirty="0" smtClean="0">
                            <a:latin typeface="Cambria Math" panose="02040503050406030204" pitchFamily="18" charset="0"/>
                          </a:rPr>
                          <m:t>𝑄</m:t>
                        </m:r>
                      </m:e>
                      <m:sup>
                        <m:r>
                          <a:rPr lang="en-US" altLang="ko-KR" sz="1600" i="1" dirty="0" smtClean="0">
                            <a:latin typeface="Cambria Math" panose="02040503050406030204" pitchFamily="18" charset="0"/>
                          </a:rPr>
                          <m:t>𝑤</m:t>
                        </m:r>
                      </m:sup>
                    </m:sSup>
                    <m:r>
                      <a:rPr lang="en-US" altLang="ko-KR" sz="1600" i="1" dirty="0">
                        <a:latin typeface="Cambria Math" panose="02040503050406030204" pitchFamily="18" charset="0"/>
                      </a:rPr>
                      <m:t>(</m:t>
                    </m:r>
                    <m:r>
                      <a:rPr lang="en-US" altLang="ko-KR" sz="1600" i="1" dirty="0">
                        <a:latin typeface="Cambria Math" panose="02040503050406030204" pitchFamily="18" charset="0"/>
                      </a:rPr>
                      <m:t>𝑠</m:t>
                    </m:r>
                    <m:r>
                      <a:rPr lang="en-US" altLang="ko-KR" sz="1600" i="1" dirty="0">
                        <a:latin typeface="Cambria Math" panose="02040503050406030204" pitchFamily="18" charset="0"/>
                      </a:rPr>
                      <m:t>, </m:t>
                    </m:r>
                    <m:r>
                      <a:rPr lang="en-US" altLang="ko-KR" sz="1600" i="1" dirty="0">
                        <a:latin typeface="Cambria Math" panose="02040503050406030204" pitchFamily="18" charset="0"/>
                      </a:rPr>
                      <m:t>𝑎</m:t>
                    </m:r>
                    <m:r>
                      <a:rPr lang="en-US" altLang="ko-KR" sz="1600" i="1" dirty="0">
                        <a:latin typeface="Cambria Math" panose="02040503050406030204" pitchFamily="18" charset="0"/>
                      </a:rPr>
                      <m:t>) ≈ </m:t>
                    </m:r>
                    <m:sSup>
                      <m:sSupPr>
                        <m:ctrlPr>
                          <a:rPr lang="en-US" altLang="ko-KR" sz="1600" b="0" i="1" dirty="0" smtClean="0">
                            <a:latin typeface="Cambria Math" panose="02040503050406030204" pitchFamily="18" charset="0"/>
                          </a:rPr>
                        </m:ctrlPr>
                      </m:sSupPr>
                      <m:e>
                        <m:r>
                          <a:rPr lang="en-US" altLang="ko-KR" sz="1600" i="1" dirty="0">
                            <a:latin typeface="Cambria Math" panose="02040503050406030204" pitchFamily="18" charset="0"/>
                          </a:rPr>
                          <m:t>𝑄</m:t>
                        </m:r>
                      </m:e>
                      <m:sup>
                        <m:r>
                          <a:rPr lang="en-US" altLang="ko-KR" sz="1600" i="1" dirty="0">
                            <a:latin typeface="Cambria Math" panose="02040503050406030204" pitchFamily="18" charset="0"/>
                          </a:rPr>
                          <m:t>µ</m:t>
                        </m:r>
                      </m:sup>
                    </m:sSup>
                    <m:r>
                      <a:rPr lang="en-US" altLang="ko-KR" sz="1600" i="1" dirty="0">
                        <a:latin typeface="Cambria Math" panose="02040503050406030204" pitchFamily="18" charset="0"/>
                      </a:rPr>
                      <m:t>(</m:t>
                    </m:r>
                    <m:r>
                      <a:rPr lang="en-US" altLang="ko-KR" sz="1600" i="1" dirty="0">
                        <a:latin typeface="Cambria Math" panose="02040503050406030204" pitchFamily="18" charset="0"/>
                      </a:rPr>
                      <m:t>𝑠</m:t>
                    </m:r>
                    <m:r>
                      <a:rPr lang="en-US" altLang="ko-KR" sz="1600" i="1" dirty="0">
                        <a:latin typeface="Cambria Math" panose="02040503050406030204" pitchFamily="18" charset="0"/>
                      </a:rPr>
                      <m:t>, </m:t>
                    </m:r>
                    <m:r>
                      <a:rPr lang="en-US" altLang="ko-KR" sz="1600" i="1" dirty="0">
                        <a:latin typeface="Cambria Math" panose="02040503050406030204" pitchFamily="18" charset="0"/>
                      </a:rPr>
                      <m:t>𝑎</m:t>
                    </m:r>
                    <m:r>
                      <a:rPr lang="en-US" altLang="ko-KR" sz="1600" i="1" dirty="0">
                        <a:latin typeface="Cambria Math" panose="02040503050406030204" pitchFamily="18" charset="0"/>
                      </a:rPr>
                      <m:t>)</m:t>
                    </m:r>
                  </m:oMath>
                </a14:m>
                <a:r>
                  <a:rPr lang="en-US" altLang="ko-KR" sz="1600" dirty="0"/>
                  <a:t>, using an appropriate policy </a:t>
                </a:r>
                <a:r>
                  <a:rPr lang="en-US" altLang="ko-KR" sz="1600" dirty="0" smtClean="0"/>
                  <a:t>evaluation </a:t>
                </a:r>
                <a:r>
                  <a:rPr lang="en-US" altLang="ko-KR" sz="1600" dirty="0"/>
                  <a:t>algorithm. For example, in the following deterministic actor-critic algorithm, the critic uses </a:t>
                </a:r>
                <a:r>
                  <a:rPr lang="en-US" altLang="ko-KR" sz="1600" b="1" dirty="0" smtClean="0"/>
                  <a:t>SARSA</a:t>
                </a:r>
                <a:r>
                  <a:rPr lang="en-US" altLang="ko-KR" sz="1600" dirty="0" smtClean="0"/>
                  <a:t> updates </a:t>
                </a:r>
                <a:r>
                  <a:rPr lang="en-US" altLang="ko-KR" sz="1600" dirty="0"/>
                  <a:t>to </a:t>
                </a:r>
                <a:r>
                  <a:rPr lang="en-US" altLang="ko-KR" sz="1600" dirty="0" smtClean="0"/>
                  <a:t>estimate </a:t>
                </a:r>
                <a:r>
                  <a:rPr lang="en-US" altLang="ko-KR" sz="1600" dirty="0"/>
                  <a:t>the action-value function (Sutton and </a:t>
                </a:r>
                <a:r>
                  <a:rPr lang="en-US" altLang="ko-KR" sz="1600" dirty="0" err="1"/>
                  <a:t>Barto</a:t>
                </a:r>
                <a:r>
                  <a:rPr lang="en-US" altLang="ko-KR" sz="1600" dirty="0"/>
                  <a:t>, 1998</a:t>
                </a:r>
                <a:r>
                  <a:rPr lang="en-US" altLang="ko-KR" sz="1600" dirty="0" smtClean="0"/>
                  <a:t>),</a:t>
                </a:r>
              </a:p>
              <a:p>
                <a:endParaRPr lang="en-US" altLang="ko-KR" sz="1600" dirty="0"/>
              </a:p>
              <a:p>
                <a:endParaRPr lang="en-US" altLang="ko-KR" sz="1600" dirty="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232" t="-980" r="-754"/>
                </a:stretch>
              </a:blipFill>
            </p:spPr>
            <p:txBody>
              <a:bodyPr/>
              <a:lstStyle/>
              <a:p>
                <a:r>
                  <a:rPr lang="ko-KR" altLang="en-US">
                    <a:noFill/>
                  </a:rPr>
                  <a:t> </a:t>
                </a:r>
              </a:p>
            </p:txBody>
          </p:sp>
        </mc:Fallback>
      </mc:AlternateContent>
      <p:pic>
        <p:nvPicPr>
          <p:cNvPr id="7" name="그림 6"/>
          <p:cNvPicPr>
            <a:picLocks noChangeAspect="1"/>
          </p:cNvPicPr>
          <p:nvPr/>
        </p:nvPicPr>
        <p:blipFill>
          <a:blip r:embed="rId3"/>
          <a:stretch>
            <a:fillRect/>
          </a:stretch>
        </p:blipFill>
        <p:spPr>
          <a:xfrm>
            <a:off x="2152650" y="4665027"/>
            <a:ext cx="3943350" cy="809625"/>
          </a:xfrm>
          <a:prstGeom prst="rect">
            <a:avLst/>
          </a:prstGeom>
        </p:spPr>
      </p:pic>
    </p:spTree>
    <p:extLst>
      <p:ext uri="{BB962C8B-B14F-4D97-AF65-F5344CB8AC3E}">
        <p14:creationId xmlns:p14="http://schemas.microsoft.com/office/powerpoint/2010/main" val="277338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Off-Policy Deterministic Actor-Critic</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9291320" cy="4351338"/>
              </a:xfrm>
            </p:spPr>
            <p:txBody>
              <a:bodyPr>
                <a:normAutofit fontScale="92500" lnSpcReduction="20000"/>
              </a:bodyPr>
              <a:lstStyle/>
              <a:p>
                <a:r>
                  <a:rPr lang="en-US" altLang="ko-KR" sz="1600" dirty="0" smtClean="0"/>
                  <a:t>We now consider off-policy methods that learn a </a:t>
                </a:r>
                <a:r>
                  <a:rPr lang="en-US" altLang="ko-KR" sz="1600" dirty="0" err="1"/>
                  <a:t>determin</a:t>
                </a:r>
                <a:r>
                  <a:rPr lang="en-US" altLang="ko-KR" sz="1600" dirty="0"/>
                  <a:t>- </a:t>
                </a:r>
                <a:r>
                  <a:rPr lang="en-US" altLang="ko-KR" sz="1600" dirty="0" err="1"/>
                  <a:t>istic</a:t>
                </a:r>
                <a:r>
                  <a:rPr lang="en-US" altLang="ko-KR" sz="1600" dirty="0"/>
                  <a:t> target policy </a:t>
                </a:r>
                <a14:m>
                  <m:oMath xmlns:m="http://schemas.openxmlformats.org/officeDocument/2006/math">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µ</m:t>
                        </m:r>
                      </m:e>
                      <m:sub>
                        <m:r>
                          <a:rPr lang="en-US" altLang="ko-KR" sz="1600" i="1" dirty="0" smtClean="0">
                            <a:latin typeface="Cambria Math" panose="02040503050406030204" pitchFamily="18" charset="0"/>
                          </a:rPr>
                          <m:t>𝜃</m:t>
                        </m:r>
                      </m:sub>
                    </m:sSub>
                    <m:r>
                      <a:rPr lang="en-US" altLang="ko-KR" sz="1600" i="1" dirty="0" smtClean="0">
                        <a:latin typeface="Cambria Math" panose="02040503050406030204" pitchFamily="18" charset="0"/>
                      </a:rPr>
                      <m:t>(</m:t>
                    </m:r>
                    <m:r>
                      <a:rPr lang="en-US" altLang="ko-KR" sz="1600" i="1" dirty="0" smtClean="0">
                        <a:latin typeface="Cambria Math" panose="02040503050406030204" pitchFamily="18" charset="0"/>
                      </a:rPr>
                      <m:t>𝑠</m:t>
                    </m:r>
                    <m:r>
                      <a:rPr lang="en-US" altLang="ko-KR" sz="1600" i="1" dirty="0" smtClean="0">
                        <a:latin typeface="Cambria Math" panose="02040503050406030204" pitchFamily="18" charset="0"/>
                      </a:rPr>
                      <m:t>)</m:t>
                    </m:r>
                  </m:oMath>
                </a14:m>
                <a:r>
                  <a:rPr lang="en-US" altLang="ko-KR" sz="1600" dirty="0"/>
                  <a:t> from trajectories generated by an arbitrary stochastic behaviour policy </a:t>
                </a:r>
                <a14:m>
                  <m:oMath xmlns:m="http://schemas.openxmlformats.org/officeDocument/2006/math">
                    <m:r>
                      <a:rPr lang="en-US" altLang="ko-KR" sz="1600" i="1" dirty="0" smtClean="0">
                        <a:latin typeface="Cambria Math" panose="02040503050406030204" pitchFamily="18" charset="0"/>
                      </a:rPr>
                      <m:t>𝜋</m:t>
                    </m:r>
                    <m:r>
                      <a:rPr lang="en-US" altLang="ko-KR" sz="1600" i="1" dirty="0" smtClean="0">
                        <a:latin typeface="Cambria Math" panose="02040503050406030204" pitchFamily="18" charset="0"/>
                      </a:rPr>
                      <m:t>(</m:t>
                    </m:r>
                    <m:r>
                      <a:rPr lang="en-US" altLang="ko-KR" sz="1600" i="1" dirty="0" smtClean="0">
                        <a:latin typeface="Cambria Math" panose="02040503050406030204" pitchFamily="18" charset="0"/>
                      </a:rPr>
                      <m:t>𝑠</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𝑎</m:t>
                    </m:r>
                    <m:r>
                      <a:rPr lang="en-US" altLang="ko-KR" sz="1600" i="1" dirty="0" smtClean="0">
                        <a:latin typeface="Cambria Math" panose="02040503050406030204" pitchFamily="18" charset="0"/>
                      </a:rPr>
                      <m:t>)</m:t>
                    </m:r>
                  </m:oMath>
                </a14:m>
                <a:r>
                  <a:rPr lang="en-US" altLang="ko-KR" sz="1600" dirty="0"/>
                  <a:t>. As before, we modify the performance objective to be the value function of the target policy, averaged over the state distribution of the behaviour policy</a:t>
                </a:r>
                <a:r>
                  <a:rPr lang="en-US" altLang="ko-KR" sz="1600" dirty="0" smtClean="0"/>
                  <a:t>,</a:t>
                </a:r>
              </a:p>
              <a:p>
                <a:endParaRPr lang="en-US" altLang="ko-KR" sz="1600" dirty="0"/>
              </a:p>
              <a:p>
                <a:r>
                  <a:rPr lang="en-US" altLang="ko-KR" sz="1600" dirty="0"/>
                  <a:t>Off policy deterministic policy gradient ( analogous to the stochastic case (Equation 4)</a:t>
                </a:r>
              </a:p>
              <a:p>
                <a:endParaRPr lang="en-US" altLang="ko-KR" sz="1600" dirty="0"/>
              </a:p>
              <a:p>
                <a:r>
                  <a:rPr lang="en-US" altLang="ko-KR" sz="1600" dirty="0"/>
                  <a:t>This approximation drops a term that depends on the action-value gradient </a:t>
                </a:r>
                <a14:m>
                  <m:oMath xmlns:m="http://schemas.openxmlformats.org/officeDocument/2006/math">
                    <m:sSub>
                      <m:sSubPr>
                        <m:ctrlPr>
                          <a:rPr lang="en-US" altLang="ko-KR" sz="1600" i="1" dirty="0">
                            <a:latin typeface="Cambria Math" panose="02040503050406030204" pitchFamily="18" charset="0"/>
                          </a:rPr>
                        </m:ctrlPr>
                      </m:sSubPr>
                      <m:e>
                        <m:r>
                          <a:rPr lang="en-US" altLang="ko-KR" sz="1600" dirty="0">
                            <a:latin typeface="Cambria Math" panose="02040503050406030204" pitchFamily="18" charset="0"/>
                          </a:rPr>
                          <m:t>𝛻</m:t>
                        </m:r>
                      </m:e>
                      <m:sub>
                        <m:r>
                          <a:rPr lang="en-US" altLang="ko-KR" sz="1600" i="1" dirty="0" err="1">
                            <a:latin typeface="Cambria Math" panose="02040503050406030204" pitchFamily="18" charset="0"/>
                          </a:rPr>
                          <m:t>𝜃</m:t>
                        </m:r>
                      </m:sub>
                    </m:sSub>
                    <m:sSup>
                      <m:sSupPr>
                        <m:ctrlPr>
                          <a:rPr lang="en-US" altLang="ko-KR" sz="1600" i="1" dirty="0">
                            <a:latin typeface="Cambria Math" panose="02040503050406030204" pitchFamily="18" charset="0"/>
                          </a:rPr>
                        </m:ctrlPr>
                      </m:sSupPr>
                      <m:e>
                        <m:r>
                          <a:rPr lang="en-US" altLang="ko-KR" sz="1600" i="1" dirty="0" err="1">
                            <a:latin typeface="Cambria Math" panose="02040503050406030204" pitchFamily="18" charset="0"/>
                          </a:rPr>
                          <m:t>𝑄</m:t>
                        </m:r>
                      </m:e>
                      <m:sup>
                        <m:r>
                          <a:rPr lang="en-US" altLang="ko-KR" sz="1600" i="1" dirty="0">
                            <a:latin typeface="Cambria Math" panose="02040503050406030204" pitchFamily="18" charset="0"/>
                          </a:rPr>
                          <m:t>𝜋</m:t>
                        </m:r>
                      </m:sup>
                    </m:sSup>
                    <m:r>
                      <a:rPr lang="en-US" altLang="ko-KR" sz="1600" i="1" dirty="0">
                        <a:latin typeface="Cambria Math" panose="02040503050406030204" pitchFamily="18" charset="0"/>
                      </a:rPr>
                      <m:t>(</m:t>
                    </m:r>
                    <m:r>
                      <a:rPr lang="en-US" altLang="ko-KR" sz="1600" i="1" dirty="0">
                        <a:latin typeface="Cambria Math" panose="02040503050406030204" pitchFamily="18" charset="0"/>
                      </a:rPr>
                      <m:t>𝑠</m:t>
                    </m:r>
                    <m:r>
                      <a:rPr lang="en-US" altLang="ko-KR" sz="1600" i="1" dirty="0">
                        <a:latin typeface="Cambria Math" panose="02040503050406030204" pitchFamily="18" charset="0"/>
                      </a:rPr>
                      <m:t>, </m:t>
                    </m:r>
                    <m:r>
                      <a:rPr lang="en-US" altLang="ko-KR" sz="1600" i="1" dirty="0">
                        <a:latin typeface="Cambria Math" panose="02040503050406030204" pitchFamily="18" charset="0"/>
                      </a:rPr>
                      <m:t>𝑎</m:t>
                    </m:r>
                    <m:r>
                      <a:rPr lang="en-US" altLang="ko-KR" sz="1600" i="1" dirty="0">
                        <a:latin typeface="Cambria Math" panose="02040503050406030204" pitchFamily="18" charset="0"/>
                      </a:rPr>
                      <m:t>)</m:t>
                    </m:r>
                  </m:oMath>
                </a14:m>
                <a:r>
                  <a:rPr lang="en-US" altLang="ko-KR" sz="1600" dirty="0"/>
                  <a:t>; Degris et al. (2012b</a:t>
                </a:r>
                <a:r>
                  <a:rPr lang="en-US" altLang="ko-KR" sz="1600" dirty="0" smtClean="0"/>
                  <a:t>)</a:t>
                </a:r>
              </a:p>
              <a:p>
                <a:endParaRPr lang="en-US" altLang="ko-KR" sz="1600" dirty="0" smtClean="0"/>
              </a:p>
              <a:p>
                <a:r>
                  <a:rPr lang="en-US" altLang="ko-KR" sz="1600" dirty="0" smtClean="0"/>
                  <a:t>We substitute a differentiable action-value function </a:t>
                </a:r>
                <a14:m>
                  <m:oMath xmlns:m="http://schemas.openxmlformats.org/officeDocument/2006/math">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𝑄</m:t>
                        </m:r>
                      </m:e>
                      <m:sup>
                        <m:r>
                          <a:rPr lang="en-US" altLang="ko-KR" sz="1600" b="0" i="1" smtClean="0">
                            <a:latin typeface="Cambria Math" panose="02040503050406030204" pitchFamily="18" charset="0"/>
                          </a:rPr>
                          <m:t>𝑤</m:t>
                        </m:r>
                      </m:sup>
                    </m:sSup>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𝑠</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𝑎</m:t>
                        </m:r>
                      </m:e>
                    </m:d>
                  </m:oMath>
                </a14:m>
                <a:r>
                  <a:rPr lang="ko-KR" altLang="en-US" sz="1600" dirty="0" smtClean="0"/>
                  <a:t> </a:t>
                </a:r>
                <a:r>
                  <a:rPr lang="en-US" altLang="ko-KR" sz="1600" dirty="0" smtClean="0"/>
                  <a:t>in place of the true action-value function </a:t>
                </a:r>
                <a14:m>
                  <m:oMath xmlns:m="http://schemas.openxmlformats.org/officeDocument/2006/math">
                    <m:sSup>
                      <m:sSupPr>
                        <m:ctrlPr>
                          <a:rPr lang="en-US" altLang="ko-KR" sz="1600" b="0" i="1" smtClean="0">
                            <a:latin typeface="Cambria Math" panose="02040503050406030204" pitchFamily="18" charset="0"/>
                          </a:rPr>
                        </m:ctrlPr>
                      </m:sSupPr>
                      <m:e>
                        <m:r>
                          <a:rPr lang="en-US" altLang="ko-KR" sz="1600" b="0" i="1" smtClean="0">
                            <a:latin typeface="Cambria Math" panose="02040503050406030204" pitchFamily="18" charset="0"/>
                          </a:rPr>
                          <m:t>𝑄</m:t>
                        </m:r>
                      </m:e>
                      <m:sup>
                        <m:r>
                          <a:rPr lang="en-US" altLang="ko-KR" sz="1600" b="0" i="1" smtClean="0">
                            <a:latin typeface="Cambria Math" panose="02040503050406030204" pitchFamily="18" charset="0"/>
                          </a:rPr>
                          <m:t>𝜇</m:t>
                        </m:r>
                      </m:sup>
                    </m:sSup>
                    <m:d>
                      <m:dPr>
                        <m:ctrlPr>
                          <a:rPr lang="en-US" altLang="ko-KR" sz="1600" b="0" i="1" smtClean="0">
                            <a:latin typeface="Cambria Math" panose="02040503050406030204" pitchFamily="18" charset="0"/>
                          </a:rPr>
                        </m:ctrlPr>
                      </m:dPr>
                      <m:e>
                        <m:r>
                          <m:rPr>
                            <m:sty m:val="p"/>
                          </m:rPr>
                          <a:rPr lang="en-US" altLang="ko-KR" sz="1600" b="0" i="0" smtClean="0">
                            <a:latin typeface="Cambria Math" panose="02040503050406030204" pitchFamily="18" charset="0"/>
                          </a:rPr>
                          <m:t>s</m:t>
                        </m:r>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a</m:t>
                        </m:r>
                      </m:e>
                    </m:d>
                  </m:oMath>
                </a14:m>
                <a:r>
                  <a:rPr lang="ko-KR" altLang="en-US" sz="1600" dirty="0" smtClean="0"/>
                  <a:t> </a:t>
                </a:r>
                <a:r>
                  <a:rPr lang="en-US" altLang="ko-KR" sz="1600" dirty="0" smtClean="0"/>
                  <a:t>in Equation 15. A critic estimates the </a:t>
                </a:r>
                <a:r>
                  <a:rPr lang="en-US" altLang="ko-KR" sz="1600" dirty="0"/>
                  <a:t>action-value function </a:t>
                </a:r>
                <a14:m>
                  <m:oMath xmlns:m="http://schemas.openxmlformats.org/officeDocument/2006/math">
                    <m:sSup>
                      <m:sSupPr>
                        <m:ctrlPr>
                          <a:rPr lang="en-US" altLang="ko-KR" sz="1600" b="0" i="1" dirty="0" smtClean="0">
                            <a:latin typeface="Cambria Math" panose="02040503050406030204" pitchFamily="18" charset="0"/>
                          </a:rPr>
                        </m:ctrlPr>
                      </m:sSupPr>
                      <m:e>
                        <m:r>
                          <a:rPr lang="en-US" altLang="ko-KR" sz="1600" i="1" dirty="0" smtClean="0">
                            <a:latin typeface="Cambria Math" panose="02040503050406030204" pitchFamily="18" charset="0"/>
                          </a:rPr>
                          <m:t>𝑄</m:t>
                        </m:r>
                      </m:e>
                      <m:sup>
                        <m:r>
                          <a:rPr lang="en-US" altLang="ko-KR" sz="1600" i="1" dirty="0" smtClean="0">
                            <a:latin typeface="Cambria Math" panose="02040503050406030204" pitchFamily="18" charset="0"/>
                          </a:rPr>
                          <m:t>𝑤</m:t>
                        </m:r>
                      </m:sup>
                    </m:sSup>
                    <m:r>
                      <a:rPr lang="en-US" altLang="ko-KR" sz="1600" i="1" dirty="0">
                        <a:latin typeface="Cambria Math" panose="02040503050406030204" pitchFamily="18" charset="0"/>
                      </a:rPr>
                      <m:t>(</m:t>
                    </m:r>
                    <m:r>
                      <a:rPr lang="en-US" altLang="ko-KR" sz="1600" i="1" dirty="0">
                        <a:latin typeface="Cambria Math" panose="02040503050406030204" pitchFamily="18" charset="0"/>
                      </a:rPr>
                      <m:t>𝑠</m:t>
                    </m:r>
                    <m:r>
                      <a:rPr lang="en-US" altLang="ko-KR" sz="1600" i="1" dirty="0">
                        <a:latin typeface="Cambria Math" panose="02040503050406030204" pitchFamily="18" charset="0"/>
                      </a:rPr>
                      <m:t>, </m:t>
                    </m:r>
                    <m:r>
                      <a:rPr lang="en-US" altLang="ko-KR" sz="1600" i="1" dirty="0">
                        <a:latin typeface="Cambria Math" panose="02040503050406030204" pitchFamily="18" charset="0"/>
                      </a:rPr>
                      <m:t>𝑎</m:t>
                    </m:r>
                    <m:r>
                      <a:rPr lang="en-US" altLang="ko-KR" sz="1600" i="1" dirty="0">
                        <a:latin typeface="Cambria Math" panose="02040503050406030204" pitchFamily="18" charset="0"/>
                      </a:rPr>
                      <m:t>) ≈ </m:t>
                    </m:r>
                    <m:sSup>
                      <m:sSupPr>
                        <m:ctrlPr>
                          <a:rPr lang="en-US" altLang="ko-KR" sz="1600" b="0" i="1" dirty="0" smtClean="0">
                            <a:latin typeface="Cambria Math" panose="02040503050406030204" pitchFamily="18" charset="0"/>
                          </a:rPr>
                        </m:ctrlPr>
                      </m:sSupPr>
                      <m:e>
                        <m:r>
                          <a:rPr lang="en-US" altLang="ko-KR" sz="1600" i="1" dirty="0">
                            <a:latin typeface="Cambria Math" panose="02040503050406030204" pitchFamily="18" charset="0"/>
                          </a:rPr>
                          <m:t>𝑄</m:t>
                        </m:r>
                      </m:e>
                      <m:sup>
                        <m:r>
                          <a:rPr lang="en-US" altLang="ko-KR" sz="1600" i="1" dirty="0">
                            <a:latin typeface="Cambria Math" panose="02040503050406030204" pitchFamily="18" charset="0"/>
                          </a:rPr>
                          <m:t>µ</m:t>
                        </m:r>
                      </m:sup>
                    </m:sSup>
                    <m:r>
                      <a:rPr lang="en-US" altLang="ko-KR" sz="1600" i="1" dirty="0">
                        <a:latin typeface="Cambria Math" panose="02040503050406030204" pitchFamily="18" charset="0"/>
                      </a:rPr>
                      <m:t>(</m:t>
                    </m:r>
                    <m:r>
                      <a:rPr lang="en-US" altLang="ko-KR" sz="1600" i="1" dirty="0">
                        <a:latin typeface="Cambria Math" panose="02040503050406030204" pitchFamily="18" charset="0"/>
                      </a:rPr>
                      <m:t>𝑠</m:t>
                    </m:r>
                    <m:r>
                      <a:rPr lang="en-US" altLang="ko-KR" sz="1600" i="1" dirty="0">
                        <a:latin typeface="Cambria Math" panose="02040503050406030204" pitchFamily="18" charset="0"/>
                      </a:rPr>
                      <m:t>, </m:t>
                    </m:r>
                    <m:r>
                      <a:rPr lang="en-US" altLang="ko-KR" sz="1600" i="1" dirty="0">
                        <a:latin typeface="Cambria Math" panose="02040503050406030204" pitchFamily="18" charset="0"/>
                      </a:rPr>
                      <m:t>𝑎</m:t>
                    </m:r>
                    <m:r>
                      <a:rPr lang="en-US" altLang="ko-KR" sz="1600" i="1" dirty="0">
                        <a:latin typeface="Cambria Math" panose="02040503050406030204" pitchFamily="18" charset="0"/>
                      </a:rPr>
                      <m:t>)</m:t>
                    </m:r>
                  </m:oMath>
                </a14:m>
                <a:r>
                  <a:rPr lang="en-US" altLang="ko-KR" sz="1600" dirty="0"/>
                  <a:t>, off-policy from trajectories generated by </a:t>
                </a:r>
                <a14:m>
                  <m:oMath xmlns:m="http://schemas.openxmlformats.org/officeDocument/2006/math">
                    <m:r>
                      <a:rPr lang="en-US" altLang="ko-KR" sz="1600" i="1" dirty="0" smtClean="0">
                        <a:latin typeface="Cambria Math" panose="02040503050406030204" pitchFamily="18" charset="0"/>
                      </a:rPr>
                      <m:t>𝛽</m:t>
                    </m:r>
                    <m:r>
                      <a:rPr lang="en-US" altLang="ko-KR" sz="1600" i="1" dirty="0" smtClean="0">
                        <a:latin typeface="Cambria Math" panose="02040503050406030204" pitchFamily="18" charset="0"/>
                      </a:rPr>
                      <m:t>(</m:t>
                    </m:r>
                    <m:r>
                      <a:rPr lang="en-US" altLang="ko-KR" sz="1600" i="1" dirty="0" err="1">
                        <a:latin typeface="Cambria Math" panose="02040503050406030204" pitchFamily="18" charset="0"/>
                      </a:rPr>
                      <m:t>𝑎</m:t>
                    </m:r>
                    <m:r>
                      <a:rPr lang="en-US" altLang="ko-KR" sz="1600" i="1" dirty="0" err="1">
                        <a:latin typeface="Cambria Math" panose="02040503050406030204" pitchFamily="18" charset="0"/>
                      </a:rPr>
                      <m:t>|</m:t>
                    </m:r>
                    <m:r>
                      <a:rPr lang="en-US" altLang="ko-KR" sz="1600" i="1" dirty="0" err="1">
                        <a:latin typeface="Cambria Math" panose="02040503050406030204" pitchFamily="18" charset="0"/>
                      </a:rPr>
                      <m:t>𝑠</m:t>
                    </m:r>
                    <m:r>
                      <a:rPr lang="en-US" altLang="ko-KR" sz="1600" i="1" dirty="0">
                        <a:latin typeface="Cambria Math" panose="02040503050406030204" pitchFamily="18" charset="0"/>
                      </a:rPr>
                      <m:t>)</m:t>
                    </m:r>
                  </m:oMath>
                </a14:m>
                <a:r>
                  <a:rPr lang="en-US" altLang="ko-KR" sz="1600" dirty="0"/>
                  <a:t>, using an appropriate policy evaluation algorithm. In the following off-policy deterministic actor-critic(OPDAC) algorithm, the critic uses Q-learning updates to estimate the action-value function</a:t>
                </a:r>
                <a:r>
                  <a:rPr lang="en-US" altLang="ko-KR" sz="1600" dirty="0" smtClean="0"/>
                  <a:t>.</a:t>
                </a:r>
              </a:p>
              <a:p>
                <a:endParaRPr lang="en-US" altLang="ko-KR" sz="1600" dirty="0"/>
              </a:p>
              <a:p>
                <a:r>
                  <a:rPr lang="en-US" altLang="ko-KR" sz="1600" dirty="0" smtClean="0"/>
                  <a:t>In stochastic case, important sampling used both in  actor and in critic.  In here, we can avoid important sampling in the actor, and also by using Q-learning, we can avoid it in the critic.</a:t>
                </a:r>
                <a:endParaRPr lang="en-US" altLang="ko-KR" sz="1600" dirty="0"/>
              </a:p>
              <a:p>
                <a:pPr marL="0" indent="0">
                  <a:buNone/>
                </a:pPr>
                <a:endParaRPr lang="en-US" altLang="ko-KR" sz="1600" dirty="0" smtClean="0"/>
              </a:p>
              <a:p>
                <a:endParaRPr lang="en-US" altLang="ko-KR" sz="1600" u="sng" dirty="0" smtClean="0"/>
              </a:p>
              <a:p>
                <a:endParaRPr lang="ko-KR" altLang="en-US" sz="1600" u="sng"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9291320" cy="4351338"/>
              </a:xfrm>
              <a:blipFill>
                <a:blip r:embed="rId2"/>
                <a:stretch>
                  <a:fillRect l="-197" t="-1821" r="-262"/>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10188822" y="1825625"/>
            <a:ext cx="2003178" cy="891950"/>
          </a:xfrm>
          <a:prstGeom prst="rect">
            <a:avLst/>
          </a:prstGeom>
        </p:spPr>
      </p:pic>
      <p:pic>
        <p:nvPicPr>
          <p:cNvPr id="5" name="그림 4"/>
          <p:cNvPicPr>
            <a:picLocks noChangeAspect="1"/>
          </p:cNvPicPr>
          <p:nvPr/>
        </p:nvPicPr>
        <p:blipFill>
          <a:blip r:embed="rId4"/>
          <a:stretch>
            <a:fillRect/>
          </a:stretch>
        </p:blipFill>
        <p:spPr>
          <a:xfrm>
            <a:off x="9631680" y="2994865"/>
            <a:ext cx="2504440" cy="868270"/>
          </a:xfrm>
          <a:prstGeom prst="rect">
            <a:avLst/>
          </a:prstGeom>
        </p:spPr>
      </p:pic>
      <p:pic>
        <p:nvPicPr>
          <p:cNvPr id="6" name="그림 5"/>
          <p:cNvPicPr>
            <a:picLocks noChangeAspect="1"/>
          </p:cNvPicPr>
          <p:nvPr/>
        </p:nvPicPr>
        <p:blipFill>
          <a:blip r:embed="rId5"/>
          <a:stretch>
            <a:fillRect/>
          </a:stretch>
        </p:blipFill>
        <p:spPr>
          <a:xfrm>
            <a:off x="10449560" y="3886815"/>
            <a:ext cx="2853684" cy="1181100"/>
          </a:xfrm>
          <a:prstGeom prst="rect">
            <a:avLst/>
          </a:prstGeom>
        </p:spPr>
      </p:pic>
      <p:pic>
        <p:nvPicPr>
          <p:cNvPr id="8" name="그림 7"/>
          <p:cNvPicPr>
            <a:picLocks noChangeAspect="1"/>
          </p:cNvPicPr>
          <p:nvPr/>
        </p:nvPicPr>
        <p:blipFill>
          <a:blip r:embed="rId6"/>
          <a:stretch>
            <a:fillRect/>
          </a:stretch>
        </p:blipFill>
        <p:spPr>
          <a:xfrm>
            <a:off x="10278745" y="5157238"/>
            <a:ext cx="3867150" cy="866775"/>
          </a:xfrm>
          <a:prstGeom prst="rect">
            <a:avLst/>
          </a:prstGeom>
        </p:spPr>
      </p:pic>
    </p:spTree>
    <p:extLst>
      <p:ext uri="{BB962C8B-B14F-4D97-AF65-F5344CB8AC3E}">
        <p14:creationId xmlns:p14="http://schemas.microsoft.com/office/powerpoint/2010/main" val="2433512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Compatible Function Approximation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sz="1800" dirty="0" smtClean="0"/>
                  <a:t>In general, substituting an approximate </a:t>
                </a:r>
                <a14:m>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𝑄</m:t>
                        </m:r>
                      </m:e>
                      <m:sup>
                        <m:r>
                          <a:rPr lang="en-US" altLang="ko-KR" sz="1800" i="1" dirty="0" smtClean="0">
                            <a:latin typeface="Cambria Math" panose="02040503050406030204" pitchFamily="18" charset="0"/>
                          </a:rPr>
                          <m:t>𝑤</m:t>
                        </m:r>
                      </m:sup>
                    </m:sSup>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 </m:t>
                    </m:r>
                    <m:r>
                      <a:rPr lang="en-US" altLang="ko-KR" sz="1800" i="1" dirty="0">
                        <a:latin typeface="Cambria Math" panose="02040503050406030204" pitchFamily="18" charset="0"/>
                      </a:rPr>
                      <m:t>𝑎</m:t>
                    </m:r>
                    <m:r>
                      <a:rPr lang="en-US" altLang="ko-KR" sz="1800" i="1" dirty="0">
                        <a:latin typeface="Cambria Math" panose="02040503050406030204" pitchFamily="18" charset="0"/>
                      </a:rPr>
                      <m:t>)</m:t>
                    </m:r>
                  </m:oMath>
                </a14:m>
                <a:r>
                  <a:rPr lang="en-US" altLang="ko-KR" sz="1800" dirty="0"/>
                  <a:t> into the deterministic policy gradient will not necessarily follow the true gradient (nor indeed will it necessarily be an ascent </a:t>
                </a:r>
                <a:r>
                  <a:rPr lang="en-US" altLang="ko-KR" sz="1800" dirty="0" smtClean="0"/>
                  <a:t>direction </a:t>
                </a:r>
                <a:r>
                  <a:rPr lang="en-US" altLang="ko-KR" sz="1800" dirty="0"/>
                  <a:t>at all). Similar to the stochastic case, we now find a class of compatible function </a:t>
                </a:r>
                <a:r>
                  <a:rPr lang="en-US" altLang="ko-KR" sz="1800" dirty="0" err="1"/>
                  <a:t>approximators</a:t>
                </a:r>
                <a:r>
                  <a:rPr lang="en-US" altLang="ko-KR" sz="1800" dirty="0"/>
                  <a:t> </a:t>
                </a:r>
                <a14:m>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𝑄</m:t>
                        </m:r>
                      </m:e>
                      <m:sup>
                        <m:r>
                          <a:rPr lang="en-US" altLang="ko-KR" sz="1800" i="1" dirty="0" smtClean="0">
                            <a:latin typeface="Cambria Math" panose="02040503050406030204" pitchFamily="18" charset="0"/>
                          </a:rPr>
                          <m:t>𝑤</m:t>
                        </m:r>
                      </m:sup>
                    </m:sSup>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 </m:t>
                    </m:r>
                    <m:r>
                      <a:rPr lang="en-US" altLang="ko-KR" sz="1800" i="1" dirty="0">
                        <a:latin typeface="Cambria Math" panose="02040503050406030204" pitchFamily="18" charset="0"/>
                      </a:rPr>
                      <m:t>𝑎</m:t>
                    </m:r>
                    <m:r>
                      <a:rPr lang="en-US" altLang="ko-KR" sz="1800" i="1" dirty="0">
                        <a:latin typeface="Cambria Math" panose="02040503050406030204" pitchFamily="18" charset="0"/>
                      </a:rPr>
                      <m:t>)</m:t>
                    </m:r>
                  </m:oMath>
                </a14:m>
                <a:r>
                  <a:rPr lang="en-US" altLang="ko-KR" sz="1800" dirty="0"/>
                  <a:t> such that the true gradient is preserved. </a:t>
                </a:r>
                <a:endParaRPr lang="en-US" altLang="ko-KR" sz="1800" dirty="0" smtClean="0"/>
              </a:p>
              <a:p>
                <a:endParaRPr lang="en-US" altLang="ko-KR" sz="1800" dirty="0" smtClean="0"/>
              </a:p>
              <a:p>
                <a:r>
                  <a:rPr lang="en-US" altLang="ko-KR" sz="1800" dirty="0" smtClean="0"/>
                  <a:t>In </a:t>
                </a:r>
                <a:r>
                  <a:rPr lang="en-US" altLang="ko-KR" sz="1800" dirty="0"/>
                  <a:t>other words, we </a:t>
                </a:r>
                <a:r>
                  <a:rPr lang="en-US" altLang="ko-KR" sz="1800" dirty="0" smtClean="0"/>
                  <a:t>find </a:t>
                </a:r>
                <a:r>
                  <a:rPr lang="en-US" altLang="ko-KR" sz="1800" dirty="0"/>
                  <a:t>a critic </a:t>
                </a:r>
                <a14:m>
                  <m:oMath xmlns:m="http://schemas.openxmlformats.org/officeDocument/2006/math">
                    <m:sSup>
                      <m:sSupPr>
                        <m:ctrlPr>
                          <a:rPr lang="en-US" altLang="ko-KR" sz="1800" b="0" i="1" dirty="0" smtClean="0">
                            <a:latin typeface="Cambria Math" panose="02040503050406030204" pitchFamily="18" charset="0"/>
                          </a:rPr>
                        </m:ctrlPr>
                      </m:sSupPr>
                      <m:e>
                        <m:r>
                          <a:rPr lang="en-US" altLang="ko-KR" sz="1800" i="1" dirty="0" smtClean="0">
                            <a:latin typeface="Cambria Math" panose="02040503050406030204" pitchFamily="18" charset="0"/>
                          </a:rPr>
                          <m:t>𝑄</m:t>
                        </m:r>
                      </m:e>
                      <m:sup>
                        <m:r>
                          <a:rPr lang="en-US" altLang="ko-KR" sz="1800" i="1" dirty="0" smtClean="0">
                            <a:latin typeface="Cambria Math" panose="02040503050406030204" pitchFamily="18" charset="0"/>
                          </a:rPr>
                          <m:t>𝑤</m:t>
                        </m:r>
                      </m:sup>
                    </m:sSup>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 </m:t>
                    </m:r>
                    <m:r>
                      <a:rPr lang="en-US" altLang="ko-KR" sz="1800" i="1" dirty="0">
                        <a:latin typeface="Cambria Math" panose="02040503050406030204" pitchFamily="18" charset="0"/>
                      </a:rPr>
                      <m:t>𝑎</m:t>
                    </m:r>
                    <m:r>
                      <a:rPr lang="en-US" altLang="ko-KR" sz="1800" i="1" dirty="0">
                        <a:latin typeface="Cambria Math" panose="02040503050406030204" pitchFamily="18" charset="0"/>
                      </a:rPr>
                      <m:t>)</m:t>
                    </m:r>
                  </m:oMath>
                </a14:m>
                <a:r>
                  <a:rPr lang="en-US" altLang="ko-KR" sz="1800" dirty="0"/>
                  <a:t> such that the </a:t>
                </a:r>
                <a:r>
                  <a:rPr lang="en-US" altLang="ko-KR" sz="1800" dirty="0" smtClean="0"/>
                  <a:t>gradient </a:t>
                </a:r>
                <a14:m>
                  <m:oMath xmlns:m="http://schemas.openxmlformats.org/officeDocument/2006/math">
                    <m:sSub>
                      <m:sSubPr>
                        <m:ctrlPr>
                          <a:rPr lang="en-US" altLang="ko-KR" sz="1800" b="0" i="1" dirty="0" smtClean="0">
                            <a:latin typeface="Cambria Math" panose="02040503050406030204" pitchFamily="18" charset="0"/>
                          </a:rPr>
                        </m:ctrlPr>
                      </m:sSubPr>
                      <m:e>
                        <m:r>
                          <a:rPr lang="en-US" altLang="ko-KR" sz="1800" i="0" dirty="0" smtClean="0">
                            <a:latin typeface="Cambria Math" panose="02040503050406030204" pitchFamily="18" charset="0"/>
                          </a:rPr>
                          <m:t>𝛻</m:t>
                        </m:r>
                      </m:e>
                      <m:sub>
                        <m:r>
                          <a:rPr lang="en-US" altLang="ko-KR" sz="1800" i="1" dirty="0" err="1">
                            <a:latin typeface="Cambria Math" panose="02040503050406030204" pitchFamily="18" charset="0"/>
                          </a:rPr>
                          <m:t>𝑎</m:t>
                        </m:r>
                      </m:sub>
                    </m:sSub>
                    <m:sSup>
                      <m:sSupPr>
                        <m:ctrlPr>
                          <a:rPr lang="en-US" altLang="ko-KR" sz="1800" b="0" i="1" dirty="0" smtClean="0">
                            <a:latin typeface="Cambria Math" panose="02040503050406030204" pitchFamily="18" charset="0"/>
                          </a:rPr>
                        </m:ctrlPr>
                      </m:sSupPr>
                      <m:e>
                        <m:r>
                          <a:rPr lang="en-US" altLang="ko-KR" sz="1800" i="1" dirty="0" err="1">
                            <a:latin typeface="Cambria Math" panose="02040503050406030204" pitchFamily="18" charset="0"/>
                          </a:rPr>
                          <m:t>𝑄</m:t>
                        </m:r>
                      </m:e>
                      <m:sup>
                        <m:r>
                          <a:rPr lang="en-US" altLang="ko-KR" sz="1800" i="1" dirty="0">
                            <a:latin typeface="Cambria Math" panose="02040503050406030204" pitchFamily="18" charset="0"/>
                          </a:rPr>
                          <m:t>µ</m:t>
                        </m:r>
                      </m:sup>
                    </m:sSup>
                    <m:r>
                      <a:rPr lang="en-US" altLang="ko-KR" sz="1800" i="1" dirty="0">
                        <a:latin typeface="Cambria Math" panose="02040503050406030204" pitchFamily="18" charset="0"/>
                      </a:rPr>
                      <m:t>(</m:t>
                    </m:r>
                    <m:r>
                      <a:rPr lang="en-US" altLang="ko-KR" sz="1800" i="1" dirty="0">
                        <a:latin typeface="Cambria Math" panose="02040503050406030204" pitchFamily="18" charset="0"/>
                      </a:rPr>
                      <m:t>𝑠</m:t>
                    </m:r>
                    <m:r>
                      <a:rPr lang="en-US" altLang="ko-KR" sz="1800" i="1" dirty="0">
                        <a:latin typeface="Cambria Math" panose="02040503050406030204" pitchFamily="18" charset="0"/>
                      </a:rPr>
                      <m:t>, </m:t>
                    </m:r>
                    <m:r>
                      <a:rPr lang="en-US" altLang="ko-KR" sz="1800" i="1" dirty="0">
                        <a:latin typeface="Cambria Math" panose="02040503050406030204" pitchFamily="18" charset="0"/>
                      </a:rPr>
                      <m:t>𝑎</m:t>
                    </m:r>
                    <m:r>
                      <a:rPr lang="en-US" altLang="ko-KR" sz="1800" i="1" dirty="0">
                        <a:latin typeface="Cambria Math" panose="02040503050406030204" pitchFamily="18" charset="0"/>
                      </a:rPr>
                      <m:t>)</m:t>
                    </m:r>
                  </m:oMath>
                </a14:m>
                <a:r>
                  <a:rPr lang="en-US" altLang="ko-KR" sz="1800" dirty="0"/>
                  <a:t> can be replaced by ∇</a:t>
                </a:r>
                <a:r>
                  <a:rPr lang="en-US" altLang="ko-KR" sz="1800" dirty="0" err="1"/>
                  <a:t>aQw</a:t>
                </a:r>
                <a:r>
                  <a:rPr lang="en-US" altLang="ko-KR" sz="1800" dirty="0"/>
                  <a:t>(s, a), without affecting the </a:t>
                </a:r>
                <a:r>
                  <a:rPr lang="en-US" altLang="ko-KR" sz="1800" dirty="0" err="1"/>
                  <a:t>determinis</a:t>
                </a:r>
                <a:r>
                  <a:rPr lang="en-US" altLang="ko-KR" sz="1800" dirty="0"/>
                  <a:t>-tic policy gradient. The following theorem applies to both on-policy, </a:t>
                </a:r>
                <a14:m>
                  <m:oMath xmlns:m="http://schemas.openxmlformats.org/officeDocument/2006/math">
                    <m:r>
                      <a:rPr lang="en-US" altLang="ko-KR" sz="1800" b="0" i="1" dirty="0" smtClean="0">
                        <a:latin typeface="Cambria Math" panose="02040503050406030204" pitchFamily="18" charset="0"/>
                      </a:rPr>
                      <m:t>𝔼</m:t>
                    </m:r>
                    <m:r>
                      <a:rPr lang="en-US" altLang="ko-KR" sz="1800" i="1" dirty="0" smtClean="0">
                        <a:latin typeface="Cambria Math" panose="02040503050406030204" pitchFamily="18" charset="0"/>
                      </a:rPr>
                      <m:t>[·] = </m:t>
                    </m:r>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𝔼</m:t>
                        </m:r>
                        <m:r>
                          <a:rPr lang="en-US" altLang="ko-KR" sz="1800" b="0" i="1" dirty="0" smtClean="0">
                            <a:latin typeface="Cambria Math" panose="02040503050406030204" pitchFamily="18" charset="0"/>
                          </a:rPr>
                          <m:t> </m:t>
                        </m:r>
                      </m:e>
                      <m:sub>
                        <m:r>
                          <a:rPr lang="en-US" altLang="ko-KR" sz="1800" b="0" i="1" dirty="0" smtClean="0">
                            <a:latin typeface="Cambria Math" panose="02040503050406030204" pitchFamily="18" charset="0"/>
                          </a:rPr>
                          <m:t>𝑠</m:t>
                        </m:r>
                        <m:r>
                          <a:rPr lang="en-US" altLang="ko-KR" sz="1800" b="0" i="1" dirty="0" smtClean="0">
                            <a:latin typeface="Cambria Math" panose="02040503050406030204" pitchFamily="18" charset="0"/>
                          </a:rPr>
                          <m:t>~</m:t>
                        </m:r>
                        <m:sSup>
                          <m:sSupPr>
                            <m:ctrlPr>
                              <a:rPr lang="en-US" altLang="ko-KR" sz="1800" b="0" i="1" dirty="0" smtClean="0">
                                <a:latin typeface="Cambria Math" panose="02040503050406030204" pitchFamily="18" charset="0"/>
                              </a:rPr>
                            </m:ctrlPr>
                          </m:sSupPr>
                          <m:e>
                            <m:r>
                              <a:rPr lang="en-US" altLang="ko-KR" sz="1800" b="0" i="1" dirty="0" smtClean="0">
                                <a:latin typeface="Cambria Math" panose="02040503050406030204" pitchFamily="18" charset="0"/>
                              </a:rPr>
                              <m:t>𝜌</m:t>
                            </m:r>
                          </m:e>
                          <m:sup>
                            <m:r>
                              <a:rPr lang="en-US" altLang="ko-KR" sz="1800" b="0" i="1" dirty="0" smtClean="0">
                                <a:latin typeface="Cambria Math" panose="02040503050406030204" pitchFamily="18" charset="0"/>
                              </a:rPr>
                              <m:t>𝜇</m:t>
                            </m:r>
                          </m:sup>
                        </m:sSup>
                      </m:sub>
                    </m:sSub>
                    <m:r>
                      <a:rPr lang="en-US" altLang="ko-KR" sz="1800" i="1" dirty="0" smtClean="0">
                        <a:latin typeface="Cambria Math" panose="02040503050406030204" pitchFamily="18" charset="0"/>
                      </a:rPr>
                      <m:t> </m:t>
                    </m:r>
                  </m:oMath>
                </a14:m>
                <a:r>
                  <a:rPr lang="en-US" altLang="ko-KR" sz="1800" dirty="0" smtClean="0"/>
                  <a:t>[·], </a:t>
                </a:r>
                <a:r>
                  <a:rPr lang="en-US" altLang="ko-KR" sz="1800" dirty="0"/>
                  <a:t>and off-policy, </a:t>
                </a:r>
                <a14:m>
                  <m:oMath xmlns:m="http://schemas.openxmlformats.org/officeDocument/2006/math">
                    <m:r>
                      <a:rPr lang="en-US" altLang="ko-KR" sz="1800" b="0" i="1" dirty="0" smtClean="0">
                        <a:latin typeface="Cambria Math" panose="02040503050406030204" pitchFamily="18" charset="0"/>
                      </a:rPr>
                      <m:t>𝔼</m:t>
                    </m:r>
                    <m:r>
                      <a:rPr lang="en-US" altLang="ko-KR" sz="1800" i="1" dirty="0" smtClean="0">
                        <a:latin typeface="Cambria Math" panose="02040503050406030204" pitchFamily="18" charset="0"/>
                      </a:rPr>
                      <m:t>[·] =</m:t>
                    </m:r>
                    <m:sSub>
                      <m:sSubPr>
                        <m:ctrlPr>
                          <a:rPr lang="en-US" altLang="ko-KR" sz="1800" b="0" i="1" dirty="0" smtClean="0">
                            <a:latin typeface="Cambria Math" panose="02040503050406030204" pitchFamily="18" charset="0"/>
                          </a:rPr>
                        </m:ctrlPr>
                      </m:sSubPr>
                      <m:e>
                        <m:r>
                          <a:rPr lang="en-US" altLang="ko-KR" sz="1800" b="0" i="1" dirty="0" smtClean="0">
                            <a:latin typeface="Cambria Math" panose="02040503050406030204" pitchFamily="18" charset="0"/>
                          </a:rPr>
                          <m:t>𝔼</m:t>
                        </m:r>
                      </m:e>
                      <m:sub>
                        <m:r>
                          <a:rPr lang="en-US" altLang="ko-KR" sz="1800" i="1" dirty="0" err="1">
                            <a:latin typeface="Cambria Math" panose="02040503050406030204" pitchFamily="18" charset="0"/>
                          </a:rPr>
                          <m:t>𝑠</m:t>
                        </m:r>
                        <m:r>
                          <a:rPr lang="en-US" altLang="ko-KR" sz="1800" b="0" i="1" dirty="0" smtClean="0">
                            <a:latin typeface="Cambria Math" panose="02040503050406030204" pitchFamily="18" charset="0"/>
                          </a:rPr>
                          <m:t>~</m:t>
                        </m:r>
                        <m:sSup>
                          <m:sSupPr>
                            <m:ctrlPr>
                              <a:rPr lang="en-US" altLang="ko-KR" sz="1800" b="0" i="1" dirty="0" smtClean="0">
                                <a:latin typeface="Cambria Math" panose="02040503050406030204" pitchFamily="18" charset="0"/>
                              </a:rPr>
                            </m:ctrlPr>
                          </m:sSupPr>
                          <m:e>
                            <m:r>
                              <a:rPr lang="en-US" altLang="ko-KR" sz="1800" b="0" i="1" dirty="0" smtClean="0">
                                <a:latin typeface="Cambria Math" panose="02040503050406030204" pitchFamily="18" charset="0"/>
                              </a:rPr>
                              <m:t>𝜌</m:t>
                            </m:r>
                          </m:e>
                          <m:sup>
                            <m:r>
                              <a:rPr lang="en-US" altLang="ko-KR" sz="1800" b="0" i="1" dirty="0" smtClean="0">
                                <a:latin typeface="Cambria Math" panose="02040503050406030204" pitchFamily="18" charset="0"/>
                              </a:rPr>
                              <m:t>𝛽</m:t>
                            </m:r>
                          </m:sup>
                        </m:sSup>
                      </m:sub>
                    </m:sSub>
                    <m:r>
                      <a:rPr lang="en-US" altLang="ko-KR" sz="1800" i="1" dirty="0">
                        <a:latin typeface="Cambria Math" panose="02040503050406030204" pitchFamily="18" charset="0"/>
                      </a:rPr>
                      <m:t>[·],</m:t>
                    </m:r>
                  </m:oMath>
                </a14:m>
                <a:endParaRPr lang="ko-KR" altLang="en-US"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1285875" y="4206875"/>
            <a:ext cx="3981450" cy="2105025"/>
          </a:xfrm>
          <a:prstGeom prst="rect">
            <a:avLst/>
          </a:prstGeom>
        </p:spPr>
      </p:pic>
      <p:pic>
        <p:nvPicPr>
          <p:cNvPr id="5" name="그림 4"/>
          <p:cNvPicPr>
            <a:picLocks noChangeAspect="1"/>
          </p:cNvPicPr>
          <p:nvPr/>
        </p:nvPicPr>
        <p:blipFill>
          <a:blip r:embed="rId4"/>
          <a:stretch>
            <a:fillRect/>
          </a:stretch>
        </p:blipFill>
        <p:spPr>
          <a:xfrm>
            <a:off x="6628447" y="4222115"/>
            <a:ext cx="3933825" cy="2238375"/>
          </a:xfrm>
          <a:prstGeom prst="rect">
            <a:avLst/>
          </a:prstGeom>
        </p:spPr>
      </p:pic>
    </p:spTree>
    <p:extLst>
      <p:ext uri="{BB962C8B-B14F-4D97-AF65-F5344CB8AC3E}">
        <p14:creationId xmlns:p14="http://schemas.microsoft.com/office/powerpoint/2010/main" val="287755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DDPG</a:t>
            </a:r>
            <a:endParaRPr lang="ko-KR" altLang="en-US" dirty="0"/>
          </a:p>
        </p:txBody>
      </p:sp>
      <p:sp>
        <p:nvSpPr>
          <p:cNvPr id="3" name="내용 개체 틀 2"/>
          <p:cNvSpPr>
            <a:spLocks noGrp="1"/>
          </p:cNvSpPr>
          <p:nvPr>
            <p:ph idx="1"/>
          </p:nvPr>
        </p:nvSpPr>
        <p:spPr/>
        <p:txBody>
          <a:bodyPr>
            <a:normAutofit/>
          </a:bodyPr>
          <a:lstStyle/>
          <a:p>
            <a:r>
              <a:rPr lang="en-US" altLang="ko-KR" dirty="0" smtClean="0"/>
              <a:t>David Silver</a:t>
            </a:r>
          </a:p>
          <a:p>
            <a:endParaRPr lang="en-US" altLang="ko-KR" dirty="0" smtClean="0"/>
          </a:p>
          <a:p>
            <a:r>
              <a:rPr lang="en-US" altLang="ko-KR" dirty="0" smtClean="0"/>
              <a:t>ICML, Beijing, China, 2014 accepted paper. Not important for him</a:t>
            </a:r>
          </a:p>
          <a:p>
            <a:endParaRPr lang="en-US" altLang="ko-KR" dirty="0" smtClean="0"/>
          </a:p>
          <a:p>
            <a:r>
              <a:rPr lang="en-US" altLang="ko-KR" dirty="0" smtClean="0"/>
              <a:t>Very fundamental paper including SOTA RL </a:t>
            </a:r>
            <a:r>
              <a:rPr lang="en-US" altLang="ko-KR" dirty="0" err="1" smtClean="0"/>
              <a:t>alogrithms</a:t>
            </a:r>
            <a:r>
              <a:rPr lang="en-US" altLang="ko-KR" dirty="0" smtClean="0"/>
              <a:t> nowadays such as </a:t>
            </a:r>
            <a:r>
              <a:rPr lang="en-US" altLang="ko-KR" dirty="0" err="1" smtClean="0"/>
              <a:t>BicNet</a:t>
            </a:r>
            <a:r>
              <a:rPr lang="en-US" altLang="ko-KR" dirty="0" smtClean="0"/>
              <a:t>, MADDPG, TD3, Proposed</a:t>
            </a:r>
          </a:p>
          <a:p>
            <a:endParaRPr lang="en-US" altLang="ko-KR" dirty="0" smtClean="0"/>
          </a:p>
          <a:p>
            <a:r>
              <a:rPr lang="en-US" altLang="ko-KR" dirty="0" smtClean="0">
                <a:hlinkClick r:id="rId2"/>
              </a:rPr>
              <a:t>http://proceedings.mlr.press/v32/silver14.pdf</a:t>
            </a:r>
            <a:endParaRPr lang="en-US" altLang="ko-KR" dirty="0" smtClean="0"/>
          </a:p>
          <a:p>
            <a:endParaRPr lang="ko-KR" altLang="en-US" dirty="0"/>
          </a:p>
        </p:txBody>
      </p:sp>
    </p:spTree>
    <p:extLst>
      <p:ext uri="{BB962C8B-B14F-4D97-AF65-F5344CB8AC3E}">
        <p14:creationId xmlns:p14="http://schemas.microsoft.com/office/powerpoint/2010/main" val="41939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Compatible Function </a:t>
            </a:r>
            <a:r>
              <a:rPr lang="en-US" altLang="ko-KR" dirty="0" smtClean="0"/>
              <a:t>Approximation (</a:t>
            </a:r>
            <a:r>
              <a:rPr lang="en-US" altLang="ko-KR" dirty="0" err="1" smtClean="0"/>
              <a:t>Cont</a:t>
            </a:r>
            <a:r>
              <a:rPr lang="en-US" altLang="ko-KR" dirty="0" smtClean="0"/>
              <a:t>)</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70000" lnSpcReduction="20000"/>
              </a:bodyPr>
              <a:lstStyle/>
              <a:p>
                <a:r>
                  <a:rPr lang="en-US" altLang="ko-KR" sz="2000" dirty="0" smtClean="0"/>
                  <a:t>For any deterministic policy </a:t>
                </a:r>
                <a14:m>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µ</m:t>
                        </m:r>
                      </m:e>
                      <m:sub>
                        <m:r>
                          <a:rPr lang="en-US" altLang="ko-KR" sz="2000" i="1" dirty="0" smtClean="0">
                            <a:latin typeface="Cambria Math" panose="02040503050406030204" pitchFamily="18" charset="0"/>
                          </a:rPr>
                          <m:t>𝜃</m:t>
                        </m:r>
                      </m:sub>
                    </m:sSub>
                    <m:r>
                      <a:rPr lang="en-US" altLang="ko-KR" sz="2000" i="1" dirty="0" smtClean="0">
                        <a:latin typeface="Cambria Math" panose="02040503050406030204" pitchFamily="18" charset="0"/>
                      </a:rPr>
                      <m:t>(</m:t>
                    </m:r>
                    <m:r>
                      <a:rPr lang="en-US" altLang="ko-KR" sz="2000" i="1" dirty="0" smtClean="0">
                        <a:latin typeface="Cambria Math" panose="02040503050406030204" pitchFamily="18" charset="0"/>
                      </a:rPr>
                      <m:t>𝑠</m:t>
                    </m:r>
                    <m:r>
                      <a:rPr lang="en-US" altLang="ko-KR" sz="2000" i="1" dirty="0" smtClean="0">
                        <a:latin typeface="Cambria Math" panose="02040503050406030204" pitchFamily="18" charset="0"/>
                      </a:rPr>
                      <m:t>)</m:t>
                    </m:r>
                  </m:oMath>
                </a14:m>
                <a:r>
                  <a:rPr lang="en-US" altLang="ko-KR" sz="2000" dirty="0" smtClean="0"/>
                  <a:t>, there always exists a compatible function </a:t>
                </a:r>
                <a:r>
                  <a:rPr lang="en-US" altLang="ko-KR" sz="2000" dirty="0" err="1"/>
                  <a:t>approximator</a:t>
                </a:r>
                <a:r>
                  <a:rPr lang="en-US" altLang="ko-KR" sz="2000" dirty="0"/>
                  <a:t> of the form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𝑄</m:t>
                        </m:r>
                      </m:e>
                      <m:sup>
                        <m:r>
                          <a:rPr lang="en-US" altLang="ko-KR" sz="2000" i="1" dirty="0" smtClean="0">
                            <a:latin typeface="Cambria Math" panose="02040503050406030204" pitchFamily="18" charset="0"/>
                          </a:rPr>
                          <m:t>𝑤</m:t>
                        </m:r>
                      </m:sup>
                    </m:sSup>
                    <m:d>
                      <m:dPr>
                        <m:ctrlPr>
                          <a:rPr lang="en-US" altLang="ko-KR" sz="2000" b="0" i="1" dirty="0" smtClean="0">
                            <a:latin typeface="Cambria Math" panose="02040503050406030204" pitchFamily="18" charset="0"/>
                          </a:rPr>
                        </m:ctrlPr>
                      </m:dPr>
                      <m:e>
                        <m:r>
                          <a:rPr lang="en-US" altLang="ko-KR" sz="2000" i="1" dirty="0">
                            <a:latin typeface="Cambria Math" panose="02040503050406030204" pitchFamily="18" charset="0"/>
                          </a:rPr>
                          <m:t>𝑠</m:t>
                        </m:r>
                        <m:r>
                          <a:rPr lang="en-US" altLang="ko-KR" sz="2000" i="1" dirty="0">
                            <a:latin typeface="Cambria Math" panose="02040503050406030204" pitchFamily="18" charset="0"/>
                          </a:rPr>
                          <m:t>, </m:t>
                        </m:r>
                        <m:r>
                          <a:rPr lang="en-US" altLang="ko-KR" sz="2000" i="1" dirty="0">
                            <a:latin typeface="Cambria Math" panose="02040503050406030204" pitchFamily="18" charset="0"/>
                          </a:rPr>
                          <m:t>𝑎</m:t>
                        </m:r>
                      </m:e>
                    </m:d>
                    <m:r>
                      <a:rPr lang="en-US" altLang="ko-KR" sz="2000" i="1" dirty="0">
                        <a:latin typeface="Cambria Math" panose="02040503050406030204" pitchFamily="18" charset="0"/>
                      </a:rPr>
                      <m:t>= </m:t>
                    </m:r>
                    <m:sSup>
                      <m:sSupPr>
                        <m:ctrlPr>
                          <a:rPr lang="en-US" altLang="ko-KR" sz="2000" b="0" i="1" dirty="0" smtClean="0">
                            <a:latin typeface="Cambria Math" panose="02040503050406030204" pitchFamily="18" charset="0"/>
                          </a:rPr>
                        </m:ctrlPr>
                      </m:sSupPr>
                      <m:e>
                        <m:d>
                          <m:dPr>
                            <m:ctrlPr>
                              <a:rPr lang="en-US" altLang="ko-KR" sz="2000" i="1" dirty="0">
                                <a:latin typeface="Cambria Math" panose="02040503050406030204" pitchFamily="18" charset="0"/>
                              </a:rPr>
                            </m:ctrlPr>
                          </m:dPr>
                          <m:e>
                            <m:r>
                              <a:rPr lang="en-US" altLang="ko-KR" sz="2000" i="1" dirty="0">
                                <a:latin typeface="Cambria Math" panose="02040503050406030204" pitchFamily="18" charset="0"/>
                              </a:rPr>
                              <m:t>𝑎</m:t>
                            </m:r>
                            <m:r>
                              <a:rPr lang="en-US" altLang="ko-KR" sz="2000" i="1" dirty="0">
                                <a:latin typeface="Cambria Math" panose="02040503050406030204" pitchFamily="18" charset="0"/>
                              </a:rPr>
                              <m:t> − </m:t>
                            </m:r>
                            <m:sSub>
                              <m:sSubPr>
                                <m:ctrlPr>
                                  <a:rPr lang="en-US" altLang="ko-KR" sz="2000" b="0" i="1" dirty="0" smtClean="0">
                                    <a:latin typeface="Cambria Math" panose="02040503050406030204" pitchFamily="18" charset="0"/>
                                  </a:rPr>
                                </m:ctrlPr>
                              </m:sSubPr>
                              <m:e>
                                <m:r>
                                  <a:rPr lang="en-US" altLang="ko-KR" sz="2000" i="1" dirty="0">
                                    <a:latin typeface="Cambria Math" panose="02040503050406030204" pitchFamily="18" charset="0"/>
                                  </a:rPr>
                                  <m:t>µ</m:t>
                                </m:r>
                              </m:e>
                              <m:sub>
                                <m:r>
                                  <a:rPr lang="en-US" altLang="ko-KR" sz="2000" i="1" dirty="0">
                                    <a:latin typeface="Cambria Math" panose="02040503050406030204" pitchFamily="18" charset="0"/>
                                  </a:rPr>
                                  <m:t>𝜃</m:t>
                                </m:r>
                              </m:sub>
                            </m:sSub>
                            <m:d>
                              <m:dPr>
                                <m:ctrlPr>
                                  <a:rPr lang="en-US" altLang="ko-KR" sz="2000" b="0" i="1" dirty="0" smtClean="0">
                                    <a:latin typeface="Cambria Math" panose="02040503050406030204" pitchFamily="18" charset="0"/>
                                  </a:rPr>
                                </m:ctrlPr>
                              </m:dPr>
                              <m:e>
                                <m:r>
                                  <a:rPr lang="en-US" altLang="ko-KR" sz="2000" i="1" dirty="0">
                                    <a:latin typeface="Cambria Math" panose="02040503050406030204" pitchFamily="18" charset="0"/>
                                  </a:rPr>
                                  <m:t>𝑠</m:t>
                                </m:r>
                              </m:e>
                            </m:d>
                          </m:e>
                        </m:d>
                      </m:e>
                      <m:sup>
                        <m:r>
                          <a:rPr lang="en-US" altLang="ko-KR" sz="2000" b="0" i="1" dirty="0" smtClean="0">
                            <a:latin typeface="Cambria Math" panose="02040503050406030204" pitchFamily="18" charset="0"/>
                          </a:rPr>
                          <m:t>𝑇</m:t>
                        </m:r>
                      </m:sup>
                    </m:sSup>
                    <m:sSub>
                      <m:sSubPr>
                        <m:ctrlPr>
                          <a:rPr lang="en-US" altLang="ko-KR" sz="2000" b="0" i="1" dirty="0" smtClean="0">
                            <a:latin typeface="Cambria Math" panose="02040503050406030204" pitchFamily="18" charset="0"/>
                          </a:rPr>
                        </m:ctrlPr>
                      </m:sSubPr>
                      <m:e>
                        <m:r>
                          <a:rPr lang="en-US" altLang="ko-KR" sz="2000" i="0" dirty="0">
                            <a:latin typeface="Cambria Math" panose="02040503050406030204" pitchFamily="18" charset="0"/>
                          </a:rPr>
                          <m:t>𝛻</m:t>
                        </m:r>
                      </m:e>
                      <m:sub>
                        <m:r>
                          <a:rPr lang="en-US" altLang="ko-KR" sz="2000" i="1" dirty="0" err="1">
                            <a:latin typeface="Cambria Math" panose="02040503050406030204" pitchFamily="18" charset="0"/>
                          </a:rPr>
                          <m:t>𝜃</m:t>
                        </m:r>
                      </m:sub>
                    </m:sSub>
                    <m:sSub>
                      <m:sSubPr>
                        <m:ctrlPr>
                          <a:rPr lang="en-US" altLang="ko-KR" sz="2000" b="0" i="1" dirty="0" smtClean="0">
                            <a:latin typeface="Cambria Math" panose="02040503050406030204" pitchFamily="18" charset="0"/>
                          </a:rPr>
                        </m:ctrlPr>
                      </m:sSubPr>
                      <m:e>
                        <m:r>
                          <a:rPr lang="en-US" altLang="ko-KR" sz="2000" i="1" dirty="0" err="1">
                            <a:latin typeface="Cambria Math" panose="02040503050406030204" pitchFamily="18" charset="0"/>
                          </a:rPr>
                          <m:t>µ</m:t>
                        </m:r>
                      </m:e>
                      <m:sub>
                        <m:r>
                          <a:rPr lang="en-US" altLang="ko-KR" sz="2000" i="1" dirty="0" err="1">
                            <a:latin typeface="Cambria Math" panose="02040503050406030204" pitchFamily="18" charset="0"/>
                          </a:rPr>
                          <m:t>𝜃</m:t>
                        </m:r>
                      </m:sub>
                    </m:sSub>
                    <m:sSup>
                      <m:sSupPr>
                        <m:ctrlPr>
                          <a:rPr lang="en-US" altLang="ko-KR" sz="2000" b="0" i="1" dirty="0" smtClean="0">
                            <a:latin typeface="Cambria Math" panose="02040503050406030204" pitchFamily="18" charset="0"/>
                          </a:rPr>
                        </m:ctrlPr>
                      </m:sSupPr>
                      <m:e>
                        <m:d>
                          <m:dPr>
                            <m:ctrlPr>
                              <a:rPr lang="en-US" altLang="ko-KR" sz="2000" b="0" i="1" dirty="0" smtClean="0">
                                <a:latin typeface="Cambria Math" panose="02040503050406030204" pitchFamily="18" charset="0"/>
                              </a:rPr>
                            </m:ctrlPr>
                          </m:dPr>
                          <m:e>
                            <m:r>
                              <a:rPr lang="en-US" altLang="ko-KR" sz="2000" i="1" dirty="0">
                                <a:latin typeface="Cambria Math" panose="02040503050406030204" pitchFamily="18" charset="0"/>
                              </a:rPr>
                              <m:t>𝑠</m:t>
                            </m:r>
                          </m:e>
                        </m:d>
                      </m:e>
                      <m:sup>
                        <m:r>
                          <a:rPr lang="en-US" altLang="ko-KR" sz="2000" b="0" i="1" dirty="0" smtClean="0">
                            <a:latin typeface="Cambria Math" panose="02040503050406030204" pitchFamily="18" charset="0"/>
                          </a:rPr>
                          <m:t>𝑇</m:t>
                        </m:r>
                      </m:sup>
                    </m:sSup>
                    <m:r>
                      <a:rPr lang="en-US" altLang="ko-KR" sz="2000" i="1" dirty="0">
                        <a:latin typeface="Cambria Math" panose="02040503050406030204" pitchFamily="18" charset="0"/>
                      </a:rPr>
                      <m:t>𝑤</m:t>
                    </m:r>
                    <m:r>
                      <a:rPr lang="en-US" altLang="ko-KR" sz="2000" i="1" dirty="0">
                        <a:latin typeface="Cambria Math" panose="02040503050406030204" pitchFamily="18" charset="0"/>
                      </a:rPr>
                      <m:t> + </m:t>
                    </m:r>
                    <m:sSup>
                      <m:sSupPr>
                        <m:ctrlPr>
                          <a:rPr lang="en-US" altLang="ko-KR" sz="2000" b="0" i="1" dirty="0" smtClean="0">
                            <a:latin typeface="Cambria Math" panose="02040503050406030204" pitchFamily="18" charset="0"/>
                          </a:rPr>
                        </m:ctrlPr>
                      </m:sSupPr>
                      <m:e>
                        <m:r>
                          <a:rPr lang="en-US" altLang="ko-KR" sz="2000" i="1" dirty="0" err="1">
                            <a:latin typeface="Cambria Math" panose="02040503050406030204" pitchFamily="18" charset="0"/>
                          </a:rPr>
                          <m:t>𝑉</m:t>
                        </m:r>
                      </m:e>
                      <m:sup>
                        <m:r>
                          <a:rPr lang="en-US" altLang="ko-KR" sz="2000" i="1" dirty="0" err="1">
                            <a:latin typeface="Cambria Math" panose="02040503050406030204" pitchFamily="18" charset="0"/>
                          </a:rPr>
                          <m:t>𝑣</m:t>
                        </m:r>
                      </m:sup>
                    </m:sSup>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m:t>
                    </m:r>
                  </m:oMath>
                </a14:m>
                <a:r>
                  <a:rPr lang="en-US" altLang="ko-KR" sz="2000" dirty="0"/>
                  <a:t> where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𝑉</m:t>
                        </m:r>
                      </m:e>
                      <m:sup>
                        <m:r>
                          <a:rPr lang="en-US" altLang="ko-KR" sz="2000" i="1" dirty="0" smtClean="0">
                            <a:latin typeface="Cambria Math" panose="02040503050406030204" pitchFamily="18" charset="0"/>
                          </a:rPr>
                          <m:t>𝑣</m:t>
                        </m:r>
                      </m:sup>
                    </m:sSup>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m:t>
                    </m:r>
                  </m:oMath>
                </a14:m>
                <a:r>
                  <a:rPr lang="en-US" altLang="ko-KR" sz="2000" dirty="0"/>
                  <a:t> may be </a:t>
                </a:r>
                <a:r>
                  <a:rPr lang="en-US" altLang="ko-KR" sz="2000" dirty="0" smtClean="0"/>
                  <a:t>any </a:t>
                </a:r>
                <a:r>
                  <a:rPr lang="en-US" altLang="ko-KR" sz="2000" dirty="0"/>
                  <a:t>differentiable bas</a:t>
                </a:r>
                <a14:m>
                  <m:oMath xmlns:m="http://schemas.openxmlformats.org/officeDocument/2006/math">
                    <m:r>
                      <a:rPr lang="en-US" altLang="ko-KR" sz="2000" i="1" dirty="0" smtClean="0">
                        <a:latin typeface="Cambria Math" panose="02040503050406030204" pitchFamily="18" charset="0"/>
                      </a:rPr>
                      <m:t>𝑒𝑙𝑖𝑛𝑒</m:t>
                    </m:r>
                    <m:r>
                      <a:rPr lang="en-US" altLang="ko-KR" sz="2000" i="1" dirty="0" smtClean="0">
                        <a:latin typeface="Cambria Math" panose="02040503050406030204" pitchFamily="18" charset="0"/>
                      </a:rPr>
                      <m:t> </m:t>
                    </m:r>
                    <m:r>
                      <a:rPr lang="en-US" altLang="ko-KR" sz="2000" i="1" dirty="0" smtClean="0">
                        <a:latin typeface="Cambria Math" panose="02040503050406030204" pitchFamily="18" charset="0"/>
                      </a:rPr>
                      <m:t>𝑓𝑢𝑛𝑐𝑡𝑖𝑜𝑛</m:t>
                    </m:r>
                    <m:r>
                      <a:rPr lang="en-US" altLang="ko-KR" sz="2000" i="1" dirty="0" smtClean="0">
                        <a:latin typeface="Cambria Math" panose="02040503050406030204" pitchFamily="18" charset="0"/>
                      </a:rPr>
                      <m:t> </m:t>
                    </m:r>
                    <m:r>
                      <a:rPr lang="en-US" altLang="ko-KR" sz="2000" i="1" dirty="0" smtClean="0">
                        <a:latin typeface="Cambria Math" panose="02040503050406030204" pitchFamily="18" charset="0"/>
                      </a:rPr>
                      <m:t>𝑡h</m:t>
                    </m:r>
                  </m:oMath>
                </a14:m>
                <a:r>
                  <a:rPr lang="en-US" altLang="ko-KR" sz="2000" dirty="0"/>
                  <a:t>at is independent of the action a; for example a linear combination of state </a:t>
                </a:r>
                <a:r>
                  <a:rPr lang="en-US" altLang="ko-KR" sz="2000" dirty="0" smtClean="0"/>
                  <a:t>features</a:t>
                </a:r>
                <a14:m>
                  <m:oMath xmlns:m="http://schemas.openxmlformats.org/officeDocument/2006/math">
                    <m:r>
                      <a:rPr lang="en-US" altLang="ko-KR" sz="2000" i="1" dirty="0" smtClean="0">
                        <a:latin typeface="Cambria Math" panose="02040503050406030204" pitchFamily="18" charset="0"/>
                      </a:rPr>
                      <m:t> </m:t>
                    </m:r>
                    <m:r>
                      <a:rPr lang="en-US" altLang="ko-KR" sz="2000" i="1" dirty="0" smtClean="0">
                        <a:latin typeface="Cambria Math" panose="02040503050406030204" pitchFamily="18" charset="0"/>
                      </a:rPr>
                      <m:t>𝜑</m:t>
                    </m:r>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m:t>
                    </m:r>
                  </m:oMath>
                </a14:m>
                <a:r>
                  <a:rPr lang="en-US" altLang="ko-KR" sz="2000" dirty="0"/>
                  <a:t> and parameters v,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𝑉</m:t>
                        </m:r>
                      </m:e>
                      <m:sup>
                        <m:r>
                          <a:rPr lang="en-US" altLang="ko-KR" sz="2000" i="1" dirty="0" smtClean="0">
                            <a:latin typeface="Cambria Math" panose="02040503050406030204" pitchFamily="18" charset="0"/>
                          </a:rPr>
                          <m:t>𝑣</m:t>
                        </m:r>
                      </m:sup>
                    </m:sSup>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 = </m:t>
                    </m:r>
                    <m:sSup>
                      <m:sSupPr>
                        <m:ctrlPr>
                          <a:rPr lang="en-US" altLang="ko-KR" sz="2000" b="0" i="1" dirty="0" smtClean="0">
                            <a:latin typeface="Cambria Math" panose="02040503050406030204" pitchFamily="18" charset="0"/>
                          </a:rPr>
                        </m:ctrlPr>
                      </m:sSupPr>
                      <m:e>
                        <m:r>
                          <a:rPr lang="en-US" altLang="ko-KR" sz="2000" i="1" dirty="0" err="1">
                            <a:latin typeface="Cambria Math" panose="02040503050406030204" pitchFamily="18" charset="0"/>
                          </a:rPr>
                          <m:t>𝑣</m:t>
                        </m:r>
                      </m:e>
                      <m:sup>
                        <m:r>
                          <a:rPr lang="en-US" altLang="ko-KR" sz="2000" b="0" i="1" dirty="0" smtClean="0">
                            <a:latin typeface="Cambria Math" panose="02040503050406030204" pitchFamily="18" charset="0"/>
                          </a:rPr>
                          <m:t>𝑇</m:t>
                        </m:r>
                      </m:sup>
                    </m:sSup>
                    <m:r>
                      <a:rPr lang="en-US" altLang="ko-KR" sz="2000" i="1" dirty="0">
                        <a:latin typeface="Cambria Math" panose="02040503050406030204" pitchFamily="18" charset="0"/>
                        <a:ea typeface="Cambria Math" panose="02040503050406030204" pitchFamily="18" charset="0"/>
                      </a:rPr>
                      <m:t>𝜙</m:t>
                    </m:r>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m:t>
                    </m:r>
                  </m:oMath>
                </a14:m>
                <a:r>
                  <a:rPr lang="en-US" altLang="ko-KR" sz="2000" dirty="0"/>
                  <a:t> for </a:t>
                </a:r>
                <a:r>
                  <a:rPr lang="en-US" altLang="ko-KR" sz="2000" dirty="0" smtClean="0"/>
                  <a:t>parameters </a:t>
                </a:r>
                <a:r>
                  <a:rPr lang="en-US" altLang="ko-KR" sz="2000" dirty="0"/>
                  <a:t>v. A natural interpretation is that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𝑉</m:t>
                        </m:r>
                      </m:e>
                      <m:sup>
                        <m:r>
                          <a:rPr lang="en-US" altLang="ko-KR" sz="2000" i="1" dirty="0" smtClean="0">
                            <a:latin typeface="Cambria Math" panose="02040503050406030204" pitchFamily="18" charset="0"/>
                          </a:rPr>
                          <m:t>𝑣</m:t>
                        </m:r>
                      </m:sup>
                    </m:sSup>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 </m:t>
                    </m:r>
                  </m:oMath>
                </a14:m>
                <a:r>
                  <a:rPr lang="en-US" altLang="ko-KR" sz="2000" dirty="0"/>
                  <a:t>estimates the value of state s, while the first term estimates the advantage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𝐴</m:t>
                        </m:r>
                      </m:e>
                      <m:sup>
                        <m:r>
                          <a:rPr lang="en-US" altLang="ko-KR" sz="2000" i="1" dirty="0" smtClean="0">
                            <a:latin typeface="Cambria Math" panose="02040503050406030204" pitchFamily="18" charset="0"/>
                          </a:rPr>
                          <m:t>𝑤</m:t>
                        </m:r>
                      </m:sup>
                    </m:sSup>
                    <m:r>
                      <a:rPr lang="en-US" altLang="ko-KR" sz="2000" i="1" dirty="0" smtClean="0">
                        <a:latin typeface="Cambria Math" panose="02040503050406030204" pitchFamily="18" charset="0"/>
                      </a:rPr>
                      <m:t>(</m:t>
                    </m:r>
                    <m:r>
                      <a:rPr lang="en-US" altLang="ko-KR" sz="2000" i="1" dirty="0" smtClean="0">
                        <a:latin typeface="Cambria Math" panose="02040503050406030204" pitchFamily="18" charset="0"/>
                      </a:rPr>
                      <m:t>𝑠</m:t>
                    </m:r>
                    <m:r>
                      <a:rPr lang="en-US" altLang="ko-KR" sz="2000" i="1" dirty="0" smtClean="0">
                        <a:latin typeface="Cambria Math" panose="02040503050406030204" pitchFamily="18" charset="0"/>
                      </a:rPr>
                      <m:t>, </m:t>
                    </m:r>
                    <m:r>
                      <a:rPr lang="en-US" altLang="ko-KR" sz="2000" i="1" dirty="0" smtClean="0">
                        <a:latin typeface="Cambria Math" panose="02040503050406030204" pitchFamily="18" charset="0"/>
                      </a:rPr>
                      <m:t>𝑎</m:t>
                    </m:r>
                    <m:r>
                      <a:rPr lang="en-US" altLang="ko-KR" sz="2000" i="1" dirty="0" smtClean="0">
                        <a:latin typeface="Cambria Math" panose="02040503050406030204" pitchFamily="18" charset="0"/>
                      </a:rPr>
                      <m:t>)</m:t>
                    </m:r>
                  </m:oMath>
                </a14:m>
                <a:r>
                  <a:rPr lang="en-US" altLang="ko-KR" sz="2000" dirty="0"/>
                  <a:t> of taking action a over action </a:t>
                </a:r>
                <a14:m>
                  <m:oMath xmlns:m="http://schemas.openxmlformats.org/officeDocument/2006/math">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µ</m:t>
                        </m:r>
                      </m:e>
                      <m:sub>
                        <m:r>
                          <a:rPr lang="en-US" altLang="ko-KR" sz="2000" i="1" dirty="0" smtClean="0">
                            <a:latin typeface="Cambria Math" panose="02040503050406030204" pitchFamily="18" charset="0"/>
                          </a:rPr>
                          <m:t>𝜃</m:t>
                        </m:r>
                      </m:sub>
                    </m:sSub>
                    <m:r>
                      <a:rPr lang="en-US" altLang="ko-KR" sz="2000" i="1" dirty="0" smtClean="0">
                        <a:latin typeface="Cambria Math" panose="02040503050406030204" pitchFamily="18" charset="0"/>
                      </a:rPr>
                      <m:t>(</m:t>
                    </m:r>
                    <m:r>
                      <a:rPr lang="en-US" altLang="ko-KR" sz="2000" i="1" dirty="0" smtClean="0">
                        <a:latin typeface="Cambria Math" panose="02040503050406030204" pitchFamily="18" charset="0"/>
                      </a:rPr>
                      <m:t>𝑠</m:t>
                    </m:r>
                    <m:r>
                      <a:rPr lang="en-US" altLang="ko-KR" sz="2000" i="1" dirty="0" smtClean="0">
                        <a:latin typeface="Cambria Math" panose="02040503050406030204" pitchFamily="18" charset="0"/>
                      </a:rPr>
                      <m:t>)</m:t>
                    </m:r>
                  </m:oMath>
                </a14:m>
                <a:r>
                  <a:rPr lang="en-US" altLang="ko-KR" sz="2000" dirty="0"/>
                  <a:t> </a:t>
                </a:r>
                <a:r>
                  <a:rPr lang="en-US" altLang="ko-KR" sz="2000" dirty="0" smtClean="0"/>
                  <a:t>in state </a:t>
                </a:r>
                <a:r>
                  <a:rPr lang="en-US" altLang="ko-KR" sz="2000" dirty="0"/>
                  <a:t>s. The advantage function can be viewed as a linear function </a:t>
                </a:r>
                <a:r>
                  <a:rPr lang="en-US" altLang="ko-KR" sz="2000" dirty="0" err="1"/>
                  <a:t>approximator</a:t>
                </a:r>
                <a:r>
                  <a:rPr lang="en-US" altLang="ko-KR" sz="2000" dirty="0"/>
                  <a:t>, </a:t>
                </a:r>
                <a:endParaRPr lang="en-US" altLang="ko-KR" sz="2000" dirty="0" smtClean="0"/>
              </a:p>
              <a:p>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𝐴</m:t>
                        </m:r>
                      </m:e>
                      <m:sup>
                        <m:r>
                          <a:rPr lang="en-US" altLang="ko-KR" sz="2000" i="1" dirty="0" smtClean="0">
                            <a:latin typeface="Cambria Math" panose="02040503050406030204" pitchFamily="18" charset="0"/>
                          </a:rPr>
                          <m:t>𝑤</m:t>
                        </m:r>
                      </m:sup>
                    </m:sSup>
                    <m:r>
                      <a:rPr lang="en-US" altLang="ko-KR" sz="2000" i="1" dirty="0" smtClean="0">
                        <a:latin typeface="Cambria Math" panose="02040503050406030204" pitchFamily="18" charset="0"/>
                      </a:rPr>
                      <m:t>(</m:t>
                    </m:r>
                    <m:r>
                      <a:rPr lang="en-US" altLang="ko-KR" sz="2000" i="1" dirty="0" smtClean="0">
                        <a:latin typeface="Cambria Math" panose="02040503050406030204" pitchFamily="18" charset="0"/>
                      </a:rPr>
                      <m:t>𝑠</m:t>
                    </m:r>
                    <m:r>
                      <a:rPr lang="en-US" altLang="ko-KR" sz="2000" i="1" dirty="0">
                        <a:latin typeface="Cambria Math" panose="02040503050406030204" pitchFamily="18" charset="0"/>
                      </a:rPr>
                      <m:t>, </m:t>
                    </m:r>
                    <m:r>
                      <a:rPr lang="en-US" altLang="ko-KR" sz="2000" i="1" dirty="0">
                        <a:latin typeface="Cambria Math" panose="02040503050406030204" pitchFamily="18" charset="0"/>
                      </a:rPr>
                      <m:t>𝑎</m:t>
                    </m:r>
                    <m:r>
                      <a:rPr lang="en-US" altLang="ko-KR" sz="2000" i="1" dirty="0">
                        <a:latin typeface="Cambria Math" panose="02040503050406030204" pitchFamily="18" charset="0"/>
                      </a:rPr>
                      <m:t>) =</m:t>
                    </m:r>
                    <m:r>
                      <a:rPr lang="en-US" altLang="ko-KR" sz="2000" b="0" i="1" dirty="0" smtClean="0">
                        <a:latin typeface="Cambria Math" panose="02040503050406030204" pitchFamily="18" charset="0"/>
                      </a:rPr>
                      <m:t>𝜙</m:t>
                    </m:r>
                    <m:sSup>
                      <m:sSupPr>
                        <m:ctrlPr>
                          <a:rPr lang="en-US" altLang="ko-KR" sz="2000" b="0" i="1" dirty="0" smtClean="0">
                            <a:latin typeface="Cambria Math" panose="02040503050406030204" pitchFamily="18" charset="0"/>
                          </a:rPr>
                        </m:ctrlPr>
                      </m:sSupPr>
                      <m:e>
                        <m:d>
                          <m:dPr>
                            <m:ctrlPr>
                              <a:rPr lang="en-US" altLang="ko-KR" sz="2000" i="1" dirty="0">
                                <a:latin typeface="Cambria Math" panose="02040503050406030204" pitchFamily="18" charset="0"/>
                              </a:rPr>
                            </m:ctrlPr>
                          </m:dPr>
                          <m:e>
                            <m:r>
                              <a:rPr lang="en-US" altLang="ko-KR" sz="2000" i="1" dirty="0">
                                <a:latin typeface="Cambria Math" panose="02040503050406030204" pitchFamily="18" charset="0"/>
                              </a:rPr>
                              <m:t>𝑠</m:t>
                            </m:r>
                            <m:r>
                              <a:rPr lang="en-US" altLang="ko-KR" sz="2000" i="1" dirty="0">
                                <a:latin typeface="Cambria Math" panose="02040503050406030204" pitchFamily="18" charset="0"/>
                              </a:rPr>
                              <m:t>, </m:t>
                            </m:r>
                            <m:r>
                              <a:rPr lang="en-US" altLang="ko-KR" sz="2000" i="1" dirty="0">
                                <a:latin typeface="Cambria Math" panose="02040503050406030204" pitchFamily="18" charset="0"/>
                              </a:rPr>
                              <m:t>𝑎</m:t>
                            </m:r>
                          </m:e>
                        </m:d>
                      </m:e>
                      <m:sup>
                        <m:r>
                          <a:rPr lang="en-US" altLang="ko-KR" sz="2000" b="0" i="1" dirty="0" smtClean="0">
                            <a:latin typeface="Cambria Math" panose="02040503050406030204" pitchFamily="18" charset="0"/>
                          </a:rPr>
                          <m:t>𝑇</m:t>
                        </m:r>
                      </m:sup>
                    </m:sSup>
                    <m:r>
                      <a:rPr lang="en-US" altLang="ko-KR" sz="2000" i="1" dirty="0">
                        <a:latin typeface="Cambria Math" panose="02040503050406030204" pitchFamily="18" charset="0"/>
                      </a:rPr>
                      <m:t>𝑤</m:t>
                    </m:r>
                  </m:oMath>
                </a14:m>
                <a:r>
                  <a:rPr lang="en-US" altLang="ko-KR" sz="2000" dirty="0"/>
                  <a:t> with state-action </a:t>
                </a:r>
                <a:r>
                  <a:rPr lang="en-US" altLang="ko-KR" sz="2000" dirty="0" smtClean="0"/>
                  <a:t>features</a:t>
                </a:r>
                <a:r>
                  <a:rPr lang="en-US" altLang="ko-KR" sz="2000" dirty="0"/>
                  <a:t> </a:t>
                </a:r>
                <a14:m>
                  <m:oMath xmlns:m="http://schemas.openxmlformats.org/officeDocument/2006/math">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𝑠</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𝑎</m:t>
                        </m:r>
                      </m:e>
                    </m:d>
                    <m:r>
                      <a:rPr lang="en-US" altLang="ko-KR" sz="2000" b="0" i="1" smtClean="0">
                        <a:latin typeface="Cambria Math" panose="02040503050406030204" pitchFamily="18" charset="0"/>
                      </a:rPr>
                      <m:t>= </m:t>
                    </m:r>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m:t>
                        </m:r>
                      </m:e>
                      <m:sub>
                        <m:r>
                          <a:rPr lang="en-US" altLang="ko-KR" sz="2000" b="0" i="1" smtClean="0">
                            <a:latin typeface="Cambria Math" panose="02040503050406030204" pitchFamily="18" charset="0"/>
                            <a:ea typeface="Cambria Math" panose="02040503050406030204" pitchFamily="18" charset="0"/>
                          </a:rPr>
                          <m:t>𝜃</m:t>
                        </m:r>
                      </m:sub>
                    </m:sSub>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𝜇</m:t>
                        </m:r>
                      </m:e>
                      <m:sub>
                        <m:r>
                          <a:rPr lang="en-US" altLang="ko-KR" sz="2000" b="0" i="1" smtClean="0">
                            <a:latin typeface="Cambria Math" panose="02040503050406030204" pitchFamily="18" charset="0"/>
                            <a:ea typeface="Cambria Math" panose="02040503050406030204" pitchFamily="18" charset="0"/>
                          </a:rPr>
                          <m:t>𝜃</m:t>
                        </m:r>
                      </m:sub>
                    </m:sSub>
                    <m:d>
                      <m:dPr>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𝑠</m:t>
                        </m:r>
                      </m:e>
                    </m:d>
                    <m:d>
                      <m:dPr>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𝑎</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𝜇</m:t>
                            </m:r>
                          </m:e>
                          <m:sub>
                            <m:r>
                              <a:rPr lang="en-US" altLang="ko-KR" sz="2000" b="0" i="1" smtClean="0">
                                <a:latin typeface="Cambria Math" panose="02040503050406030204" pitchFamily="18" charset="0"/>
                                <a:ea typeface="Cambria Math" panose="02040503050406030204" pitchFamily="18" charset="0"/>
                              </a:rPr>
                              <m:t>𝜃</m:t>
                            </m:r>
                          </m:sub>
                        </m:sSub>
                        <m:d>
                          <m:dPr>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𝑠</m:t>
                            </m:r>
                          </m:e>
                        </m:d>
                      </m:e>
                    </m:d>
                    <m:r>
                      <a:rPr lang="en-US" altLang="ko-KR" sz="2000" b="0" i="1" smtClean="0">
                        <a:latin typeface="Cambria Math" panose="02040503050406030204" pitchFamily="18" charset="0"/>
                        <a:ea typeface="Cambria Math" panose="02040503050406030204" pitchFamily="18" charset="0"/>
                      </a:rPr>
                      <m:t>𝑎𝑛𝑑</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𝑝𝑎𝑟𝑎𝑚𝑒𝑡𝑒𝑟</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𝑤</m:t>
                    </m:r>
                  </m:oMath>
                </a14:m>
                <a:r>
                  <a:rPr lang="en-US" altLang="ko-KR" sz="2000" dirty="0"/>
                  <a:t>. Note that if there are m action dimensions and n policy parameters, then </a:t>
                </a:r>
                <a14:m>
                  <m:oMath xmlns:m="http://schemas.openxmlformats.org/officeDocument/2006/math">
                    <m:r>
                      <a:rPr lang="en-US" altLang="ko-KR" sz="2000" i="0" dirty="0" smtClean="0">
                        <a:latin typeface="Cambria Math" panose="02040503050406030204" pitchFamily="18" charset="0"/>
                      </a:rPr>
                      <m:t>𝛻</m:t>
                    </m:r>
                    <m:r>
                      <a:rPr lang="en-US" altLang="ko-KR" sz="2000" i="1" dirty="0" err="1">
                        <a:latin typeface="Cambria Math" panose="02040503050406030204" pitchFamily="18" charset="0"/>
                      </a:rPr>
                      <m:t>𝜃</m:t>
                    </m:r>
                    <m:r>
                      <a:rPr lang="en-US" altLang="ko-KR" sz="2000" i="1" dirty="0" err="1">
                        <a:latin typeface="Cambria Math" panose="02040503050406030204" pitchFamily="18" charset="0"/>
                      </a:rPr>
                      <m:t>µ</m:t>
                    </m:r>
                    <m:r>
                      <a:rPr lang="en-US" altLang="ko-KR" sz="2000" i="1" dirty="0" err="1">
                        <a:latin typeface="Cambria Math" panose="02040503050406030204" pitchFamily="18" charset="0"/>
                      </a:rPr>
                      <m:t>𝜃</m:t>
                    </m:r>
                    <m:r>
                      <a:rPr lang="en-US" altLang="ko-KR" sz="2000" i="1" dirty="0">
                        <a:latin typeface="Cambria Math" panose="02040503050406030204" pitchFamily="18" charset="0"/>
                      </a:rPr>
                      <m:t>(</m:t>
                    </m:r>
                    <m:r>
                      <a:rPr lang="en-US" altLang="ko-KR" sz="2000" i="1" dirty="0">
                        <a:latin typeface="Cambria Math" panose="02040503050406030204" pitchFamily="18" charset="0"/>
                      </a:rPr>
                      <m:t>𝑠</m:t>
                    </m:r>
                    <m:r>
                      <a:rPr lang="en-US" altLang="ko-KR" sz="2000" i="1" dirty="0">
                        <a:latin typeface="Cambria Math" panose="02040503050406030204" pitchFamily="18" charset="0"/>
                      </a:rPr>
                      <m:t>) </m:t>
                    </m:r>
                  </m:oMath>
                </a14:m>
                <a:r>
                  <a:rPr lang="en-US" altLang="ko-KR" sz="2000" dirty="0"/>
                  <a:t>is an n × m Jacobian matrix, so the feature vector is n × 1, and the parameter vector w is also n × 1. A function </a:t>
                </a:r>
                <a:r>
                  <a:rPr lang="en-US" altLang="ko-KR" sz="2000" dirty="0" err="1"/>
                  <a:t>approximator</a:t>
                </a:r>
                <a:r>
                  <a:rPr lang="en-US" altLang="ko-KR" sz="2000" dirty="0"/>
                  <a:t> of </a:t>
                </a:r>
                <a:r>
                  <a:rPr lang="en-US" altLang="ko-KR" sz="2000" dirty="0" smtClean="0"/>
                  <a:t>this form satisfies condition 1 of </a:t>
                </a:r>
                <a:r>
                  <a:rPr lang="en-US" altLang="ko-KR" sz="2000" dirty="0" err="1" smtClean="0"/>
                  <a:t>Theroem</a:t>
                </a:r>
                <a:r>
                  <a:rPr lang="en-US" altLang="ko-KR" sz="2000" dirty="0" smtClean="0"/>
                  <a:t> 3.</a:t>
                </a:r>
              </a:p>
              <a:p>
                <a:endParaRPr lang="en-US" altLang="ko-KR" sz="2000" dirty="0" smtClean="0"/>
              </a:p>
              <a:p>
                <a:r>
                  <a:rPr lang="en-US" altLang="ko-KR" sz="2000" dirty="0" smtClean="0"/>
                  <a:t>We note that a linear function </a:t>
                </a:r>
                <a:r>
                  <a:rPr lang="en-US" altLang="ko-KR" sz="2000" dirty="0" err="1" smtClean="0"/>
                  <a:t>approximator</a:t>
                </a:r>
                <a:r>
                  <a:rPr lang="en-US" altLang="ko-KR" sz="2000" dirty="0" smtClean="0"/>
                  <a:t> is not very use-</a:t>
                </a:r>
                <a:r>
                  <a:rPr lang="en-US" altLang="ko-KR" sz="2000" dirty="0" err="1" smtClean="0"/>
                  <a:t>ful</a:t>
                </a:r>
                <a:r>
                  <a:rPr lang="en-US" altLang="ko-KR" sz="2000" dirty="0" smtClean="0"/>
                  <a:t> for predicting action-values globally, since the action-values globally, since the action value diverges to infinity for large actions, However, I can still be highly effective as a local critic. In particular, it represents the local advantage of deviating from the </a:t>
                </a:r>
                <a:r>
                  <a:rPr lang="en-US" altLang="ko-KR" sz="2000" dirty="0"/>
                  <a:t>current policy, </a:t>
                </a:r>
                <a14:m>
                  <m:oMath xmlns:m="http://schemas.openxmlformats.org/officeDocument/2006/math">
                    <m:sSup>
                      <m:sSupPr>
                        <m:ctrlPr>
                          <a:rPr lang="en-US" altLang="ko-KR" sz="2000" b="0" i="1" dirty="0" smtClean="0">
                            <a:latin typeface="Cambria Math" panose="02040503050406030204" pitchFamily="18" charset="0"/>
                          </a:rPr>
                        </m:ctrlPr>
                      </m:sSupPr>
                      <m:e>
                        <m:r>
                          <a:rPr lang="en-US" altLang="ko-KR" sz="2000" i="1" dirty="0" smtClean="0">
                            <a:latin typeface="Cambria Math" panose="02040503050406030204" pitchFamily="18" charset="0"/>
                          </a:rPr>
                          <m:t>𝐴</m:t>
                        </m:r>
                      </m:e>
                      <m:sup>
                        <m:r>
                          <a:rPr lang="en-US" altLang="ko-KR" sz="2000" i="1" dirty="0" smtClean="0">
                            <a:latin typeface="Cambria Math" panose="02040503050406030204" pitchFamily="18" charset="0"/>
                          </a:rPr>
                          <m:t>𝑤</m:t>
                        </m:r>
                      </m:sup>
                    </m:sSup>
                    <m:d>
                      <m:dPr>
                        <m:ctrlPr>
                          <a:rPr lang="en-US" altLang="ko-KR" sz="2000" b="0" i="1" dirty="0" smtClean="0">
                            <a:latin typeface="Cambria Math" panose="02040503050406030204" pitchFamily="18" charset="0"/>
                          </a:rPr>
                        </m:ctrlPr>
                      </m:dPr>
                      <m:e>
                        <m:r>
                          <a:rPr lang="en-US" altLang="ko-KR" sz="2000" i="1" dirty="0" smtClean="0">
                            <a:latin typeface="Cambria Math" panose="02040503050406030204" pitchFamily="18" charset="0"/>
                          </a:rPr>
                          <m:t>𝑠</m:t>
                        </m:r>
                        <m:r>
                          <a:rPr lang="en-US" altLang="ko-KR" sz="2000" i="1" dirty="0" smtClean="0">
                            <a:latin typeface="Cambria Math" panose="02040503050406030204" pitchFamily="18" charset="0"/>
                          </a:rPr>
                          <m:t>, </m:t>
                        </m:r>
                        <m:sSub>
                          <m:sSubPr>
                            <m:ctrlPr>
                              <a:rPr lang="en-US" altLang="ko-KR" sz="2000" b="0" i="1" dirty="0" smtClean="0">
                                <a:latin typeface="Cambria Math" panose="02040503050406030204" pitchFamily="18" charset="0"/>
                              </a:rPr>
                            </m:ctrlPr>
                          </m:sSubPr>
                          <m:e>
                            <m:r>
                              <a:rPr lang="en-US" altLang="ko-KR" sz="2000" i="1" dirty="0" smtClean="0">
                                <a:latin typeface="Cambria Math" panose="02040503050406030204" pitchFamily="18" charset="0"/>
                              </a:rPr>
                              <m:t>µ</m:t>
                            </m:r>
                          </m:e>
                          <m:sub>
                            <m:r>
                              <a:rPr lang="el-GR" altLang="ko-KR" sz="2000" i="1" dirty="0">
                                <a:latin typeface="Cambria Math" panose="02040503050406030204" pitchFamily="18" charset="0"/>
                              </a:rPr>
                              <m:t>𝜃</m:t>
                            </m:r>
                          </m:sub>
                        </m:sSub>
                        <m:d>
                          <m:dPr>
                            <m:ctrlPr>
                              <a:rPr lang="el-GR" altLang="ko-KR" sz="2000" b="0" i="1" dirty="0" smtClean="0">
                                <a:latin typeface="Cambria Math" panose="02040503050406030204" pitchFamily="18" charset="0"/>
                              </a:rPr>
                            </m:ctrlPr>
                          </m:dPr>
                          <m:e>
                            <m:r>
                              <a:rPr lang="en-US" altLang="ko-KR" sz="2000" i="1" dirty="0">
                                <a:latin typeface="Cambria Math" panose="02040503050406030204" pitchFamily="18" charset="0"/>
                              </a:rPr>
                              <m:t>𝑠</m:t>
                            </m:r>
                          </m:e>
                        </m:d>
                        <m:r>
                          <a:rPr lang="en-US" altLang="ko-KR" sz="2000" i="1" dirty="0">
                            <a:latin typeface="Cambria Math" panose="02040503050406030204" pitchFamily="18" charset="0"/>
                          </a:rPr>
                          <m:t>+ </m:t>
                        </m:r>
                        <m:r>
                          <a:rPr lang="el-GR" altLang="ko-KR" sz="2000" i="1" dirty="0">
                            <a:latin typeface="Cambria Math" panose="02040503050406030204" pitchFamily="18" charset="0"/>
                          </a:rPr>
                          <m:t>𝛿</m:t>
                        </m:r>
                      </m:e>
                    </m:d>
                    <m:r>
                      <a:rPr lang="el-GR" altLang="ko-KR" sz="2000" i="1" dirty="0">
                        <a:latin typeface="Cambria Math" panose="02040503050406030204" pitchFamily="18" charset="0"/>
                      </a:rPr>
                      <m:t>= </m:t>
                    </m:r>
                    <m:sSup>
                      <m:sSupPr>
                        <m:ctrlPr>
                          <a:rPr lang="en-US" altLang="ko-KR" sz="2000" b="0" i="1" dirty="0" smtClean="0">
                            <a:latin typeface="Cambria Math" panose="02040503050406030204" pitchFamily="18" charset="0"/>
                          </a:rPr>
                        </m:ctrlPr>
                      </m:sSupPr>
                      <m:e>
                        <m:r>
                          <a:rPr lang="el-GR" altLang="ko-KR" sz="2000" i="1" dirty="0">
                            <a:latin typeface="Cambria Math" panose="02040503050406030204" pitchFamily="18" charset="0"/>
                          </a:rPr>
                          <m:t>𝛿</m:t>
                        </m:r>
                      </m:e>
                      <m:sup>
                        <m:r>
                          <m:rPr>
                            <m:sty m:val="p"/>
                          </m:rPr>
                          <a:rPr lang="en-US" altLang="ko-KR" sz="2000" b="0" i="0" dirty="0" smtClean="0">
                            <a:latin typeface="Cambria Math" panose="02040503050406030204" pitchFamily="18" charset="0"/>
                          </a:rPr>
                          <m:t>T</m:t>
                        </m:r>
                      </m:sup>
                    </m:sSup>
                    <m:sSub>
                      <m:sSubPr>
                        <m:ctrlPr>
                          <a:rPr lang="en-US" altLang="ko-KR" sz="2000" b="0" i="1" dirty="0" smtClean="0">
                            <a:latin typeface="Cambria Math" panose="02040503050406030204" pitchFamily="18" charset="0"/>
                          </a:rPr>
                        </m:ctrlPr>
                      </m:sSubPr>
                      <m:e>
                        <m:r>
                          <a:rPr lang="el-GR" altLang="ko-KR" sz="2000" i="0" dirty="0">
                            <a:latin typeface="Cambria Math" panose="02040503050406030204" pitchFamily="18" charset="0"/>
                          </a:rPr>
                          <m:t>𝛻</m:t>
                        </m:r>
                      </m:e>
                      <m:sub>
                        <m:r>
                          <a:rPr lang="el-GR" altLang="ko-KR" sz="2000" i="1" dirty="0">
                            <a:latin typeface="Cambria Math" panose="02040503050406030204" pitchFamily="18" charset="0"/>
                          </a:rPr>
                          <m:t>𝜃</m:t>
                        </m:r>
                      </m:sub>
                    </m:sSub>
                    <m:sSub>
                      <m:sSubPr>
                        <m:ctrlPr>
                          <a:rPr lang="en-US" altLang="ko-KR" sz="2000" b="0" i="1" dirty="0" smtClean="0">
                            <a:latin typeface="Cambria Math" panose="02040503050406030204" pitchFamily="18" charset="0"/>
                          </a:rPr>
                        </m:ctrlPr>
                      </m:sSubPr>
                      <m:e>
                        <m:r>
                          <a:rPr lang="el-GR" altLang="ko-KR" sz="2000" i="1" dirty="0">
                            <a:latin typeface="Cambria Math" panose="02040503050406030204" pitchFamily="18" charset="0"/>
                          </a:rPr>
                          <m:t>µ</m:t>
                        </m:r>
                      </m:e>
                      <m:sub>
                        <m:r>
                          <a:rPr lang="el-GR" altLang="ko-KR" sz="2000" i="1" dirty="0">
                            <a:latin typeface="Cambria Math" panose="02040503050406030204" pitchFamily="18" charset="0"/>
                          </a:rPr>
                          <m:t>𝜃</m:t>
                        </m:r>
                      </m:sub>
                    </m:sSub>
                    <m:sSup>
                      <m:sSupPr>
                        <m:ctrlPr>
                          <a:rPr lang="en-US" altLang="ko-KR" sz="2000" b="0" i="1" dirty="0" smtClean="0">
                            <a:latin typeface="Cambria Math" panose="02040503050406030204" pitchFamily="18" charset="0"/>
                          </a:rPr>
                        </m:ctrlPr>
                      </m:sSupPr>
                      <m:e>
                        <m:d>
                          <m:dPr>
                            <m:ctrlPr>
                              <a:rPr lang="el-GR" altLang="ko-KR" sz="2000" b="0" i="1" dirty="0" smtClean="0">
                                <a:latin typeface="Cambria Math" panose="02040503050406030204" pitchFamily="18" charset="0"/>
                              </a:rPr>
                            </m:ctrlPr>
                          </m:dPr>
                          <m:e>
                            <m:r>
                              <a:rPr lang="en-US" altLang="ko-KR" sz="2000" i="1" dirty="0">
                                <a:latin typeface="Cambria Math" panose="02040503050406030204" pitchFamily="18" charset="0"/>
                              </a:rPr>
                              <m:t>𝑠</m:t>
                            </m:r>
                          </m:e>
                        </m:d>
                      </m:e>
                      <m:sup>
                        <m:r>
                          <a:rPr lang="en-US" altLang="ko-KR" sz="2000" b="0" i="1" dirty="0" smtClean="0">
                            <a:latin typeface="Cambria Math" panose="02040503050406030204" pitchFamily="18" charset="0"/>
                          </a:rPr>
                          <m:t>𝑇</m:t>
                        </m:r>
                      </m:sup>
                    </m:sSup>
                    <m:r>
                      <a:rPr lang="en-US" altLang="ko-KR" sz="2000" i="1" dirty="0">
                        <a:latin typeface="Cambria Math" panose="02040503050406030204" pitchFamily="18" charset="0"/>
                      </a:rPr>
                      <m:t>𝑤</m:t>
                    </m:r>
                  </m:oMath>
                </a14:m>
                <a:r>
                  <a:rPr lang="en-US" altLang="ko-KR" sz="2000" dirty="0"/>
                  <a:t>, where </a:t>
                </a:r>
                <a:r>
                  <a:rPr lang="el-GR" altLang="ko-KR" sz="2000" dirty="0" smtClean="0"/>
                  <a:t>δ</a:t>
                </a:r>
                <a:r>
                  <a:rPr lang="en-US" altLang="ko-KR" sz="2000" dirty="0" smtClean="0"/>
                  <a:t> represents a small deviation from the deterministic policy, As a result, a linear function </a:t>
                </a:r>
                <a:r>
                  <a:rPr lang="en-US" altLang="ko-KR" sz="2000" dirty="0" err="1" smtClean="0"/>
                  <a:t>approximator</a:t>
                </a:r>
                <a:r>
                  <a:rPr lang="en-US" altLang="ko-KR" sz="2000" dirty="0" smtClean="0"/>
                  <a:t> is sufficient to select the direction in which the actor should adjust its policy parameters.</a:t>
                </a:r>
              </a:p>
              <a:p>
                <a:r>
                  <a:rPr lang="en-US" altLang="ko-KR" sz="2000" dirty="0" smtClean="0"/>
                  <a:t>To satisfy condition 2, we need to find the parameters w that minimize the MSE error between the gradient of </a:t>
                </a:r>
                <a14:m>
                  <m:oMath xmlns:m="http://schemas.openxmlformats.org/officeDocument/2006/math">
                    <m:sSup>
                      <m:sSupPr>
                        <m:ctrlPr>
                          <a:rPr lang="en-US" altLang="ko-KR" sz="2000" i="1" dirty="0" smtClean="0">
                            <a:latin typeface="Cambria Math" panose="02040503050406030204" pitchFamily="18" charset="0"/>
                          </a:rPr>
                        </m:ctrlPr>
                      </m:sSupPr>
                      <m:e>
                        <m:r>
                          <a:rPr lang="en-US" altLang="ko-KR" sz="2000" i="1" dirty="0" smtClean="0">
                            <a:latin typeface="Cambria Math" panose="02040503050406030204" pitchFamily="18" charset="0"/>
                          </a:rPr>
                          <m:t>𝑄</m:t>
                        </m:r>
                      </m:e>
                      <m:sup>
                        <m:r>
                          <a:rPr lang="en-US" altLang="ko-KR" sz="2000" i="1" dirty="0" smtClean="0">
                            <a:latin typeface="Cambria Math" panose="02040503050406030204" pitchFamily="18" charset="0"/>
                          </a:rPr>
                          <m:t>𝑤</m:t>
                        </m:r>
                      </m:sup>
                    </m:sSup>
                  </m:oMath>
                </a14:m>
                <a:r>
                  <a:rPr lang="en-US" altLang="ko-KR" sz="2000" dirty="0" smtClean="0"/>
                  <a:t> </a:t>
                </a:r>
                <a:r>
                  <a:rPr lang="en-US" altLang="ko-KR" sz="2000" dirty="0"/>
                  <a:t>and the true gradient. This can be viewed as a  linear regression problem with “features” </a:t>
                </a:r>
                <a:r>
                  <a:rPr lang="en-US" altLang="ko-KR" sz="2000" dirty="0" smtClean="0"/>
                  <a:t>φ(s</a:t>
                </a:r>
                <a:r>
                  <a:rPr lang="en-US" altLang="ko-KR" sz="2000" dirty="0"/>
                  <a:t>, a) and “targets” ∇</a:t>
                </a:r>
                <a:r>
                  <a:rPr lang="en-US" altLang="ko-KR" sz="2000" dirty="0" err="1"/>
                  <a:t>aQ</a:t>
                </a:r>
                <a:r>
                  <a:rPr lang="en-US" altLang="ko-KR" sz="2000" dirty="0"/>
                  <a:t>µ(s, a)|a=µθ(s). In other words, features of the policy are used to predict the true gradient ∇</a:t>
                </a:r>
                <a:r>
                  <a:rPr lang="en-US" altLang="ko-KR" sz="2000" dirty="0" err="1"/>
                  <a:t>aQ</a:t>
                </a:r>
                <a:r>
                  <a:rPr lang="en-US" altLang="ko-KR" sz="2000" dirty="0"/>
                  <a:t>µ(s,</a:t>
                </a:r>
                <a:r>
                  <a:rPr lang="en-US" altLang="ko-KR" sz="2000" dirty="0" smtClean="0"/>
                  <a:t> </a:t>
                </a:r>
                <a14:m>
                  <m:oMath xmlns:m="http://schemas.openxmlformats.org/officeDocument/2006/math">
                    <m:r>
                      <a:rPr lang="en-US" altLang="ko-KR" sz="2000" b="0" i="1" dirty="0" smtClean="0">
                        <a:latin typeface="Cambria Math" panose="02040503050406030204" pitchFamily="18" charset="0"/>
                      </a:rPr>
                      <m:t>𝜙</m:t>
                    </m:r>
                    <m:r>
                      <a:rPr lang="en-US" altLang="ko-KR" sz="2000" b="0" i="1" dirty="0" smtClean="0">
                        <a:latin typeface="Cambria Math" panose="02040503050406030204" pitchFamily="18" charset="0"/>
                      </a:rPr>
                      <m:t>  </m:t>
                    </m:r>
                    <m:r>
                      <a:rPr lang="en-US" altLang="ko-KR" sz="2000" i="1" dirty="0">
                        <a:latin typeface="Cambria Math" panose="02040503050406030204" pitchFamily="18" charset="0"/>
                      </a:rPr>
                      <m:t>𝑎𝑡</m:t>
                    </m:r>
                    <m:r>
                      <a:rPr lang="en-US" altLang="ko-KR" sz="2000" i="1" dirty="0">
                        <a:latin typeface="Cambria Math" panose="02040503050406030204" pitchFamily="18" charset="0"/>
                      </a:rPr>
                      <m:t> </m:t>
                    </m:r>
                    <m:r>
                      <a:rPr lang="en-US" altLang="ko-KR" sz="2000" i="1" dirty="0">
                        <a:latin typeface="Cambria Math" panose="02040503050406030204" pitchFamily="18" charset="0"/>
                      </a:rPr>
                      <m:t>𝑠𝑡𝑎</m:t>
                    </m:r>
                  </m:oMath>
                </a14:m>
                <a:r>
                  <a:rPr lang="en-US" altLang="ko-KR" sz="2000" dirty="0"/>
                  <a:t>te s. However, acquiring unbiased samples of the true  gradient is difficult. In practice, we use a linear function </a:t>
                </a:r>
                <a:r>
                  <a:rPr lang="en-US" altLang="ko-KR" sz="2000" dirty="0" err="1"/>
                  <a:t>approximator</a:t>
                </a:r>
                <a:r>
                  <a:rPr lang="en-US" altLang="ko-KR" sz="2000" dirty="0"/>
                  <a:t> </a:t>
                </a:r>
                <a:r>
                  <a:rPr lang="en-US" altLang="ko-KR" sz="2000" dirty="0" err="1"/>
                  <a:t>Qw</a:t>
                </a:r>
                <a:r>
                  <a:rPr lang="en-US" altLang="ko-KR" sz="2000" dirty="0"/>
                  <a:t>(s, a) = φ(s, a)?w to satisfy con-</a:t>
                </a:r>
                <a:r>
                  <a:rPr lang="en-US" altLang="ko-KR" sz="2000" dirty="0" err="1"/>
                  <a:t>dition</a:t>
                </a:r>
                <a:r>
                  <a:rPr lang="en-US" altLang="ko-KR" sz="2000" dirty="0"/>
                  <a:t> 1, but we learn w by a standard policy evaluation method (for example </a:t>
                </a:r>
                <a:r>
                  <a:rPr lang="en-US" altLang="ko-KR" sz="2000" dirty="0" err="1"/>
                  <a:t>Sarsa</a:t>
                </a:r>
                <a:r>
                  <a:rPr lang="en-US" altLang="ko-KR" sz="2000" dirty="0"/>
                  <a:t> or Q-learning, for the on-policy or off-policy deterministic actor-critic algorithms </a:t>
                </a:r>
                <a:r>
                  <a:rPr lang="en-US" altLang="ko-KR" sz="2000" dirty="0" err="1"/>
                  <a:t>respec-tively</a:t>
                </a:r>
                <a:r>
                  <a:rPr lang="en-US" altLang="ko-KR" sz="2000" dirty="0"/>
                  <a:t>) that does not exactly satisfy condition 2. We not that a reasonable solution to the policy evaluation </a:t>
                </a:r>
                <a:r>
                  <a:rPr lang="en-US" altLang="ko-KR" sz="2000" dirty="0" err="1"/>
                  <a:t>prob-lem</a:t>
                </a:r>
                <a:r>
                  <a:rPr lang="en-US" altLang="ko-KR" sz="2000" dirty="0"/>
                  <a:t> will find </a:t>
                </a:r>
                <a:r>
                  <a:rPr lang="en-US" altLang="ko-KR" sz="2000" dirty="0" err="1"/>
                  <a:t>Qw</a:t>
                </a:r>
                <a:r>
                  <a:rPr lang="en-US" altLang="ko-KR" sz="2000" dirty="0"/>
                  <a:t>(s, a) ≈ Qµ(s, a) and will therefore </a:t>
                </a:r>
                <a:r>
                  <a:rPr lang="en-US" altLang="ko-KR" sz="2000" dirty="0" err="1"/>
                  <a:t>ap</a:t>
                </a:r>
                <a:r>
                  <a:rPr lang="en-US" altLang="ko-KR" sz="2000" dirty="0"/>
                  <a:t>-proximately (for smooth function </a:t>
                </a:r>
                <a:r>
                  <a:rPr lang="en-US" altLang="ko-KR" sz="2000" dirty="0" err="1"/>
                  <a:t>approximators</a:t>
                </a:r>
                <a:r>
                  <a:rPr lang="en-US" altLang="ko-KR" sz="2000" dirty="0"/>
                  <a:t>) satisfy ∇</a:t>
                </a:r>
                <a:r>
                  <a:rPr lang="en-US" altLang="ko-KR" sz="2000" dirty="0" err="1"/>
                  <a:t>aQw</a:t>
                </a:r>
                <a:r>
                  <a:rPr lang="en-US" altLang="ko-KR" sz="2000" dirty="0"/>
                  <a:t>(s, a)|a=µθ(s) ≈ ∇</a:t>
                </a:r>
                <a:r>
                  <a:rPr lang="en-US" altLang="ko-KR" sz="2000" dirty="0" err="1"/>
                  <a:t>aQ</a:t>
                </a:r>
                <a:r>
                  <a:rPr lang="en-US" altLang="ko-KR" sz="2000" dirty="0"/>
                  <a:t>µ(s, a)|a=µθ(s).</a:t>
                </a:r>
                <a:endParaRPr lang="en-US" altLang="ko-KR" sz="2000" dirty="0" smtClean="0"/>
              </a:p>
              <a:p>
                <a:endParaRPr lang="ko-KR" altLang="en-US" sz="20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16" t="-11765" r="-34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6207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Compatible Function </a:t>
            </a:r>
            <a:r>
              <a:rPr lang="en-US" altLang="ko-KR" dirty="0" smtClean="0"/>
              <a:t>Approximation </a:t>
            </a:r>
            <a:r>
              <a:rPr lang="en-US" altLang="ko-KR" dirty="0"/>
              <a:t>(</a:t>
            </a:r>
            <a:r>
              <a:rPr lang="en-US" altLang="ko-KR" dirty="0" err="1"/>
              <a:t>Cont</a:t>
            </a:r>
            <a:r>
              <a:rPr lang="en-US" altLang="ko-KR" dirty="0"/>
              <a:t>)</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25000" lnSpcReduction="20000"/>
              </a:bodyPr>
              <a:lstStyle/>
              <a:p>
                <a:r>
                  <a:rPr lang="en-US" altLang="ko-KR" dirty="0" smtClean="0"/>
                  <a:t>To </a:t>
                </a:r>
                <a:r>
                  <a:rPr lang="en-US" altLang="ko-KR" dirty="0" err="1" smtClean="0"/>
                  <a:t>summarise</a:t>
                </a:r>
                <a:r>
                  <a:rPr lang="en-US" altLang="ko-KR" dirty="0" smtClean="0"/>
                  <a:t>, a compatible off-policy deterministic actor- critic (COPDAC) algorithm consists of two components. The critic is a linear function </a:t>
                </a:r>
                <a:r>
                  <a:rPr lang="en-US" altLang="ko-KR" dirty="0" err="1" smtClean="0"/>
                  <a:t>approximator</a:t>
                </a:r>
                <a:r>
                  <a:rPr lang="en-US" altLang="ko-KR" dirty="0" smtClean="0"/>
                  <a:t> that estimates the action-value from features </a:t>
                </a:r>
                <a14:m>
                  <m:oMath xmlns:m="http://schemas.openxmlformats.org/officeDocument/2006/math">
                    <m:r>
                      <a:rPr lang="en-US" altLang="ko-KR" b="0" i="1" dirty="0" smtClean="0">
                        <a:latin typeface="Cambria Math" panose="02040503050406030204" pitchFamily="18" charset="0"/>
                      </a:rPr>
                      <m:t>𝜙</m:t>
                    </m:r>
                    <m:d>
                      <m:dPr>
                        <m:ctrlPr>
                          <a:rPr lang="en-US" altLang="ko-KR" b="0" i="1" dirty="0" smtClean="0">
                            <a:latin typeface="Cambria Math" panose="02040503050406030204" pitchFamily="18" charset="0"/>
                          </a:rPr>
                        </m:ctrlPr>
                      </m:dPr>
                      <m:e>
                        <m:r>
                          <a:rPr lang="en-US" altLang="ko-KR" i="1" dirty="0" smtClean="0">
                            <a:latin typeface="Cambria Math" panose="02040503050406030204" pitchFamily="18" charset="0"/>
                          </a:rPr>
                          <m:t>𝑠</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𝑎</m:t>
                        </m:r>
                      </m:e>
                    </m:d>
                    <m:r>
                      <a:rPr lang="en-US" altLang="ko-KR" i="1" dirty="0" smtClean="0">
                        <a:latin typeface="Cambria Math" panose="02040503050406030204" pitchFamily="18" charset="0"/>
                      </a:rPr>
                      <m:t>= </m:t>
                    </m:r>
                    <m:sSup>
                      <m:sSupPr>
                        <m:ctrlPr>
                          <a:rPr lang="en-US" altLang="ko-KR" b="0" i="1" dirty="0" smtClean="0">
                            <a:latin typeface="Cambria Math" panose="02040503050406030204" pitchFamily="18" charset="0"/>
                          </a:rPr>
                        </m:ctrlPr>
                      </m:sSupPr>
                      <m:e>
                        <m:r>
                          <a:rPr lang="en-US" altLang="ko-KR" i="1" dirty="0" smtClean="0">
                            <a:latin typeface="Cambria Math" panose="02040503050406030204" pitchFamily="18" charset="0"/>
                          </a:rPr>
                          <m:t>𝑎</m:t>
                        </m:r>
                      </m:e>
                      <m:sup>
                        <m:r>
                          <a:rPr lang="en-US" altLang="ko-KR" b="0" i="1" dirty="0" smtClean="0">
                            <a:latin typeface="Cambria Math" panose="02040503050406030204" pitchFamily="18" charset="0"/>
                          </a:rPr>
                          <m:t>𝑇</m:t>
                        </m:r>
                      </m:sup>
                    </m:sSup>
                    <m:sSub>
                      <m:sSubPr>
                        <m:ctrlPr>
                          <a:rPr lang="en-US" altLang="ko-KR" b="0" i="1" dirty="0" smtClean="0">
                            <a:latin typeface="Cambria Math" panose="02040503050406030204" pitchFamily="18" charset="0"/>
                          </a:rPr>
                        </m:ctrlPr>
                      </m:sSubPr>
                      <m:e>
                        <m:r>
                          <a:rPr lang="en-US" altLang="ko-KR" i="0" dirty="0" smtClean="0">
                            <a:latin typeface="Cambria Math" panose="02040503050406030204" pitchFamily="18" charset="0"/>
                          </a:rPr>
                          <m:t>𝛻</m:t>
                        </m:r>
                      </m:e>
                      <m:sub>
                        <m:r>
                          <a:rPr lang="en-US" altLang="ko-KR" i="1" dirty="0" err="1" smtClean="0">
                            <a:latin typeface="Cambria Math" panose="02040503050406030204" pitchFamily="18" charset="0"/>
                          </a:rPr>
                          <m:t>𝜃</m:t>
                        </m:r>
                      </m:sub>
                    </m:sSub>
                    <m:sSub>
                      <m:sSubPr>
                        <m:ctrlPr>
                          <a:rPr lang="en-US" altLang="ko-KR" b="0" i="1" dirty="0" smtClean="0">
                            <a:latin typeface="Cambria Math" panose="02040503050406030204" pitchFamily="18" charset="0"/>
                          </a:rPr>
                        </m:ctrlPr>
                      </m:sSubPr>
                      <m:e>
                        <m:r>
                          <a:rPr lang="en-US" altLang="ko-KR" i="1" dirty="0" err="1" smtClean="0">
                            <a:latin typeface="Cambria Math" panose="02040503050406030204" pitchFamily="18" charset="0"/>
                          </a:rPr>
                          <m:t>µ</m:t>
                        </m:r>
                      </m:e>
                      <m:sub>
                        <m:r>
                          <a:rPr lang="en-US" altLang="ko-KR" i="1" dirty="0" err="1" smtClean="0">
                            <a:latin typeface="Cambria Math" panose="02040503050406030204" pitchFamily="18" charset="0"/>
                          </a:rPr>
                          <m:t>𝜃</m:t>
                        </m:r>
                      </m:sub>
                    </m:sSub>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m:t>
                    </m:r>
                  </m:oMath>
                </a14:m>
                <a:r>
                  <a:rPr lang="en-US" altLang="ko-KR" dirty="0" smtClean="0"/>
                  <a:t>. This may be learnt off-policy from samples of a behaviour policy </a:t>
                </a:r>
                <a14:m>
                  <m:oMath xmlns:m="http://schemas.openxmlformats.org/officeDocument/2006/math">
                    <m:r>
                      <a:rPr lang="en-US" altLang="ko-KR" i="1" dirty="0" smtClean="0">
                        <a:latin typeface="Cambria Math" panose="02040503050406030204" pitchFamily="18" charset="0"/>
                      </a:rPr>
                      <m:t>𝛽</m:t>
                    </m:r>
                    <m:r>
                      <a:rPr lang="en-US" altLang="ko-KR" i="1" dirty="0" smtClean="0">
                        <a:latin typeface="Cambria Math" panose="02040503050406030204" pitchFamily="18" charset="0"/>
                      </a:rPr>
                      <m:t>(</m:t>
                    </m:r>
                    <m:r>
                      <a:rPr lang="en-US" altLang="ko-KR" i="1" dirty="0" err="1" smtClean="0">
                        <a:latin typeface="Cambria Math" panose="02040503050406030204" pitchFamily="18" charset="0"/>
                      </a:rPr>
                      <m:t>𝑎</m:t>
                    </m:r>
                    <m:r>
                      <a:rPr lang="en-US" altLang="ko-KR" i="1" dirty="0" err="1" smtClean="0">
                        <a:latin typeface="Cambria Math" panose="02040503050406030204" pitchFamily="18" charset="0"/>
                      </a:rPr>
                      <m:t>|</m:t>
                    </m:r>
                    <m:r>
                      <a:rPr lang="en-US" altLang="ko-KR" i="1" dirty="0" err="1" smtClean="0">
                        <a:latin typeface="Cambria Math" panose="02040503050406030204" pitchFamily="18" charset="0"/>
                      </a:rPr>
                      <m:t>𝑠</m:t>
                    </m:r>
                    <m:r>
                      <a:rPr lang="en-US" altLang="ko-KR" i="1" dirty="0" smtClean="0">
                        <a:latin typeface="Cambria Math" panose="02040503050406030204" pitchFamily="18" charset="0"/>
                      </a:rPr>
                      <m:t>)</m:t>
                    </m:r>
                  </m:oMath>
                </a14:m>
                <a:r>
                  <a:rPr lang="en-US" altLang="ko-KR" dirty="0" smtClean="0"/>
                  <a:t>, for example using Q-learning or gradient Q learning. The actor then updates its parameters in the direction of the critic’s action-value gradient. The following COPDAC-Q algorithm uses a simple Q-learning critic.</a:t>
                </a:r>
              </a:p>
              <a:p>
                <a:endParaRPr lang="en-US" altLang="ko-KR" dirty="0" smtClean="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It is well-known that off-policy Q-learning may diverge when using linear function approximation. A more recent family of methods, based on gradient temporal-difference learning, are true gradient descent algorithm and are there- fore sure to converge (Sutton et al., 2009). The basic idea of these methods is to </a:t>
                </a:r>
                <a:r>
                  <a:rPr lang="en-US" altLang="ko-KR" dirty="0" err="1" smtClean="0"/>
                  <a:t>minimise</a:t>
                </a:r>
                <a:r>
                  <a:rPr lang="en-US" altLang="ko-KR" dirty="0" smtClean="0"/>
                  <a:t> the mean-squared projected Bellman error (MSPBE) by stochastic gradient descent; full details are beyond the scope of this paper. Similar to the </a:t>
                </a:r>
                <a:r>
                  <a:rPr lang="en-US" altLang="ko-KR" dirty="0" err="1" smtClean="0"/>
                  <a:t>OffPAC</a:t>
                </a:r>
                <a:r>
                  <a:rPr lang="en-US" altLang="ko-KR" dirty="0" smtClean="0"/>
                  <a:t> algorithm (</a:t>
                </a:r>
                <a:r>
                  <a:rPr lang="en-US" altLang="ko-KR" dirty="0" err="1" smtClean="0"/>
                  <a:t>Degris</a:t>
                </a:r>
                <a:r>
                  <a:rPr lang="en-US" altLang="ko-KR" dirty="0" smtClean="0"/>
                  <a:t> et al., 2012b), we use </a:t>
                </a:r>
                <a:r>
                  <a:rPr lang="en-US" altLang="ko-KR" dirty="0" err="1" smtClean="0"/>
                  <a:t>gradi</a:t>
                </a:r>
                <a:r>
                  <a:rPr lang="en-US" altLang="ko-KR" dirty="0" smtClean="0"/>
                  <a:t>- </a:t>
                </a:r>
                <a:r>
                  <a:rPr lang="en-US" altLang="ko-KR" dirty="0" err="1" smtClean="0"/>
                  <a:t>ent</a:t>
                </a:r>
                <a:r>
                  <a:rPr lang="en-US" altLang="ko-KR" dirty="0" smtClean="0"/>
                  <a:t> temporal-difference learning in the critic. Specifically, we use gradient Q-learning in the critic (</a:t>
                </a:r>
                <a:r>
                  <a:rPr lang="en-US" altLang="ko-KR" dirty="0" err="1" smtClean="0"/>
                  <a:t>Maei</a:t>
                </a:r>
                <a:r>
                  <a:rPr lang="en-US" altLang="ko-KR" dirty="0" smtClean="0"/>
                  <a:t> et al., 2010), and note that under suitable conditions on the step-sizes, αθ, αw, αu, to ensure that the critic is updated on a faster time-scale than the actor, the critic will converge to the pa- </a:t>
                </a:r>
                <a:r>
                  <a:rPr lang="en-US" altLang="ko-KR" dirty="0" err="1" smtClean="0"/>
                  <a:t>rameters</a:t>
                </a:r>
                <a:r>
                  <a:rPr lang="en-US" altLang="ko-KR" dirty="0" smtClean="0"/>
                  <a:t> </a:t>
                </a:r>
                <a:r>
                  <a:rPr lang="en-US" altLang="ko-KR" dirty="0" err="1" smtClean="0"/>
                  <a:t>minimising</a:t>
                </a:r>
                <a:r>
                  <a:rPr lang="en-US" altLang="ko-KR" dirty="0" smtClean="0"/>
                  <a:t> the MSPBE (Sutton et al., 2009; De- </a:t>
                </a:r>
                <a:r>
                  <a:rPr lang="en-US" altLang="ko-KR" dirty="0" err="1" smtClean="0"/>
                  <a:t>gris</a:t>
                </a:r>
                <a:r>
                  <a:rPr lang="en-US" altLang="ko-KR" dirty="0" smtClean="0"/>
                  <a:t> et al., 2012b). The following COPDAC-GQ algorithm combines COPDAC with a gradient Q-learning critic,</a:t>
                </a:r>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a:p>
                <a:endParaRPr lang="en-US" altLang="ko-KR" dirty="0" smtClean="0"/>
              </a:p>
              <a:p>
                <a:endParaRPr lang="en-US" altLang="ko-KR" dirty="0"/>
              </a:p>
              <a:p>
                <a:r>
                  <a:rPr lang="en-US" altLang="ko-KR" dirty="0" smtClean="0"/>
                  <a:t>Like stochastic actor-critic algorithms, the computational complexity of all these updates is </a:t>
                </a:r>
                <a14:m>
                  <m:oMath xmlns:m="http://schemas.openxmlformats.org/officeDocument/2006/math">
                    <m:r>
                      <a:rPr lang="en-US" altLang="ko-KR" i="1" dirty="0" smtClean="0">
                        <a:latin typeface="Cambria Math" panose="02040503050406030204" pitchFamily="18" charset="0"/>
                      </a:rPr>
                      <m:t>𝑂</m:t>
                    </m:r>
                    <m:r>
                      <a:rPr lang="en-US" altLang="ko-KR" i="1" dirty="0" smtClean="0">
                        <a:latin typeface="Cambria Math" panose="02040503050406030204" pitchFamily="18" charset="0"/>
                      </a:rPr>
                      <m:t>(</m:t>
                    </m:r>
                    <m:r>
                      <a:rPr lang="en-US" altLang="ko-KR" i="1" dirty="0" err="1" smtClean="0">
                        <a:latin typeface="Cambria Math" panose="02040503050406030204" pitchFamily="18" charset="0"/>
                      </a:rPr>
                      <m:t>𝑚𝑛</m:t>
                    </m:r>
                    <m:r>
                      <a:rPr lang="en-US" altLang="ko-KR" i="1" dirty="0" smtClean="0">
                        <a:latin typeface="Cambria Math" panose="02040503050406030204" pitchFamily="18" charset="0"/>
                      </a:rPr>
                      <m:t>)</m:t>
                    </m:r>
                  </m:oMath>
                </a14:m>
                <a:r>
                  <a:rPr lang="en-US" altLang="ko-KR" dirty="0" smtClean="0"/>
                  <a:t> per time-step. Finally, we show that the natural policy gradient (</a:t>
                </a:r>
                <a:r>
                  <a:rPr lang="en-US" altLang="ko-KR" dirty="0" err="1" smtClean="0"/>
                  <a:t>Kakade</a:t>
                </a:r>
                <a:r>
                  <a:rPr lang="en-US" altLang="ko-KR" dirty="0" smtClean="0"/>
                  <a:t>, 2001; Peters et al., 2005) can be extended to deterministic policies. The steepest ascent direction of our performance objective with respect to any metric </a:t>
                </a:r>
                <a14:m>
                  <m:oMath xmlns:m="http://schemas.openxmlformats.org/officeDocument/2006/math">
                    <m:r>
                      <a:rPr lang="en-US" altLang="ko-KR" i="1" dirty="0" smtClean="0">
                        <a:latin typeface="Cambria Math" panose="02040503050406030204" pitchFamily="18" charset="0"/>
                      </a:rPr>
                      <m:t>𝑀</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𝜃</m:t>
                    </m:r>
                    <m:r>
                      <a:rPr lang="en-US" altLang="ko-KR" i="1" dirty="0" smtClean="0">
                        <a:latin typeface="Cambria Math" panose="02040503050406030204" pitchFamily="18" charset="0"/>
                      </a:rPr>
                      <m:t>)</m:t>
                    </m:r>
                  </m:oMath>
                </a14:m>
                <a:r>
                  <a:rPr lang="en-US" altLang="ko-KR" dirty="0" smtClean="0"/>
                  <a:t> is given by </a:t>
                </a:r>
                <a14:m>
                  <m:oMath xmlns:m="http://schemas.openxmlformats.org/officeDocument/2006/math">
                    <m:r>
                      <a:rPr lang="en-US" altLang="ko-KR" i="1" dirty="0" smtClean="0">
                        <a:latin typeface="Cambria Math" panose="02040503050406030204" pitchFamily="18" charset="0"/>
                      </a:rPr>
                      <m:t>𝑀</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𝜃</m:t>
                    </m:r>
                    <m:r>
                      <a:rPr lang="en-US" altLang="ko-KR" i="1" dirty="0" smtClean="0">
                        <a:latin typeface="Cambria Math" panose="02040503050406030204" pitchFamily="18" charset="0"/>
                      </a:rPr>
                      <m:t>)−1</m:t>
                    </m:r>
                    <m:sSub>
                      <m:sSubPr>
                        <m:ctrlPr>
                          <a:rPr lang="en-US" altLang="ko-KR" b="0" i="1" dirty="0" smtClean="0">
                            <a:latin typeface="Cambria Math" panose="02040503050406030204" pitchFamily="18" charset="0"/>
                          </a:rPr>
                        </m:ctrlPr>
                      </m:sSubPr>
                      <m:e>
                        <m:r>
                          <a:rPr lang="en-US" altLang="ko-KR" i="0" dirty="0" smtClean="0">
                            <a:latin typeface="Cambria Math" panose="02040503050406030204" pitchFamily="18" charset="0"/>
                          </a:rPr>
                          <m:t>𝛻</m:t>
                        </m:r>
                      </m:e>
                      <m:sub>
                        <m:r>
                          <a:rPr lang="en-US" altLang="ko-KR" i="1" dirty="0" smtClean="0">
                            <a:latin typeface="Cambria Math" panose="02040503050406030204" pitchFamily="18" charset="0"/>
                          </a:rPr>
                          <m:t>𝜃</m:t>
                        </m:r>
                      </m:sub>
                    </m:sSub>
                    <m:r>
                      <a:rPr lang="en-US" altLang="ko-KR" i="1" dirty="0" smtClean="0">
                        <a:latin typeface="Cambria Math" panose="02040503050406030204" pitchFamily="18" charset="0"/>
                      </a:rPr>
                      <m:t>𝐽</m:t>
                    </m:r>
                    <m:r>
                      <a:rPr lang="en-US" altLang="ko-KR"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µ</m:t>
                        </m:r>
                      </m:e>
                      <m:sub>
                        <m:r>
                          <a:rPr lang="en-US" altLang="ko-KR" i="1" dirty="0" smtClean="0">
                            <a:latin typeface="Cambria Math" panose="02040503050406030204" pitchFamily="18" charset="0"/>
                          </a:rPr>
                          <m:t>𝜃</m:t>
                        </m:r>
                      </m:sub>
                    </m:sSub>
                    <m:r>
                      <a:rPr lang="en-US" altLang="ko-KR" i="1" dirty="0" smtClean="0">
                        <a:latin typeface="Cambria Math" panose="02040503050406030204" pitchFamily="18" charset="0"/>
                      </a:rPr>
                      <m:t>)</m:t>
                    </m:r>
                  </m:oMath>
                </a14:m>
                <a:r>
                  <a:rPr lang="en-US" altLang="ko-KR" dirty="0" smtClean="0"/>
                  <a:t> (Toussaint, 2012). The natural gradient is the steepest ascent direction with respect to the Fisher information </a:t>
                </a:r>
              </a:p>
              <a:p>
                <a:r>
                  <a:rPr lang="en-US" altLang="ko-KR" dirty="0" smtClean="0"/>
                  <a:t>metric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𝑀</m:t>
                        </m:r>
                      </m:e>
                      <m:sub>
                        <m:r>
                          <a:rPr lang="en-US" altLang="ko-KR" i="1" dirty="0" smtClean="0">
                            <a:latin typeface="Cambria Math" panose="02040503050406030204" pitchFamily="18" charset="0"/>
                          </a:rPr>
                          <m:t>𝜋</m:t>
                        </m:r>
                      </m:sub>
                    </m:sSub>
                    <m:d>
                      <m:dPr>
                        <m:ctrlPr>
                          <a:rPr lang="en-US" altLang="ko-KR" b="0" i="1" dirty="0" smtClean="0">
                            <a:latin typeface="Cambria Math" panose="02040503050406030204" pitchFamily="18" charset="0"/>
                          </a:rPr>
                        </m:ctrlPr>
                      </m:dPr>
                      <m:e>
                        <m:r>
                          <a:rPr lang="en-US" altLang="ko-KR" i="1" dirty="0" smtClean="0">
                            <a:latin typeface="Cambria Math" panose="02040503050406030204" pitchFamily="18" charset="0"/>
                          </a:rPr>
                          <m:t>𝜃</m:t>
                        </m:r>
                      </m:e>
                    </m:d>
                    <m:r>
                      <a:rPr lang="en-US" altLang="ko-KR"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𝐸</m:t>
                        </m:r>
                      </m:e>
                      <m:sub>
                        <m:r>
                          <a:rPr lang="en-US" altLang="ko-KR" i="1" dirty="0">
                            <a:latin typeface="Cambria Math" panose="02040503050406030204" pitchFamily="18" charset="0"/>
                          </a:rPr>
                          <m:t>𝑠</m:t>
                        </m:r>
                        <m:r>
                          <a:rPr lang="en-US" altLang="ko-KR" i="1" dirty="0">
                            <a:latin typeface="Cambria Math" panose="02040503050406030204" pitchFamily="18" charset="0"/>
                          </a:rPr>
                          <m:t>∼</m:t>
                        </m:r>
                        <m:r>
                          <a:rPr lang="el-GR" altLang="ko-KR" i="1" dirty="0">
                            <a:latin typeface="Cambria Math" panose="02040503050406030204" pitchFamily="18" charset="0"/>
                          </a:rPr>
                          <m:t>𝜌𝜋</m:t>
                        </m:r>
                        <m:r>
                          <a:rPr lang="el-GR" altLang="ko-KR" i="1" dirty="0">
                            <a:latin typeface="Cambria Math" panose="02040503050406030204" pitchFamily="18" charset="0"/>
                          </a:rPr>
                          <m:t>,</m:t>
                        </m:r>
                        <m:r>
                          <a:rPr lang="en-US" altLang="ko-KR" i="1" dirty="0">
                            <a:latin typeface="Cambria Math" panose="02040503050406030204" pitchFamily="18" charset="0"/>
                          </a:rPr>
                          <m:t>𝑎</m:t>
                        </m:r>
                        <m:r>
                          <a:rPr lang="en-US" altLang="ko-KR" i="1" dirty="0">
                            <a:latin typeface="Cambria Math" panose="02040503050406030204" pitchFamily="18" charset="0"/>
                          </a:rPr>
                          <m:t>∼</m:t>
                        </m:r>
                        <m:r>
                          <a:rPr lang="el-GR" altLang="ko-KR" i="1" dirty="0">
                            <a:latin typeface="Cambria Math" panose="02040503050406030204" pitchFamily="18" charset="0"/>
                          </a:rPr>
                          <m:t>𝜋𝜃</m:t>
                        </m:r>
                      </m:sub>
                    </m:sSub>
                    <m:r>
                      <a:rPr lang="en-US" altLang="ko-KR" i="1" dirty="0" smtClean="0">
                        <a:latin typeface="Cambria Math" panose="02040503050406030204" pitchFamily="18" charset="0"/>
                      </a:rPr>
                      <m:t> </m:t>
                    </m:r>
                    <m:r>
                      <a:rPr lang="el-GR" altLang="ko-KR" i="0" dirty="0">
                        <a:latin typeface="Cambria Math" panose="02040503050406030204" pitchFamily="18" charset="0"/>
                      </a:rPr>
                      <m:t>𝛻</m:t>
                    </m:r>
                    <m:r>
                      <a:rPr lang="el-GR" altLang="ko-KR" i="1" dirty="0">
                        <a:latin typeface="Cambria Math" panose="02040503050406030204" pitchFamily="18" charset="0"/>
                      </a:rPr>
                      <m:t>𝜃</m:t>
                    </m:r>
                    <m:func>
                      <m:funcPr>
                        <m:ctrlPr>
                          <a:rPr lang="en-US" altLang="ko-KR" i="1" dirty="0">
                            <a:latin typeface="Cambria Math" panose="02040503050406030204" pitchFamily="18" charset="0"/>
                          </a:rPr>
                        </m:ctrlPr>
                      </m:funcPr>
                      <m:fName>
                        <m:r>
                          <m:rPr>
                            <m:sty m:val="p"/>
                          </m:rPr>
                          <a:rPr lang="en-US" altLang="ko-KR" i="0" dirty="0">
                            <a:latin typeface="Cambria Math" panose="02040503050406030204" pitchFamily="18" charset="0"/>
                          </a:rPr>
                          <m:t>log</m:t>
                        </m:r>
                      </m:fName>
                      <m:e>
                        <m:r>
                          <a:rPr lang="el-GR" altLang="ko-KR" i="1" dirty="0">
                            <a:latin typeface="Cambria Math" panose="02040503050406030204" pitchFamily="18" charset="0"/>
                          </a:rPr>
                          <m:t>𝜋𝜃</m:t>
                        </m:r>
                        <m:d>
                          <m:dPr>
                            <m:ctrlPr>
                              <a:rPr lang="el-GR" altLang="ko-KR" i="1" dirty="0">
                                <a:latin typeface="Cambria Math" panose="02040503050406030204" pitchFamily="18" charset="0"/>
                              </a:rPr>
                            </m:ctrlPr>
                          </m:dPr>
                          <m:e>
                            <m:r>
                              <a:rPr lang="en-US" altLang="ko-KR" i="1" dirty="0" err="1">
                                <a:latin typeface="Cambria Math" panose="02040503050406030204" pitchFamily="18" charset="0"/>
                              </a:rPr>
                              <m:t>𝑎</m:t>
                            </m:r>
                          </m:e>
                          <m:e>
                            <m:r>
                              <a:rPr lang="en-US" altLang="ko-KR" i="1" dirty="0" err="1">
                                <a:latin typeface="Cambria Math" panose="02040503050406030204" pitchFamily="18" charset="0"/>
                              </a:rPr>
                              <m:t>𝑠</m:t>
                            </m:r>
                          </m:e>
                        </m:d>
                      </m:e>
                    </m:func>
                    <m:r>
                      <a:rPr lang="en-US" altLang="ko-KR" i="0" dirty="0">
                        <a:latin typeface="Cambria Math" panose="02040503050406030204" pitchFamily="18" charset="0"/>
                      </a:rPr>
                      <m:t>𝛻</m:t>
                    </m:r>
                    <m:r>
                      <a:rPr lang="el-GR" altLang="ko-KR" i="1" dirty="0">
                        <a:latin typeface="Cambria Math" panose="02040503050406030204" pitchFamily="18" charset="0"/>
                      </a:rPr>
                      <m:t>𝜃</m:t>
                    </m:r>
                    <m:sSup>
                      <m:sSupPr>
                        <m:ctrlPr>
                          <a:rPr lang="en-US" altLang="ko-KR" b="0" i="1" dirty="0" smtClean="0">
                            <a:latin typeface="Cambria Math" panose="02040503050406030204" pitchFamily="18" charset="0"/>
                          </a:rPr>
                        </m:ctrlPr>
                      </m:sSupPr>
                      <m:e>
                        <m:func>
                          <m:funcPr>
                            <m:ctrlPr>
                              <a:rPr lang="en-US" altLang="ko-KR" i="1" dirty="0">
                                <a:latin typeface="Cambria Math" panose="02040503050406030204" pitchFamily="18" charset="0"/>
                              </a:rPr>
                            </m:ctrlPr>
                          </m:funcPr>
                          <m:fName>
                            <m:r>
                              <m:rPr>
                                <m:sty m:val="p"/>
                              </m:rPr>
                              <a:rPr lang="en-US" altLang="ko-KR" i="0" dirty="0">
                                <a:latin typeface="Cambria Math" panose="02040503050406030204" pitchFamily="18" charset="0"/>
                              </a:rPr>
                              <m:t>log</m:t>
                            </m:r>
                          </m:fName>
                          <m:e>
                            <m:r>
                              <a:rPr lang="el-GR" altLang="ko-KR" i="1" dirty="0">
                                <a:latin typeface="Cambria Math" panose="02040503050406030204" pitchFamily="18" charset="0"/>
                              </a:rPr>
                              <m:t>𝜋𝜃</m:t>
                            </m:r>
                            <m:d>
                              <m:dPr>
                                <m:ctrlPr>
                                  <a:rPr lang="el-GR" altLang="ko-KR" i="1" dirty="0">
                                    <a:latin typeface="Cambria Math" panose="02040503050406030204" pitchFamily="18" charset="0"/>
                                  </a:rPr>
                                </m:ctrlPr>
                              </m:dPr>
                              <m:e>
                                <m:r>
                                  <a:rPr lang="en-US" altLang="ko-KR" i="1" dirty="0" err="1">
                                    <a:latin typeface="Cambria Math" panose="02040503050406030204" pitchFamily="18" charset="0"/>
                                  </a:rPr>
                                  <m:t>𝑎</m:t>
                                </m:r>
                              </m:e>
                              <m:e>
                                <m:r>
                                  <a:rPr lang="en-US" altLang="ko-KR" i="1" dirty="0" err="1">
                                    <a:latin typeface="Cambria Math" panose="02040503050406030204" pitchFamily="18" charset="0"/>
                                  </a:rPr>
                                  <m:t>𝑠</m:t>
                                </m:r>
                              </m:e>
                            </m:d>
                          </m:e>
                        </m:func>
                      </m:e>
                      <m:sup>
                        <m:r>
                          <a:rPr lang="en-US" altLang="ko-KR" b="0" i="1" dirty="0" smtClean="0">
                            <a:latin typeface="Cambria Math" panose="02040503050406030204" pitchFamily="18" charset="0"/>
                          </a:rPr>
                          <m:t>𝑇</m:t>
                        </m:r>
                      </m:sup>
                    </m:sSup>
                  </m:oMath>
                </a14:m>
                <a:r>
                  <a:rPr lang="en-US" altLang="ko-KR" dirty="0" smtClean="0"/>
                  <a:t> ; </a:t>
                </a:r>
                <a:r>
                  <a:rPr lang="en-US" altLang="ko-KR" dirty="0"/>
                  <a:t>this </a:t>
                </a:r>
                <a:r>
                  <a:rPr lang="en-US" altLang="ko-KR" dirty="0" smtClean="0"/>
                  <a:t>metric and </a:t>
                </a:r>
                <a:r>
                  <a:rPr lang="en-US" altLang="ko-KR" dirty="0"/>
                  <a:t>Schneider, 2003). For deterministic policies, we use the metric </a:t>
                </a:r>
                <a14:m>
                  <m:oMath xmlns:m="http://schemas.openxmlformats.org/officeDocument/2006/math">
                    <m:r>
                      <a:rPr lang="en-US" altLang="ko-KR" i="1" dirty="0" smtClean="0">
                        <a:latin typeface="Cambria Math" panose="02040503050406030204" pitchFamily="18" charset="0"/>
                      </a:rPr>
                      <m:t>𝑀</m:t>
                    </m:r>
                    <m:r>
                      <a:rPr lang="en-US" altLang="ko-KR" i="1" dirty="0" smtClean="0">
                        <a:latin typeface="Cambria Math" panose="02040503050406030204" pitchFamily="18" charset="0"/>
                      </a:rPr>
                      <m:t>µ</m:t>
                    </m:r>
                    <m:d>
                      <m:dPr>
                        <m:ctrlPr>
                          <a:rPr lang="en-US" altLang="ko-KR" i="1" dirty="0" smtClean="0">
                            <a:latin typeface="Cambria Math" panose="02040503050406030204" pitchFamily="18" charset="0"/>
                          </a:rPr>
                        </m:ctrlPr>
                      </m:dPr>
                      <m:e>
                        <m:r>
                          <a:rPr lang="el-GR" altLang="ko-KR" i="1" dirty="0">
                            <a:latin typeface="Cambria Math" panose="02040503050406030204" pitchFamily="18" charset="0"/>
                          </a:rPr>
                          <m:t>𝜃</m:t>
                        </m:r>
                      </m:e>
                    </m:d>
                    <m:r>
                      <a:rPr lang="el-GR" altLang="ko-KR" i="1" dirty="0">
                        <a:latin typeface="Cambria Math" panose="02040503050406030204" pitchFamily="18" charset="0"/>
                      </a:rPr>
                      <m:t>= </m:t>
                    </m:r>
                    <m:sSub>
                      <m:sSubPr>
                        <m:ctrlPr>
                          <a:rPr lang="en-US" altLang="ko-KR" b="0" i="1" dirty="0" smtClean="0">
                            <a:latin typeface="Cambria Math" panose="02040503050406030204" pitchFamily="18" charset="0"/>
                          </a:rPr>
                        </m:ctrlPr>
                      </m:sSubPr>
                      <m:e>
                        <m:r>
                          <a:rPr lang="en-US" altLang="ko-KR" i="1" dirty="0" err="1">
                            <a:latin typeface="Cambria Math" panose="02040503050406030204" pitchFamily="18" charset="0"/>
                          </a:rPr>
                          <m:t>𝐸</m:t>
                        </m:r>
                      </m:e>
                      <m:sub>
                        <m:r>
                          <a:rPr lang="en-US" altLang="ko-KR" i="1" dirty="0" err="1">
                            <a:latin typeface="Cambria Math" panose="02040503050406030204" pitchFamily="18" charset="0"/>
                          </a:rPr>
                          <m:t>𝑠</m:t>
                        </m:r>
                        <m:r>
                          <a:rPr lang="en-US" altLang="ko-KR" i="1" dirty="0">
                            <a:latin typeface="Cambria Math" panose="02040503050406030204" pitchFamily="18" charset="0"/>
                          </a:rPr>
                          <m:t>∼</m:t>
                        </m:r>
                        <m:sSup>
                          <m:sSupPr>
                            <m:ctrlPr>
                              <a:rPr lang="en-US" altLang="ko-KR" b="0" i="1" dirty="0" smtClean="0">
                                <a:latin typeface="Cambria Math" panose="02040503050406030204" pitchFamily="18" charset="0"/>
                              </a:rPr>
                            </m:ctrlPr>
                          </m:sSupPr>
                          <m:e>
                            <m:r>
                              <a:rPr lang="el-GR" altLang="ko-KR" i="1" dirty="0" smtClean="0">
                                <a:latin typeface="Cambria Math" panose="02040503050406030204" pitchFamily="18" charset="0"/>
                              </a:rPr>
                              <m:t>𝜌</m:t>
                            </m:r>
                          </m:e>
                          <m:sup>
                            <m:r>
                              <a:rPr lang="el-GR" altLang="ko-KR" i="1" dirty="0" smtClean="0">
                                <a:latin typeface="Cambria Math" panose="02040503050406030204" pitchFamily="18" charset="0"/>
                              </a:rPr>
                              <m:t>µ</m:t>
                            </m:r>
                          </m:sup>
                        </m:sSup>
                      </m:sub>
                    </m:sSub>
                    <m:r>
                      <a:rPr lang="en-US" altLang="ko-KR" i="1" dirty="0" smtClean="0">
                        <a:latin typeface="Cambria Math" panose="02040503050406030204" pitchFamily="18" charset="0"/>
                      </a:rPr>
                      <m:t> </m:t>
                    </m:r>
                    <m:d>
                      <m:dPr>
                        <m:begChr m:val="["/>
                        <m:endChr m:val="]"/>
                        <m:ctrlPr>
                          <a:rPr lang="en-US" altLang="ko-KR" b="0" i="1" dirty="0" smtClean="0">
                            <a:latin typeface="Cambria Math" panose="02040503050406030204" pitchFamily="18" charset="0"/>
                          </a:rPr>
                        </m:ctrlPr>
                      </m:dPr>
                      <m:e/>
                    </m:d>
                  </m:oMath>
                </a14:m>
                <a:r>
                  <a:rPr lang="en-US" altLang="ko-KR" dirty="0" smtClean="0"/>
                  <a:t>which can </a:t>
                </a:r>
                <a:r>
                  <a:rPr lang="en-US" altLang="ko-KR" dirty="0"/>
                  <a:t>be viewed as the limiting case of the Fisher </a:t>
                </a:r>
                <a:r>
                  <a:rPr lang="en-US" altLang="ko-KR" dirty="0" smtClean="0"/>
                  <a:t>information ∇</a:t>
                </a:r>
                <a:r>
                  <a:rPr lang="el-GR" altLang="ko-KR" dirty="0"/>
                  <a:t>θµθ(</a:t>
                </a:r>
                <a:r>
                  <a:rPr lang="en-US" altLang="ko-KR" dirty="0"/>
                  <a:t>s)∇</a:t>
                </a:r>
                <a:r>
                  <a:rPr lang="el-GR" altLang="ko-KR" dirty="0"/>
                  <a:t>θµθ(</a:t>
                </a:r>
                <a:r>
                  <a:rPr lang="en-US" altLang="ko-KR" dirty="0"/>
                  <a:t>s)?? </a:t>
                </a:r>
                <a:r>
                  <a:rPr lang="en-US" altLang="ko-KR" dirty="0" smtClean="0"/>
                  <a:t>Which </a:t>
                </a:r>
                <a:r>
                  <a:rPr lang="en-US" altLang="ko-KR" dirty="0" err="1" smtClean="0"/>
                  <a:t>tion</a:t>
                </a:r>
                <a:r>
                  <a:rPr lang="en-US" altLang="ko-KR" dirty="0" smtClean="0"/>
                  <a:t> </a:t>
                </a:r>
                <a:r>
                  <a:rPr lang="en-US" altLang="ko-KR" dirty="0"/>
                  <a:t>metric as policy variance is reduced to zero. By com- </a:t>
                </a:r>
                <a:r>
                  <a:rPr lang="en-US" altLang="ko-KR" dirty="0" err="1"/>
                  <a:t>bining</a:t>
                </a:r>
                <a:r>
                  <a:rPr lang="en-US" altLang="ko-KR" dirty="0"/>
                  <a:t> the deterministic policy gradient theorem with com- </a:t>
                </a:r>
                <a:r>
                  <a:rPr lang="en-US" altLang="ko-KR" dirty="0" err="1"/>
                  <a:t>patible</a:t>
                </a:r>
                <a:r>
                  <a:rPr lang="en-US" altLang="ko-KR" dirty="0"/>
                  <a:t> function approximation we see that ∇</a:t>
                </a:r>
                <a:r>
                  <a:rPr lang="el-GR" altLang="ko-KR" dirty="0"/>
                  <a:t>θ</a:t>
                </a:r>
                <a:r>
                  <a:rPr lang="en-US" altLang="ko-KR" dirty="0"/>
                  <a:t>J(µ</a:t>
                </a:r>
                <a:r>
                  <a:rPr lang="el-GR" altLang="ko-KR" dirty="0"/>
                  <a:t>θ) = </a:t>
                </a:r>
                <a:r>
                  <a:rPr lang="en-US" altLang="ko-KR" dirty="0" err="1"/>
                  <a:t>Es</a:t>
                </a:r>
                <a:r>
                  <a:rPr lang="en-US" altLang="ko-KR" dirty="0"/>
                  <a:t>∼</a:t>
                </a:r>
                <a:r>
                  <a:rPr lang="el-GR" altLang="ko-KR" dirty="0" smtClean="0"/>
                  <a:t>ρµ</a:t>
                </a:r>
                <a:r>
                  <a:rPr lang="en-US" altLang="ko-KR" dirty="0" smtClean="0"/>
                  <a:t> </a:t>
                </a:r>
                <a:r>
                  <a:rPr lang="el-GR" altLang="ko-KR" dirty="0" smtClean="0"/>
                  <a:t>? </a:t>
                </a:r>
                <a:r>
                  <a:rPr lang="el-GR" altLang="ko-KR" dirty="0"/>
                  <a:t>∇θµθ(</a:t>
                </a:r>
                <a:r>
                  <a:rPr lang="en-US" altLang="ko-KR" dirty="0"/>
                  <a:t>s)∇</a:t>
                </a:r>
                <a:r>
                  <a:rPr lang="el-GR" altLang="ko-KR" dirty="0"/>
                  <a:t>θµθ(</a:t>
                </a:r>
                <a:r>
                  <a:rPr lang="en-US" altLang="ko-KR" dirty="0"/>
                  <a:t>s)?w and so the steepest </a:t>
                </a:r>
                <a:r>
                  <a:rPr lang="en-US" altLang="ko-KR" dirty="0" smtClean="0"/>
                  <a:t>ascent direction </a:t>
                </a:r>
                <a:r>
                  <a:rPr lang="en-US" altLang="ko-KR" dirty="0"/>
                  <a:t>is simply Mµ(</a:t>
                </a:r>
                <a:r>
                  <a:rPr lang="el-GR" altLang="ko-KR" dirty="0"/>
                  <a:t>θ)−1∇θ</a:t>
                </a:r>
                <a:r>
                  <a:rPr lang="en-US" altLang="ko-KR" dirty="0"/>
                  <a:t>J</a:t>
                </a:r>
                <a:r>
                  <a:rPr lang="el-GR" altLang="ko-KR" dirty="0"/>
                  <a:t>β(µθ) = </a:t>
                </a:r>
                <a:r>
                  <a:rPr lang="en-US" altLang="ko-KR" dirty="0"/>
                  <a:t>w. This </a:t>
                </a:r>
                <a:r>
                  <a:rPr lang="en-US" altLang="ko-KR" dirty="0" err="1" smtClean="0"/>
                  <a:t>algo</a:t>
                </a:r>
                <a:r>
                  <a:rPr lang="en-US" altLang="ko-KR" dirty="0" smtClean="0"/>
                  <a:t>- </a:t>
                </a:r>
                <a:r>
                  <a:rPr lang="en-US" altLang="ko-KR" dirty="0" err="1" smtClean="0"/>
                  <a:t>ithm</a:t>
                </a:r>
                <a:r>
                  <a:rPr lang="en-US" altLang="ko-KR" dirty="0" smtClean="0"/>
                  <a:t> </a:t>
                </a:r>
                <a:r>
                  <a:rPr lang="en-US" altLang="ko-KR" dirty="0"/>
                  <a:t>can be implemented by simplifying Equations 20 or 24 to </a:t>
                </a:r>
                <a:r>
                  <a:rPr lang="el-GR" altLang="ko-KR" dirty="0"/>
                  <a:t>θ</a:t>
                </a:r>
                <a:r>
                  <a:rPr lang="en-US" altLang="ko-KR" dirty="0"/>
                  <a:t>t+1 = </a:t>
                </a:r>
                <a:r>
                  <a:rPr lang="el-GR" altLang="ko-KR" dirty="0"/>
                  <a:t>θ</a:t>
                </a:r>
                <a:r>
                  <a:rPr lang="en-US" altLang="ko-KR" dirty="0"/>
                  <a:t>t + </a:t>
                </a:r>
                <a:r>
                  <a:rPr lang="el-GR" altLang="ko-KR" dirty="0"/>
                  <a:t>αθ</a:t>
                </a:r>
                <a:r>
                  <a:rPr lang="en-US" altLang="ko-KR" dirty="0"/>
                  <a:t>wt</a:t>
                </a:r>
                <a:r>
                  <a:rPr lang="en-US" altLang="ko-KR" dirty="0" smtClean="0"/>
                  <a:t>.</a:t>
                </a:r>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t="-280" b="-7843"/>
                </a:stretch>
              </a:blipFill>
            </p:spPr>
            <p:txBody>
              <a:bodyPr/>
              <a:lstStyle/>
              <a:p>
                <a:r>
                  <a:rPr lang="ko-KR" altLang="en-US">
                    <a:noFill/>
                  </a:rPr>
                  <a:t> </a:t>
                </a:r>
              </a:p>
            </p:txBody>
          </p:sp>
        </mc:Fallback>
      </mc:AlternateContent>
      <p:pic>
        <p:nvPicPr>
          <p:cNvPr id="5" name="그림 4"/>
          <p:cNvPicPr>
            <a:picLocks noChangeAspect="1"/>
          </p:cNvPicPr>
          <p:nvPr/>
        </p:nvPicPr>
        <p:blipFill>
          <a:blip r:embed="rId3"/>
          <a:stretch>
            <a:fillRect/>
          </a:stretch>
        </p:blipFill>
        <p:spPr>
          <a:xfrm>
            <a:off x="1452164" y="2238175"/>
            <a:ext cx="5438775" cy="1228625"/>
          </a:xfrm>
          <a:prstGeom prst="rect">
            <a:avLst/>
          </a:prstGeom>
        </p:spPr>
      </p:pic>
      <p:pic>
        <p:nvPicPr>
          <p:cNvPr id="6" name="그림 5"/>
          <p:cNvPicPr>
            <a:picLocks noChangeAspect="1"/>
          </p:cNvPicPr>
          <p:nvPr/>
        </p:nvPicPr>
        <p:blipFill>
          <a:blip r:embed="rId4"/>
          <a:stretch>
            <a:fillRect/>
          </a:stretch>
        </p:blipFill>
        <p:spPr>
          <a:xfrm>
            <a:off x="1481993" y="4254942"/>
            <a:ext cx="5524500" cy="1274617"/>
          </a:xfrm>
          <a:prstGeom prst="rect">
            <a:avLst/>
          </a:prstGeom>
        </p:spPr>
      </p:pic>
    </p:spTree>
    <p:extLst>
      <p:ext uri="{BB962C8B-B14F-4D97-AF65-F5344CB8AC3E}">
        <p14:creationId xmlns:p14="http://schemas.microsoft.com/office/powerpoint/2010/main" val="291816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14182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Deterministic Policy?</a:t>
            </a:r>
            <a:endParaRPr lang="ko-KR" altLang="en-US" dirty="0"/>
          </a:p>
        </p:txBody>
      </p:sp>
      <p:sp>
        <p:nvSpPr>
          <p:cNvPr id="3" name="내용 개체 틀 2"/>
          <p:cNvSpPr>
            <a:spLocks noGrp="1"/>
          </p:cNvSpPr>
          <p:nvPr>
            <p:ph idx="1"/>
          </p:nvPr>
        </p:nvSpPr>
        <p:spPr/>
        <p:txBody>
          <a:bodyPr/>
          <a:lstStyle/>
          <a:p>
            <a:r>
              <a:rPr lang="en-US" altLang="ko-KR" dirty="0" smtClean="0"/>
              <a:t>deterministic policy gradient can be estimated much more efficiently than the usual stochastic policy gradient. </a:t>
            </a:r>
          </a:p>
          <a:p>
            <a:r>
              <a:rPr lang="en-US" altLang="ko-KR" dirty="0" smtClean="0"/>
              <a:t>To ensure adequate exploration, we introduce an off-policy actor-critic algorithm that learns a deterministic target policy from an exploratory behaviour policy. </a:t>
            </a:r>
          </a:p>
          <a:p>
            <a:endParaRPr lang="en-US" altLang="ko-KR" dirty="0"/>
          </a:p>
          <a:p>
            <a:r>
              <a:rPr lang="en-US" altLang="ko-KR" dirty="0" smtClean="0"/>
              <a:t>We demonstrate that deterministic policy gradient algorithms can significantly outperform their stochastic counterparts in high-dimensional action spaces.</a:t>
            </a:r>
            <a:endParaRPr lang="ko-KR" altLang="en-US" dirty="0"/>
          </a:p>
        </p:txBody>
      </p:sp>
    </p:spTree>
    <p:extLst>
      <p:ext uri="{BB962C8B-B14F-4D97-AF65-F5344CB8AC3E}">
        <p14:creationId xmlns:p14="http://schemas.microsoft.com/office/powerpoint/2010/main" val="29478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Deterministic Policy?</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lnSpcReduction="10000"/>
              </a:bodyPr>
              <a:lstStyle/>
              <a:p>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𝜋</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𝑎</m:t>
                        </m:r>
                      </m:e>
                      <m:e>
                        <m:r>
                          <a:rPr lang="en-US" altLang="ko-KR" b="0" i="1" smtClean="0">
                            <a:latin typeface="Cambria Math" panose="02040503050406030204" pitchFamily="18" charset="0"/>
                          </a:rPr>
                          <m:t>𝑠</m:t>
                        </m:r>
                      </m:e>
                    </m:d>
                    <m:r>
                      <a:rPr lang="en-US" altLang="ko-KR" b="0" i="1" smtClean="0">
                        <a:latin typeface="Cambria Math" panose="02040503050406030204" pitchFamily="18" charset="0"/>
                      </a:rPr>
                      <m:t>=</m:t>
                    </m:r>
                    <m:r>
                      <m:rPr>
                        <m:sty m:val="p"/>
                      </m:rPr>
                      <a:rPr lang="el-GR" altLang="ko-KR" b="0" i="1" smtClean="0">
                        <a:latin typeface="Cambria Math" panose="02040503050406030204" pitchFamily="18" charset="0"/>
                        <a:ea typeface="Cambria Math" panose="02040503050406030204" pitchFamily="18" charset="0"/>
                      </a:rPr>
                      <m:t>Ρ</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𝑎</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𝜃</m:t>
                    </m:r>
                    <m:r>
                      <a:rPr lang="en-US" altLang="ko-KR" b="0" i="1" smtClean="0">
                        <a:latin typeface="Cambria Math" panose="02040503050406030204" pitchFamily="18" charset="0"/>
                        <a:ea typeface="Cambria Math" panose="02040503050406030204" pitchFamily="18" charset="0"/>
                      </a:rPr>
                      <m:t>]</m:t>
                    </m:r>
                  </m:oMath>
                </a14:m>
                <a:r>
                  <a:rPr lang="ko-KR" altLang="en-US" dirty="0" smtClean="0"/>
                  <a:t> </a:t>
                </a:r>
                <a:r>
                  <a:rPr lang="en-US" altLang="ko-KR" dirty="0" smtClean="0">
                    <a:sym typeface="Wingdings" panose="05000000000000000000" pitchFamily="2" charset="2"/>
                  </a:rPr>
                  <a:t> stochastic policy</a:t>
                </a:r>
              </a:p>
              <a:p>
                <a14:m>
                  <m:oMath xmlns:m="http://schemas.openxmlformats.org/officeDocument/2006/math">
                    <m:r>
                      <a:rPr lang="en-US" altLang="ko-KR" b="0" i="1" smtClean="0">
                        <a:latin typeface="Cambria Math" panose="02040503050406030204" pitchFamily="18" charset="0"/>
                      </a:rPr>
                      <m:t>𝑎</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e>
                    </m:d>
                  </m:oMath>
                </a14:m>
                <a:r>
                  <a:rPr lang="ko-KR" altLang="en-US" dirty="0" smtClean="0"/>
                  <a:t> </a:t>
                </a:r>
                <a:r>
                  <a:rPr lang="en-US" altLang="ko-KR" dirty="0" smtClean="0">
                    <a:sym typeface="Wingdings" panose="05000000000000000000" pitchFamily="2" charset="2"/>
                  </a:rPr>
                  <a:t> deterministic policy</a:t>
                </a:r>
              </a:p>
              <a:p>
                <a:r>
                  <a:rPr lang="en-US" altLang="ko-KR" dirty="0" smtClean="0"/>
                  <a:t>It was previously believed that the deterministic policy gradient did not exist, or could only be obtained when using a model (Peters, 2010). </a:t>
                </a:r>
              </a:p>
              <a:p>
                <a:r>
                  <a:rPr lang="en-US" altLang="ko-KR" dirty="0" smtClean="0"/>
                  <a:t>However, we show that the deterministic policy gradient does indeed exist, and furthermore it has a simple model-free form that simply follows the gradient of the action-value function. In addition, we show that the deterministic policy gradient is the limiting case, as policy variance tends to zero, of the stochastic policy gradient.</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043" t="-3361" r="-2319" b="-112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3264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Difference with stochastic policy</a:t>
            </a:r>
            <a:endParaRPr lang="ko-KR" altLang="en-US" dirty="0"/>
          </a:p>
        </p:txBody>
      </p:sp>
      <p:sp>
        <p:nvSpPr>
          <p:cNvPr id="3" name="내용 개체 틀 2"/>
          <p:cNvSpPr>
            <a:spLocks noGrp="1"/>
          </p:cNvSpPr>
          <p:nvPr>
            <p:ph idx="1"/>
          </p:nvPr>
        </p:nvSpPr>
        <p:spPr/>
        <p:txBody>
          <a:bodyPr>
            <a:normAutofit/>
          </a:bodyPr>
          <a:lstStyle/>
          <a:p>
            <a:r>
              <a:rPr lang="en-US" altLang="ko-KR" dirty="0" smtClean="0"/>
              <a:t>Stochastic policy gradient integrates over both state and action spaces, whereas in the deterministic case it only integrates over the state space. </a:t>
            </a:r>
          </a:p>
          <a:p>
            <a:r>
              <a:rPr lang="en-US" altLang="ko-KR" dirty="0" smtClean="0"/>
              <a:t>As a result, computing the stochastic policy gradient may require more samples, especially if the action space has many dimensions.</a:t>
            </a:r>
          </a:p>
          <a:p>
            <a:r>
              <a:rPr lang="en-US" altLang="ko-KR" dirty="0" smtClean="0"/>
              <a:t>In order to explore the full state and action space, a </a:t>
            </a:r>
            <a:r>
              <a:rPr lang="en-US" altLang="ko-KR" dirty="0" err="1" smtClean="0"/>
              <a:t>stochas</a:t>
            </a:r>
            <a:r>
              <a:rPr lang="en-US" altLang="ko-KR" dirty="0" smtClean="0"/>
              <a:t>- tic policy is often necessary.</a:t>
            </a:r>
          </a:p>
          <a:p>
            <a:endParaRPr lang="en-US" altLang="ko-KR" dirty="0"/>
          </a:p>
        </p:txBody>
      </p:sp>
    </p:spTree>
    <p:extLst>
      <p:ext uri="{BB962C8B-B14F-4D97-AF65-F5344CB8AC3E}">
        <p14:creationId xmlns:p14="http://schemas.microsoft.com/office/powerpoint/2010/main" val="246818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Idea </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smtClean="0"/>
              <a:t>To ensure that deterministic policy gradient algorithms continue to explore satisfactorily, we introduce an </a:t>
            </a:r>
            <a:r>
              <a:rPr lang="en-US" altLang="ko-KR" u="sng" dirty="0" smtClean="0"/>
              <a:t>off-policy learning algorithm</a:t>
            </a:r>
            <a:r>
              <a:rPr lang="en-US" altLang="ko-KR" dirty="0" smtClean="0"/>
              <a:t>. </a:t>
            </a:r>
          </a:p>
          <a:p>
            <a:endParaRPr lang="en-US" altLang="ko-KR" dirty="0" smtClean="0"/>
          </a:p>
          <a:p>
            <a:r>
              <a:rPr lang="en-US" altLang="ko-KR" dirty="0" smtClean="0"/>
              <a:t>The basic idea is to choose actions according to a stochastic behaviour policy (to ensure adequate exploration), but to learn about a deterministic target policy (exploiting the efficiency of the deterministic policy gradient). </a:t>
            </a:r>
          </a:p>
          <a:p>
            <a:endParaRPr lang="en-US" altLang="ko-KR" dirty="0" smtClean="0"/>
          </a:p>
          <a:p>
            <a:r>
              <a:rPr lang="en-US" altLang="ko-KR" dirty="0" smtClean="0"/>
              <a:t>We use the deterministic policy gradient to derive an off-policy actor-critic algorithm that estimates the action-value function using a differentiable function </a:t>
            </a:r>
            <a:r>
              <a:rPr lang="en-US" altLang="ko-KR" dirty="0" err="1" smtClean="0"/>
              <a:t>approximator</a:t>
            </a:r>
            <a:r>
              <a:rPr lang="en-US" altLang="ko-KR" dirty="0" smtClean="0"/>
              <a:t>, and then updates the policy parameters in the direction of the approximate action-value gradient. </a:t>
            </a:r>
          </a:p>
          <a:p>
            <a:endParaRPr lang="en-US" altLang="ko-KR" dirty="0" smtClean="0"/>
          </a:p>
          <a:p>
            <a:r>
              <a:rPr lang="en-US" altLang="ko-KR" dirty="0" smtClean="0"/>
              <a:t>We also introduce a notion of compatible function approximation for deterministic policy gradients, to ensure that the approximation does not bias the policy gradient</a:t>
            </a:r>
            <a:endParaRPr lang="ko-KR" altLang="en-US" dirty="0" smtClean="0"/>
          </a:p>
          <a:p>
            <a:endParaRPr lang="ko-KR" altLang="en-US" dirty="0"/>
          </a:p>
        </p:txBody>
      </p:sp>
    </p:spTree>
    <p:extLst>
      <p:ext uri="{BB962C8B-B14F-4D97-AF65-F5344CB8AC3E}">
        <p14:creationId xmlns:p14="http://schemas.microsoft.com/office/powerpoint/2010/main" val="198939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DPG over SPG?</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smtClean="0"/>
              <a:t>Our results demonstrate a significant performance advantage to using deterministic policy gradients over stochastic policy gradients, particularly in high dimensional tasks. </a:t>
            </a:r>
          </a:p>
          <a:p>
            <a:endParaRPr lang="en-US" altLang="ko-KR" dirty="0"/>
          </a:p>
          <a:p>
            <a:r>
              <a:rPr lang="en-US" altLang="ko-KR" dirty="0" smtClean="0"/>
              <a:t>require no more computation than prior methods: the computational cost of each update is linear in the action dimensionality and the number of policy parameters. </a:t>
            </a:r>
          </a:p>
          <a:p>
            <a:endParaRPr lang="en-US" altLang="ko-KR" dirty="0"/>
          </a:p>
          <a:p>
            <a:r>
              <a:rPr lang="en-US" altLang="ko-KR" dirty="0" smtClean="0"/>
              <a:t>Finally, there are many applications (for example in robotics) where a differentiable control policy is provided, but where there is no functionality to inject noise into the controller. In these cases, </a:t>
            </a:r>
            <a:r>
              <a:rPr lang="en-US" altLang="ko-KR" u="sng" dirty="0" smtClean="0"/>
              <a:t>the stochastic policy gradient is inapplicable, whereas our methods may still be useful.</a:t>
            </a:r>
          </a:p>
          <a:p>
            <a:endParaRPr lang="ko-KR" altLang="en-US" dirty="0"/>
          </a:p>
        </p:txBody>
      </p:sp>
    </p:spTree>
    <p:extLst>
      <p:ext uri="{BB962C8B-B14F-4D97-AF65-F5344CB8AC3E}">
        <p14:creationId xmlns:p14="http://schemas.microsoft.com/office/powerpoint/2010/main" val="20038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Preliminaries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92500" lnSpcReduction="10000"/>
              </a:bodyPr>
              <a:lstStyle/>
              <a:p>
                <a:pPr marL="85725" lvl="0" indent="0">
                  <a:spcBef>
                    <a:spcPts val="600"/>
                  </a:spcBef>
                  <a:spcAft>
                    <a:spcPts val="600"/>
                  </a:spcAft>
                  <a:buNone/>
                </a:pPr>
                <a14:m>
                  <m:oMath xmlns:m="http://schemas.openxmlformats.org/officeDocument/2006/math">
                    <m:r>
                      <m:rPr>
                        <m:sty m:val="p"/>
                      </m:rPr>
                      <a:rPr lang="en-US" altLang="ko-KR" sz="1200" b="0" i="1" smtClean="0">
                        <a:latin typeface="Cambria Math" panose="02040503050406030204" pitchFamily="18" charset="0"/>
                      </a:rPr>
                      <m:t>S</m:t>
                    </m:r>
                  </m:oMath>
                </a14:m>
                <a:r>
                  <a:rPr lang="en-US" altLang="ko-KR" sz="1200" dirty="0"/>
                  <a:t>: states </a:t>
                </a:r>
                <a:br>
                  <a:rPr lang="en-US" altLang="ko-KR" sz="1200" dirty="0"/>
                </a:br>
                <a:r>
                  <a:rPr lang="es-ES" altLang="ko-KR" sz="1100" dirty="0"/>
                  <a:t>x-y, HP, command, enemy x-y, enemy hp…</a:t>
                </a:r>
                <a:endParaRPr lang="en-US" altLang="ko-KR" sz="1100" dirty="0"/>
              </a:p>
              <a:p>
                <a:pPr marL="85725" lvl="0" indent="0">
                  <a:spcBef>
                    <a:spcPts val="600"/>
                  </a:spcBef>
                  <a:spcAft>
                    <a:spcPts val="600"/>
                  </a:spcAft>
                  <a:buNone/>
                </a:pPr>
                <a14:m>
                  <m:oMath xmlns:m="http://schemas.openxmlformats.org/officeDocument/2006/math">
                    <m:r>
                      <m:rPr>
                        <m:sty m:val="p"/>
                      </m:rPr>
                      <a:rPr lang="en-US" altLang="ko-KR" sz="1200" b="0" i="1">
                        <a:latin typeface="Cambria Math" panose="02040503050406030204" pitchFamily="18" charset="0"/>
                      </a:rPr>
                      <m:t>A</m:t>
                    </m:r>
                  </m:oMath>
                </a14:m>
                <a:r>
                  <a:rPr lang="en-US" altLang="ko-KR" sz="1200" dirty="0"/>
                  <a:t>: actions </a:t>
                </a:r>
                <a:br>
                  <a:rPr lang="en-US" altLang="ko-KR" sz="1200" dirty="0"/>
                </a:br>
                <a:r>
                  <a:rPr lang="en-US" altLang="ko-KR" sz="1100" dirty="0"/>
                  <a:t>up/down/right/left …</a:t>
                </a:r>
                <a:endParaRPr lang="en-US" altLang="ko-KR" sz="1200" dirty="0"/>
              </a:p>
              <a:p>
                <a:pPr marL="85725" lvl="0" indent="0">
                  <a:spcBef>
                    <a:spcPts val="600"/>
                  </a:spcBef>
                  <a:spcAft>
                    <a:spcPts val="600"/>
                  </a:spcAft>
                  <a:buNone/>
                </a:pPr>
                <a14:m>
                  <m:oMath xmlns:m="http://schemas.openxmlformats.org/officeDocument/2006/math">
                    <m:sSub>
                      <m:sSubPr>
                        <m:ctrlPr>
                          <a:rPr lang="en-US" altLang="ko-KR" sz="1200" i="1">
                            <a:latin typeface="Cambria Math" panose="02040503050406030204" pitchFamily="18" charset="0"/>
                          </a:rPr>
                        </m:ctrlPr>
                      </m:sSubPr>
                      <m:e>
                        <m:r>
                          <m:rPr>
                            <m:sty m:val="p"/>
                          </m:rPr>
                          <a:rPr lang="en-US" altLang="ko-KR" sz="1200" b="0" i="1">
                            <a:latin typeface="Cambria Math" panose="02040503050406030204" pitchFamily="18" charset="0"/>
                          </a:rPr>
                          <m:t>P</m:t>
                        </m:r>
                      </m:e>
                      <m:sub>
                        <m:r>
                          <m:rPr>
                            <m:sty m:val="p"/>
                          </m:rPr>
                          <a:rPr lang="en-US" altLang="ko-KR" sz="1200" b="0" i="1">
                            <a:latin typeface="Cambria Math" panose="02040503050406030204" pitchFamily="18" charset="0"/>
                          </a:rPr>
                          <m:t>sa</m:t>
                        </m:r>
                      </m:sub>
                    </m:sSub>
                  </m:oMath>
                </a14:m>
                <a:r>
                  <a:rPr lang="en-US" altLang="ko-KR" sz="1200" dirty="0"/>
                  <a:t>: transition probabilities </a:t>
                </a:r>
                <a:br>
                  <a:rPr lang="en-US" altLang="ko-KR" sz="1200" dirty="0"/>
                </a:br>
                <a14:m>
                  <m:oMath xmlns:m="http://schemas.openxmlformats.org/officeDocument/2006/math">
                    <m:sSub>
                      <m:sSubPr>
                        <m:ctrlPr>
                          <a:rPr lang="en-US" altLang="ko-KR" sz="1100" i="1" dirty="0">
                            <a:latin typeface="Cambria Math" panose="02040503050406030204" pitchFamily="18" charset="0"/>
                          </a:rPr>
                        </m:ctrlPr>
                      </m:sSubPr>
                      <m:e>
                        <m:r>
                          <m:rPr>
                            <m:sty m:val="p"/>
                          </m:rPr>
                          <a:rPr lang="en-US" altLang="ko-KR" sz="1100" b="0" dirty="0">
                            <a:latin typeface="Cambria Math" panose="02040503050406030204" pitchFamily="18" charset="0"/>
                          </a:rPr>
                          <m:t>s</m:t>
                        </m:r>
                      </m:e>
                      <m:sub>
                        <m:r>
                          <m:rPr>
                            <m:sty m:val="p"/>
                          </m:rPr>
                          <a:rPr lang="en-US" altLang="ko-KR" sz="1100" b="0" i="1" dirty="0">
                            <a:latin typeface="Cambria Math" panose="02040503050406030204" pitchFamily="18" charset="0"/>
                          </a:rPr>
                          <m:t>t</m:t>
                        </m:r>
                        <m:r>
                          <a:rPr lang="en-US" altLang="ko-KR" sz="1100" b="0" dirty="0">
                            <a:latin typeface="Cambria Math" panose="02040503050406030204" pitchFamily="18" charset="0"/>
                          </a:rPr>
                          <m:t>+1</m:t>
                        </m:r>
                      </m:sub>
                    </m:sSub>
                    <m:r>
                      <a:rPr lang="en-US" altLang="ko-KR" sz="1100" b="0" dirty="0">
                        <a:latin typeface="Cambria Math" panose="02040503050406030204" pitchFamily="18" charset="0"/>
                      </a:rPr>
                      <m:t>=</m:t>
                    </m:r>
                    <m:r>
                      <m:rPr>
                        <m:sty m:val="p"/>
                      </m:rPr>
                      <a:rPr lang="en-US" altLang="ko-KR" sz="1100" b="0" i="1" dirty="0">
                        <a:latin typeface="Cambria Math" panose="02040503050406030204" pitchFamily="18" charset="0"/>
                      </a:rPr>
                      <m:t>f</m:t>
                    </m:r>
                    <m:d>
                      <m:dPr>
                        <m:ctrlPr>
                          <a:rPr lang="en-US" altLang="ko-KR" sz="1100" i="1" dirty="0">
                            <a:latin typeface="Cambria Math" panose="02040503050406030204" pitchFamily="18" charset="0"/>
                          </a:rPr>
                        </m:ctrlPr>
                      </m:dPr>
                      <m:e>
                        <m:sSub>
                          <m:sSubPr>
                            <m:ctrlPr>
                              <a:rPr lang="en-US" altLang="ko-KR" sz="1100" i="1" dirty="0">
                                <a:latin typeface="Cambria Math" panose="02040503050406030204" pitchFamily="18" charset="0"/>
                              </a:rPr>
                            </m:ctrlPr>
                          </m:sSubPr>
                          <m:e>
                            <m:r>
                              <m:rPr>
                                <m:sty m:val="p"/>
                              </m:rPr>
                              <a:rPr lang="en-US" altLang="ko-KR" sz="1100" b="0" i="1" dirty="0">
                                <a:latin typeface="Cambria Math" panose="02040503050406030204" pitchFamily="18" charset="0"/>
                              </a:rPr>
                              <m:t>s</m:t>
                            </m:r>
                          </m:e>
                          <m:sub>
                            <m:r>
                              <m:rPr>
                                <m:sty m:val="p"/>
                              </m:rPr>
                              <a:rPr lang="en-US" altLang="ko-KR" sz="1100" b="0" i="1" dirty="0">
                                <a:latin typeface="Cambria Math" panose="02040503050406030204" pitchFamily="18" charset="0"/>
                              </a:rPr>
                              <m:t>t</m:t>
                            </m:r>
                          </m:sub>
                        </m:sSub>
                        <m:r>
                          <a:rPr lang="en-US" altLang="ko-KR" sz="1100" b="0" dirty="0">
                            <a:latin typeface="Cambria Math" panose="02040503050406030204" pitchFamily="18" charset="0"/>
                          </a:rPr>
                          <m:t>, </m:t>
                        </m:r>
                        <m:sSub>
                          <m:sSubPr>
                            <m:ctrlPr>
                              <a:rPr lang="en-US" altLang="ko-KR" sz="1100" i="1" dirty="0">
                                <a:latin typeface="Cambria Math" panose="02040503050406030204" pitchFamily="18" charset="0"/>
                              </a:rPr>
                            </m:ctrlPr>
                          </m:sSubPr>
                          <m:e>
                            <m:r>
                              <m:rPr>
                                <m:sty m:val="p"/>
                              </m:rPr>
                              <a:rPr lang="en-US" altLang="ko-KR" sz="1100" b="0" i="1" dirty="0">
                                <a:latin typeface="Cambria Math" panose="02040503050406030204" pitchFamily="18" charset="0"/>
                              </a:rPr>
                              <m:t>a</m:t>
                            </m:r>
                          </m:e>
                          <m:sub>
                            <m:r>
                              <m:rPr>
                                <m:sty m:val="p"/>
                              </m:rPr>
                              <a:rPr lang="en-US" altLang="ko-KR" sz="1100" b="0" i="1" dirty="0">
                                <a:latin typeface="Cambria Math" panose="02040503050406030204" pitchFamily="18" charset="0"/>
                              </a:rPr>
                              <m:t>t</m:t>
                            </m:r>
                          </m:sub>
                        </m:sSub>
                      </m:e>
                    </m:d>
                  </m:oMath>
                </a14:m>
                <a:r>
                  <a:rPr lang="en-US" altLang="ko-KR" sz="1100" dirty="0"/>
                  <a:t> </a:t>
                </a:r>
                <a:endParaRPr lang="en-US" altLang="ko-KR" sz="1200" dirty="0"/>
              </a:p>
              <a:p>
                <a:pPr marL="85725" lvl="0" indent="0">
                  <a:spcBef>
                    <a:spcPts val="600"/>
                  </a:spcBef>
                  <a:spcAft>
                    <a:spcPts val="600"/>
                  </a:spcAft>
                  <a:buNone/>
                </a:pPr>
                <a14:m>
                  <m:oMath xmlns:m="http://schemas.openxmlformats.org/officeDocument/2006/math">
                    <m:r>
                      <m:rPr>
                        <m:sty m:val="p"/>
                      </m:rPr>
                      <a:rPr lang="el-GR" altLang="ko-KR" sz="1200" b="0" i="1" smtClean="0">
                        <a:latin typeface="Cambria Math" panose="02040503050406030204" pitchFamily="18" charset="0"/>
                      </a:rPr>
                      <m:t>Γ</m:t>
                    </m:r>
                  </m:oMath>
                </a14:m>
                <a:r>
                  <a:rPr lang="en-US" altLang="ko-KR" sz="1200" dirty="0"/>
                  <a:t>: discount factor</a:t>
                </a:r>
              </a:p>
              <a:p>
                <a:pPr marL="85725" lvl="0" indent="0">
                  <a:spcBef>
                    <a:spcPts val="600"/>
                  </a:spcBef>
                  <a:spcAft>
                    <a:spcPts val="600"/>
                  </a:spcAft>
                  <a:buNone/>
                </a:pPr>
                <a14:m>
                  <m:oMath xmlns:m="http://schemas.openxmlformats.org/officeDocument/2006/math">
                    <m:r>
                      <m:rPr>
                        <m:sty m:val="p"/>
                      </m:rPr>
                      <a:rPr lang="en-US" altLang="ko-KR" sz="1200" b="0" i="1" smtClean="0">
                        <a:latin typeface="Cambria Math" panose="02040503050406030204" pitchFamily="18" charset="0"/>
                      </a:rPr>
                      <m:t>R</m:t>
                    </m:r>
                  </m:oMath>
                </a14:m>
                <a:r>
                  <a:rPr lang="en-US" altLang="ko-KR" sz="1200" dirty="0"/>
                  <a:t>: reward function </a:t>
                </a:r>
                <a:br>
                  <a:rPr lang="en-US" altLang="ko-KR" sz="1200" dirty="0"/>
                </a:br>
                <a:r>
                  <a:rPr lang="en-US" altLang="ko-KR" sz="1100" dirty="0"/>
                  <a:t>win/lose …</a:t>
                </a:r>
                <a:endParaRPr lang="ko-KR" altLang="en-US" sz="1100" dirty="0"/>
              </a:p>
              <a:p>
                <a14:m>
                  <m:oMath xmlns:m="http://schemas.openxmlformats.org/officeDocument/2006/math">
                    <m:r>
                      <a:rPr lang="ko-KR" altLang="en-US" sz="1100" smtClean="0">
                        <a:latin typeface="Cambria Math" panose="02040503050406030204" pitchFamily="18" charset="0"/>
                      </a:rPr>
                      <m:t>𝜋</m:t>
                    </m:r>
                    <m:d>
                      <m:dPr>
                        <m:ctrlPr>
                          <a:rPr lang="en-US" altLang="ko-KR" sz="1100" i="1" smtClean="0">
                            <a:latin typeface="Cambria Math" panose="02040503050406030204" pitchFamily="18" charset="0"/>
                          </a:rPr>
                        </m:ctrlPr>
                      </m:dPr>
                      <m:e>
                        <m:r>
                          <a:rPr lang="en-US" altLang="ko-KR" sz="1100" smtClean="0">
                            <a:latin typeface="Cambria Math" panose="02040503050406030204" pitchFamily="18" charset="0"/>
                          </a:rPr>
                          <m:t>𝑎</m:t>
                        </m:r>
                      </m:e>
                      <m:e>
                        <m:r>
                          <a:rPr lang="en-US" altLang="ko-KR" sz="1100" smtClean="0">
                            <a:latin typeface="Cambria Math" panose="02040503050406030204" pitchFamily="18" charset="0"/>
                          </a:rPr>
                          <m:t>𝑠</m:t>
                        </m:r>
                      </m:e>
                    </m:d>
                    <m:r>
                      <a:rPr lang="en-US" altLang="ko-KR" sz="1100" smtClean="0">
                        <a:latin typeface="Cambria Math" panose="02040503050406030204" pitchFamily="18" charset="0"/>
                      </a:rPr>
                      <m:t>=</m:t>
                    </m:r>
                    <m:r>
                      <a:rPr lang="en-US" altLang="ko-KR" sz="1100" smtClean="0">
                        <a:latin typeface="Cambria Math" panose="02040503050406030204" pitchFamily="18" charset="0"/>
                      </a:rPr>
                      <m:t>𝑃</m:t>
                    </m:r>
                    <m:r>
                      <a:rPr lang="en-US" altLang="ko-KR" sz="1100" smtClean="0">
                        <a:latin typeface="Cambria Math" panose="02040503050406030204" pitchFamily="18" charset="0"/>
                      </a:rPr>
                      <m:t>[</m:t>
                    </m:r>
                    <m:sSub>
                      <m:sSubPr>
                        <m:ctrlPr>
                          <a:rPr lang="en-US" altLang="ko-KR" sz="1100" i="1" smtClean="0">
                            <a:latin typeface="Cambria Math" panose="02040503050406030204" pitchFamily="18" charset="0"/>
                          </a:rPr>
                        </m:ctrlPr>
                      </m:sSubPr>
                      <m:e>
                        <m:r>
                          <a:rPr lang="en-US" altLang="ko-KR" sz="1100" smtClean="0">
                            <a:latin typeface="Cambria Math" panose="02040503050406030204" pitchFamily="18" charset="0"/>
                          </a:rPr>
                          <m:t>𝐴</m:t>
                        </m:r>
                      </m:e>
                      <m:sub>
                        <m:r>
                          <a:rPr lang="en-US" altLang="ko-KR" sz="1100" smtClean="0">
                            <a:latin typeface="Cambria Math" panose="02040503050406030204" pitchFamily="18" charset="0"/>
                          </a:rPr>
                          <m:t>𝑡</m:t>
                        </m:r>
                      </m:sub>
                    </m:sSub>
                    <m:r>
                      <a:rPr lang="en-US" altLang="ko-KR" sz="1100" smtClean="0">
                        <a:latin typeface="Cambria Math" panose="02040503050406030204" pitchFamily="18" charset="0"/>
                      </a:rPr>
                      <m:t>=</m:t>
                    </m:r>
                    <m:r>
                      <a:rPr lang="en-US" altLang="ko-KR" sz="1100" smtClean="0">
                        <a:latin typeface="Cambria Math" panose="02040503050406030204" pitchFamily="18" charset="0"/>
                      </a:rPr>
                      <m:t>𝑎</m:t>
                    </m:r>
                    <m:r>
                      <a:rPr lang="en-US" altLang="ko-KR" sz="1100" smtClean="0">
                        <a:latin typeface="Cambria Math" panose="02040503050406030204" pitchFamily="18" charset="0"/>
                      </a:rPr>
                      <m:t>|</m:t>
                    </m:r>
                    <m:sSub>
                      <m:sSubPr>
                        <m:ctrlPr>
                          <a:rPr lang="en-US" altLang="ko-KR" sz="1100" i="1" smtClean="0">
                            <a:latin typeface="Cambria Math" panose="02040503050406030204" pitchFamily="18" charset="0"/>
                          </a:rPr>
                        </m:ctrlPr>
                      </m:sSubPr>
                      <m:e>
                        <m:r>
                          <a:rPr lang="en-US" altLang="ko-KR" sz="1100" smtClean="0">
                            <a:latin typeface="Cambria Math" panose="02040503050406030204" pitchFamily="18" charset="0"/>
                          </a:rPr>
                          <m:t>𝑆</m:t>
                        </m:r>
                      </m:e>
                      <m:sub>
                        <m:r>
                          <a:rPr lang="en-US" altLang="ko-KR" sz="1100" smtClean="0">
                            <a:latin typeface="Cambria Math" panose="02040503050406030204" pitchFamily="18" charset="0"/>
                          </a:rPr>
                          <m:t>𝑡</m:t>
                        </m:r>
                      </m:sub>
                    </m:sSub>
                    <m:r>
                      <a:rPr lang="en-US" altLang="ko-KR" sz="1100" smtClean="0">
                        <a:latin typeface="Cambria Math" panose="02040503050406030204" pitchFamily="18" charset="0"/>
                      </a:rPr>
                      <m:t>=</m:t>
                    </m:r>
                    <m:r>
                      <a:rPr lang="en-US" altLang="ko-KR" sz="1100" smtClean="0">
                        <a:latin typeface="Cambria Math" panose="02040503050406030204" pitchFamily="18" charset="0"/>
                      </a:rPr>
                      <m:t>𝑠</m:t>
                    </m:r>
                    <m:r>
                      <a:rPr lang="en-US" altLang="ko-KR" sz="1100" smtClean="0">
                        <a:latin typeface="Cambria Math" panose="02040503050406030204" pitchFamily="18" charset="0"/>
                      </a:rPr>
                      <m:t>]</m:t>
                    </m:r>
                  </m:oMath>
                </a14:m>
                <a:endParaRPr lang="en-US" altLang="ko-KR" sz="1100" dirty="0">
                  <a:latin typeface="나눔고딕" panose="020D0604000000000000" pitchFamily="50" charset="-127"/>
                  <a:ea typeface="나눔고딕" panose="020D0604000000000000" pitchFamily="50" charset="-127"/>
                  <a:cs typeface="Calibri" panose="020F0502020204030204" pitchFamily="34" charset="0"/>
                </a:endParaRPr>
              </a:p>
              <a:p>
                <a14:m>
                  <m:oMath xmlns:m="http://schemas.openxmlformats.org/officeDocument/2006/math">
                    <m:sSub>
                      <m:sSubPr>
                        <m:ctrlPr>
                          <a:rPr lang="en-US" altLang="ko-KR" sz="1100" i="1" dirty="0" smtClean="0">
                            <a:latin typeface="Cambria Math" panose="02040503050406030204" pitchFamily="18" charset="0"/>
                          </a:rPr>
                        </m:ctrlPr>
                      </m:sSubPr>
                      <m:e>
                        <m:r>
                          <a:rPr lang="en-US" altLang="ko-KR" sz="1100" dirty="0" smtClean="0">
                            <a:latin typeface="Cambria Math" panose="02040503050406030204" pitchFamily="18" charset="0"/>
                          </a:rPr>
                          <m:t>𝐺</m:t>
                        </m:r>
                      </m:e>
                      <m:sub>
                        <m:r>
                          <a:rPr lang="en-US" altLang="ko-KR" sz="1100" dirty="0" smtClean="0">
                            <a:latin typeface="Cambria Math" panose="02040503050406030204" pitchFamily="18" charset="0"/>
                          </a:rPr>
                          <m:t>𝑡</m:t>
                        </m:r>
                      </m:sub>
                    </m:sSub>
                    <m:r>
                      <a:rPr lang="en-US" altLang="ko-KR" sz="1100" dirty="0" smtClean="0">
                        <a:latin typeface="Cambria Math" panose="02040503050406030204" pitchFamily="18" charset="0"/>
                      </a:rPr>
                      <m:t>=</m:t>
                    </m:r>
                    <m:sSub>
                      <m:sSubPr>
                        <m:ctrlPr>
                          <a:rPr lang="en-US" altLang="ko-KR" sz="1100" i="1" dirty="0" smtClean="0">
                            <a:latin typeface="Cambria Math" panose="02040503050406030204" pitchFamily="18" charset="0"/>
                          </a:rPr>
                        </m:ctrlPr>
                      </m:sSubPr>
                      <m:e>
                        <m:r>
                          <a:rPr lang="en-US" altLang="ko-KR" sz="1100" dirty="0" smtClean="0">
                            <a:latin typeface="Cambria Math" panose="02040503050406030204" pitchFamily="18" charset="0"/>
                          </a:rPr>
                          <m:t>𝑅</m:t>
                        </m:r>
                      </m:e>
                      <m:sub>
                        <m:r>
                          <a:rPr lang="en-US" altLang="ko-KR" sz="1100" dirty="0" smtClean="0">
                            <a:latin typeface="Cambria Math" panose="02040503050406030204" pitchFamily="18" charset="0"/>
                          </a:rPr>
                          <m:t>𝑡</m:t>
                        </m:r>
                        <m:r>
                          <a:rPr lang="en-US" altLang="ko-KR" sz="1100" dirty="0" smtClean="0">
                            <a:latin typeface="Cambria Math" panose="02040503050406030204" pitchFamily="18" charset="0"/>
                          </a:rPr>
                          <m:t>+1</m:t>
                        </m:r>
                      </m:sub>
                    </m:sSub>
                    <m:r>
                      <a:rPr lang="en-US" altLang="ko-KR" sz="1100" dirty="0" smtClean="0">
                        <a:latin typeface="Cambria Math" panose="02040503050406030204" pitchFamily="18" charset="0"/>
                      </a:rPr>
                      <m:t>+</m:t>
                    </m:r>
                    <m:r>
                      <a:rPr lang="ko-KR" altLang="en-US" sz="1100" dirty="0" smtClean="0">
                        <a:latin typeface="Cambria Math" panose="02040503050406030204" pitchFamily="18" charset="0"/>
                      </a:rPr>
                      <m:t>𝛾</m:t>
                    </m:r>
                    <m:sSub>
                      <m:sSubPr>
                        <m:ctrlPr>
                          <a:rPr lang="en-US" altLang="ko-KR" sz="1100" i="1" dirty="0">
                            <a:latin typeface="Cambria Math" panose="02040503050406030204" pitchFamily="18" charset="0"/>
                          </a:rPr>
                        </m:ctrlPr>
                      </m:sSubPr>
                      <m:e>
                        <m:r>
                          <a:rPr lang="en-US" altLang="ko-KR" sz="1100" dirty="0">
                            <a:latin typeface="Cambria Math" panose="02040503050406030204" pitchFamily="18" charset="0"/>
                          </a:rPr>
                          <m:t>𝑅</m:t>
                        </m:r>
                      </m:e>
                      <m:sub>
                        <m:r>
                          <a:rPr lang="en-US" altLang="ko-KR" sz="1100" dirty="0">
                            <a:latin typeface="Cambria Math" panose="02040503050406030204" pitchFamily="18" charset="0"/>
                          </a:rPr>
                          <m:t>𝑡</m:t>
                        </m:r>
                        <m:r>
                          <a:rPr lang="en-US" altLang="ko-KR" sz="1100" dirty="0">
                            <a:latin typeface="Cambria Math" panose="02040503050406030204" pitchFamily="18" charset="0"/>
                          </a:rPr>
                          <m:t>+2</m:t>
                        </m:r>
                      </m:sub>
                    </m:sSub>
                    <m:r>
                      <a:rPr lang="en-US" altLang="ko-KR" sz="1100" dirty="0" smtClean="0">
                        <a:latin typeface="Cambria Math" panose="02040503050406030204" pitchFamily="18" charset="0"/>
                      </a:rPr>
                      <m:t>+</m:t>
                    </m:r>
                    <m:sSup>
                      <m:sSupPr>
                        <m:ctrlPr>
                          <a:rPr lang="en-US" altLang="ko-KR" sz="1100" i="1" dirty="0" smtClean="0">
                            <a:latin typeface="Cambria Math" panose="02040503050406030204" pitchFamily="18" charset="0"/>
                          </a:rPr>
                        </m:ctrlPr>
                      </m:sSupPr>
                      <m:e>
                        <m:r>
                          <a:rPr lang="ko-KR" altLang="en-US" sz="1100" dirty="0">
                            <a:latin typeface="Cambria Math" panose="02040503050406030204" pitchFamily="18" charset="0"/>
                          </a:rPr>
                          <m:t>𝛾</m:t>
                        </m:r>
                      </m:e>
                      <m:sup>
                        <m:r>
                          <a:rPr lang="en-US" altLang="ko-KR" sz="1100" dirty="0" smtClean="0">
                            <a:latin typeface="Cambria Math" panose="02040503050406030204" pitchFamily="18" charset="0"/>
                          </a:rPr>
                          <m:t>2</m:t>
                        </m:r>
                      </m:sup>
                    </m:sSup>
                    <m:sSub>
                      <m:sSubPr>
                        <m:ctrlPr>
                          <a:rPr lang="en-US" altLang="ko-KR" sz="1100" i="1" dirty="0">
                            <a:latin typeface="Cambria Math" panose="02040503050406030204" pitchFamily="18" charset="0"/>
                          </a:rPr>
                        </m:ctrlPr>
                      </m:sSubPr>
                      <m:e>
                        <m:r>
                          <a:rPr lang="en-US" altLang="ko-KR" sz="1100" dirty="0">
                            <a:latin typeface="Cambria Math" panose="02040503050406030204" pitchFamily="18" charset="0"/>
                          </a:rPr>
                          <m:t>𝑅</m:t>
                        </m:r>
                      </m:e>
                      <m:sub>
                        <m:r>
                          <a:rPr lang="en-US" altLang="ko-KR" sz="1100" dirty="0">
                            <a:latin typeface="Cambria Math" panose="02040503050406030204" pitchFamily="18" charset="0"/>
                          </a:rPr>
                          <m:t>𝑡</m:t>
                        </m:r>
                        <m:r>
                          <a:rPr lang="en-US" altLang="ko-KR" sz="1100" dirty="0">
                            <a:latin typeface="Cambria Math" panose="02040503050406030204" pitchFamily="18" charset="0"/>
                          </a:rPr>
                          <m:t>+3</m:t>
                        </m:r>
                      </m:sub>
                    </m:sSub>
                    <m:r>
                      <a:rPr lang="en-US" altLang="ko-KR" sz="1100" dirty="0" smtClean="0">
                        <a:latin typeface="Cambria Math" panose="02040503050406030204" pitchFamily="18" charset="0"/>
                      </a:rPr>
                      <m:t>…=</m:t>
                    </m:r>
                    <m:nary>
                      <m:naryPr>
                        <m:chr m:val="∑"/>
                        <m:ctrlPr>
                          <a:rPr lang="en-US" altLang="ko-KR" sz="1100" i="1" dirty="0" smtClean="0">
                            <a:latin typeface="Cambria Math" panose="02040503050406030204" pitchFamily="18" charset="0"/>
                          </a:rPr>
                        </m:ctrlPr>
                      </m:naryPr>
                      <m:sub>
                        <m:r>
                          <m:rPr>
                            <m:brk m:alnAt="23"/>
                          </m:rPr>
                          <a:rPr lang="en-US" altLang="ko-KR" sz="1100" dirty="0" smtClean="0">
                            <a:latin typeface="Cambria Math" panose="02040503050406030204" pitchFamily="18" charset="0"/>
                          </a:rPr>
                          <m:t>𝑘</m:t>
                        </m:r>
                        <m:r>
                          <a:rPr lang="en-US" altLang="ko-KR" sz="1100" dirty="0" smtClean="0">
                            <a:latin typeface="Cambria Math" panose="02040503050406030204" pitchFamily="18" charset="0"/>
                          </a:rPr>
                          <m:t>=0</m:t>
                        </m:r>
                      </m:sub>
                      <m:sup>
                        <m:r>
                          <a:rPr lang="en-US" altLang="ko-KR" sz="1100" dirty="0" smtClean="0">
                            <a:latin typeface="Cambria Math" panose="02040503050406030204" pitchFamily="18" charset="0"/>
                          </a:rPr>
                          <m:t>∞</m:t>
                        </m:r>
                      </m:sup>
                      <m:e>
                        <m:sSup>
                          <m:sSupPr>
                            <m:ctrlPr>
                              <a:rPr lang="en-US" altLang="ko-KR" sz="1100" i="1" dirty="0">
                                <a:latin typeface="Cambria Math" panose="02040503050406030204" pitchFamily="18" charset="0"/>
                              </a:rPr>
                            </m:ctrlPr>
                          </m:sSupPr>
                          <m:e>
                            <m:r>
                              <a:rPr lang="ko-KR" altLang="en-US" sz="1100" dirty="0">
                                <a:latin typeface="Cambria Math" panose="02040503050406030204" pitchFamily="18" charset="0"/>
                              </a:rPr>
                              <m:t>𝛾</m:t>
                            </m:r>
                          </m:e>
                          <m:sup>
                            <m:r>
                              <a:rPr lang="en-US" altLang="ko-KR" sz="1100" dirty="0" smtClean="0">
                                <a:latin typeface="Cambria Math" panose="02040503050406030204" pitchFamily="18" charset="0"/>
                              </a:rPr>
                              <m:t>𝑘</m:t>
                            </m:r>
                          </m:sup>
                        </m:sSup>
                        <m:sSub>
                          <m:sSubPr>
                            <m:ctrlPr>
                              <a:rPr lang="en-US" altLang="ko-KR" sz="1100" i="1" dirty="0">
                                <a:latin typeface="Cambria Math" panose="02040503050406030204" pitchFamily="18" charset="0"/>
                              </a:rPr>
                            </m:ctrlPr>
                          </m:sSubPr>
                          <m:e>
                            <m:r>
                              <a:rPr lang="en-US" altLang="ko-KR" sz="1100" dirty="0">
                                <a:latin typeface="Cambria Math" panose="02040503050406030204" pitchFamily="18" charset="0"/>
                              </a:rPr>
                              <m:t>𝑅</m:t>
                            </m:r>
                          </m:e>
                          <m:sub>
                            <m:r>
                              <a:rPr lang="en-US" altLang="ko-KR" sz="1100" dirty="0">
                                <a:latin typeface="Cambria Math" panose="02040503050406030204" pitchFamily="18" charset="0"/>
                              </a:rPr>
                              <m:t>𝑡</m:t>
                            </m:r>
                            <m:r>
                              <a:rPr lang="en-US" altLang="ko-KR" sz="1100" dirty="0" smtClean="0">
                                <a:latin typeface="Cambria Math" panose="02040503050406030204" pitchFamily="18" charset="0"/>
                              </a:rPr>
                              <m:t>+</m:t>
                            </m:r>
                            <m:r>
                              <a:rPr lang="en-US" altLang="ko-KR" sz="1100" dirty="0" smtClean="0">
                                <a:latin typeface="Cambria Math" panose="02040503050406030204" pitchFamily="18" charset="0"/>
                              </a:rPr>
                              <m:t>𝑘</m:t>
                            </m:r>
                            <m:r>
                              <a:rPr lang="en-US" altLang="ko-KR" sz="1100" dirty="0">
                                <a:latin typeface="Cambria Math" panose="02040503050406030204" pitchFamily="18" charset="0"/>
                              </a:rPr>
                              <m:t>+1</m:t>
                            </m:r>
                          </m:sub>
                        </m:sSub>
                      </m:e>
                    </m:nary>
                  </m:oMath>
                </a14:m>
                <a:endParaRPr lang="ko-KR" altLang="en-US" sz="1100" dirty="0"/>
              </a:p>
              <a:p>
                <a14:m>
                  <m:oMath xmlns:m="http://schemas.openxmlformats.org/officeDocument/2006/math">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𝑉</m:t>
                        </m:r>
                      </m:e>
                      <m:sup>
                        <m:r>
                          <a:rPr lang="en-US" altLang="ko-KR" sz="1100" b="0" i="1" smtClean="0">
                            <a:latin typeface="Cambria Math" panose="02040503050406030204" pitchFamily="18" charset="0"/>
                          </a:rPr>
                          <m:t>𝜋</m:t>
                        </m:r>
                      </m:sup>
                    </m:sSup>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e>
                    </m:d>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𝐸</m:t>
                    </m:r>
                    <m:d>
                      <m:dPr>
                        <m:begChr m:val="["/>
                        <m:endChr m:val="]"/>
                        <m:ctrlPr>
                          <a:rPr lang="en-US" altLang="ko-KR" sz="1100" b="0" i="1" smtClean="0">
                            <a:latin typeface="Cambria Math" panose="02040503050406030204" pitchFamily="18" charset="0"/>
                          </a:rPr>
                        </m:ctrlPr>
                      </m:dPr>
                      <m:e>
                        <m:sSubSup>
                          <m:sSubSupPr>
                            <m:ctrlPr>
                              <a:rPr lang="en-US" altLang="ko-KR" sz="1100" b="0" i="1" smtClean="0">
                                <a:latin typeface="Cambria Math" panose="02040503050406030204" pitchFamily="18" charset="0"/>
                              </a:rPr>
                            </m:ctrlPr>
                          </m:sSubSupPr>
                          <m:e>
                            <m:r>
                              <a:rPr lang="en-US" altLang="ko-KR" sz="1100" b="0" i="1" smtClean="0">
                                <a:latin typeface="Cambria Math" panose="02040503050406030204" pitchFamily="18" charset="0"/>
                              </a:rPr>
                              <m:t>𝑟</m:t>
                            </m:r>
                          </m:e>
                          <m:sub>
                            <m:r>
                              <a:rPr lang="en-US" altLang="ko-KR" sz="1100" b="0" i="1" smtClean="0">
                                <a:latin typeface="Cambria Math" panose="02040503050406030204" pitchFamily="18" charset="0"/>
                              </a:rPr>
                              <m:t>1</m:t>
                            </m:r>
                          </m:sub>
                          <m:sup>
                            <m:r>
                              <a:rPr lang="en-US" altLang="ko-KR" sz="1100" b="0" i="1" smtClean="0">
                                <a:latin typeface="Cambria Math" panose="02040503050406030204" pitchFamily="18" charset="0"/>
                              </a:rPr>
                              <m:t>𝛾</m:t>
                            </m:r>
                          </m:sup>
                        </m:sSubSup>
                      </m:e>
                      <m:e>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𝑆</m:t>
                            </m:r>
                          </m:e>
                          <m:sub>
                            <m:r>
                              <a:rPr lang="en-US" altLang="ko-KR" sz="1100" b="0" i="1" smtClean="0">
                                <a:latin typeface="Cambria Math" panose="02040503050406030204" pitchFamily="18" charset="0"/>
                              </a:rPr>
                              <m:t>1</m:t>
                            </m:r>
                          </m:sub>
                        </m:sSub>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𝜋</m:t>
                        </m:r>
                      </m:e>
                    </m:d>
                    <m:r>
                      <a:rPr lang="en-US" altLang="ko-KR" sz="1100" b="0" i="1" smtClean="0">
                        <a:latin typeface="Cambria Math" panose="02040503050406030204" pitchFamily="18" charset="0"/>
                      </a:rPr>
                      <m:t> </m:t>
                    </m:r>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𝑄</m:t>
                        </m:r>
                      </m:e>
                      <m:sup>
                        <m:r>
                          <a:rPr lang="en-US" altLang="ko-KR" sz="1100" b="0" i="1" smtClean="0">
                            <a:latin typeface="Cambria Math" panose="02040503050406030204" pitchFamily="18" charset="0"/>
                          </a:rPr>
                          <m:t>𝜋</m:t>
                        </m:r>
                      </m:sup>
                    </m:sSup>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𝑎</m:t>
                        </m:r>
                      </m:e>
                    </m:d>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𝐸</m:t>
                    </m:r>
                    <m:d>
                      <m:dPr>
                        <m:begChr m:val="["/>
                        <m:endChr m:val="]"/>
                        <m:ctrlPr>
                          <a:rPr lang="en-US" altLang="ko-KR" sz="1100" b="0" i="1" smtClean="0">
                            <a:latin typeface="Cambria Math" panose="02040503050406030204" pitchFamily="18" charset="0"/>
                          </a:rPr>
                        </m:ctrlPr>
                      </m:dPr>
                      <m:e>
                        <m:sSubSup>
                          <m:sSubSupPr>
                            <m:ctrlPr>
                              <a:rPr lang="en-US" altLang="ko-KR" sz="1100" b="0" i="1" smtClean="0">
                                <a:latin typeface="Cambria Math" panose="02040503050406030204" pitchFamily="18" charset="0"/>
                              </a:rPr>
                            </m:ctrlPr>
                          </m:sSubSupPr>
                          <m:e>
                            <m:r>
                              <a:rPr lang="en-US" altLang="ko-KR" sz="1100" b="0" i="1" smtClean="0">
                                <a:latin typeface="Cambria Math" panose="02040503050406030204" pitchFamily="18" charset="0"/>
                              </a:rPr>
                              <m:t>𝑟</m:t>
                            </m:r>
                          </m:e>
                          <m:sub>
                            <m:r>
                              <a:rPr lang="en-US" altLang="ko-KR" sz="1100" b="0" i="1" smtClean="0">
                                <a:latin typeface="Cambria Math" panose="02040503050406030204" pitchFamily="18" charset="0"/>
                              </a:rPr>
                              <m:t>1</m:t>
                            </m:r>
                          </m:sub>
                          <m:sup>
                            <m:r>
                              <a:rPr lang="en-US" altLang="ko-KR" sz="1100" b="0" i="1" smtClean="0">
                                <a:latin typeface="Cambria Math" panose="02040503050406030204" pitchFamily="18" charset="0"/>
                              </a:rPr>
                              <m:t>𝛾</m:t>
                            </m:r>
                          </m:sup>
                        </m:sSubSup>
                      </m:e>
                      <m:e>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𝑆</m:t>
                            </m:r>
                          </m:e>
                          <m:sub>
                            <m:r>
                              <a:rPr lang="en-US" altLang="ko-KR" sz="1100" b="0" i="1" smtClean="0">
                                <a:latin typeface="Cambria Math" panose="02040503050406030204" pitchFamily="18" charset="0"/>
                              </a:rPr>
                              <m:t>1</m:t>
                            </m:r>
                          </m:sub>
                        </m:sSub>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 </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𝐴</m:t>
                            </m:r>
                          </m:e>
                          <m:sub>
                            <m:r>
                              <a:rPr lang="en-US" altLang="ko-KR" sz="1100" b="0" i="1" smtClean="0">
                                <a:latin typeface="Cambria Math" panose="02040503050406030204" pitchFamily="18" charset="0"/>
                              </a:rPr>
                              <m:t>1</m:t>
                            </m:r>
                          </m:sub>
                        </m:sSub>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𝑎</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𝜋</m:t>
                        </m:r>
                      </m:e>
                    </m:d>
                  </m:oMath>
                </a14:m>
                <a:endParaRPr lang="en-US" altLang="ko-KR" sz="1100" b="0" dirty="0" smtClean="0"/>
              </a:p>
              <a:p>
                <a14:m>
                  <m:oMath xmlns:m="http://schemas.openxmlformats.org/officeDocument/2006/math">
                    <m:r>
                      <a:rPr lang="en-US" altLang="ko-KR" sz="1100" b="0" i="1" smtClean="0">
                        <a:latin typeface="Cambria Math" panose="02040503050406030204" pitchFamily="18" charset="0"/>
                      </a:rPr>
                      <m:t>𝐽</m:t>
                    </m:r>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𝜋</m:t>
                        </m:r>
                      </m:e>
                    </m:d>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𝐸</m:t>
                    </m:r>
                    <m:d>
                      <m:dPr>
                        <m:begChr m:val="["/>
                        <m:endChr m:val="|"/>
                        <m:ctrlPr>
                          <a:rPr lang="en-US" altLang="ko-KR" sz="1100" b="0" i="1" smtClean="0">
                            <a:latin typeface="Cambria Math" panose="02040503050406030204" pitchFamily="18" charset="0"/>
                          </a:rPr>
                        </m:ctrlPr>
                      </m:dPr>
                      <m:e>
                        <m:sSubSup>
                          <m:sSubSupPr>
                            <m:ctrlPr>
                              <a:rPr lang="en-US" altLang="ko-KR" sz="1100" b="0" i="1" smtClean="0">
                                <a:latin typeface="Cambria Math" panose="02040503050406030204" pitchFamily="18" charset="0"/>
                              </a:rPr>
                            </m:ctrlPr>
                          </m:sSubSupPr>
                          <m:e>
                            <m:r>
                              <a:rPr lang="en-US" altLang="ko-KR" sz="1100" b="0" i="1" smtClean="0">
                                <a:latin typeface="Cambria Math" panose="02040503050406030204" pitchFamily="18" charset="0"/>
                              </a:rPr>
                              <m:t>𝑟</m:t>
                            </m:r>
                          </m:e>
                          <m:sub>
                            <m:r>
                              <a:rPr lang="en-US" altLang="ko-KR" sz="1100" b="0" i="1" smtClean="0">
                                <a:latin typeface="Cambria Math" panose="02040503050406030204" pitchFamily="18" charset="0"/>
                              </a:rPr>
                              <m:t>1</m:t>
                            </m:r>
                          </m:sub>
                          <m:sup>
                            <m:r>
                              <a:rPr lang="en-US" altLang="ko-KR" sz="1100" b="0" i="1" smtClean="0">
                                <a:latin typeface="Cambria Math" panose="02040503050406030204" pitchFamily="18" charset="0"/>
                              </a:rPr>
                              <m:t>𝛾</m:t>
                            </m:r>
                          </m:sup>
                        </m:sSubSup>
                      </m:e>
                    </m:d>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𝜋</m:t>
                    </m:r>
                    <m:r>
                      <a:rPr lang="en-US" altLang="ko-KR" sz="1100" b="0" i="1" smtClean="0">
                        <a:latin typeface="Cambria Math" panose="02040503050406030204" pitchFamily="18" charset="0"/>
                      </a:rPr>
                      <m:t>]</m:t>
                    </m:r>
                  </m:oMath>
                </a14:m>
                <a:endParaRPr lang="en-US" altLang="ko-KR" sz="1100" dirty="0" smtClean="0"/>
              </a:p>
              <a:p>
                <a14:m>
                  <m:oMath xmlns:m="http://schemas.openxmlformats.org/officeDocument/2006/math">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𝜌</m:t>
                        </m:r>
                      </m:e>
                      <m:sup>
                        <m:r>
                          <a:rPr lang="en-US" altLang="ko-KR" sz="1100" b="0" i="1" smtClean="0">
                            <a:latin typeface="Cambria Math" panose="02040503050406030204" pitchFamily="18" charset="0"/>
                          </a:rPr>
                          <m:t>𝜋</m:t>
                        </m:r>
                      </m:sup>
                    </m:sSup>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e>
                    </m:d>
                    <m:r>
                      <a:rPr lang="en-US" altLang="ko-KR" sz="1100" b="0" i="1" smtClean="0">
                        <a:latin typeface="Cambria Math" panose="02040503050406030204" pitchFamily="18" charset="0"/>
                      </a:rPr>
                      <m:t>≔ </m:t>
                    </m:r>
                    <m:nary>
                      <m:naryPr>
                        <m:limLoc m:val="undOvr"/>
                        <m:ctrlPr>
                          <a:rPr lang="en-US" altLang="ko-KR" sz="1100" b="0" i="1" smtClean="0">
                            <a:latin typeface="Cambria Math" panose="02040503050406030204" pitchFamily="18" charset="0"/>
                          </a:rPr>
                        </m:ctrlPr>
                      </m:naryPr>
                      <m:sub>
                        <m:r>
                          <m:rPr>
                            <m:brk m:alnAt="24"/>
                          </m:rPr>
                          <a:rPr lang="en-US" altLang="ko-KR" sz="1100" b="0" i="1" smtClean="0">
                            <a:latin typeface="Cambria Math" panose="02040503050406030204" pitchFamily="18" charset="0"/>
                          </a:rPr>
                          <m:t>𝑠</m:t>
                        </m:r>
                      </m:sub>
                      <m:sup/>
                      <m:e>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𝜌</m:t>
                            </m:r>
                          </m:e>
                          <m:sup>
                            <m:r>
                              <a:rPr lang="en-US" altLang="ko-KR" sz="1100" b="0" i="1" smtClean="0">
                                <a:latin typeface="Cambria Math" panose="02040503050406030204" pitchFamily="18" charset="0"/>
                              </a:rPr>
                              <m:t>𝜋</m:t>
                            </m:r>
                          </m:sup>
                        </m:sSup>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e>
                        </m:d>
                        <m:nary>
                          <m:naryPr>
                            <m:ctrlPr>
                              <a:rPr lang="en-US" altLang="ko-KR" sz="1100" b="0" i="1" smtClean="0">
                                <a:latin typeface="Cambria Math" panose="02040503050406030204" pitchFamily="18" charset="0"/>
                              </a:rPr>
                            </m:ctrlPr>
                          </m:naryPr>
                          <m:sub>
                            <m:r>
                              <m:rPr>
                                <m:brk m:alnAt="23"/>
                              </m:rPr>
                              <a:rPr lang="en-US" altLang="ko-KR" sz="1100" b="0" i="1" smtClean="0">
                                <a:latin typeface="Cambria Math" panose="02040503050406030204" pitchFamily="18" charset="0"/>
                              </a:rPr>
                              <m:t>𝐴</m:t>
                            </m:r>
                          </m:sub>
                          <m:sup/>
                          <m:e>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𝜋</m:t>
                                </m:r>
                              </m:e>
                              <m:sub>
                                <m:r>
                                  <a:rPr lang="en-US" altLang="ko-KR" sz="1100" b="0" i="1" smtClean="0">
                                    <a:latin typeface="Cambria Math" panose="02040503050406030204" pitchFamily="18" charset="0"/>
                                  </a:rPr>
                                  <m:t>𝜃</m:t>
                                </m:r>
                              </m:sub>
                            </m:sSub>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𝑎</m:t>
                                </m:r>
                              </m:e>
                            </m:d>
                            <m:r>
                              <a:rPr lang="en-US" altLang="ko-KR" sz="1100" b="0" i="1" smtClean="0">
                                <a:latin typeface="Cambria Math" panose="02040503050406030204" pitchFamily="18" charset="0"/>
                              </a:rPr>
                              <m:t>𝑟</m:t>
                            </m:r>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𝑎</m:t>
                                </m:r>
                              </m:e>
                            </m:d>
                            <m:r>
                              <a:rPr lang="en-US" altLang="ko-KR" sz="1100" b="0" i="1" smtClean="0">
                                <a:latin typeface="Cambria Math" panose="02040503050406030204" pitchFamily="18" charset="0"/>
                              </a:rPr>
                              <m:t>𝑑𝑎𝑑𝑠</m:t>
                            </m:r>
                            <m:r>
                              <a:rPr lang="en-US" altLang="ko-KR" sz="1100" b="0" i="1" smtClean="0">
                                <a:latin typeface="Cambria Math" panose="02040503050406030204" pitchFamily="18" charset="0"/>
                              </a:rPr>
                              <m:t>=</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𝔼</m:t>
                                </m:r>
                              </m:e>
                              <m:sub>
                                <m:r>
                                  <a:rPr lang="en-US" altLang="ko-KR" sz="1100" i="1">
                                    <a:latin typeface="Cambria Math" panose="02040503050406030204" pitchFamily="18" charset="0"/>
                                  </a:rPr>
                                  <m:t>𝑠</m:t>
                                </m:r>
                                <m:r>
                                  <a:rPr lang="en-US" altLang="ko-KR" sz="1100" i="1">
                                    <a:latin typeface="Cambria Math" panose="02040503050406030204" pitchFamily="18" charset="0"/>
                                  </a:rPr>
                                  <m:t> ~</m:t>
                                </m:r>
                                <m:sSup>
                                  <m:sSupPr>
                                    <m:ctrlPr>
                                      <a:rPr lang="en-US" altLang="ko-KR" sz="1100" i="1">
                                        <a:latin typeface="Cambria Math" panose="02040503050406030204" pitchFamily="18" charset="0"/>
                                        <a:ea typeface="Cambria Math" panose="02040503050406030204" pitchFamily="18" charset="0"/>
                                      </a:rPr>
                                    </m:ctrlPr>
                                  </m:sSupPr>
                                  <m:e>
                                    <m:r>
                                      <a:rPr lang="en-US" altLang="ko-KR" sz="1100" i="1">
                                        <a:latin typeface="Cambria Math" panose="02040503050406030204" pitchFamily="18" charset="0"/>
                                        <a:ea typeface="Cambria Math" panose="02040503050406030204" pitchFamily="18" charset="0"/>
                                      </a:rPr>
                                      <m:t>𝜌</m:t>
                                    </m:r>
                                  </m:e>
                                  <m:sup>
                                    <m:r>
                                      <a:rPr lang="en-US" altLang="ko-KR" sz="1100" i="1">
                                        <a:latin typeface="Cambria Math" panose="02040503050406030204" pitchFamily="18" charset="0"/>
                                        <a:ea typeface="Cambria Math" panose="02040503050406030204" pitchFamily="18" charset="0"/>
                                      </a:rPr>
                                      <m:t>𝜋</m:t>
                                    </m:r>
                                  </m:sup>
                                </m:sSup>
                                <m:r>
                                  <a:rPr lang="en-US" altLang="ko-KR" sz="1100" b="0" i="1" smtClean="0">
                                    <a:latin typeface="Cambria Math" panose="02040503050406030204" pitchFamily="18" charset="0"/>
                                    <a:ea typeface="Cambria Math" panose="02040503050406030204" pitchFamily="18" charset="0"/>
                                  </a:rPr>
                                  <m:t>,</m:t>
                                </m:r>
                                <m:r>
                                  <a:rPr lang="en-US" altLang="ko-KR" sz="1100" i="1">
                                    <a:latin typeface="Cambria Math" panose="02040503050406030204" pitchFamily="18" charset="0"/>
                                  </a:rPr>
                                  <m:t>𝑎</m:t>
                                </m:r>
                                <m:r>
                                  <a:rPr lang="en-US" altLang="ko-KR" sz="1100" i="1">
                                    <a:latin typeface="Cambria Math" panose="02040503050406030204" pitchFamily="18" charset="0"/>
                                  </a:rPr>
                                  <m:t> ~ </m:t>
                                </m:r>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𝜋</m:t>
                                    </m:r>
                                  </m:e>
                                  <m:sub>
                                    <m:r>
                                      <a:rPr lang="en-US" altLang="ko-KR" sz="1100" i="1">
                                        <a:latin typeface="Cambria Math" panose="02040503050406030204" pitchFamily="18" charset="0"/>
                                      </a:rPr>
                                      <m:t>𝜃</m:t>
                                    </m:r>
                                  </m:sub>
                                </m:sSub>
                              </m:sub>
                            </m:sSub>
                            <m:d>
                              <m:dPr>
                                <m:begChr m:val="["/>
                                <m:endChr m:val="]"/>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𝑟</m:t>
                                </m:r>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𝑎</m:t>
                                    </m:r>
                                  </m:e>
                                </m:d>
                              </m:e>
                            </m:d>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𝑤h𝑒𝑟𝑒</m:t>
                            </m:r>
                            <m:r>
                              <a:rPr lang="en-US" altLang="ko-KR" sz="1100" b="0" i="1" smtClean="0">
                                <a:latin typeface="Cambria Math" panose="02040503050406030204" pitchFamily="18" charset="0"/>
                              </a:rPr>
                              <m:t> </m:t>
                            </m:r>
                          </m:e>
                        </m:nary>
                        <m:r>
                          <a:rPr lang="en-US" altLang="ko-KR" sz="1100" b="0" i="1" smtClean="0">
                            <a:latin typeface="Cambria Math" panose="02040503050406030204" pitchFamily="18" charset="0"/>
                          </a:rPr>
                          <m:t>𝑝</m:t>
                        </m:r>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𝑠</m:t>
                                </m:r>
                              </m:e>
                              <m:sup>
                                <m:r>
                                  <a:rPr lang="en-US" altLang="ko-KR" sz="1100" b="0" i="1" smtClean="0">
                                    <a:latin typeface="Cambria Math" panose="02040503050406030204" pitchFamily="18" charset="0"/>
                                  </a:rPr>
                                  <m:t>′</m:t>
                                </m:r>
                              </m:sup>
                            </m:sSup>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𝑡</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𝜋</m:t>
                            </m:r>
                          </m:e>
                        </m:d>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𝑚𝑒𝑎𝑛𝑠</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𝑡h𝑒</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𝑑𝑒𝑛𝑠𝑖𝑡𝑦</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𝑎𝑡</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𝑠𝑡𝑎𝑡𝑒</m:t>
                        </m:r>
                        <m:r>
                          <a:rPr lang="en-US" altLang="ko-KR" sz="1100" b="0" i="1" smtClean="0">
                            <a:latin typeface="Cambria Math" panose="02040503050406030204" pitchFamily="18" charset="0"/>
                          </a:rPr>
                          <m:t> </m:t>
                        </m:r>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𝑠</m:t>
                            </m:r>
                          </m:e>
                          <m:sup>
                            <m:r>
                              <a:rPr lang="en-US" altLang="ko-KR" sz="1100" b="0" i="1" smtClean="0">
                                <a:latin typeface="Cambria Math" panose="02040503050406030204" pitchFamily="18" charset="0"/>
                              </a:rPr>
                              <m:t>′</m:t>
                            </m:r>
                          </m:sup>
                        </m:sSup>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𝑎𝑓𝑡𝑒𝑟</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𝑡𝑟𝑎𝑛𝑠𝑖𝑡𝑖𝑜𝑛𝑖𝑛𝑔</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𝑓𝑜𝑟</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𝑡</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𝑡𝑖𝑚𝑒</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𝑠𝑡𝑒𝑝𝑠</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𝑓𝑟𝑜𝑚</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𝑠𝑡𝑎𝑡𝑒</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𝑠</m:t>
                        </m:r>
                      </m:e>
                    </m:nary>
                    <m:r>
                      <a:rPr lang="en-US" altLang="ko-KR" sz="1100" b="0" i="1" smtClean="0">
                        <a:latin typeface="Cambria Math" panose="02040503050406030204" pitchFamily="18" charset="0"/>
                      </a:rPr>
                      <m:t> </m:t>
                    </m:r>
                  </m:oMath>
                </a14:m>
                <a:endParaRPr lang="en-US" altLang="ko-KR" sz="1100" b="0" dirty="0" smtClean="0"/>
              </a:p>
              <a:p>
                <a14:m>
                  <m:oMath xmlns:m="http://schemas.openxmlformats.org/officeDocument/2006/math">
                    <m:r>
                      <a:rPr lang="en-US" altLang="ko-KR" sz="1100" b="0" i="1" smtClean="0">
                        <a:latin typeface="Cambria Math" panose="02040503050406030204" pitchFamily="18" charset="0"/>
                      </a:rPr>
                      <m:t>𝐽</m:t>
                    </m:r>
                    <m:d>
                      <m:dPr>
                        <m:ctrlPr>
                          <a:rPr lang="en-US" altLang="ko-KR" sz="1100" b="0" i="1" smtClean="0">
                            <a:latin typeface="Cambria Math" panose="02040503050406030204" pitchFamily="18" charset="0"/>
                          </a:rPr>
                        </m:ctrlPr>
                      </m:dPr>
                      <m:e>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𝜋</m:t>
                            </m:r>
                          </m:e>
                          <m:sub>
                            <m:r>
                              <a:rPr lang="en-US" altLang="ko-KR" sz="1100" b="0" i="1" smtClean="0">
                                <a:latin typeface="Cambria Math" panose="02040503050406030204" pitchFamily="18" charset="0"/>
                              </a:rPr>
                              <m:t>𝜃</m:t>
                            </m:r>
                          </m:sub>
                        </m:sSub>
                      </m:e>
                    </m:d>
                    <m:r>
                      <a:rPr lang="en-US" altLang="ko-KR" sz="1100" b="0" i="1" smtClean="0">
                        <a:latin typeface="Cambria Math" panose="02040503050406030204" pitchFamily="18" charset="0"/>
                      </a:rPr>
                      <m:t>= </m:t>
                    </m:r>
                    <m:nary>
                      <m:naryPr>
                        <m:ctrlPr>
                          <a:rPr lang="en-US" altLang="ko-KR" sz="1100" b="0" i="1" smtClean="0">
                            <a:latin typeface="Cambria Math" panose="02040503050406030204" pitchFamily="18" charset="0"/>
                          </a:rPr>
                        </m:ctrlPr>
                      </m:naryPr>
                      <m:sub>
                        <m:r>
                          <m:rPr>
                            <m:brk m:alnAt="23"/>
                          </m:rPr>
                          <a:rPr lang="en-US" altLang="ko-KR" sz="1100" b="0" i="1" smtClean="0">
                            <a:latin typeface="Cambria Math" panose="02040503050406030204" pitchFamily="18" charset="0"/>
                          </a:rPr>
                          <m:t>𝑆</m:t>
                        </m:r>
                      </m:sub>
                      <m:sup/>
                      <m:e>
                        <m:nary>
                          <m:naryPr>
                            <m:chr m:val="∑"/>
                            <m:limLoc m:val="subSup"/>
                            <m:ctrlPr>
                              <a:rPr lang="en-US" altLang="ko-KR" sz="1100" b="0" i="1" smtClean="0">
                                <a:latin typeface="Cambria Math" panose="02040503050406030204" pitchFamily="18" charset="0"/>
                              </a:rPr>
                            </m:ctrlPr>
                          </m:naryPr>
                          <m:sub>
                            <m:r>
                              <m:rPr>
                                <m:brk m:alnAt="25"/>
                              </m:rPr>
                              <a:rPr lang="en-US" altLang="ko-KR" sz="1100" b="0" i="1" smtClean="0">
                                <a:latin typeface="Cambria Math" panose="02040503050406030204" pitchFamily="18" charset="0"/>
                              </a:rPr>
                              <m:t>𝑡</m:t>
                            </m:r>
                            <m:r>
                              <a:rPr lang="en-US" altLang="ko-KR" sz="1100" b="0" i="1" smtClean="0">
                                <a:latin typeface="Cambria Math" panose="02040503050406030204" pitchFamily="18" charset="0"/>
                              </a:rPr>
                              <m:t>=1</m:t>
                            </m:r>
                          </m:sub>
                          <m:sup>
                            <m:r>
                              <a:rPr lang="en-US" altLang="ko-KR" sz="1100" b="0" i="1" smtClean="0">
                                <a:latin typeface="Cambria Math" panose="02040503050406030204" pitchFamily="18" charset="0"/>
                              </a:rPr>
                              <m:t>∞ </m:t>
                            </m:r>
                          </m:sup>
                          <m:e>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𝛾</m:t>
                                </m:r>
                              </m:e>
                              <m:sup>
                                <m:r>
                                  <a:rPr lang="en-US" altLang="ko-KR" sz="1100" b="0" i="1" smtClean="0">
                                    <a:latin typeface="Cambria Math" panose="02040503050406030204" pitchFamily="18" charset="0"/>
                                  </a:rPr>
                                  <m:t>𝑡</m:t>
                                </m:r>
                                <m:r>
                                  <a:rPr lang="en-US" altLang="ko-KR" sz="1100" b="0" i="1" smtClean="0">
                                    <a:latin typeface="Cambria Math" panose="02040503050406030204" pitchFamily="18" charset="0"/>
                                  </a:rPr>
                                  <m:t>−1</m:t>
                                </m:r>
                              </m:sup>
                            </m:sSup>
                            <m:r>
                              <a:rPr lang="en-US" altLang="ko-KR" sz="1100" b="0" i="1" smtClean="0">
                                <a:latin typeface="Cambria Math" panose="02040503050406030204" pitchFamily="18" charset="0"/>
                              </a:rPr>
                              <m:t>𝑝</m:t>
                            </m:r>
                            <m:r>
                              <a:rPr lang="en-US" altLang="ko-KR" sz="1100" b="0" i="1" smtClean="0">
                                <a:latin typeface="Cambria Math" panose="02040503050406030204" pitchFamily="18" charset="0"/>
                              </a:rPr>
                              <m:t>1</m:t>
                            </m:r>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e>
                            </m:d>
                            <m:r>
                              <a:rPr lang="en-US" altLang="ko-KR" sz="1100" b="0" i="1" smtClean="0">
                                <a:latin typeface="Cambria Math" panose="02040503050406030204" pitchFamily="18" charset="0"/>
                              </a:rPr>
                              <m:t>𝑝</m:t>
                            </m:r>
                            <m:d>
                              <m:dPr>
                                <m:ctrlPr>
                                  <a:rPr lang="en-US" altLang="ko-KR" sz="1100" b="0" i="1" smtClean="0">
                                    <a:latin typeface="Cambria Math" panose="02040503050406030204" pitchFamily="18" charset="0"/>
                                  </a:rPr>
                                </m:ctrlPr>
                              </m:dPr>
                              <m:e>
                                <m:r>
                                  <a:rPr lang="en-US" altLang="ko-KR" sz="1100" b="0" i="1" smtClean="0">
                                    <a:latin typeface="Cambria Math" panose="02040503050406030204" pitchFamily="18" charset="0"/>
                                  </a:rPr>
                                  <m:t>𝑠</m:t>
                                </m:r>
                                <m:r>
                                  <a:rPr lang="en-US" altLang="ko-KR" sz="1100" b="0" i="1" smtClean="0">
                                    <a:latin typeface="Cambria Math" panose="02040503050406030204" pitchFamily="18" charset="0"/>
                                  </a:rPr>
                                  <m:t>→</m:t>
                                </m:r>
                                <m:sSup>
                                  <m:sSupPr>
                                    <m:ctrlPr>
                                      <a:rPr lang="en-US" altLang="ko-KR" sz="1100" b="0" i="1" smtClean="0">
                                        <a:latin typeface="Cambria Math" panose="02040503050406030204" pitchFamily="18" charset="0"/>
                                      </a:rPr>
                                    </m:ctrlPr>
                                  </m:sSupPr>
                                  <m:e>
                                    <m:r>
                                      <a:rPr lang="en-US" altLang="ko-KR" sz="1100" b="0" i="1" smtClean="0">
                                        <a:latin typeface="Cambria Math" panose="02040503050406030204" pitchFamily="18" charset="0"/>
                                      </a:rPr>
                                      <m:t>𝑠</m:t>
                                    </m:r>
                                  </m:e>
                                  <m:sup>
                                    <m:r>
                                      <a:rPr lang="en-US" altLang="ko-KR" sz="1100" b="0" i="1" smtClean="0">
                                        <a:latin typeface="Cambria Math" panose="02040503050406030204" pitchFamily="18" charset="0"/>
                                      </a:rPr>
                                      <m:t>′</m:t>
                                    </m:r>
                                  </m:sup>
                                </m:sSup>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𝑡</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𝜋</m:t>
                                </m:r>
                              </m:e>
                            </m:d>
                            <m:r>
                              <a:rPr lang="en-US" altLang="ko-KR" sz="1100" b="0" i="1" smtClean="0">
                                <a:latin typeface="Cambria Math" panose="02040503050406030204" pitchFamily="18" charset="0"/>
                              </a:rPr>
                              <m:t>𝑑𝑠</m:t>
                            </m:r>
                          </m:e>
                        </m:nary>
                      </m:e>
                    </m:nary>
                  </m:oMath>
                </a14:m>
                <a:r>
                  <a:rPr lang="en-US" altLang="ko-KR" sz="1100" dirty="0" smtClean="0"/>
                  <a:t>  where </a:t>
                </a:r>
              </a:p>
              <a:p>
                <a:endParaRPr lang="en-US" altLang="ko-KR" sz="1100" dirty="0"/>
              </a:p>
              <a:p>
                <a:r>
                  <a:rPr lang="en-US" altLang="ko-KR" sz="1100" dirty="0" smtClean="0"/>
                  <a:t>A = </a:t>
                </a:r>
                <a14:m>
                  <m:oMath xmlns:m="http://schemas.openxmlformats.org/officeDocument/2006/math">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ea typeface="Cambria Math" panose="02040503050406030204" pitchFamily="18" charset="0"/>
                          </a:rPr>
                          <m:t>ℝ</m:t>
                        </m:r>
                      </m:e>
                      <m:sub>
                        <m:r>
                          <a:rPr lang="en-US" altLang="ko-KR" sz="1100" b="0" i="1" smtClean="0">
                            <a:latin typeface="Cambria Math" panose="02040503050406030204" pitchFamily="18" charset="0"/>
                          </a:rPr>
                          <m:t>𝑚</m:t>
                        </m:r>
                      </m:sub>
                    </m:sSub>
                  </m:oMath>
                </a14:m>
                <a:r>
                  <a:rPr lang="en-US" altLang="ko-KR" sz="1100" dirty="0" smtClean="0"/>
                  <a:t> and that S is a compact subset of </a:t>
                </a:r>
                <a14:m>
                  <m:oMath xmlns:m="http://schemas.openxmlformats.org/officeDocument/2006/math">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ea typeface="Cambria Math" panose="02040503050406030204" pitchFamily="18" charset="0"/>
                          </a:rPr>
                          <m:t>ℝ</m:t>
                        </m:r>
                      </m:e>
                      <m:sub>
                        <m:r>
                          <a:rPr lang="en-US" altLang="ko-KR" sz="1100" b="0" i="1" smtClean="0">
                            <a:latin typeface="Cambria Math" panose="02040503050406030204" pitchFamily="18" charset="0"/>
                          </a:rPr>
                          <m:t>𝑑</m:t>
                        </m:r>
                      </m:sub>
                    </m:sSub>
                  </m:oMath>
                </a14:m>
                <a:r>
                  <a:rPr lang="en-US" altLang="ko-KR" sz="1100" dirty="0" smtClean="0"/>
                  <a:t>.</a:t>
                </a:r>
                <a:endParaRPr lang="en-US" altLang="ko-KR" sz="1100" dirty="0"/>
              </a:p>
              <a:p>
                <a:endParaRPr lang="ko-KR" altLang="en-US" sz="11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t="-84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1525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Stochastic Policy Gradient Theorem</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70000" lnSpcReduction="20000"/>
              </a:bodyPr>
              <a:lstStyle/>
              <a:p>
                <a:r>
                  <a:rPr lang="en-US" altLang="ko-KR" dirty="0" smtClean="0"/>
                  <a:t>Policy gradient algorithms are perhaps the most popular class of continuous action reinforcement learning algorithms</a:t>
                </a:r>
                <a:r>
                  <a:rPr lang="en-US" altLang="ko-KR" dirty="0"/>
                  <a:t>. The basic idea behind these algorithms is to adjust the parameters </a:t>
                </a:r>
                <a14:m>
                  <m:oMath xmlns:m="http://schemas.openxmlformats.org/officeDocument/2006/math">
                    <m:r>
                      <a:rPr lang="en-US" altLang="ko-KR" i="1" dirty="0" smtClean="0">
                        <a:latin typeface="Cambria Math" panose="02040503050406030204" pitchFamily="18" charset="0"/>
                      </a:rPr>
                      <m:t>𝜃</m:t>
                    </m:r>
                  </m:oMath>
                </a14:m>
                <a:r>
                  <a:rPr lang="en-US" altLang="ko-KR" dirty="0"/>
                  <a:t> of the policy in the direction of the </a:t>
                </a:r>
                <a:r>
                  <a:rPr lang="en-US" altLang="ko-KR" dirty="0" smtClean="0"/>
                  <a:t>performance </a:t>
                </a:r>
                <a:r>
                  <a:rPr lang="en-US" altLang="ko-KR" dirty="0"/>
                  <a:t>gradient </a:t>
                </a:r>
                <a14:m>
                  <m:oMath xmlns:m="http://schemas.openxmlformats.org/officeDocument/2006/math">
                    <m:r>
                      <a:rPr lang="en-US" altLang="ko-KR" i="0" dirty="0" smtClean="0">
                        <a:latin typeface="Cambria Math" panose="02040503050406030204" pitchFamily="18" charset="0"/>
                      </a:rPr>
                      <m:t>𝛻</m:t>
                    </m:r>
                    <m:r>
                      <a:rPr lang="en-US" altLang="ko-KR" i="1" dirty="0" err="1">
                        <a:latin typeface="Cambria Math" panose="02040503050406030204" pitchFamily="18" charset="0"/>
                      </a:rPr>
                      <m:t>𝜃</m:t>
                    </m:r>
                    <m:r>
                      <a:rPr lang="en-US" altLang="ko-KR" i="1" dirty="0" err="1">
                        <a:latin typeface="Cambria Math" panose="02040503050406030204" pitchFamily="18" charset="0"/>
                      </a:rPr>
                      <m:t>𝐽</m:t>
                    </m:r>
                    <m:r>
                      <a:rPr lang="en-US" altLang="ko-KR" i="1" dirty="0">
                        <a:latin typeface="Cambria Math" panose="02040503050406030204" pitchFamily="18" charset="0"/>
                      </a:rPr>
                      <m:t>(</m:t>
                    </m:r>
                    <m:r>
                      <a:rPr lang="en-US" altLang="ko-KR" i="1" dirty="0">
                        <a:latin typeface="Cambria Math" panose="02040503050406030204" pitchFamily="18" charset="0"/>
                      </a:rPr>
                      <m:t>𝜋𝜃</m:t>
                    </m:r>
                    <m:r>
                      <a:rPr lang="en-US" altLang="ko-KR" i="1" dirty="0">
                        <a:latin typeface="Cambria Math" panose="02040503050406030204" pitchFamily="18" charset="0"/>
                      </a:rPr>
                      <m:t>)</m:t>
                    </m:r>
                  </m:oMath>
                </a14:m>
                <a:r>
                  <a:rPr lang="en-US" altLang="ko-KR" dirty="0"/>
                  <a:t>. </a:t>
                </a:r>
                <a:r>
                  <a:rPr lang="en-US" altLang="ko-KR" dirty="0" smtClean="0"/>
                  <a:t> (</a:t>
                </a:r>
                <a:r>
                  <a:rPr lang="en-US" altLang="ko-KR" dirty="0"/>
                  <a:t>Sutton et al., </a:t>
                </a:r>
                <a:r>
                  <a:rPr lang="en-US" altLang="ko-KR" dirty="0" smtClean="0"/>
                  <a:t>1999)</a:t>
                </a:r>
                <a:endParaRPr lang="ko-KR" altLang="en-US" dirty="0"/>
              </a:p>
              <a:p>
                <a:endParaRPr lang="en-US" altLang="ko-KR" dirty="0" smtClean="0"/>
              </a:p>
              <a:p>
                <a:endParaRPr lang="en-US" altLang="ko-KR" dirty="0" smtClean="0"/>
              </a:p>
              <a:p>
                <a:r>
                  <a:rPr lang="en-US" altLang="ko-KR" dirty="0"/>
                  <a:t>The policy gradient is surprisingly simple. In particular, despite the fact that the state distribution </a:t>
                </a:r>
                <a14:m>
                  <m:oMath xmlns:m="http://schemas.openxmlformats.org/officeDocument/2006/math">
                    <m:sSup>
                      <m:sSupPr>
                        <m:ctrlPr>
                          <a:rPr lang="en-US" altLang="ko-KR" b="0" i="1" dirty="0" smtClean="0">
                            <a:latin typeface="Cambria Math" panose="02040503050406030204" pitchFamily="18" charset="0"/>
                          </a:rPr>
                        </m:ctrlPr>
                      </m:sSupPr>
                      <m:e>
                        <m:r>
                          <a:rPr lang="en-US" altLang="ko-KR" i="1" dirty="0" smtClean="0">
                            <a:latin typeface="Cambria Math" panose="02040503050406030204" pitchFamily="18" charset="0"/>
                          </a:rPr>
                          <m:t>𝜌</m:t>
                        </m:r>
                      </m:e>
                      <m:sup>
                        <m:r>
                          <a:rPr lang="en-US" altLang="ko-KR" i="1" dirty="0" smtClean="0">
                            <a:latin typeface="Cambria Math" panose="02040503050406030204" pitchFamily="18" charset="0"/>
                          </a:rPr>
                          <m:t>𝜋</m:t>
                        </m:r>
                      </m:sup>
                    </m:sSup>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m:t>
                    </m:r>
                  </m:oMath>
                </a14:m>
                <a:r>
                  <a:rPr lang="en-US" altLang="ko-KR" dirty="0"/>
                  <a:t> depends on the policy parameters, the policy gradient does not depend on the gradient of the state distribution. </a:t>
                </a:r>
                <a:endParaRPr lang="en-US" altLang="ko-KR" dirty="0" smtClean="0"/>
              </a:p>
              <a:p>
                <a:r>
                  <a:rPr lang="en-US" altLang="ko-KR" dirty="0" smtClean="0"/>
                  <a:t>This </a:t>
                </a:r>
                <a:r>
                  <a:rPr lang="en-US" altLang="ko-KR" dirty="0"/>
                  <a:t>theorem has important practical value, because it </a:t>
                </a:r>
                <a:r>
                  <a:rPr lang="en-US" altLang="ko-KR" dirty="0" smtClean="0"/>
                  <a:t>reduces </a:t>
                </a:r>
                <a:r>
                  <a:rPr lang="en-US" altLang="ko-KR" dirty="0"/>
                  <a:t>the computation of the performance gradient to a simple expectation. The policy gradient theorem has been used to derive a variety of policy gradient algorithms (</a:t>
                </a:r>
                <a:r>
                  <a:rPr lang="en-US" altLang="ko-KR" dirty="0" err="1" smtClean="0"/>
                  <a:t>Degris</a:t>
                </a:r>
                <a:r>
                  <a:rPr lang="en-US" altLang="ko-KR" dirty="0" smtClean="0"/>
                  <a:t> </a:t>
                </a:r>
                <a:r>
                  <a:rPr lang="en-US" altLang="ko-KR" dirty="0"/>
                  <a:t>et al., 2012a), by forming a sample-based estimate of this expectation. One issue that these algorithms must </a:t>
                </a:r>
                <a:r>
                  <a:rPr lang="en-US" altLang="ko-KR" dirty="0" smtClean="0"/>
                  <a:t>address </a:t>
                </a:r>
                <a:r>
                  <a:rPr lang="en-US" altLang="ko-KR" dirty="0"/>
                  <a:t>is how to estimate the action-value function </a:t>
                </a:r>
                <a14:m>
                  <m:oMath xmlns:m="http://schemas.openxmlformats.org/officeDocument/2006/math">
                    <m:r>
                      <a:rPr lang="en-US" altLang="ko-KR" i="1" dirty="0" smtClean="0">
                        <a:latin typeface="Cambria Math" panose="02040503050406030204" pitchFamily="18" charset="0"/>
                      </a:rPr>
                      <m:t>𝑄</m:t>
                    </m:r>
                    <m:r>
                      <a:rPr lang="en-US" altLang="ko-KR" i="1" dirty="0" smtClean="0">
                        <a:latin typeface="Cambria Math" panose="02040503050406030204" pitchFamily="18" charset="0"/>
                      </a:rPr>
                      <m:t>𝜋</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𝑠</m:t>
                    </m:r>
                    <m:r>
                      <a:rPr lang="en-US" altLang="ko-KR" i="1" dirty="0" smtClean="0">
                        <a:latin typeface="Cambria Math" panose="02040503050406030204" pitchFamily="18" charset="0"/>
                      </a:rPr>
                      <m:t>, </m:t>
                    </m:r>
                    <m:r>
                      <a:rPr lang="en-US" altLang="ko-KR" i="1" dirty="0" smtClean="0">
                        <a:latin typeface="Cambria Math" panose="02040503050406030204" pitchFamily="18" charset="0"/>
                      </a:rPr>
                      <m:t>𝑎</m:t>
                    </m:r>
                    <m:r>
                      <a:rPr lang="en-US" altLang="ko-KR" i="1" dirty="0" smtClean="0">
                        <a:latin typeface="Cambria Math" panose="02040503050406030204" pitchFamily="18" charset="0"/>
                      </a:rPr>
                      <m:t>)</m:t>
                    </m:r>
                  </m:oMath>
                </a14:m>
                <a:r>
                  <a:rPr lang="en-US" altLang="ko-KR" dirty="0"/>
                  <a:t>. Perhaps the simplest approach is to use a sample return </a:t>
                </a:r>
                <a14:m>
                  <m:oMath xmlns:m="http://schemas.openxmlformats.org/officeDocument/2006/math">
                    <m:sSubSup>
                      <m:sSubSupPr>
                        <m:ctrlPr>
                          <a:rPr lang="en-US" altLang="ko-KR" b="0" i="1" dirty="0" smtClean="0">
                            <a:latin typeface="Cambria Math" panose="02040503050406030204" pitchFamily="18" charset="0"/>
                          </a:rPr>
                        </m:ctrlPr>
                      </m:sSubSupPr>
                      <m:e>
                        <m:r>
                          <a:rPr lang="en-US" altLang="ko-KR" i="1" dirty="0" smtClean="0">
                            <a:latin typeface="Cambria Math" panose="02040503050406030204" pitchFamily="18" charset="0"/>
                          </a:rPr>
                          <m:t>𝑟</m:t>
                        </m:r>
                      </m:e>
                      <m:sub>
                        <m:r>
                          <a:rPr lang="en-US" altLang="ko-KR" b="0" i="1" dirty="0" smtClean="0">
                            <a:latin typeface="Cambria Math" panose="02040503050406030204" pitchFamily="18" charset="0"/>
                          </a:rPr>
                          <m:t>𝑡</m:t>
                        </m:r>
                      </m:sub>
                      <m:sup>
                        <m:r>
                          <a:rPr lang="en-US" altLang="ko-KR" i="1" dirty="0" smtClean="0">
                            <a:latin typeface="Cambria Math" panose="02040503050406030204" pitchFamily="18" charset="0"/>
                          </a:rPr>
                          <m:t>𝛾</m:t>
                        </m:r>
                      </m:sup>
                    </m:sSubSup>
                    <m:r>
                      <a:rPr lang="en-US" altLang="ko-KR" b="0" i="0" dirty="0" smtClean="0">
                        <a:latin typeface="Cambria Math" panose="02040503050406030204" pitchFamily="18" charset="0"/>
                      </a:rPr>
                      <m:t> </m:t>
                    </m:r>
                  </m:oMath>
                </a14:m>
                <a:r>
                  <a:rPr lang="en-US" altLang="ko-KR" dirty="0" smtClean="0"/>
                  <a:t>to </a:t>
                </a:r>
                <a:r>
                  <a:rPr lang="en-US" altLang="ko-KR" dirty="0"/>
                  <a:t>estimate the value </a:t>
                </a:r>
                <a:r>
                  <a:rPr lang="en-US" altLang="ko-KR" dirty="0" smtClean="0"/>
                  <a:t>of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𝑄</m:t>
                        </m:r>
                      </m:e>
                      <m:sub>
                        <m:r>
                          <a:rPr lang="en-US" altLang="ko-KR" i="1" dirty="0" smtClean="0">
                            <a:latin typeface="Cambria Math" panose="02040503050406030204" pitchFamily="18" charset="0"/>
                          </a:rPr>
                          <m:t>𝜋</m:t>
                        </m:r>
                      </m:sub>
                    </m:sSub>
                    <m:r>
                      <a:rPr lang="en-US" altLang="ko-KR"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i="1" dirty="0" err="1" smtClean="0">
                            <a:latin typeface="Cambria Math" panose="02040503050406030204" pitchFamily="18" charset="0"/>
                          </a:rPr>
                          <m:t>𝑠</m:t>
                        </m:r>
                      </m:e>
                      <m:sub>
                        <m:r>
                          <a:rPr lang="en-US" altLang="ko-KR" i="1" dirty="0" err="1" smtClean="0">
                            <a:latin typeface="Cambria Math" panose="02040503050406030204" pitchFamily="18" charset="0"/>
                          </a:rPr>
                          <m:t>𝑡</m:t>
                        </m:r>
                      </m:sub>
                    </m:sSub>
                    <m:r>
                      <a:rPr lang="en-US" altLang="ko-KR" i="1" dirty="0">
                        <a:latin typeface="Cambria Math" panose="02040503050406030204" pitchFamily="18" charset="0"/>
                      </a:rPr>
                      <m:t>, </m:t>
                    </m:r>
                    <m:sSub>
                      <m:sSubPr>
                        <m:ctrlPr>
                          <a:rPr lang="en-US" altLang="ko-KR" b="0" i="1" dirty="0" smtClean="0">
                            <a:latin typeface="Cambria Math" panose="02040503050406030204" pitchFamily="18" charset="0"/>
                          </a:rPr>
                        </m:ctrlPr>
                      </m:sSubPr>
                      <m:e>
                        <m:r>
                          <a:rPr lang="en-US" altLang="ko-KR" i="1" dirty="0">
                            <a:latin typeface="Cambria Math" panose="02040503050406030204" pitchFamily="18" charset="0"/>
                          </a:rPr>
                          <m:t>𝑎</m:t>
                        </m:r>
                      </m:e>
                      <m:sub>
                        <m:r>
                          <a:rPr lang="en-US" altLang="ko-KR" i="1" dirty="0">
                            <a:latin typeface="Cambria Math" panose="02040503050406030204" pitchFamily="18" charset="0"/>
                          </a:rPr>
                          <m:t>𝑡</m:t>
                        </m:r>
                      </m:sub>
                    </m:sSub>
                    <m:r>
                      <a:rPr lang="en-US" altLang="ko-KR" i="1" dirty="0">
                        <a:latin typeface="Cambria Math" panose="02040503050406030204" pitchFamily="18" charset="0"/>
                      </a:rPr>
                      <m:t>)</m:t>
                    </m:r>
                  </m:oMath>
                </a14:m>
                <a:r>
                  <a:rPr lang="en-US" altLang="ko-KR" dirty="0"/>
                  <a:t>, which leads to a variant of the REINFORCE algorithm (Williams, 1992).</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522" t="-2801" r="-928"/>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3866174" y="2510415"/>
            <a:ext cx="3533775" cy="742950"/>
          </a:xfrm>
          <a:prstGeom prst="rect">
            <a:avLst/>
          </a:prstGeom>
        </p:spPr>
      </p:pic>
    </p:spTree>
    <p:extLst>
      <p:ext uri="{BB962C8B-B14F-4D97-AF65-F5344CB8AC3E}">
        <p14:creationId xmlns:p14="http://schemas.microsoft.com/office/powerpoint/2010/main" val="30556478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1059</Words>
  <Application>Microsoft Office PowerPoint</Application>
  <PresentationFormat>와이드스크린</PresentationFormat>
  <Paragraphs>141</Paragraphs>
  <Slides>22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나눔고딕</vt:lpstr>
      <vt:lpstr>맑은 고딕</vt:lpstr>
      <vt:lpstr>Arial</vt:lpstr>
      <vt:lpstr>Calibri</vt:lpstr>
      <vt:lpstr>Cambria Math</vt:lpstr>
      <vt:lpstr>Wingdings</vt:lpstr>
      <vt:lpstr>Office 테마</vt:lpstr>
      <vt:lpstr>Deterministic Policy Gradient Algorithms </vt:lpstr>
      <vt:lpstr>DDPG</vt:lpstr>
      <vt:lpstr>Deterministic Policy?</vt:lpstr>
      <vt:lpstr>Deterministic Policy?</vt:lpstr>
      <vt:lpstr>Difference with stochastic policy</vt:lpstr>
      <vt:lpstr>Idea </vt:lpstr>
      <vt:lpstr>Why DPG over SPG?</vt:lpstr>
      <vt:lpstr>Preliminaries</vt:lpstr>
      <vt:lpstr>Stochastic Policy Gradient Theorem</vt:lpstr>
      <vt:lpstr>Stochastic Actor-Critic Algorithms</vt:lpstr>
      <vt:lpstr>Off-Policy Actor-Critic</vt:lpstr>
      <vt:lpstr>Gradients of Deterministic Policies</vt:lpstr>
      <vt:lpstr>Action-Value Gradients</vt:lpstr>
      <vt:lpstr>Deterministic Policy Gradient Theorem</vt:lpstr>
      <vt:lpstr>Limit of the Stochastic Policy Gradient</vt:lpstr>
      <vt:lpstr>Deterministic Actor-Critic Algorithms</vt:lpstr>
      <vt:lpstr>On-Policy Deterministic Actor-Critic</vt:lpstr>
      <vt:lpstr>Off-Policy Deterministic Actor-Critic</vt:lpstr>
      <vt:lpstr>Compatible Function Approximation</vt:lpstr>
      <vt:lpstr>Compatible Function Approximation (Cont)</vt:lpstr>
      <vt:lpstr>Compatible Function Approximation (Cont)</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Deterministic Policy Gradient Algorithms</dc:title>
  <dc:creator>JO UK</dc:creator>
  <cp:lastModifiedBy>JO UK</cp:lastModifiedBy>
  <cp:revision>24</cp:revision>
  <dcterms:created xsi:type="dcterms:W3CDTF">2019-04-09T00:14:46Z</dcterms:created>
  <dcterms:modified xsi:type="dcterms:W3CDTF">2019-04-24T10:00:31Z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C:\Users\SDS-1\Documents\논문 리서치\190409_Deterministic Policy Gradient Algorithms.pptx</vt:lpwstr>
  </property>
</Properties>
</file>