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60" r:id="rId6"/>
    <p:sldId id="261" r:id="rId7"/>
    <p:sldId id="259" r:id="rId8"/>
    <p:sldId id="262" r:id="rId9"/>
    <p:sldId id="263" r:id="rId10"/>
    <p:sldId id="264" r:id="rId11"/>
    <p:sldId id="266" r:id="rId12"/>
    <p:sldId id="265"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679" userDrawn="1">
          <p15:clr>
            <a:srgbClr val="A4A3A4"/>
          </p15:clr>
        </p15:guide>
        <p15:guide id="4" orient="horz" pos="754" userDrawn="1">
          <p15:clr>
            <a:srgbClr val="A4A3A4"/>
          </p15:clr>
        </p15:guide>
        <p15:guide id="5" pos="295" userDrawn="1">
          <p15:clr>
            <a:srgbClr val="A4A3A4"/>
          </p15:clr>
        </p15:guide>
        <p15:guide id="6" pos="1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72"/>
      </p:cViewPr>
      <p:guideLst>
        <p:guide orient="horz" pos="2160"/>
        <p:guide pos="2880"/>
        <p:guide orient="horz" pos="679"/>
        <p:guide orient="horz" pos="754"/>
        <p:guide pos="295"/>
        <p:guide pos="1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631631"/>
            <a:ext cx="4788024" cy="276999"/>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UK JO</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439661" y="4293096"/>
            <a:ext cx="6336704" cy="1077218"/>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cs typeface="Arial" pitchFamily="34" charset="0"/>
              </a:rPr>
              <a:t>Deep Recurrent Q-Learning for Partially Observable MDPs</a:t>
            </a:r>
            <a:endParaRPr lang="en-US" altLang="ko-KR" sz="3200" b="1" dirty="0" smtClean="0">
              <a:solidFill>
                <a:schemeClr val="tx1">
                  <a:lumMod val="75000"/>
                  <a:lumOff val="25000"/>
                </a:schemeClr>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395536" y="6597932"/>
            <a:ext cx="8748464" cy="215444"/>
          </a:xfrm>
          <a:prstGeom prst="rect">
            <a:avLst/>
          </a:prstGeom>
          <a:noFill/>
        </p:spPr>
        <p:txBody>
          <a:bodyPr wrap="square" rtlCol="0">
            <a:spAutoFit/>
          </a:bodyPr>
          <a:lstStyle/>
          <a:p>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grpSp>
        <p:nvGrpSpPr>
          <p:cNvPr id="14" name="Group 13"/>
          <p:cNvGrpSpPr/>
          <p:nvPr/>
        </p:nvGrpSpPr>
        <p:grpSpPr>
          <a:xfrm>
            <a:off x="7812360" y="260648"/>
            <a:ext cx="1110013" cy="272795"/>
            <a:chOff x="3275856" y="1242391"/>
            <a:chExt cx="1656184" cy="407020"/>
          </a:xfrm>
        </p:grpSpPr>
        <p:sp>
          <p:nvSpPr>
            <p:cNvPr id="15" name="Rounded Rectangle 14"/>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Evaluation</a:t>
            </a:r>
            <a:endParaRPr lang="ko-KR" altLang="en-US" dirty="0"/>
          </a:p>
        </p:txBody>
      </p:sp>
      <p:sp>
        <p:nvSpPr>
          <p:cNvPr id="6" name="Content Placeholder 5"/>
          <p:cNvSpPr>
            <a:spLocks noGrp="1"/>
          </p:cNvSpPr>
          <p:nvPr>
            <p:ph idx="1"/>
          </p:nvPr>
        </p:nvSpPr>
        <p:spPr>
          <a:xfrm>
            <a:off x="468312" y="1205782"/>
            <a:ext cx="7416055" cy="2655266"/>
          </a:xfrm>
        </p:spPr>
        <p:txBody>
          <a:bodyPr/>
          <a:lstStyle/>
          <a:p>
            <a:pPr lvl="0"/>
            <a:r>
              <a:rPr lang="en-US" altLang="ko-KR" sz="1800" dirty="0" smtClean="0"/>
              <a:t>The game of Frostbite (Figure 1b) requires the player to jump across all four rows of moving icebergs and return to the top of the screen. After traversing the icebergs several times, enough ice has been collected to build an igloo at the top right of the screen. </a:t>
            </a:r>
          </a:p>
          <a:p>
            <a:pPr lvl="0"/>
            <a:endParaRPr lang="en-US" altLang="ko-KR" sz="1800" dirty="0"/>
          </a:p>
          <a:p>
            <a:pPr lvl="0"/>
            <a:r>
              <a:rPr lang="en-US" altLang="ko-KR" sz="1800" dirty="0" smtClean="0"/>
              <a:t>Subsequently the player can enter the igloo to advance to the next level. As shown in Figure 4, after 12,000 episodes DRQN discovers a policy that allows it to reliably advance past the first level of Frostbite.</a:t>
            </a:r>
          </a:p>
        </p:txBody>
      </p:sp>
      <p:pic>
        <p:nvPicPr>
          <p:cNvPr id="3" name="그림 2"/>
          <p:cNvPicPr>
            <a:picLocks noChangeAspect="1"/>
          </p:cNvPicPr>
          <p:nvPr/>
        </p:nvPicPr>
        <p:blipFill>
          <a:blip r:embed="rId2"/>
          <a:stretch>
            <a:fillRect/>
          </a:stretch>
        </p:blipFill>
        <p:spPr>
          <a:xfrm>
            <a:off x="683568" y="4437112"/>
            <a:ext cx="3456384" cy="2335395"/>
          </a:xfrm>
          <a:prstGeom prst="rect">
            <a:avLst/>
          </a:prstGeom>
        </p:spPr>
      </p:pic>
      <p:pic>
        <p:nvPicPr>
          <p:cNvPr id="7" name="그림 6"/>
          <p:cNvPicPr>
            <a:picLocks noChangeAspect="1"/>
          </p:cNvPicPr>
          <p:nvPr/>
        </p:nvPicPr>
        <p:blipFill>
          <a:blip r:embed="rId3"/>
          <a:stretch>
            <a:fillRect/>
          </a:stretch>
        </p:blipFill>
        <p:spPr>
          <a:xfrm>
            <a:off x="4716016" y="3861048"/>
            <a:ext cx="2463552" cy="2718821"/>
          </a:xfrm>
          <a:prstGeom prst="rect">
            <a:avLst/>
          </a:prstGeom>
        </p:spPr>
      </p:pic>
    </p:spTree>
    <p:extLst>
      <p:ext uri="{BB962C8B-B14F-4D97-AF65-F5344CB8AC3E}">
        <p14:creationId xmlns:p14="http://schemas.microsoft.com/office/powerpoint/2010/main" val="393423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Evaluation</a:t>
            </a:r>
            <a:endParaRPr lang="ko-KR" altLang="en-US" dirty="0"/>
          </a:p>
        </p:txBody>
      </p:sp>
      <p:sp>
        <p:nvSpPr>
          <p:cNvPr id="6" name="Content Placeholder 5"/>
          <p:cNvSpPr>
            <a:spLocks noGrp="1"/>
          </p:cNvSpPr>
          <p:nvPr>
            <p:ph idx="1"/>
          </p:nvPr>
        </p:nvSpPr>
        <p:spPr>
          <a:xfrm>
            <a:off x="468312" y="1205782"/>
            <a:ext cx="6119911" cy="4239442"/>
          </a:xfrm>
        </p:spPr>
        <p:txBody>
          <a:bodyPr/>
          <a:lstStyle/>
          <a:p>
            <a:pPr lvl="0"/>
            <a:r>
              <a:rPr lang="en-US" altLang="ko-KR" sz="1800" dirty="0" smtClean="0"/>
              <a:t>A Paper(</a:t>
            </a:r>
            <a:r>
              <a:rPr lang="en-US" altLang="ko-KR" sz="1800" dirty="0" err="1"/>
              <a:t>Karpathy</a:t>
            </a:r>
            <a:r>
              <a:rPr lang="en-US" altLang="ko-KR" sz="1800" dirty="0"/>
              <a:t>, Johnson, and Li </a:t>
            </a:r>
            <a:r>
              <a:rPr lang="en-US" altLang="ko-KR" sz="1800" dirty="0" smtClean="0"/>
              <a:t>2015) show </a:t>
            </a:r>
            <a:r>
              <a:rPr lang="en-US" altLang="ko-KR" sz="1800" dirty="0"/>
              <a:t>that LSTMs can learn functions at training time over a limited set of </a:t>
            </a:r>
            <a:r>
              <a:rPr lang="en-US" altLang="ko-KR" sz="1800" dirty="0" err="1" smtClean="0"/>
              <a:t>timesteps</a:t>
            </a:r>
            <a:r>
              <a:rPr lang="en-US" altLang="ko-KR" sz="1800" dirty="0" smtClean="0"/>
              <a:t> and </a:t>
            </a:r>
            <a:r>
              <a:rPr lang="en-US" altLang="ko-KR" sz="1800" dirty="0"/>
              <a:t>then generalize them at test time to longer </a:t>
            </a:r>
            <a:r>
              <a:rPr lang="en-US" altLang="ko-KR" sz="1800" dirty="0" smtClean="0"/>
              <a:t>sequences.</a:t>
            </a:r>
          </a:p>
          <a:p>
            <a:pPr lvl="0"/>
            <a:endParaRPr lang="en-US" altLang="ko-KR" sz="1800" dirty="0"/>
          </a:p>
          <a:p>
            <a:pPr lvl="0"/>
            <a:r>
              <a:rPr lang="en-US" altLang="ko-KR" sz="1800" dirty="0" smtClean="0"/>
              <a:t>Q) Can </a:t>
            </a:r>
            <a:r>
              <a:rPr lang="en-US" altLang="ko-KR" sz="1800" dirty="0"/>
              <a:t>a recurrent network be trained on a standard MDP and then generalize to a POMDP at evaluation time? </a:t>
            </a:r>
            <a:endParaRPr lang="en-US" altLang="ko-KR" sz="1800" dirty="0" smtClean="0"/>
          </a:p>
          <a:p>
            <a:pPr lvl="0"/>
            <a:endParaRPr lang="en-US" altLang="ko-KR" sz="1800" dirty="0" smtClean="0"/>
          </a:p>
          <a:p>
            <a:pPr lvl="0"/>
            <a:r>
              <a:rPr lang="en-US" altLang="ko-KR" sz="1800" dirty="0" smtClean="0"/>
              <a:t>A) To address </a:t>
            </a:r>
            <a:r>
              <a:rPr lang="en-US" altLang="ko-KR" sz="1800" dirty="0"/>
              <a:t>this question, we evaluate the </a:t>
            </a:r>
            <a:r>
              <a:rPr lang="en-US" altLang="ko-KR" sz="1800" dirty="0" smtClean="0"/>
              <a:t>highest-scoring </a:t>
            </a:r>
            <a:r>
              <a:rPr lang="en-US" altLang="ko-KR" sz="1800" dirty="0"/>
              <a:t>policies of DRQN and DQN over the flickering equivalents of all 9 </a:t>
            </a:r>
            <a:r>
              <a:rPr lang="en-US" altLang="ko-KR" sz="1800" dirty="0" err="1" smtClean="0"/>
              <a:t>gamesDRQN</a:t>
            </a:r>
            <a:r>
              <a:rPr lang="en-US" altLang="ko-KR" sz="1800" dirty="0" smtClean="0"/>
              <a:t> recurrent </a:t>
            </a:r>
            <a:r>
              <a:rPr lang="en-US" altLang="ko-KR" sz="1800" dirty="0"/>
              <a:t>controllers have a certain degree of robustness against missing information, even trained with full state information</a:t>
            </a:r>
            <a:endParaRPr lang="en-US" altLang="ko-KR" sz="1800" dirty="0" smtClean="0"/>
          </a:p>
        </p:txBody>
      </p:sp>
      <p:pic>
        <p:nvPicPr>
          <p:cNvPr id="2" name="그림 1"/>
          <p:cNvPicPr>
            <a:picLocks noChangeAspect="1"/>
          </p:cNvPicPr>
          <p:nvPr/>
        </p:nvPicPr>
        <p:blipFill>
          <a:blip r:embed="rId2"/>
          <a:stretch>
            <a:fillRect/>
          </a:stretch>
        </p:blipFill>
        <p:spPr>
          <a:xfrm>
            <a:off x="6768049" y="1214713"/>
            <a:ext cx="2232636" cy="2317824"/>
          </a:xfrm>
          <a:prstGeom prst="rect">
            <a:avLst/>
          </a:prstGeom>
        </p:spPr>
      </p:pic>
    </p:spTree>
    <p:extLst>
      <p:ext uri="{BB962C8B-B14F-4D97-AF65-F5344CB8AC3E}">
        <p14:creationId xmlns:p14="http://schemas.microsoft.com/office/powerpoint/2010/main" val="347998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038" y="8399"/>
            <a:ext cx="9144000" cy="1069514"/>
          </a:xfrm>
        </p:spPr>
        <p:txBody>
          <a:bodyPr/>
          <a:lstStyle/>
          <a:p>
            <a:r>
              <a:rPr lang="en-US" altLang="ko-KR" dirty="0" smtClean="0"/>
              <a:t>Background</a:t>
            </a:r>
            <a:endParaRPr lang="ko-KR" altLang="en-US" dirty="0"/>
          </a:p>
        </p:txBody>
      </p:sp>
      <p:sp>
        <p:nvSpPr>
          <p:cNvPr id="6" name="Content Placeholder 5"/>
          <p:cNvSpPr>
            <a:spLocks noGrp="1"/>
          </p:cNvSpPr>
          <p:nvPr>
            <p:ph idx="1"/>
          </p:nvPr>
        </p:nvSpPr>
        <p:spPr>
          <a:xfrm>
            <a:off x="457200" y="1196752"/>
            <a:ext cx="8229600" cy="4133055"/>
          </a:xfrm>
        </p:spPr>
        <p:txBody>
          <a:bodyPr/>
          <a:lstStyle/>
          <a:p>
            <a:r>
              <a:rPr lang="en-US" altLang="ko-KR" dirty="0"/>
              <a:t>Matthew </a:t>
            </a:r>
            <a:r>
              <a:rPr lang="en-US" altLang="ko-KR" dirty="0" err="1"/>
              <a:t>Hausknecht</a:t>
            </a:r>
            <a:r>
              <a:rPr lang="en-US" altLang="ko-KR" dirty="0"/>
              <a:t> </a:t>
            </a:r>
            <a:r>
              <a:rPr lang="en-US" altLang="ko-KR" dirty="0" smtClean="0"/>
              <a:t>&amp; Peter Stone, </a:t>
            </a:r>
            <a:r>
              <a:rPr lang="en-US" altLang="ko-KR" dirty="0"/>
              <a:t>The University of Texas at Austin</a:t>
            </a:r>
          </a:p>
          <a:p>
            <a:endParaRPr lang="en-US" altLang="ko-KR" dirty="0" smtClean="0"/>
          </a:p>
          <a:p>
            <a:r>
              <a:rPr lang="en-US" altLang="ko-KR" dirty="0" smtClean="0"/>
              <a:t>Accepted </a:t>
            </a:r>
            <a:r>
              <a:rPr lang="en-US" altLang="ko-KR" dirty="0"/>
              <a:t>in AAAI 2015.</a:t>
            </a:r>
          </a:p>
          <a:p>
            <a:pPr lvl="0"/>
            <a:endParaRPr lang="en-US" altLang="ko-KR" dirty="0" smtClean="0"/>
          </a:p>
          <a:p>
            <a:pPr lvl="0"/>
            <a:r>
              <a:rPr lang="en-US" altLang="ko-KR" dirty="0" smtClean="0"/>
              <a:t>Adapting Recurrent variant layers to original RL is important to overcome partially observed MDP and showed better </a:t>
            </a:r>
            <a:r>
              <a:rPr lang="en-US" altLang="ko-KR" dirty="0"/>
              <a:t>result than original one.</a:t>
            </a:r>
          </a:p>
          <a:p>
            <a:endParaRPr lang="en-US" altLang="ko-KR" dirty="0"/>
          </a:p>
          <a:p>
            <a:r>
              <a:rPr lang="en-US" altLang="ko-KR" dirty="0" smtClean="0"/>
              <a:t>a </a:t>
            </a:r>
            <a:r>
              <a:rPr lang="en-US" altLang="ko-KR" dirty="0"/>
              <a:t>variant of DQN </a:t>
            </a:r>
            <a:endParaRPr lang="en-US" altLang="ko-KR" dirty="0" smtClean="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Abstract</a:t>
            </a:r>
            <a:endParaRPr lang="ko-KR" altLang="en-US" dirty="0"/>
          </a:p>
        </p:txBody>
      </p:sp>
      <p:sp>
        <p:nvSpPr>
          <p:cNvPr id="6" name="Content Placeholder 5"/>
          <p:cNvSpPr>
            <a:spLocks noGrp="1"/>
          </p:cNvSpPr>
          <p:nvPr>
            <p:ph idx="1"/>
          </p:nvPr>
        </p:nvSpPr>
        <p:spPr>
          <a:xfrm>
            <a:off x="457200" y="1268760"/>
            <a:ext cx="8219256" cy="4896544"/>
          </a:xfrm>
        </p:spPr>
        <p:txBody>
          <a:bodyPr/>
          <a:lstStyle/>
          <a:p>
            <a:pPr lvl="0"/>
            <a:r>
              <a:rPr lang="en-US" altLang="ko-KR" dirty="0" smtClean="0"/>
              <a:t>RL  is weak when handling for complex tasks with limited memory and constraints presuming that each state has observation include all histories until present time.</a:t>
            </a:r>
          </a:p>
          <a:p>
            <a:pPr lvl="0"/>
            <a:endParaRPr lang="en-US" altLang="ko-KR" dirty="0" smtClean="0"/>
          </a:p>
          <a:p>
            <a:pPr lvl="0"/>
            <a:r>
              <a:rPr lang="en-US" altLang="ko-KR" dirty="0" smtClean="0"/>
              <a:t>Deep Recurrent Q-Network (DRQN) could solve this problem adding first post-convolutional fully-connected layer with a recurrent LSTM from original Deep Q Network(DQN). In other words, it  leverages advances in recurrent neural networks to solve POMDP.</a:t>
            </a:r>
          </a:p>
          <a:p>
            <a:pPr lvl="0"/>
            <a:endParaRPr lang="en-US" altLang="ko-KR" dirty="0" smtClean="0"/>
          </a:p>
          <a:p>
            <a:pPr lvl="0"/>
            <a:r>
              <a:rPr lang="en-US" altLang="ko-KR" dirty="0" smtClean="0"/>
              <a:t>Rather than stacking 4 or more frames like DQN as input observation, it is better regarding to generality and resource utilization</a:t>
            </a:r>
          </a:p>
          <a:p>
            <a:pPr lvl="0"/>
            <a:endParaRPr lang="en-US" altLang="ko-KR" dirty="0" smtClean="0"/>
          </a:p>
          <a:p>
            <a:pPr lvl="0"/>
            <a:r>
              <a:rPr lang="en-US" altLang="ko-KR" dirty="0" smtClean="0"/>
              <a:t>The bigger size of observation history is, the better performance is.</a:t>
            </a:r>
          </a:p>
          <a:p>
            <a:pPr lvl="0"/>
            <a:r>
              <a:rPr lang="en-US" altLang="ko-KR" dirty="0" smtClean="0"/>
              <a:t>But, when trained with full observations and evaluated with partial observations,  its performance degrades less than DQN</a:t>
            </a:r>
            <a:endParaRPr lang="en-US" altLang="ko-KR" dirty="0"/>
          </a:p>
        </p:txBody>
      </p:sp>
    </p:spTree>
    <p:extLst>
      <p:ext uri="{BB962C8B-B14F-4D97-AF65-F5344CB8AC3E}">
        <p14:creationId xmlns:p14="http://schemas.microsoft.com/office/powerpoint/2010/main" val="207680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Introduction</a:t>
            </a:r>
            <a:endParaRPr lang="ko-KR" alt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57200" y="1196975"/>
                <a:ext cx="8219256" cy="5472385"/>
              </a:xfrm>
            </p:spPr>
            <p:txBody>
              <a:bodyPr/>
              <a:lstStyle/>
              <a:p>
                <a:pPr lvl="0"/>
                <a:endParaRPr lang="en-US" altLang="ko-KR" dirty="0" smtClean="0"/>
              </a:p>
              <a:p>
                <a:pPr lvl="0"/>
                <a:r>
                  <a:rPr lang="en-US" altLang="ko-KR" b="1" dirty="0" smtClean="0"/>
                  <a:t>Remainder of DQN</a:t>
                </a:r>
              </a:p>
              <a:p>
                <a:pPr lvl="0"/>
                <a:r>
                  <a:rPr lang="en-US" altLang="ko-KR" dirty="0" smtClean="0"/>
                  <a:t>  . a model-free off-policy algorithm for estimating the long-term expected return of executing an action from a given state</a:t>
                </a:r>
              </a:p>
              <a:p>
                <a:pPr lvl="0"/>
                <a:r>
                  <a:rPr lang="en-US" altLang="ko-KR" dirty="0" smtClean="0"/>
                  <a:t>  . formalized as a Markov Decision Processes(MDP), described b y a 4-tuple (</a:t>
                </a:r>
                <a14:m>
                  <m:oMath xmlns:m="http://schemas.openxmlformats.org/officeDocument/2006/math">
                    <m:r>
                      <a:rPr lang="en-US" altLang="ko-KR" b="0" i="1" smtClean="0">
                        <a:latin typeface="Cambria Math" panose="02040503050406030204" pitchFamily="18" charset="0"/>
                      </a:rPr>
                      <m:t>𝒮</m:t>
                    </m:r>
                    <m:r>
                      <a:rPr lang="en-US" altLang="ko-KR" b="0" i="1" smtClean="0">
                        <a:latin typeface="Cambria Math" panose="02040503050406030204" pitchFamily="18" charset="0"/>
                      </a:rPr>
                      <m:t>, </m:t>
                    </m:r>
                    <m:r>
                      <a:rPr lang="en-US" altLang="ko-KR" b="0" i="1" smtClean="0">
                        <a:latin typeface="Cambria Math" panose="02040503050406030204" pitchFamily="18" charset="0"/>
                      </a:rPr>
                      <m:t>𝒜</m:t>
                    </m:r>
                    <m:r>
                      <a:rPr lang="en-US" altLang="ko-KR" b="0" i="1" smtClean="0">
                        <a:latin typeface="Cambria Math" panose="02040503050406030204" pitchFamily="18" charset="0"/>
                      </a:rPr>
                      <m:t>, </m:t>
                    </m:r>
                    <m:r>
                      <a:rPr lang="en-US" altLang="ko-KR" b="0" i="1" smtClean="0">
                        <a:latin typeface="Cambria Math" panose="02040503050406030204" pitchFamily="18" charset="0"/>
                      </a:rPr>
                      <m:t>𝒫</m:t>
                    </m:r>
                    <m:r>
                      <a:rPr lang="en-US" altLang="ko-KR" b="0" i="1" smtClean="0">
                        <a:latin typeface="Cambria Math" panose="02040503050406030204" pitchFamily="18" charset="0"/>
                      </a:rPr>
                      <m:t>, </m:t>
                    </m:r>
                    <m:r>
                      <a:rPr lang="en-US" altLang="ko-KR" b="0" i="1" smtClean="0">
                        <a:latin typeface="Cambria Math" panose="02040503050406030204" pitchFamily="18" charset="0"/>
                      </a:rPr>
                      <m:t>ℛ</m:t>
                    </m:r>
                  </m:oMath>
                </a14:m>
                <a:r>
                  <a:rPr lang="en-US" altLang="ko-KR" dirty="0" smtClean="0"/>
                  <a:t>). At each timestamp </a:t>
                </a:r>
                <a14:m>
                  <m:oMath xmlns:m="http://schemas.openxmlformats.org/officeDocument/2006/math">
                    <m:r>
                      <a:rPr lang="en-US" altLang="ko-KR" b="0" i="1" dirty="0" smtClean="0">
                        <a:latin typeface="Cambria Math" panose="02040503050406030204" pitchFamily="18" charset="0"/>
                      </a:rPr>
                      <m:t>𝑡</m:t>
                    </m:r>
                  </m:oMath>
                </a14:m>
                <a:r>
                  <a:rPr lang="en-US" altLang="ko-KR" dirty="0" smtClean="0"/>
                  <a:t> an agent interacting with the MDP observers a state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𝒮</m:t>
                    </m:r>
                    <m:r>
                      <a:rPr lang="en-US" altLang="ko-KR" b="0" i="1" smtClean="0">
                        <a:latin typeface="Cambria Math" panose="02040503050406030204" pitchFamily="18" charset="0"/>
                        <a:ea typeface="Cambria Math" panose="02040503050406030204" pitchFamily="18" charset="0"/>
                      </a:rPr>
                      <m:t>,</m:t>
                    </m:r>
                  </m:oMath>
                </a14:m>
                <a:r>
                  <a:rPr lang="en-US" altLang="ko-KR" dirty="0" smtClean="0"/>
                  <a:t> and chooses an action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𝒜</m:t>
                    </m:r>
                  </m:oMath>
                </a14:m>
                <a:r>
                  <a:rPr lang="en-US" altLang="ko-KR" dirty="0" smtClean="0"/>
                  <a:t> which determines the reward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ℛ</m:t>
                    </m:r>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𝑠</m:t>
                        </m:r>
                      </m:e>
                      <m:sub>
                        <m:r>
                          <a:rPr lang="en-US" altLang="ko-KR" b="0" i="1" smtClean="0">
                            <a:latin typeface="Cambria Math" panose="02040503050406030204" pitchFamily="18" charset="0"/>
                            <a:ea typeface="Cambria Math" panose="02040503050406030204" pitchFamily="18" charset="0"/>
                          </a:rPr>
                          <m:t>𝑡</m:t>
                        </m:r>
                      </m:sub>
                    </m:sSub>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𝑎</m:t>
                        </m:r>
                      </m:e>
                      <m:sub>
                        <m:r>
                          <a:rPr lang="en-US" altLang="ko-KR" b="0" i="1" smtClean="0">
                            <a:latin typeface="Cambria Math" panose="02040503050406030204" pitchFamily="18" charset="0"/>
                            <a:ea typeface="Cambria Math" panose="02040503050406030204" pitchFamily="18" charset="0"/>
                          </a:rPr>
                          <m:t>𝑡</m:t>
                        </m:r>
                      </m:sub>
                    </m:sSub>
                    <m:r>
                      <a:rPr lang="en-US" altLang="ko-KR" b="0" i="1" smtClean="0">
                        <a:latin typeface="Cambria Math" panose="02040503050406030204" pitchFamily="18" charset="0"/>
                        <a:ea typeface="Cambria Math" panose="02040503050406030204" pitchFamily="18" charset="0"/>
                      </a:rPr>
                      <m:t>)</m:t>
                    </m:r>
                  </m:oMath>
                </a14:m>
                <a:r>
                  <a:rPr lang="en-US" altLang="ko-KR" dirty="0" smtClean="0"/>
                  <a:t> and next state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𝒫</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oMath>
                </a14:m>
                <a:r>
                  <a:rPr lang="en-US" altLang="ko-KR" dirty="0" smtClean="0"/>
                  <a:t>. </a:t>
                </a:r>
              </a:p>
              <a:p>
                <a:pPr lvl="0"/>
                <a:r>
                  <a:rPr lang="en-US" altLang="ko-KR" dirty="0" smtClean="0"/>
                  <a:t>  . Q-Learning (Watkins and Dayan 1992) is a  model-free off-policy algorithm for estimating the long-term expected return,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𝐺</m:t>
                        </m:r>
                      </m:e>
                      <m:sub>
                        <m:r>
                          <a:rPr lang="en-US" altLang="ko-KR" b="0" i="1" smtClean="0">
                            <a:latin typeface="Cambria Math" panose="02040503050406030204" pitchFamily="18" charset="0"/>
                          </a:rPr>
                          <m:t>𝑡</m:t>
                        </m:r>
                      </m:sub>
                    </m:sSub>
                  </m:oMath>
                </a14:m>
                <a:r>
                  <a:rPr lang="en-US" altLang="ko-KR" dirty="0" smtClean="0"/>
                  <a:t>, of executing action from a given state. </a:t>
                </a:r>
              </a:p>
              <a:p>
                <a:pPr lvl="0"/>
                <a:r>
                  <a:rPr lang="en-US" altLang="ko-KR" dirty="0"/>
                  <a:t> </a:t>
                </a:r>
                <a:r>
                  <a:rPr lang="en-US" altLang="ko-KR" dirty="0" smtClean="0"/>
                  <a:t> . Q-values  updates iteratively to maximize return,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𝐺</m:t>
                        </m:r>
                      </m:e>
                      <m:sub>
                        <m:r>
                          <a:rPr lang="en-US" altLang="ko-KR" b="0" i="1" smtClean="0">
                            <a:latin typeface="Cambria Math" panose="02040503050406030204" pitchFamily="18" charset="0"/>
                          </a:rPr>
                          <m:t>𝑡</m:t>
                        </m:r>
                      </m:sub>
                    </m:sSub>
                  </m:oMath>
                </a14:m>
                <a:r>
                  <a:rPr lang="en-US" altLang="ko-KR" dirty="0" smtClean="0"/>
                  <a:t>.  </a:t>
                </a:r>
              </a:p>
              <a:p>
                <a:pPr lvl="0"/>
                <a:r>
                  <a:rPr lang="en-US" altLang="ko-KR" dirty="0" smtClean="0"/>
                  <a:t>     </a:t>
                </a:r>
                <a14:m>
                  <m:oMath xmlns:m="http://schemas.openxmlformats.org/officeDocument/2006/math">
                    <m:r>
                      <a:rPr lang="en-US" altLang="ko-KR" b="0" i="1" smtClean="0">
                        <a:latin typeface="Cambria Math" panose="02040503050406030204" pitchFamily="18" charset="0"/>
                      </a:rPr>
                      <m:t>𝑄</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rPr>
                      <m:t>𝑄</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max</m:t>
                            </m:r>
                          </m:e>
                          <m:li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𝑎</m:t>
                                </m:r>
                              </m:e>
                              <m:sup>
                                <m:r>
                                  <a:rPr lang="en-US" altLang="ko-KR" b="0" i="1" smtClean="0">
                                    <a:latin typeface="Cambria Math" panose="02040503050406030204" pitchFamily="18" charset="0"/>
                                  </a:rPr>
                                  <m:t>′</m:t>
                                </m:r>
                              </m:sup>
                            </m:sSup>
                          </m:lim>
                        </m:limLow>
                      </m:fName>
                      <m:e>
                        <m:r>
                          <a:rPr lang="en-US" altLang="ko-KR" b="0" i="1" smtClean="0">
                            <a:latin typeface="Cambria Math" panose="02040503050406030204" pitchFamily="18" charset="0"/>
                          </a:rPr>
                          <m:t>𝑄</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𝑎</m:t>
                                </m:r>
                              </m:e>
                              <m:sup>
                                <m:r>
                                  <a:rPr lang="en-US" altLang="ko-KR" b="0" i="1" smtClean="0">
                                    <a:latin typeface="Cambria Math" panose="02040503050406030204" pitchFamily="18" charset="0"/>
                                  </a:rPr>
                                  <m:t>′</m:t>
                                </m:r>
                              </m:sup>
                            </m:sSup>
                          </m:e>
                        </m:d>
                        <m:r>
                          <a:rPr lang="en-US" altLang="ko-KR" b="0" i="1" smtClean="0">
                            <a:latin typeface="Cambria Math" panose="02040503050406030204" pitchFamily="18" charset="0"/>
                          </a:rPr>
                          <m:t>−</m:t>
                        </m:r>
                        <m:r>
                          <a:rPr lang="en-US" altLang="ko-KR" b="0" i="1" smtClean="0">
                            <a:latin typeface="Cambria Math" panose="02040503050406030204" pitchFamily="18" charset="0"/>
                          </a:rPr>
                          <m:t>𝑄</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e>
                    </m:func>
                  </m:oMath>
                </a14:m>
                <a:endParaRPr lang="en-US" altLang="ko-KR" b="0" dirty="0" smtClean="0"/>
              </a:p>
              <a:p>
                <a:pPr lvl="0"/>
                <a:r>
                  <a:rPr lang="en-US" altLang="ko-KR" dirty="0" smtClean="0"/>
                  <a:t>  . approximates with deep neural net. Because,  </a:t>
                </a:r>
                <a14:m>
                  <m:oMath xmlns:m="http://schemas.openxmlformats.org/officeDocument/2006/math">
                    <m:r>
                      <a:rPr lang="en-US" altLang="ko-KR" b="0" i="1" smtClean="0">
                        <a:latin typeface="Cambria Math" panose="02040503050406030204" pitchFamily="18" charset="0"/>
                      </a:rPr>
                      <m:t>𝜃</m:t>
                    </m:r>
                    <m:r>
                      <a:rPr lang="en-US" altLang="ko-KR" b="0" i="1" smtClean="0">
                        <a:latin typeface="Cambria Math" panose="02040503050406030204" pitchFamily="18" charset="0"/>
                      </a:rPr>
                      <m:t> ≪</m:t>
                    </m:r>
                    <m:d>
                      <m:dPr>
                        <m:begChr m:val="|"/>
                        <m:endChr m:val="|"/>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𝒮</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𝒜</m:t>
                        </m:r>
                      </m:e>
                    </m:d>
                  </m:oMath>
                </a14:m>
                <a:r>
                  <a:rPr lang="en-US" altLang="ko-KR" dirty="0" smtClean="0"/>
                  <a:t> and Q is huge</a:t>
                </a:r>
              </a:p>
              <a:p>
                <a:pPr lvl="0"/>
                <a:r>
                  <a:rPr lang="en-US" altLang="ko-KR" dirty="0"/>
                  <a:t> </a:t>
                </a:r>
                <a:r>
                  <a:rPr lang="en-US" altLang="ko-KR" dirty="0" smtClean="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𝐿</m:t>
                        </m:r>
                      </m:e>
                      <m:sub>
                        <m:r>
                          <a:rPr lang="en-US" altLang="ko-KR" b="0" i="1" smtClean="0">
                            <a:latin typeface="Cambria Math" panose="02040503050406030204" pitchFamily="18" charset="0"/>
                          </a:rPr>
                          <m:t>𝑖</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𝜃</m:t>
                            </m:r>
                          </m:e>
                          <m:sub>
                            <m:r>
                              <a:rPr lang="en-US" altLang="ko-KR" b="0" i="1" smtClean="0">
                                <a:latin typeface="Cambria Math" panose="02040503050406030204" pitchFamily="18" charset="0"/>
                              </a:rPr>
                              <m:t>𝑖</m:t>
                            </m:r>
                          </m:sub>
                        </m:sSub>
                      </m:e>
                    </m:d>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𝔼</m:t>
                        </m:r>
                      </m:e>
                      <m: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ub>
                    </m:sSub>
                    <m:r>
                      <a:rPr lang="en-US" altLang="ko-KR" b="0" i="1" smtClean="0">
                        <a:latin typeface="Cambria Math" panose="02040503050406030204" pitchFamily="18" charset="0"/>
                      </a:rPr>
                      <m:t>∼ </m:t>
                    </m:r>
                    <m:r>
                      <a:rPr lang="ko-KR" altLang="en-US" b="0" i="1" smtClean="0">
                        <a:latin typeface="Cambria Math" panose="02040503050406030204" pitchFamily="18" charset="0"/>
                      </a:rPr>
                      <m:t>𝒟</m:t>
                    </m:r>
                    <m:d>
                      <m:dPr>
                        <m:begChr m:val="["/>
                        <m:endChr m:val="]"/>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𝑄</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𝜃</m:t>
                                        </m:r>
                                      </m:e>
                                      <m:sub>
                                        <m:r>
                                          <a:rPr lang="en-US" altLang="ko-KR" b="0" i="1" smtClean="0">
                                            <a:latin typeface="Cambria Math" panose="02040503050406030204" pitchFamily="18" charset="0"/>
                                          </a:rPr>
                                          <m:t>𝑖</m:t>
                                        </m:r>
                                      </m:sub>
                                    </m:sSub>
                                  </m:e>
                                </m:d>
                              </m:e>
                            </m:d>
                          </m:e>
                          <m:sup>
                            <m:r>
                              <a:rPr lang="en-US" altLang="ko-KR" b="0" i="1" smtClean="0">
                                <a:latin typeface="Cambria Math" panose="02040503050406030204" pitchFamily="18" charset="0"/>
                              </a:rPr>
                              <m:t>2</m:t>
                            </m:r>
                          </m:sup>
                        </m:sSup>
                      </m:e>
                    </m:d>
                  </m:oMath>
                </a14:m>
                <a:r>
                  <a:rPr lang="en-US" altLang="ko-KR" dirty="0" smtClean="0"/>
                  <a:t> </a:t>
                </a:r>
              </a:p>
              <a:p>
                <a:pPr lvl="0"/>
                <a:endParaRPr lang="en-US" altLang="ko-KR" dirty="0"/>
              </a:p>
              <a:p>
                <a:pPr marL="457200" lvl="0" indent="-457200">
                  <a:buAutoNum type="arabicPeriod"/>
                </a:pPr>
                <a:endParaRPr lang="en-US" altLang="ko-KR"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1196975"/>
                <a:ext cx="8219256" cy="5472385"/>
              </a:xfrm>
              <a:blipFill rotWithShape="0">
                <a:blip r:embed="rId2"/>
                <a:stretch>
                  <a:fillRect l="-742" t="-2004" r="-2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08761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16778"/>
            <a:ext cx="9144000" cy="1069514"/>
          </a:xfrm>
        </p:spPr>
        <p:txBody>
          <a:bodyPr/>
          <a:lstStyle/>
          <a:p>
            <a:r>
              <a:rPr lang="en-US" altLang="ko-KR" dirty="0" smtClean="0"/>
              <a:t>Introduction</a:t>
            </a:r>
            <a:endParaRPr lang="ko-KR" alt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57200" y="1196752"/>
                <a:ext cx="8219256" cy="4896544"/>
              </a:xfrm>
            </p:spPr>
            <p:txBody>
              <a:bodyPr/>
              <a:lstStyle/>
              <a:p>
                <a:pPr lvl="0"/>
                <a:endParaRPr lang="en-US" altLang="ko-KR" dirty="0"/>
              </a:p>
              <a:p>
                <a:pPr lvl="0"/>
                <a:r>
                  <a:rPr lang="en-US" altLang="ko-KR" b="1" dirty="0" smtClean="0"/>
                  <a:t>Tricks of DQN for stability</a:t>
                </a:r>
              </a:p>
              <a:p>
                <a:pPr lvl="0"/>
                <a:endParaRPr lang="en-US" altLang="ko-KR" dirty="0" smtClean="0"/>
              </a:p>
              <a:p>
                <a:pPr lvl="0"/>
                <a:r>
                  <a:rPr lang="en-US" altLang="ko-KR" dirty="0" smtClean="0"/>
                  <a:t>First</a:t>
                </a:r>
                <a:r>
                  <a:rPr lang="en-US" altLang="ko-KR" dirty="0"/>
                  <a:t>, experiences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𝑎</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oMath>
                </a14:m>
                <a:r>
                  <a:rPr lang="en-US" altLang="ko-KR" dirty="0" smtClean="0"/>
                  <a:t> </a:t>
                </a:r>
                <a:r>
                  <a:rPr lang="en-US" altLang="ko-KR" dirty="0"/>
                  <a:t>are recorded in a replay memory </a:t>
                </a:r>
                <a14:m>
                  <m:oMath xmlns:m="http://schemas.openxmlformats.org/officeDocument/2006/math">
                    <m:r>
                      <a:rPr lang="ko-KR" altLang="en-US" b="0" i="1" smtClean="0">
                        <a:latin typeface="Cambria Math" panose="02040503050406030204" pitchFamily="18" charset="0"/>
                      </a:rPr>
                      <m:t>𝒟</m:t>
                    </m:r>
                  </m:oMath>
                </a14:m>
                <a:r>
                  <a:rPr lang="en-US" altLang="ko-KR" dirty="0" smtClean="0"/>
                  <a:t> and </a:t>
                </a:r>
                <a:r>
                  <a:rPr lang="en-US" altLang="ko-KR" dirty="0"/>
                  <a:t>then sampled uniformly at training time. </a:t>
                </a:r>
                <a:endParaRPr lang="en-US" altLang="ko-KR" dirty="0" smtClean="0"/>
              </a:p>
              <a:p>
                <a:pPr lvl="0"/>
                <a:r>
                  <a:rPr lang="en-US" altLang="ko-KR" dirty="0" smtClean="0"/>
                  <a:t>Second</a:t>
                </a:r>
                <a:r>
                  <a:rPr lang="en-US" altLang="ko-KR" dirty="0"/>
                  <a:t>, a </a:t>
                </a:r>
                <a:r>
                  <a:rPr lang="en-US" altLang="ko-KR" dirty="0" smtClean="0"/>
                  <a:t>separate</a:t>
                </a:r>
                <a:r>
                  <a:rPr lang="en-US" altLang="ko-KR" dirty="0"/>
                  <a:t>, target </a:t>
                </a:r>
                <a:r>
                  <a:rPr lang="en-US" altLang="ko-KR" dirty="0" smtClean="0"/>
                  <a:t>network Q</a:t>
                </a:r>
                <a:r>
                  <a:rPr lang="en-US" altLang="ko-KR" dirty="0"/>
                  <a:t>ˆ provides update targets to the </a:t>
                </a:r>
                <a:r>
                  <a:rPr lang="en-US" altLang="ko-KR" dirty="0" smtClean="0"/>
                  <a:t>main network, decoupling </a:t>
                </a:r>
                <a:r>
                  <a:rPr lang="en-US" altLang="ko-KR" dirty="0"/>
                  <a:t>the feedback resulting from the net- work generating its own </a:t>
                </a:r>
                <a:r>
                  <a:rPr lang="en-US" altLang="ko-KR" dirty="0" smtClean="0"/>
                  <a:t>targets. Q</a:t>
                </a:r>
                <a:r>
                  <a:rPr lang="en-US" altLang="ko-KR" dirty="0"/>
                  <a:t>ˆ is identical to the </a:t>
                </a:r>
                <a:r>
                  <a:rPr lang="en-US" altLang="ko-KR" dirty="0" smtClean="0"/>
                  <a:t>main network </a:t>
                </a:r>
                <a:r>
                  <a:rPr lang="en-US" altLang="ko-KR" dirty="0"/>
                  <a:t>except its parameters θ− are updated to match θ every 10,000 iterations. </a:t>
                </a:r>
                <a:endParaRPr lang="en-US" altLang="ko-KR" dirty="0" smtClean="0"/>
              </a:p>
              <a:p>
                <a:pPr lvl="0"/>
                <a:r>
                  <a:rPr lang="en-US" altLang="ko-KR" dirty="0" smtClean="0"/>
                  <a:t>Finally</a:t>
                </a:r>
                <a:r>
                  <a:rPr lang="en-US" altLang="ko-KR" dirty="0"/>
                  <a:t>, an adaptive learning rate method such as </a:t>
                </a:r>
                <a:r>
                  <a:rPr lang="en-US" altLang="ko-KR" b="1" dirty="0" err="1"/>
                  <a:t>RMSProp</a:t>
                </a:r>
                <a:r>
                  <a:rPr lang="en-US" altLang="ko-KR" dirty="0"/>
                  <a:t> (</a:t>
                </a:r>
                <a:r>
                  <a:rPr lang="en-US" altLang="ko-KR" dirty="0" err="1"/>
                  <a:t>Tieleman</a:t>
                </a:r>
                <a:r>
                  <a:rPr lang="en-US" altLang="ko-KR" dirty="0"/>
                  <a:t> and Hinton 2012) or </a:t>
                </a:r>
                <a:r>
                  <a:rPr lang="en-US" altLang="ko-KR" b="1" dirty="0"/>
                  <a:t>ADADELTA</a:t>
                </a:r>
                <a:r>
                  <a:rPr lang="en-US" altLang="ko-KR" dirty="0"/>
                  <a:t> (</a:t>
                </a:r>
                <a:r>
                  <a:rPr lang="en-US" altLang="ko-KR" dirty="0" err="1"/>
                  <a:t>Zeiler</a:t>
                </a:r>
                <a:r>
                  <a:rPr lang="en-US" altLang="ko-KR" dirty="0"/>
                  <a:t> 2012) maintains a per-parameter learn- </a:t>
                </a:r>
                <a:r>
                  <a:rPr lang="en-US" altLang="ko-KR" dirty="0" err="1"/>
                  <a:t>ing</a:t>
                </a:r>
                <a:r>
                  <a:rPr lang="en-US" altLang="ko-KR" dirty="0"/>
                  <a:t> rate α, and adjusts α according to the history of gradient updates to that parameter.</a:t>
                </a:r>
                <a:endParaRPr lang="en-US" altLang="ko-KR" dirty="0" smtClean="0"/>
              </a:p>
              <a:p>
                <a:pPr lvl="0"/>
                <a:endParaRPr lang="en-US" altLang="ko-KR" dirty="0"/>
              </a:p>
              <a:p>
                <a:pPr lvl="0"/>
                <a:endParaRPr lang="en-US" altLang="ko-KR"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1196752"/>
                <a:ext cx="8219256" cy="4896544"/>
              </a:xfrm>
              <a:blipFill rotWithShape="0">
                <a:blip r:embed="rId2"/>
                <a:stretch>
                  <a:fillRect l="-742" r="-12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1172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Introduction</a:t>
            </a:r>
            <a:endParaRPr lang="ko-KR" altLang="en-US" dirty="0"/>
          </a:p>
        </p:txBody>
      </p:sp>
      <p:sp>
        <p:nvSpPr>
          <p:cNvPr id="6" name="Content Placeholder 5"/>
          <p:cNvSpPr>
            <a:spLocks noGrp="1"/>
          </p:cNvSpPr>
          <p:nvPr>
            <p:ph idx="1"/>
          </p:nvPr>
        </p:nvSpPr>
        <p:spPr>
          <a:xfrm>
            <a:off x="457200" y="1196752"/>
            <a:ext cx="4474840" cy="4896544"/>
          </a:xfrm>
        </p:spPr>
        <p:txBody>
          <a:bodyPr/>
          <a:lstStyle/>
          <a:p>
            <a:pPr lvl="0"/>
            <a:r>
              <a:rPr lang="en-US" altLang="ko-KR" dirty="0"/>
              <a:t>DQN </a:t>
            </a:r>
            <a:r>
              <a:rPr lang="en-US" altLang="ko-KR" dirty="0" smtClean="0"/>
              <a:t>mapping </a:t>
            </a:r>
            <a:r>
              <a:rPr lang="en-US" altLang="ko-KR" dirty="0"/>
              <a:t>from raw screen </a:t>
            </a:r>
            <a:r>
              <a:rPr lang="en-US" altLang="ko-KR" dirty="0" smtClean="0"/>
              <a:t>pixels </a:t>
            </a:r>
            <a:r>
              <a:rPr lang="en-US" altLang="ko-KR" dirty="0"/>
              <a:t>to actions, these networks have been shown to achieve state-of-the-art performance on many Atari 2600 </a:t>
            </a:r>
            <a:r>
              <a:rPr lang="en-US" altLang="ko-KR" dirty="0" smtClean="0"/>
              <a:t>games!</a:t>
            </a:r>
          </a:p>
          <a:p>
            <a:pPr lvl="0"/>
            <a:endParaRPr lang="en-US" altLang="ko-KR" dirty="0"/>
          </a:p>
          <a:p>
            <a:pPr lvl="0"/>
            <a:r>
              <a:rPr lang="en-US" altLang="ko-KR" dirty="0"/>
              <a:t>But, it will be unable to master games that require the player to remember events more </a:t>
            </a:r>
            <a:r>
              <a:rPr lang="en-US" altLang="ko-KR" dirty="0" smtClean="0"/>
              <a:t>distant </a:t>
            </a:r>
            <a:r>
              <a:rPr lang="en-US" altLang="ko-KR" dirty="0"/>
              <a:t>than four screens in the </a:t>
            </a:r>
            <a:r>
              <a:rPr lang="en-US" altLang="ko-KR" dirty="0" smtClean="0"/>
              <a:t>past. Cause these games is not MDP but POMDP!!</a:t>
            </a:r>
          </a:p>
          <a:p>
            <a:pPr lvl="0"/>
            <a:endParaRPr lang="en-US" altLang="ko-KR" dirty="0"/>
          </a:p>
          <a:p>
            <a:pPr lvl="0"/>
            <a:r>
              <a:rPr lang="en-US" altLang="ko-KR" dirty="0" smtClean="0"/>
              <a:t>DRQN’s recurrency </a:t>
            </a:r>
            <a:r>
              <a:rPr lang="en-US" altLang="ko-KR" dirty="0"/>
              <a:t>confers benefits as the quality of observations degrades</a:t>
            </a:r>
            <a:endParaRPr lang="en-US" altLang="ko-KR" dirty="0" smtClean="0"/>
          </a:p>
        </p:txBody>
      </p:sp>
      <p:pic>
        <p:nvPicPr>
          <p:cNvPr id="2" name="그림 1"/>
          <p:cNvPicPr>
            <a:picLocks noChangeAspect="1"/>
          </p:cNvPicPr>
          <p:nvPr/>
        </p:nvPicPr>
        <p:blipFill>
          <a:blip r:embed="rId2"/>
          <a:stretch>
            <a:fillRect/>
          </a:stretch>
        </p:blipFill>
        <p:spPr>
          <a:xfrm>
            <a:off x="5033101" y="1196752"/>
            <a:ext cx="4003395" cy="4666605"/>
          </a:xfrm>
          <a:prstGeom prst="rect">
            <a:avLst/>
          </a:prstGeom>
        </p:spPr>
      </p:pic>
    </p:spTree>
    <p:extLst>
      <p:ext uri="{BB962C8B-B14F-4D97-AF65-F5344CB8AC3E}">
        <p14:creationId xmlns:p14="http://schemas.microsoft.com/office/powerpoint/2010/main" val="2399304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8399"/>
            <a:ext cx="9144000" cy="1069514"/>
          </a:xfrm>
        </p:spPr>
        <p:txBody>
          <a:bodyPr/>
          <a:lstStyle/>
          <a:p>
            <a:r>
              <a:rPr lang="en-US" altLang="ko-KR" dirty="0" smtClean="0"/>
              <a:t>DRQN</a:t>
            </a:r>
            <a:endParaRPr lang="ko-KR" alt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67544" y="1196752"/>
                <a:ext cx="4752528" cy="4896544"/>
              </a:xfrm>
            </p:spPr>
            <p:txBody>
              <a:bodyPr/>
              <a:lstStyle/>
              <a:p>
                <a:pPr lvl="0"/>
                <a:r>
                  <a:rPr lang="en-US" altLang="ko-KR" sz="1400" b="1" dirty="0" smtClean="0"/>
                  <a:t>Bootstrapped Sequential Updates</a:t>
                </a:r>
                <a:r>
                  <a:rPr lang="en-US" altLang="ko-KR" sz="1400" dirty="0" smtClean="0"/>
                  <a:t>: </a:t>
                </a:r>
              </a:p>
              <a:p>
                <a:pPr lvl="0"/>
                <a:r>
                  <a:rPr lang="en-US" altLang="ko-KR" sz="1400" dirty="0" smtClean="0"/>
                  <a:t>Episodes </a:t>
                </a:r>
                <a:r>
                  <a:rPr lang="en-US" altLang="ko-KR" sz="1400" dirty="0"/>
                  <a:t>are </a:t>
                </a:r>
                <a:r>
                  <a:rPr lang="en-US" altLang="ko-KR" sz="1400" dirty="0" smtClean="0"/>
                  <a:t>selected </a:t>
                </a:r>
                <a:r>
                  <a:rPr lang="en-US" altLang="ko-KR" sz="1400" dirty="0"/>
                  <a:t>randomly from the replay memory and updates </a:t>
                </a:r>
                <a:r>
                  <a:rPr lang="en-US" altLang="ko-KR" sz="1400" dirty="0" smtClean="0"/>
                  <a:t>begin </a:t>
                </a:r>
                <a:r>
                  <a:rPr lang="en-US" altLang="ko-KR" sz="1400" dirty="0"/>
                  <a:t>at the beginning of the episode and proceed forward through time to the conclusion of the episode. The targets at each </a:t>
                </a:r>
                <a:r>
                  <a:rPr lang="en-US" altLang="ko-KR" sz="1400" dirty="0" err="1" smtClean="0"/>
                  <a:t>timestep</a:t>
                </a:r>
                <a:r>
                  <a:rPr lang="en-US" altLang="ko-KR" sz="1400" dirty="0" smtClean="0"/>
                  <a:t> </a:t>
                </a:r>
                <a:r>
                  <a:rPr lang="en-US" altLang="ko-KR" sz="1400" dirty="0"/>
                  <a:t>are generated from the target </a:t>
                </a:r>
                <a:r>
                  <a:rPr lang="en-US" altLang="ko-KR" sz="1400" dirty="0" smtClean="0"/>
                  <a:t>Q-network, </a:t>
                </a:r>
                <a14:m>
                  <m:oMath xmlns:m="http://schemas.openxmlformats.org/officeDocument/2006/math">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𝑄</m:t>
                        </m:r>
                      </m:e>
                    </m:acc>
                  </m:oMath>
                </a14:m>
                <a:r>
                  <a:rPr lang="en-US" altLang="ko-KR" sz="1400" dirty="0" smtClean="0"/>
                  <a:t>. </a:t>
                </a:r>
                <a:r>
                  <a:rPr lang="en-US" altLang="ko-KR" sz="1400" dirty="0"/>
                  <a:t>The RNN’s hidden state is carried forward throughout the episode</a:t>
                </a:r>
                <a:r>
                  <a:rPr lang="en-US" altLang="ko-KR" sz="1400" dirty="0" smtClean="0"/>
                  <a:t>.</a:t>
                </a:r>
              </a:p>
              <a:p>
                <a:pPr lvl="0"/>
                <a:endParaRPr lang="en-US" altLang="ko-KR" sz="1400" dirty="0"/>
              </a:p>
              <a:p>
                <a:pPr lvl="0"/>
                <a:r>
                  <a:rPr lang="en-US" altLang="ko-KR" sz="1400" b="1" dirty="0"/>
                  <a:t>Bootstrapped Random Updates</a:t>
                </a:r>
                <a:r>
                  <a:rPr lang="en-US" altLang="ko-KR" sz="1400" dirty="0"/>
                  <a:t>: Episodes are selected randomly from the replay memory and updates begin at </a:t>
                </a:r>
                <a:r>
                  <a:rPr lang="en-US" altLang="ko-KR" sz="1400" dirty="0" smtClean="0"/>
                  <a:t>random </a:t>
                </a:r>
                <a:r>
                  <a:rPr lang="en-US" altLang="ko-KR" sz="1400" dirty="0"/>
                  <a:t>points in the episode and proceed for only unroll </a:t>
                </a:r>
                <a:r>
                  <a:rPr lang="en-US" altLang="ko-KR" sz="1400" dirty="0" smtClean="0"/>
                  <a:t>iterations </a:t>
                </a:r>
                <a:r>
                  <a:rPr lang="en-US" altLang="ko-KR" sz="1400" dirty="0" err="1" smtClean="0"/>
                  <a:t>timesteps</a:t>
                </a:r>
                <a:r>
                  <a:rPr lang="en-US" altLang="ko-KR" sz="1400" dirty="0" smtClean="0"/>
                  <a:t> </a:t>
                </a:r>
                <a:r>
                  <a:rPr lang="en-US" altLang="ko-KR" sz="1400" dirty="0"/>
                  <a:t>(e.g. one backward call). The targets at each </a:t>
                </a:r>
                <a:r>
                  <a:rPr lang="en-US" altLang="ko-KR" sz="1400" dirty="0" err="1" smtClean="0"/>
                  <a:t>timestep</a:t>
                </a:r>
                <a:r>
                  <a:rPr lang="en-US" altLang="ko-KR" sz="1400" dirty="0" smtClean="0"/>
                  <a:t> </a:t>
                </a:r>
                <a:r>
                  <a:rPr lang="en-US" altLang="ko-KR" sz="1400" dirty="0"/>
                  <a:t>are generated from the target Q-network</a:t>
                </a:r>
                <a:r>
                  <a:rPr lang="en-US" altLang="ko-KR" sz="1400" dirty="0" smtClean="0"/>
                  <a:t>, </a:t>
                </a:r>
                <a14:m>
                  <m:oMath xmlns:m="http://schemas.openxmlformats.org/officeDocument/2006/math">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𝑄</m:t>
                        </m:r>
                      </m:e>
                    </m:acc>
                  </m:oMath>
                </a14:m>
                <a:r>
                  <a:rPr lang="en-US" altLang="ko-KR" sz="1400" dirty="0" smtClean="0"/>
                  <a:t>. The RNN’s </a:t>
                </a:r>
                <a:r>
                  <a:rPr lang="en-US" altLang="ko-KR" sz="1400" dirty="0"/>
                  <a:t>initial state is zeroed at the start of the update. Sequential updates have the advantage of carrying </a:t>
                </a:r>
                <a:r>
                  <a:rPr lang="en-US" altLang="ko-KR" sz="1400" dirty="0" smtClean="0"/>
                  <a:t>the LSTM’s </a:t>
                </a:r>
                <a:r>
                  <a:rPr lang="en-US" altLang="ko-KR" sz="1400" dirty="0"/>
                  <a:t>hidden state forward from the beginning of the episode. However, by sampling experiences sequentially for a full episode, they violate DQN’s random sampling policy</a:t>
                </a:r>
                <a:endParaRPr lang="en-US" altLang="ko-KR" sz="1400"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67544" y="1196752"/>
                <a:ext cx="4752528" cy="4896544"/>
              </a:xfrm>
              <a:blipFill rotWithShape="0">
                <a:blip r:embed="rId2"/>
                <a:stretch>
                  <a:fillRect l="-385" r="-1412"/>
                </a:stretch>
              </a:blipFill>
            </p:spPr>
            <p:txBody>
              <a:bodyPr/>
              <a:lstStyle/>
              <a:p>
                <a:r>
                  <a:rPr lang="ko-KR" altLang="en-US">
                    <a:noFill/>
                  </a:rPr>
                  <a:t> </a:t>
                </a:r>
              </a:p>
            </p:txBody>
          </p:sp>
        </mc:Fallback>
      </mc:AlternateContent>
      <p:pic>
        <p:nvPicPr>
          <p:cNvPr id="3" name="그림 2"/>
          <p:cNvPicPr>
            <a:picLocks noChangeAspect="1"/>
          </p:cNvPicPr>
          <p:nvPr/>
        </p:nvPicPr>
        <p:blipFill>
          <a:blip r:embed="rId3"/>
          <a:stretch>
            <a:fillRect/>
          </a:stretch>
        </p:blipFill>
        <p:spPr>
          <a:xfrm>
            <a:off x="5436096" y="1340768"/>
            <a:ext cx="3548190" cy="5040419"/>
          </a:xfrm>
          <a:prstGeom prst="rect">
            <a:avLst/>
          </a:prstGeom>
        </p:spPr>
      </p:pic>
    </p:spTree>
    <p:extLst>
      <p:ext uri="{BB962C8B-B14F-4D97-AF65-F5344CB8AC3E}">
        <p14:creationId xmlns:p14="http://schemas.microsoft.com/office/powerpoint/2010/main" val="14916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DRQN</a:t>
            </a:r>
            <a:endParaRPr lang="ko-KR" altLang="en-US" dirty="0"/>
          </a:p>
        </p:txBody>
      </p:sp>
      <p:sp>
        <p:nvSpPr>
          <p:cNvPr id="6" name="Content Placeholder 5"/>
          <p:cNvSpPr>
            <a:spLocks noGrp="1"/>
          </p:cNvSpPr>
          <p:nvPr>
            <p:ph idx="1"/>
          </p:nvPr>
        </p:nvSpPr>
        <p:spPr>
          <a:xfrm>
            <a:off x="487552" y="4437112"/>
            <a:ext cx="7684848" cy="1944216"/>
          </a:xfrm>
        </p:spPr>
        <p:txBody>
          <a:bodyPr/>
          <a:lstStyle/>
          <a:p>
            <a:pPr lvl="0"/>
            <a:r>
              <a:rPr lang="en-US" altLang="ko-KR" sz="1600" dirty="0" smtClean="0"/>
              <a:t>(a) detect </a:t>
            </a:r>
            <a:r>
              <a:rPr lang="en-US" altLang="ko-KR" sz="1600" dirty="0"/>
              <a:t>only the paddle. </a:t>
            </a:r>
            <a:r>
              <a:rPr lang="en-US" altLang="ko-KR" sz="1600" dirty="0" smtClean="0"/>
              <a:t>(b) begin </a:t>
            </a:r>
            <a:r>
              <a:rPr lang="en-US" altLang="ko-KR" sz="1600" dirty="0"/>
              <a:t>to detect ball movement in particular directions and some jointly track the ball and the paddle. </a:t>
            </a:r>
            <a:r>
              <a:rPr lang="en-US" altLang="ko-KR" sz="1600" dirty="0" smtClean="0"/>
              <a:t> (c) track </a:t>
            </a:r>
            <a:r>
              <a:rPr lang="en-US" altLang="ko-KR" sz="1600" dirty="0"/>
              <a:t>ball and paddle </a:t>
            </a:r>
            <a:r>
              <a:rPr lang="en-US" altLang="ko-KR" sz="1600" dirty="0" smtClean="0"/>
              <a:t>interactions </a:t>
            </a:r>
            <a:r>
              <a:rPr lang="en-US" altLang="ko-KR" sz="1600" dirty="0"/>
              <a:t>including deflections, ball velocity, and direction of travel. </a:t>
            </a:r>
            <a:r>
              <a:rPr lang="en-US" altLang="ko-KR" sz="1600" dirty="0" smtClean="0"/>
              <a:t> (d) Despite </a:t>
            </a:r>
            <a:r>
              <a:rPr lang="en-US" altLang="ko-KR" sz="1600" dirty="0"/>
              <a:t>seeing a single frame at a time, individual LSTM units also detect high level events, respectively: the agent missing the ball, ball reflections off of paddles, and ball reflections off the walls. Each</a:t>
            </a:r>
            <a:endParaRPr lang="en-US" altLang="ko-KR" sz="1600" dirty="0" smtClean="0"/>
          </a:p>
        </p:txBody>
      </p:sp>
      <p:pic>
        <p:nvPicPr>
          <p:cNvPr id="2" name="그림 1"/>
          <p:cNvPicPr>
            <a:picLocks noChangeAspect="1"/>
          </p:cNvPicPr>
          <p:nvPr/>
        </p:nvPicPr>
        <p:blipFill>
          <a:blip r:embed="rId2"/>
          <a:stretch>
            <a:fillRect/>
          </a:stretch>
        </p:blipFill>
        <p:spPr>
          <a:xfrm>
            <a:off x="467544" y="1196752"/>
            <a:ext cx="4104456" cy="3359876"/>
          </a:xfrm>
          <a:prstGeom prst="rect">
            <a:avLst/>
          </a:prstGeom>
        </p:spPr>
      </p:pic>
      <p:pic>
        <p:nvPicPr>
          <p:cNvPr id="5" name="그림 4"/>
          <p:cNvPicPr>
            <a:picLocks noChangeAspect="1"/>
          </p:cNvPicPr>
          <p:nvPr/>
        </p:nvPicPr>
        <p:blipFill>
          <a:blip r:embed="rId3"/>
          <a:stretch>
            <a:fillRect/>
          </a:stretch>
        </p:blipFill>
        <p:spPr>
          <a:xfrm>
            <a:off x="4788024" y="1225316"/>
            <a:ext cx="4171888" cy="3283804"/>
          </a:xfrm>
          <a:prstGeom prst="rect">
            <a:avLst/>
          </a:prstGeom>
        </p:spPr>
      </p:pic>
    </p:spTree>
    <p:extLst>
      <p:ext uri="{BB962C8B-B14F-4D97-AF65-F5344CB8AC3E}">
        <p14:creationId xmlns:p14="http://schemas.microsoft.com/office/powerpoint/2010/main" val="218762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536" y="16778"/>
            <a:ext cx="9144000" cy="1069514"/>
          </a:xfrm>
        </p:spPr>
        <p:txBody>
          <a:bodyPr/>
          <a:lstStyle/>
          <a:p>
            <a:r>
              <a:rPr lang="en-US" altLang="ko-KR" dirty="0" smtClean="0"/>
              <a:t>Evaluation</a:t>
            </a:r>
            <a:endParaRPr lang="ko-KR" altLang="en-US" dirty="0"/>
          </a:p>
        </p:txBody>
      </p:sp>
      <p:sp>
        <p:nvSpPr>
          <p:cNvPr id="6" name="Content Placeholder 5"/>
          <p:cNvSpPr>
            <a:spLocks noGrp="1"/>
          </p:cNvSpPr>
          <p:nvPr>
            <p:ph idx="1"/>
          </p:nvPr>
        </p:nvSpPr>
        <p:spPr>
          <a:xfrm>
            <a:off x="468312" y="1205782"/>
            <a:ext cx="7416055" cy="3951410"/>
          </a:xfrm>
        </p:spPr>
        <p:txBody>
          <a:bodyPr/>
          <a:lstStyle/>
          <a:p>
            <a:pPr lvl="0"/>
            <a:r>
              <a:rPr lang="en-US" altLang="ko-KR" dirty="0" smtClean="0"/>
              <a:t>Used 9  </a:t>
            </a:r>
            <a:r>
              <a:rPr lang="en-US" altLang="ko-KR" dirty="0"/>
              <a:t>Atari games </a:t>
            </a:r>
            <a:endParaRPr lang="en-US" altLang="ko-KR" dirty="0" smtClean="0"/>
          </a:p>
          <a:p>
            <a:pPr lvl="0"/>
            <a:r>
              <a:rPr lang="en-US" altLang="ko-KR" dirty="0"/>
              <a:t> </a:t>
            </a:r>
            <a:r>
              <a:rPr lang="en-US" altLang="ko-KR" dirty="0" smtClean="0"/>
              <a:t>-</a:t>
            </a:r>
            <a:r>
              <a:rPr lang="en-US" altLang="ko-KR" i="1" u="sng" dirty="0" smtClean="0"/>
              <a:t> Asteroids </a:t>
            </a:r>
            <a:r>
              <a:rPr lang="en-US" altLang="ko-KR" i="1" u="sng" dirty="0"/>
              <a:t>and Double Dunk</a:t>
            </a:r>
            <a:r>
              <a:rPr lang="en-US" altLang="ko-KR" dirty="0"/>
              <a:t> feature naturally-flickering sprites making them good potential candidates for recurrent learning. </a:t>
            </a:r>
            <a:endParaRPr lang="en-US" altLang="ko-KR" dirty="0" smtClean="0"/>
          </a:p>
          <a:p>
            <a:pPr lvl="0"/>
            <a:r>
              <a:rPr lang="en-US" altLang="ko-KR" dirty="0"/>
              <a:t> </a:t>
            </a:r>
            <a:r>
              <a:rPr lang="en-US" altLang="ko-KR" dirty="0" smtClean="0"/>
              <a:t>- </a:t>
            </a:r>
            <a:r>
              <a:rPr lang="en-US" altLang="ko-KR" i="1" u="sng" dirty="0" smtClean="0"/>
              <a:t>Beam </a:t>
            </a:r>
            <a:r>
              <a:rPr lang="en-US" altLang="ko-KR" i="1" u="sng" dirty="0"/>
              <a:t>Rider, Centipede, and Chopper Command </a:t>
            </a:r>
            <a:r>
              <a:rPr lang="en-US" altLang="ko-KR" dirty="0"/>
              <a:t>are shooters. </a:t>
            </a:r>
            <a:endParaRPr lang="en-US" altLang="ko-KR" dirty="0" smtClean="0"/>
          </a:p>
          <a:p>
            <a:pPr lvl="0"/>
            <a:r>
              <a:rPr lang="en-US" altLang="ko-KR" dirty="0"/>
              <a:t> </a:t>
            </a:r>
            <a:r>
              <a:rPr lang="en-US" altLang="ko-KR" dirty="0" smtClean="0"/>
              <a:t>- </a:t>
            </a:r>
            <a:r>
              <a:rPr lang="en-US" altLang="ko-KR" i="1" u="sng" dirty="0" smtClean="0"/>
              <a:t>Frostbite</a:t>
            </a:r>
            <a:r>
              <a:rPr lang="en-US" altLang="ko-KR" u="sng" dirty="0" smtClean="0"/>
              <a:t> </a:t>
            </a:r>
            <a:r>
              <a:rPr lang="en-US" altLang="ko-KR" dirty="0" smtClean="0"/>
              <a:t>is </a:t>
            </a:r>
            <a:r>
              <a:rPr lang="en-US" altLang="ko-KR" dirty="0"/>
              <a:t>a platformer similar to </a:t>
            </a:r>
            <a:r>
              <a:rPr lang="en-US" altLang="ko-KR" dirty="0" err="1"/>
              <a:t>Frogger</a:t>
            </a:r>
            <a:r>
              <a:rPr lang="en-US" altLang="ko-KR" dirty="0"/>
              <a:t>. </a:t>
            </a:r>
            <a:endParaRPr lang="en-US" altLang="ko-KR" dirty="0" smtClean="0"/>
          </a:p>
          <a:p>
            <a:pPr lvl="0"/>
            <a:r>
              <a:rPr lang="en-US" altLang="ko-KR" dirty="0"/>
              <a:t> </a:t>
            </a:r>
            <a:r>
              <a:rPr lang="en-US" altLang="ko-KR" dirty="0" smtClean="0"/>
              <a:t>- </a:t>
            </a:r>
            <a:r>
              <a:rPr lang="en-US" altLang="ko-KR" i="1" u="sng" dirty="0" smtClean="0"/>
              <a:t>Ice </a:t>
            </a:r>
            <a:r>
              <a:rPr lang="en-US" altLang="ko-KR" i="1" u="sng" dirty="0"/>
              <a:t>Hockey and Double Dunk</a:t>
            </a:r>
            <a:r>
              <a:rPr lang="en-US" altLang="ko-KR" dirty="0"/>
              <a:t> are sports games that require </a:t>
            </a:r>
            <a:r>
              <a:rPr lang="en-US" altLang="ko-KR" dirty="0" smtClean="0"/>
              <a:t>positioning </a:t>
            </a:r>
            <a:r>
              <a:rPr lang="en-US" altLang="ko-KR" dirty="0"/>
              <a:t>players, passing and shooting the puck/ball, and require the player to be capable of both offense and defense. </a:t>
            </a:r>
            <a:endParaRPr lang="en-US" altLang="ko-KR" dirty="0" smtClean="0"/>
          </a:p>
          <a:p>
            <a:pPr lvl="0"/>
            <a:r>
              <a:rPr lang="en-US" altLang="ko-KR" dirty="0"/>
              <a:t> </a:t>
            </a:r>
            <a:r>
              <a:rPr lang="en-US" altLang="ko-KR" dirty="0" smtClean="0"/>
              <a:t>- </a:t>
            </a:r>
            <a:r>
              <a:rPr lang="en-US" altLang="ko-KR" i="1" u="sng" dirty="0" smtClean="0"/>
              <a:t>Bowling</a:t>
            </a:r>
            <a:r>
              <a:rPr lang="en-US" altLang="ko-KR" dirty="0" smtClean="0"/>
              <a:t> </a:t>
            </a:r>
            <a:r>
              <a:rPr lang="en-US" altLang="ko-KR" dirty="0"/>
              <a:t>requires actions to be taken at a specific time in </a:t>
            </a:r>
            <a:r>
              <a:rPr lang="en-US" altLang="ko-KR" dirty="0" smtClean="0"/>
              <a:t>order </a:t>
            </a:r>
            <a:r>
              <a:rPr lang="en-US" altLang="ko-KR" dirty="0"/>
              <a:t>to guide the ball. </a:t>
            </a:r>
            <a:endParaRPr lang="en-US" altLang="ko-KR" dirty="0" smtClean="0"/>
          </a:p>
          <a:p>
            <a:pPr lvl="0"/>
            <a:r>
              <a:rPr lang="en-US" altLang="ko-KR" dirty="0" smtClean="0"/>
              <a:t>-  </a:t>
            </a:r>
            <a:r>
              <a:rPr lang="en-US" altLang="ko-KR" i="1" u="sng" dirty="0" err="1" smtClean="0"/>
              <a:t>Ms</a:t>
            </a:r>
            <a:r>
              <a:rPr lang="en-US" altLang="ko-KR" i="1" u="sng" dirty="0" smtClean="0"/>
              <a:t> </a:t>
            </a:r>
            <a:r>
              <a:rPr lang="en-US" altLang="ko-KR" i="1" u="sng" dirty="0"/>
              <a:t>Pacman</a:t>
            </a:r>
            <a:r>
              <a:rPr lang="en-US" altLang="ko-KR" dirty="0"/>
              <a:t> features flickering ghosts and power </a:t>
            </a:r>
            <a:r>
              <a:rPr lang="en-US" altLang="ko-KR" dirty="0" smtClean="0"/>
              <a:t>pills</a:t>
            </a:r>
          </a:p>
        </p:txBody>
      </p:sp>
    </p:spTree>
    <p:extLst>
      <p:ext uri="{BB962C8B-B14F-4D97-AF65-F5344CB8AC3E}">
        <p14:creationId xmlns:p14="http://schemas.microsoft.com/office/powerpoint/2010/main" val="173171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761</Words>
  <Application>Microsoft Office PowerPoint</Application>
  <PresentationFormat>화면 슬라이드 쇼(4:3)</PresentationFormat>
  <Paragraphs>68</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11</vt:i4>
      </vt:variant>
    </vt:vector>
  </HeadingPairs>
  <TitlesOfParts>
    <vt:vector size="17" baseType="lpstr">
      <vt:lpstr>맑은 고딕</vt:lpstr>
      <vt:lpstr>Arial</vt:lpstr>
      <vt:lpstr>Calibri</vt:lpstr>
      <vt:lpstr>Cambria Math</vt:lpstr>
      <vt:lpstr>Office Theme</vt:lpstr>
      <vt:lpstr>Custom Design</vt:lpstr>
      <vt:lpstr>PowerPoint 프레젠테이션</vt:lpstr>
      <vt:lpstr>Background</vt:lpstr>
      <vt:lpstr>Abstract</vt:lpstr>
      <vt:lpstr>Introduction</vt:lpstr>
      <vt:lpstr>Introduction</vt:lpstr>
      <vt:lpstr>Introduction</vt:lpstr>
      <vt:lpstr>DRQN</vt:lpstr>
      <vt:lpstr>DRQN</vt:lpstr>
      <vt:lpstr>Evaluation</vt:lpstr>
      <vt:lpstr>Evaluation</vt:lpstr>
      <vt:lpstr>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 UK</cp:lastModifiedBy>
  <cp:revision>46</cp:revision>
  <dcterms:created xsi:type="dcterms:W3CDTF">2014-04-01T16:35:38Z</dcterms:created>
  <dcterms:modified xsi:type="dcterms:W3CDTF">2018-11-20T10:13:09Z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D:\backup\OneDrive\강화학습 외부 스터디\논문 리뷰\template2.pptx</vt:lpwstr>
  </property>
</Properties>
</file>