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D5280-9A54-42A0-8211-827F06047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D5D632-2293-4FCF-95EB-C14386326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CCB96-509E-410E-A7BA-B58BF4AE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9EDD-CE47-4FBD-8EB4-6FB0D4422C49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0A85D-5CF5-44C8-82B5-9188C488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6BB37-9541-4926-8D25-AF8672F6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217F-F2CE-464D-B91B-152D4E69A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30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0F91D-EC63-4228-A3A4-671B736F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42DCE3-64AB-4174-98E7-CFB85F91E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5C1BB-5023-438B-97EE-7526607A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9EDD-CE47-4FBD-8EB4-6FB0D4422C49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65328-0060-406B-AC87-B6AD6453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9CFB4-3C69-40DA-964F-A5A08283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217F-F2CE-464D-B91B-152D4E69A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7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8E4D1F-9AF7-4CC7-AF62-A78C88E86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D6F47E-0C4E-45DA-857F-2882D2786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165CB-AB4C-4A86-B2D0-7D194BAC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9EDD-CE47-4FBD-8EB4-6FB0D4422C49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39C25-5434-460D-A663-E1211E6B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89E4D-BFEC-4318-B517-7D24FA84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217F-F2CE-464D-B91B-152D4E69A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2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B352E-0460-45F9-83A6-7BBA0BC1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3DF62-6091-45F5-9269-1927491A3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2BA50-7E04-4DCC-B36F-E1CBF73B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9EDD-CE47-4FBD-8EB4-6FB0D4422C49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21209C-D0C0-46B4-9248-527DE200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7E5B1-3F86-49BE-A329-48FB8AAB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217F-F2CE-464D-B91B-152D4E69A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2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C01E5-6E2E-4EC0-BFAD-57213514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EAA3F-8600-4879-B7AC-F482D4AD2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EE211-773E-44B8-BD76-7767410C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9EDD-CE47-4FBD-8EB4-6FB0D4422C49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AD3CB5-3B07-467F-953E-4D7B3C9E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2F8CF-AAA9-4150-9946-9EC90D80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217F-F2CE-464D-B91B-152D4E69A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63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AD6B3-D00D-41D9-B86B-0D7038BE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4D528E-82EE-46C0-8345-C63734F73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22E3AD-6FF0-4451-9F46-B949A9B01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93131-6401-4E8A-8AE7-B307F1DBE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9EDD-CE47-4FBD-8EB4-6FB0D4422C49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CBBB72-8303-4594-884D-39879172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9141ED-C9D1-4236-9B10-7BDA2E48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217F-F2CE-464D-B91B-152D4E69A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04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1676E-38B8-41F6-99A4-ECDFA111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0C5843-02C0-4282-A3B9-BA1874618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197CC-6414-449B-8144-08EF6B12A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09E5D0-06FD-41B7-A480-C363145D9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25E54F-E5FE-4C20-B6D8-8A20C85CA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03992-D9DC-4E4A-AC90-F8BCFED0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9EDD-CE47-4FBD-8EB4-6FB0D4422C49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3026C7-6E9A-4E48-B63F-5201DBFB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CCAA56-6875-4722-B34C-F983DB29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217F-F2CE-464D-B91B-152D4E69A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A39F8-3C30-417C-AE4B-57DA1397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E28660-7F42-44DB-8C66-70EFE7A6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9EDD-CE47-4FBD-8EB4-6FB0D4422C49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68074B-E459-44CA-B95E-1888F0B3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63E8C5-15E1-4CF8-96E5-C046E883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217F-F2CE-464D-B91B-152D4E69A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1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92F2E4-D769-4C6A-8B05-C8B136F4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9EDD-CE47-4FBD-8EB4-6FB0D4422C49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0381DC-D3A0-438F-B32C-55D8ADFBA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F5A14D-3EBA-4FD0-AC32-93CA4369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217F-F2CE-464D-B91B-152D4E69A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34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FC209-5743-49D7-A9ED-32C0A2C9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EB850-3C2F-46AA-852A-F4A7CEDE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4EB76D-1DB9-410A-8CA0-445218A74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D342C1-C461-4DD0-A078-B71C0144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9EDD-CE47-4FBD-8EB4-6FB0D4422C49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4AADF-56B8-4246-A269-7DF22337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DCE9F4-D396-408F-A773-228760B6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217F-F2CE-464D-B91B-152D4E69A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2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10838-0D23-439D-9ECE-31F9B4D0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BF1161-248D-49F4-8BE2-CCC057E22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FC44E3-FFAA-4431-A7FE-AA0000B5B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A7D063-A706-4548-ABC9-F7CED971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9EDD-CE47-4FBD-8EB4-6FB0D4422C49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304272-F097-4C17-B33B-69B0EB34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D4709-B02E-427F-9073-C4BF05DF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217F-F2CE-464D-B91B-152D4E69A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0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C9FAB2-F869-40E5-A195-8B0E19C6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503AB8-BA5B-42E4-AA2C-E75021EF1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5ADAB-4472-4A64-8B46-BEFC28025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E9EDD-CE47-4FBD-8EB4-6FB0D4422C49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69B3B-C3DA-440B-B8A6-F429C4A31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9E5C6-3579-4F23-B4BF-942029B46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217F-F2CE-464D-B91B-152D4E69A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8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89E92C-B5FA-4C88-87F8-66996ED921CB}"/>
              </a:ext>
            </a:extLst>
          </p:cNvPr>
          <p:cNvSpPr txBox="1"/>
          <p:nvPr/>
        </p:nvSpPr>
        <p:spPr>
          <a:xfrm>
            <a:off x="997131" y="2699657"/>
            <a:ext cx="101977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Dueling Network Architectures for Deep Reinforcement Learning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badi Extra Light" panose="020B0204020104020204" pitchFamily="34" charset="0"/>
                <a:ea typeface="배달의민족 주아" panose="02020603020101020101" pitchFamily="18" charset="-127"/>
              </a:rPr>
              <a:t>Ziyu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badi Extra Light" panose="020B0204020104020204" pitchFamily="34" charset="0"/>
                <a:ea typeface="배달의민족 주아" panose="02020603020101020101" pitchFamily="18" charset="-127"/>
              </a:rPr>
              <a:t> Wang, Tom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badi Extra Light" panose="020B0204020104020204" pitchFamily="34" charset="0"/>
                <a:ea typeface="배달의민족 주아" panose="02020603020101020101" pitchFamily="18" charset="-127"/>
              </a:rPr>
              <a:t>Schaul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badi Extra Light" panose="020B0204020104020204" pitchFamily="34" charset="0"/>
                <a:ea typeface="배달의민족 주아" panose="02020603020101020101" pitchFamily="18" charset="-127"/>
              </a:rPr>
              <a:t>, Matteo Hessel,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badi Extra Light" panose="020B0204020104020204" pitchFamily="34" charset="0"/>
                <a:ea typeface="배달의민족 주아" panose="02020603020101020101" pitchFamily="18" charset="-127"/>
              </a:rPr>
              <a:t>Hado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badi Extra Light" panose="020B0204020104020204" pitchFamily="34" charset="0"/>
                <a:ea typeface="배달의민족 주아" panose="02020603020101020101" pitchFamily="18" charset="-127"/>
              </a:rPr>
              <a:t> van Hasselt, Marc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badi Extra Light" panose="020B0204020104020204" pitchFamily="34" charset="0"/>
                <a:ea typeface="배달의민족 주아" panose="02020603020101020101" pitchFamily="18" charset="-127"/>
              </a:rPr>
              <a:t>Lanctot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badi Extra Light" panose="020B0204020104020204" pitchFamily="34" charset="0"/>
                <a:ea typeface="배달의민족 주아" panose="02020603020101020101" pitchFamily="18" charset="-127"/>
              </a:rPr>
              <a:t>, Nando de Freitas</a:t>
            </a:r>
          </a:p>
          <a:p>
            <a:pPr algn="ctr"/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DeepMind</a:t>
            </a: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ICML 2016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F5EE6-B350-4ED8-8EA3-48335492B097}"/>
              </a:ext>
            </a:extLst>
          </p:cNvPr>
          <p:cNvSpPr txBox="1"/>
          <p:nvPr/>
        </p:nvSpPr>
        <p:spPr>
          <a:xfrm>
            <a:off x="10058400" y="6348549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2018.11.14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송석정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79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[R] 6">
            <a:extLst>
              <a:ext uri="{FF2B5EF4-FFF2-40B4-BE49-F238E27FC236}">
                <a16:creationId xmlns:a16="http://schemas.microsoft.com/office/drawing/2014/main" id="{1190A72E-5335-4EE7-AA6D-0A4829D838F1}"/>
              </a:ext>
            </a:extLst>
          </p:cNvPr>
          <p:cNvCxnSpPr/>
          <p:nvPr/>
        </p:nvCxnSpPr>
        <p:spPr>
          <a:xfrm>
            <a:off x="276507" y="6461416"/>
            <a:ext cx="112164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D84659-771D-4BF4-B278-EC1865385CFF}"/>
              </a:ext>
            </a:extLst>
          </p:cNvPr>
          <p:cNvGrpSpPr/>
          <p:nvPr/>
        </p:nvGrpSpPr>
        <p:grpSpPr>
          <a:xfrm>
            <a:off x="481740" y="247119"/>
            <a:ext cx="900000" cy="39700"/>
            <a:chOff x="484243" y="251476"/>
            <a:chExt cx="1110970" cy="11062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5C31A2A-30A6-4368-B164-36B2F0599289}"/>
                </a:ext>
              </a:extLst>
            </p:cNvPr>
            <p:cNvSpPr>
              <a:spLocks/>
            </p:cNvSpPr>
            <p:nvPr/>
          </p:nvSpPr>
          <p:spPr>
            <a:xfrm>
              <a:off x="484243" y="251476"/>
              <a:ext cx="555485" cy="1106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0D23A4-0160-458D-95D6-BC668071CFB0}"/>
                </a:ext>
              </a:extLst>
            </p:cNvPr>
            <p:cNvSpPr>
              <a:spLocks/>
            </p:cNvSpPr>
            <p:nvPr/>
          </p:nvSpPr>
          <p:spPr>
            <a:xfrm>
              <a:off x="1039728" y="251476"/>
              <a:ext cx="555485" cy="110628"/>
            </a:xfrm>
            <a:prstGeom prst="rect">
              <a:avLst/>
            </a:prstGeom>
            <a:solidFill>
              <a:srgbClr val="6077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D19FC6A-9642-4C12-B6ED-D30CB97C4A5B}"/>
              </a:ext>
            </a:extLst>
          </p:cNvPr>
          <p:cNvSpPr txBox="1"/>
          <p:nvPr/>
        </p:nvSpPr>
        <p:spPr>
          <a:xfrm>
            <a:off x="404390" y="396583"/>
            <a:ext cx="1335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 Points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CD4CC6-F174-4276-9229-E88966E8FEA8}"/>
                  </a:ext>
                </a:extLst>
              </p:cNvPr>
              <p:cNvSpPr txBox="1"/>
              <p:nvPr/>
            </p:nvSpPr>
            <p:spPr>
              <a:xfrm>
                <a:off x="2209827" y="1816859"/>
                <a:ext cx="8534400" cy="3224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Two separate estimation: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accent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State value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𝑉</m:t>
                    </m:r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(</m:t>
                    </m:r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𝑠</m:t>
                    </m:r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;</m:t>
                    </m:r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𝜃</m:t>
                    </m:r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𝛽</m:t>
                    </m:r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 </a:t>
                </a:r>
                <a:r>
                  <a:rPr lang="en-US" altLang="ko-KR" dirty="0"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and </a:t>
                </a:r>
                <a:r>
                  <a:rPr lang="en-US" altLang="ko-KR" b="1" dirty="0">
                    <a:solidFill>
                      <a:schemeClr val="accent2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action advantage function</a:t>
                </a:r>
                <a:r>
                  <a:rPr lang="en-US" altLang="ko-KR" b="1" dirty="0">
                    <a:solidFill>
                      <a:schemeClr val="accent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𝐴</m:t>
                    </m:r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(</m:t>
                    </m:r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𝑠</m:t>
                    </m:r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𝑎</m:t>
                    </m:r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;</m:t>
                    </m:r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𝜃</m:t>
                    </m:r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𝛼</m:t>
                    </m:r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)</m:t>
                    </m:r>
                  </m:oMath>
                </a14:m>
                <a:endParaRPr lang="en-US" altLang="ko-KR" dirty="0">
                  <a:solidFill>
                    <a:schemeClr val="accent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accent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Automatically produce them without any extra supervision.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Useful in state where its actions do not affect in any relevant way.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For many states, it is unnecessary to estimate the value of each action choice.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CD4CC6-F174-4276-9229-E88966E8F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27" y="1816859"/>
                <a:ext cx="8534400" cy="3224281"/>
              </a:xfrm>
              <a:prstGeom prst="rect">
                <a:avLst/>
              </a:prstGeom>
              <a:blipFill>
                <a:blip r:embed="rId2"/>
                <a:stretch>
                  <a:fillRect l="-643" t="-945" b="-20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A0CE928-1C3B-4602-A9AE-B6F73A8F9151}"/>
              </a:ext>
            </a:extLst>
          </p:cNvPr>
          <p:cNvCxnSpPr/>
          <p:nvPr/>
        </p:nvCxnSpPr>
        <p:spPr>
          <a:xfrm flipH="1">
            <a:off x="2002972" y="1968341"/>
            <a:ext cx="95795" cy="95795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26B9698-569D-4BEB-B321-19682CA345D8}"/>
              </a:ext>
            </a:extLst>
          </p:cNvPr>
          <p:cNvCxnSpPr/>
          <p:nvPr/>
        </p:nvCxnSpPr>
        <p:spPr>
          <a:xfrm flipH="1">
            <a:off x="2002972" y="3143998"/>
            <a:ext cx="95795" cy="95795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36659BA-B156-412C-81FD-8B7ABAB2A806}"/>
              </a:ext>
            </a:extLst>
          </p:cNvPr>
          <p:cNvCxnSpPr/>
          <p:nvPr/>
        </p:nvCxnSpPr>
        <p:spPr>
          <a:xfrm flipH="1">
            <a:off x="2002972" y="3945187"/>
            <a:ext cx="95795" cy="95795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301E35D-896B-4CD0-9230-A167DEED0510}"/>
              </a:ext>
            </a:extLst>
          </p:cNvPr>
          <p:cNvCxnSpPr/>
          <p:nvPr/>
        </p:nvCxnSpPr>
        <p:spPr>
          <a:xfrm flipH="1">
            <a:off x="2002972" y="4779033"/>
            <a:ext cx="95795" cy="95795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69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[R] 6">
            <a:extLst>
              <a:ext uri="{FF2B5EF4-FFF2-40B4-BE49-F238E27FC236}">
                <a16:creationId xmlns:a16="http://schemas.microsoft.com/office/drawing/2014/main" id="{1190A72E-5335-4EE7-AA6D-0A4829D838F1}"/>
              </a:ext>
            </a:extLst>
          </p:cNvPr>
          <p:cNvCxnSpPr/>
          <p:nvPr/>
        </p:nvCxnSpPr>
        <p:spPr>
          <a:xfrm>
            <a:off x="276507" y="6461416"/>
            <a:ext cx="112164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D84659-771D-4BF4-B278-EC1865385CFF}"/>
              </a:ext>
            </a:extLst>
          </p:cNvPr>
          <p:cNvGrpSpPr/>
          <p:nvPr/>
        </p:nvGrpSpPr>
        <p:grpSpPr>
          <a:xfrm>
            <a:off x="481740" y="247119"/>
            <a:ext cx="900000" cy="39700"/>
            <a:chOff x="484243" y="251476"/>
            <a:chExt cx="1110970" cy="11062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5C31A2A-30A6-4368-B164-36B2F0599289}"/>
                </a:ext>
              </a:extLst>
            </p:cNvPr>
            <p:cNvSpPr>
              <a:spLocks/>
            </p:cNvSpPr>
            <p:nvPr/>
          </p:nvSpPr>
          <p:spPr>
            <a:xfrm>
              <a:off x="484243" y="251476"/>
              <a:ext cx="555485" cy="1106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0D23A4-0160-458D-95D6-BC668071CFB0}"/>
                </a:ext>
              </a:extLst>
            </p:cNvPr>
            <p:cNvSpPr>
              <a:spLocks/>
            </p:cNvSpPr>
            <p:nvPr/>
          </p:nvSpPr>
          <p:spPr>
            <a:xfrm>
              <a:off x="1039728" y="251476"/>
              <a:ext cx="555485" cy="110628"/>
            </a:xfrm>
            <a:prstGeom prst="rect">
              <a:avLst/>
            </a:prstGeom>
            <a:solidFill>
              <a:srgbClr val="6077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D19FC6A-9642-4C12-B6ED-D30CB97C4A5B}"/>
              </a:ext>
            </a:extLst>
          </p:cNvPr>
          <p:cNvSpPr txBox="1"/>
          <p:nvPr/>
        </p:nvSpPr>
        <p:spPr>
          <a:xfrm>
            <a:off x="404390" y="396583"/>
            <a:ext cx="162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Architecture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CD4CC6-F174-4276-9229-E88966E8FEA8}"/>
                  </a:ext>
                </a:extLst>
              </p:cNvPr>
              <p:cNvSpPr txBox="1"/>
              <p:nvPr/>
            </p:nvSpPr>
            <p:spPr>
              <a:xfrm>
                <a:off x="6389403" y="2440416"/>
                <a:ext cx="4459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m:t>𝑠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m:t>𝑎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m:t>;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m:t>𝜃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m:t>𝛼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m:t>𝛽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m:t>𝑠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m:t>;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m:t>𝜃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맑은 고딕 Semilight" panose="020B0502040204020203" pitchFamily="50" charset="-127"/>
                              <a:cs typeface="맑은 고딕 Semilight" panose="020B0502040204020203" pitchFamily="50" charset="-127"/>
                            </a:rPr>
                            <m:t>𝛽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m:t>𝐴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m:t>𝑠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m:t>𝑎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m:t>;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m:t>𝜃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m:t>𝛼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CD4CC6-F174-4276-9229-E88966E8F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403" y="2440416"/>
                <a:ext cx="4459164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724AF8E5-93C8-4B69-A127-39F3E3CE45B9}"/>
              </a:ext>
            </a:extLst>
          </p:cNvPr>
          <p:cNvGrpSpPr/>
          <p:nvPr/>
        </p:nvGrpSpPr>
        <p:grpSpPr>
          <a:xfrm>
            <a:off x="632571" y="1564700"/>
            <a:ext cx="5300372" cy="4189229"/>
            <a:chOff x="795628" y="1364646"/>
            <a:chExt cx="5300372" cy="418922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DDD8EC6-151F-42C7-ADCF-FA84270EC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628" y="1447953"/>
              <a:ext cx="5300372" cy="410592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DC52DA-6D43-48E7-A25B-D48A73D237AF}"/>
                </a:ext>
              </a:extLst>
            </p:cNvPr>
            <p:cNvSpPr txBox="1"/>
            <p:nvPr/>
          </p:nvSpPr>
          <p:spPr>
            <a:xfrm>
              <a:off x="2503382" y="1364646"/>
              <a:ext cx="87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DQN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834981-1AFB-4757-B9D7-15C9D41C35DA}"/>
                </a:ext>
              </a:extLst>
            </p:cNvPr>
            <p:cNvSpPr txBox="1"/>
            <p:nvPr/>
          </p:nvSpPr>
          <p:spPr>
            <a:xfrm>
              <a:off x="2387972" y="3414820"/>
              <a:ext cx="1100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Dueling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6EB64A7-FAAD-4970-B1CF-5B9B227AD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579" y="3984206"/>
            <a:ext cx="5190415" cy="1323047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C251616-AF67-4D78-BC99-F72016B8A86E}"/>
              </a:ext>
            </a:extLst>
          </p:cNvPr>
          <p:cNvCxnSpPr/>
          <p:nvPr/>
        </p:nvCxnSpPr>
        <p:spPr>
          <a:xfrm>
            <a:off x="8775551" y="3172897"/>
            <a:ext cx="0" cy="4263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D398F20-A837-4895-995A-3559309EBA73}"/>
                  </a:ext>
                </a:extLst>
              </p:cNvPr>
              <p:cNvSpPr/>
              <p:nvPr/>
            </p:nvSpPr>
            <p:spPr>
              <a:xfrm>
                <a:off x="4779252" y="3614874"/>
                <a:ext cx="401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𝑉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D398F20-A837-4895-995A-3559309EB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252" y="3614874"/>
                <a:ext cx="4019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2C1AD41-6A30-4BDC-A1EC-2D07F60C09A8}"/>
                  </a:ext>
                </a:extLst>
              </p:cNvPr>
              <p:cNvSpPr/>
              <p:nvPr/>
            </p:nvSpPr>
            <p:spPr>
              <a:xfrm>
                <a:off x="4779252" y="5392731"/>
                <a:ext cx="401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𝐴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2C1AD41-6A30-4BDC-A1EC-2D07F60C09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252" y="5392731"/>
                <a:ext cx="4019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6052B2D-CD34-4BC7-8BB4-77B5C446CE7E}"/>
                  </a:ext>
                </a:extLst>
              </p:cNvPr>
              <p:cNvSpPr/>
              <p:nvPr/>
            </p:nvSpPr>
            <p:spPr>
              <a:xfrm>
                <a:off x="5482780" y="4461063"/>
                <a:ext cx="412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𝑄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6052B2D-CD34-4BC7-8BB4-77B5C446CE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780" y="4461063"/>
                <a:ext cx="412613" cy="369332"/>
              </a:xfrm>
              <a:prstGeom prst="rect">
                <a:avLst/>
              </a:prstGeom>
              <a:blipFill>
                <a:blip r:embed="rId7"/>
                <a:stretch>
                  <a:fillRect l="-2941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08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[R] 6">
            <a:extLst>
              <a:ext uri="{FF2B5EF4-FFF2-40B4-BE49-F238E27FC236}">
                <a16:creationId xmlns:a16="http://schemas.microsoft.com/office/drawing/2014/main" id="{1190A72E-5335-4EE7-AA6D-0A4829D838F1}"/>
              </a:ext>
            </a:extLst>
          </p:cNvPr>
          <p:cNvCxnSpPr/>
          <p:nvPr/>
        </p:nvCxnSpPr>
        <p:spPr>
          <a:xfrm>
            <a:off x="276507" y="6461416"/>
            <a:ext cx="112164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D84659-771D-4BF4-B278-EC1865385CFF}"/>
              </a:ext>
            </a:extLst>
          </p:cNvPr>
          <p:cNvGrpSpPr/>
          <p:nvPr/>
        </p:nvGrpSpPr>
        <p:grpSpPr>
          <a:xfrm>
            <a:off x="481740" y="247119"/>
            <a:ext cx="900000" cy="39700"/>
            <a:chOff x="484243" y="251476"/>
            <a:chExt cx="1110970" cy="11062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5C31A2A-30A6-4368-B164-36B2F0599289}"/>
                </a:ext>
              </a:extLst>
            </p:cNvPr>
            <p:cNvSpPr>
              <a:spLocks/>
            </p:cNvSpPr>
            <p:nvPr/>
          </p:nvSpPr>
          <p:spPr>
            <a:xfrm>
              <a:off x="484243" y="251476"/>
              <a:ext cx="555485" cy="1106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0D23A4-0160-458D-95D6-BC668071CFB0}"/>
                </a:ext>
              </a:extLst>
            </p:cNvPr>
            <p:cNvSpPr>
              <a:spLocks/>
            </p:cNvSpPr>
            <p:nvPr/>
          </p:nvSpPr>
          <p:spPr>
            <a:xfrm>
              <a:off x="1039728" y="251476"/>
              <a:ext cx="555485" cy="110628"/>
            </a:xfrm>
            <a:prstGeom prst="rect">
              <a:avLst/>
            </a:prstGeom>
            <a:solidFill>
              <a:srgbClr val="6077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D19FC6A-9642-4C12-B6ED-D30CB97C4A5B}"/>
              </a:ext>
            </a:extLst>
          </p:cNvPr>
          <p:cNvSpPr txBox="1"/>
          <p:nvPr/>
        </p:nvSpPr>
        <p:spPr>
          <a:xfrm>
            <a:off x="404390" y="396583"/>
            <a:ext cx="162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Architecture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6EB64A7-FAAD-4970-B1CF-5B9B227AD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412" y="3952659"/>
            <a:ext cx="4625582" cy="11790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323A4F-ED6E-49AB-B37D-C7A0DD03EE69}"/>
                  </a:ext>
                </a:extLst>
              </p:cNvPr>
              <p:cNvSpPr txBox="1"/>
              <p:nvPr/>
            </p:nvSpPr>
            <p:spPr>
              <a:xfrm>
                <a:off x="1521005" y="1107502"/>
                <a:ext cx="872748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rPr>
                        </m:ctrlPr>
                      </m:dPr>
                      <m:e>
                        <m:r>
                          <a:rPr lang="en-US" altLang="ko-KR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rPr>
                          <m:t>𝑠</m:t>
                        </m:r>
                        <m:r>
                          <a:rPr lang="en-US" altLang="ko-KR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rPr>
                          <m:t>,</m:t>
                        </m:r>
                        <m:r>
                          <a:rPr lang="en-US" altLang="ko-KR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rPr>
                          <m:t>𝑎</m:t>
                        </m:r>
                        <m:r>
                          <a:rPr lang="en-US" altLang="ko-KR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rPr>
                          <m:t>;</m:t>
                        </m:r>
                        <m:r>
                          <a:rPr lang="en-US" altLang="ko-KR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rPr>
                          <m:t>𝜃</m:t>
                        </m:r>
                        <m:r>
                          <a:rPr lang="en-US" altLang="ko-KR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rPr>
                          <m:t>, </m:t>
                        </m:r>
                        <m:r>
                          <a:rPr lang="en-US" altLang="ko-KR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rPr>
                          <m:t>𝛼</m:t>
                        </m:r>
                        <m:r>
                          <a:rPr lang="en-US" altLang="ko-KR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rPr>
                          <m:t>,</m:t>
                        </m:r>
                        <m:r>
                          <a:rPr lang="en-US" altLang="ko-KR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 is only a parameterized estimate of the True Q-function.</a:t>
                </a:r>
              </a:p>
              <a:p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  <a:p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Moreover, it would be wrong to conclude that </a:t>
                </a:r>
                <a14:m>
                  <m:oMath xmlns:m="http://schemas.openxmlformats.org/officeDocument/2006/math">
                    <m:r>
                      <a:rPr lang="en-US" altLang="ko-KR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𝑉</m:t>
                    </m:r>
                    <m:r>
                      <a:rPr lang="en-US" altLang="ko-KR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(</m:t>
                    </m:r>
                    <m:r>
                      <a:rPr lang="en-US" altLang="ko-KR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𝑠</m:t>
                    </m:r>
                    <m:r>
                      <a:rPr lang="en-US" altLang="ko-KR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;</m:t>
                    </m:r>
                    <m:r>
                      <a:rPr lang="en-US" altLang="ko-KR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𝜃</m:t>
                    </m:r>
                    <m:r>
                      <a:rPr lang="en-US" altLang="ko-KR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,</m:t>
                    </m:r>
                    <m:r>
                      <a:rPr lang="en-US" altLang="ko-KR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𝛽</m:t>
                    </m:r>
                    <m:r>
                      <a:rPr lang="en-US" altLang="ko-KR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is a good estimator, or likewise that </a:t>
                </a:r>
                <a14:m>
                  <m:oMath xmlns:m="http://schemas.openxmlformats.org/officeDocument/2006/math">
                    <m:r>
                      <a:rPr lang="en-US" altLang="ko-KR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𝐴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rPr>
                        </m:ctrlPr>
                      </m:dPr>
                      <m:e>
                        <m:r>
                          <a:rPr lang="en-US" altLang="ko-KR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rPr>
                          <m:t>𝑠</m:t>
                        </m:r>
                        <m:r>
                          <a:rPr lang="en-US" altLang="ko-KR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rPr>
                          <m:t>,</m:t>
                        </m:r>
                        <m:r>
                          <a:rPr lang="en-US" altLang="ko-KR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rPr>
                          <m:t>𝑎</m:t>
                        </m:r>
                        <m:r>
                          <a:rPr lang="en-US" altLang="ko-KR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rPr>
                          <m:t>;</m:t>
                        </m:r>
                        <m:r>
                          <a:rPr lang="en-US" altLang="ko-KR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rPr>
                          <m:t>𝜃</m:t>
                        </m:r>
                        <m:r>
                          <a:rPr lang="en-US" altLang="ko-KR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rPr>
                          <m:t>,</m:t>
                        </m:r>
                        <m:r>
                          <a:rPr lang="en-US" altLang="ko-KR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맑은 고딕 Semilight" panose="020B0502040204020203" pitchFamily="50" charset="-127"/>
                            <a:cs typeface="맑은 고딕 Semilight" panose="020B0502040204020203" pitchFamily="50" charset="-127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 provides a reasonable estimate of the advantage function.</a:t>
                </a:r>
              </a:p>
              <a:p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  <a:p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Unidentifiable in the sense that given Q, we cannot recover </a:t>
                </a:r>
                <a14:m>
                  <m:oMath xmlns:m="http://schemas.openxmlformats.org/officeDocument/2006/math">
                    <m:r>
                      <a:rPr lang="en-US" altLang="ko-KR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𝑉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rPr>
                      <m:t>𝐴</m:t>
                    </m:r>
                  </m:oMath>
                </a14:m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uniquely. </a:t>
                </a:r>
              </a:p>
              <a:p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  <a:p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To address this issue, </a:t>
                </a:r>
              </a:p>
              <a:p>
                <a:endParaRPr lang="en-US" altLang="ko-KR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  <a:p>
                <a:endParaRPr lang="en-US" altLang="ko-KR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323A4F-ED6E-49AB-B37D-C7A0DD03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005" y="1107502"/>
                <a:ext cx="8727489" cy="2862322"/>
              </a:xfrm>
              <a:prstGeom prst="rect">
                <a:avLst/>
              </a:prstGeom>
              <a:blipFill>
                <a:blip r:embed="rId3"/>
                <a:stretch>
                  <a:fillRect l="-629" t="-1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741DC1AA-1718-4AD5-A201-3AD8F9958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77" y="4027147"/>
            <a:ext cx="4911634" cy="1104582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CF17E1-A0E4-4BB9-86F9-53B099A2F635}"/>
              </a:ext>
            </a:extLst>
          </p:cNvPr>
          <p:cNvCxnSpPr>
            <a:cxnSpLocks/>
          </p:cNvCxnSpPr>
          <p:nvPr/>
        </p:nvCxnSpPr>
        <p:spPr>
          <a:xfrm>
            <a:off x="6165669" y="4648233"/>
            <a:ext cx="4789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88A976-9098-4339-A4CB-48AE5F43773D}"/>
              </a:ext>
            </a:extLst>
          </p:cNvPr>
          <p:cNvSpPr txBox="1"/>
          <p:nvPr/>
        </p:nvSpPr>
        <p:spPr>
          <a:xfrm>
            <a:off x="1521006" y="5625472"/>
            <a:ext cx="657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This loses the original semantics, but it increases the stability.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532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[R] 6">
            <a:extLst>
              <a:ext uri="{FF2B5EF4-FFF2-40B4-BE49-F238E27FC236}">
                <a16:creationId xmlns:a16="http://schemas.microsoft.com/office/drawing/2014/main" id="{1190A72E-5335-4EE7-AA6D-0A4829D838F1}"/>
              </a:ext>
            </a:extLst>
          </p:cNvPr>
          <p:cNvCxnSpPr/>
          <p:nvPr/>
        </p:nvCxnSpPr>
        <p:spPr>
          <a:xfrm>
            <a:off x="276507" y="6461416"/>
            <a:ext cx="112164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D84659-771D-4BF4-B278-EC1865385CFF}"/>
              </a:ext>
            </a:extLst>
          </p:cNvPr>
          <p:cNvGrpSpPr/>
          <p:nvPr/>
        </p:nvGrpSpPr>
        <p:grpSpPr>
          <a:xfrm>
            <a:off x="481740" y="247119"/>
            <a:ext cx="900000" cy="39700"/>
            <a:chOff x="484243" y="251476"/>
            <a:chExt cx="1110970" cy="11062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5C31A2A-30A6-4368-B164-36B2F0599289}"/>
                </a:ext>
              </a:extLst>
            </p:cNvPr>
            <p:cNvSpPr>
              <a:spLocks/>
            </p:cNvSpPr>
            <p:nvPr/>
          </p:nvSpPr>
          <p:spPr>
            <a:xfrm>
              <a:off x="484243" y="251476"/>
              <a:ext cx="555485" cy="1106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0D23A4-0160-458D-95D6-BC668071CFB0}"/>
                </a:ext>
              </a:extLst>
            </p:cNvPr>
            <p:cNvSpPr>
              <a:spLocks/>
            </p:cNvSpPr>
            <p:nvPr/>
          </p:nvSpPr>
          <p:spPr>
            <a:xfrm>
              <a:off x="1039728" y="251476"/>
              <a:ext cx="555485" cy="110628"/>
            </a:xfrm>
            <a:prstGeom prst="rect">
              <a:avLst/>
            </a:prstGeom>
            <a:solidFill>
              <a:srgbClr val="6077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D19FC6A-9642-4C12-B6ED-D30CB97C4A5B}"/>
              </a:ext>
            </a:extLst>
          </p:cNvPr>
          <p:cNvSpPr txBox="1"/>
          <p:nvPr/>
        </p:nvSpPr>
        <p:spPr>
          <a:xfrm>
            <a:off x="404390" y="396583"/>
            <a:ext cx="172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Saliency maps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A0CE928-1C3B-4602-A9AE-B6F73A8F9151}"/>
              </a:ext>
            </a:extLst>
          </p:cNvPr>
          <p:cNvCxnSpPr/>
          <p:nvPr/>
        </p:nvCxnSpPr>
        <p:spPr>
          <a:xfrm flipH="1">
            <a:off x="1971581" y="1546115"/>
            <a:ext cx="95795" cy="95795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26B9698-569D-4BEB-B321-19682CA345D8}"/>
              </a:ext>
            </a:extLst>
          </p:cNvPr>
          <p:cNvCxnSpPr/>
          <p:nvPr/>
        </p:nvCxnSpPr>
        <p:spPr>
          <a:xfrm flipH="1">
            <a:off x="1971581" y="2338595"/>
            <a:ext cx="95795" cy="95795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0EFE4CF4-C0EB-4B1A-9AC8-22D869251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40" y="3263410"/>
            <a:ext cx="4183414" cy="28177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27DEA8D-ECFB-4F3C-A8DA-28E7668B1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814" y="3288178"/>
            <a:ext cx="4212266" cy="27697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5BCB09-038D-4264-BE9C-7259B799409E}"/>
              </a:ext>
            </a:extLst>
          </p:cNvPr>
          <p:cNvSpPr txBox="1"/>
          <p:nvPr/>
        </p:nvSpPr>
        <p:spPr>
          <a:xfrm>
            <a:off x="2210692" y="1378423"/>
            <a:ext cx="8175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The </a:t>
            </a:r>
            <a:r>
              <a:rPr lang="en-US" altLang="ko-KR" b="1" dirty="0">
                <a:solidFill>
                  <a:schemeClr val="accen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value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steam pay attention to the horizon where the appearance of a car could affect future performance. 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The </a:t>
            </a:r>
            <a:r>
              <a:rPr lang="en-US" altLang="ko-KR" b="1" dirty="0">
                <a:solidFill>
                  <a:schemeClr val="accent2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advantage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stream pay attention only when there are cars immediately in front.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33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2BFB6C8-5E28-421F-BAC2-E9453A6B85D2}"/>
              </a:ext>
            </a:extLst>
          </p:cNvPr>
          <p:cNvSpPr/>
          <p:nvPr/>
        </p:nvSpPr>
        <p:spPr>
          <a:xfrm>
            <a:off x="1608636" y="1228784"/>
            <a:ext cx="9052158" cy="4609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Corridor with 5, 10 and 20 actions (no-ops)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Dueling often lead to much faster convergence than single stream in large action space.</a:t>
            </a:r>
          </a:p>
        </p:txBody>
      </p:sp>
      <p:cxnSp>
        <p:nvCxnSpPr>
          <p:cNvPr id="2" name="직선 연결선[R] 6">
            <a:extLst>
              <a:ext uri="{FF2B5EF4-FFF2-40B4-BE49-F238E27FC236}">
                <a16:creationId xmlns:a16="http://schemas.microsoft.com/office/drawing/2014/main" id="{1190A72E-5335-4EE7-AA6D-0A4829D838F1}"/>
              </a:ext>
            </a:extLst>
          </p:cNvPr>
          <p:cNvCxnSpPr/>
          <p:nvPr/>
        </p:nvCxnSpPr>
        <p:spPr>
          <a:xfrm>
            <a:off x="276507" y="6461416"/>
            <a:ext cx="112164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D84659-771D-4BF4-B278-EC1865385CFF}"/>
              </a:ext>
            </a:extLst>
          </p:cNvPr>
          <p:cNvGrpSpPr/>
          <p:nvPr/>
        </p:nvGrpSpPr>
        <p:grpSpPr>
          <a:xfrm>
            <a:off x="481740" y="247119"/>
            <a:ext cx="900000" cy="39700"/>
            <a:chOff x="484243" y="251476"/>
            <a:chExt cx="1110970" cy="11062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5C31A2A-30A6-4368-B164-36B2F0599289}"/>
                </a:ext>
              </a:extLst>
            </p:cNvPr>
            <p:cNvSpPr>
              <a:spLocks/>
            </p:cNvSpPr>
            <p:nvPr/>
          </p:nvSpPr>
          <p:spPr>
            <a:xfrm>
              <a:off x="484243" y="251476"/>
              <a:ext cx="555485" cy="1106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0D23A4-0160-458D-95D6-BC668071CFB0}"/>
                </a:ext>
              </a:extLst>
            </p:cNvPr>
            <p:cNvSpPr>
              <a:spLocks/>
            </p:cNvSpPr>
            <p:nvPr/>
          </p:nvSpPr>
          <p:spPr>
            <a:xfrm>
              <a:off x="1039728" y="251476"/>
              <a:ext cx="555485" cy="110628"/>
            </a:xfrm>
            <a:prstGeom prst="rect">
              <a:avLst/>
            </a:prstGeom>
            <a:solidFill>
              <a:srgbClr val="6077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D19FC6A-9642-4C12-B6ED-D30CB97C4A5B}"/>
              </a:ext>
            </a:extLst>
          </p:cNvPr>
          <p:cNvSpPr txBox="1"/>
          <p:nvPr/>
        </p:nvSpPr>
        <p:spPr>
          <a:xfrm>
            <a:off x="404390" y="396583"/>
            <a:ext cx="1537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Experiments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B534C3-B885-40D5-B616-CEE6141AC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40" y="2328892"/>
            <a:ext cx="95059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1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[R] 6">
            <a:extLst>
              <a:ext uri="{FF2B5EF4-FFF2-40B4-BE49-F238E27FC236}">
                <a16:creationId xmlns:a16="http://schemas.microsoft.com/office/drawing/2014/main" id="{1190A72E-5335-4EE7-AA6D-0A4829D838F1}"/>
              </a:ext>
            </a:extLst>
          </p:cNvPr>
          <p:cNvCxnSpPr/>
          <p:nvPr/>
        </p:nvCxnSpPr>
        <p:spPr>
          <a:xfrm>
            <a:off x="276507" y="6461416"/>
            <a:ext cx="112164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D84659-771D-4BF4-B278-EC1865385CFF}"/>
              </a:ext>
            </a:extLst>
          </p:cNvPr>
          <p:cNvGrpSpPr/>
          <p:nvPr/>
        </p:nvGrpSpPr>
        <p:grpSpPr>
          <a:xfrm>
            <a:off x="481740" y="247119"/>
            <a:ext cx="900000" cy="39700"/>
            <a:chOff x="484243" y="251476"/>
            <a:chExt cx="1110970" cy="11062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5C31A2A-30A6-4368-B164-36B2F0599289}"/>
                </a:ext>
              </a:extLst>
            </p:cNvPr>
            <p:cNvSpPr>
              <a:spLocks/>
            </p:cNvSpPr>
            <p:nvPr/>
          </p:nvSpPr>
          <p:spPr>
            <a:xfrm>
              <a:off x="484243" y="251476"/>
              <a:ext cx="555485" cy="1106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0D23A4-0160-458D-95D6-BC668071CFB0}"/>
                </a:ext>
              </a:extLst>
            </p:cNvPr>
            <p:cNvSpPr>
              <a:spLocks/>
            </p:cNvSpPr>
            <p:nvPr/>
          </p:nvSpPr>
          <p:spPr>
            <a:xfrm>
              <a:off x="1039728" y="251476"/>
              <a:ext cx="555485" cy="110628"/>
            </a:xfrm>
            <a:prstGeom prst="rect">
              <a:avLst/>
            </a:prstGeom>
            <a:solidFill>
              <a:srgbClr val="6077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D19FC6A-9642-4C12-B6ED-D30CB97C4A5B}"/>
              </a:ext>
            </a:extLst>
          </p:cNvPr>
          <p:cNvSpPr txBox="1"/>
          <p:nvPr/>
        </p:nvSpPr>
        <p:spPr>
          <a:xfrm>
            <a:off x="404390" y="396583"/>
            <a:ext cx="1537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Experiments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21D680-4E4E-45B7-BC7C-F2E370646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614" y="463626"/>
            <a:ext cx="6413996" cy="59307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20AFC9-6B24-4E35-9DF8-8B3D00EC098C}"/>
              </a:ext>
            </a:extLst>
          </p:cNvPr>
          <p:cNvSpPr txBox="1"/>
          <p:nvPr/>
        </p:nvSpPr>
        <p:spPr>
          <a:xfrm>
            <a:off x="608632" y="4563291"/>
            <a:ext cx="459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Improvements of dueling architecture over Prioritized DDQN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21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[R] 6">
            <a:extLst>
              <a:ext uri="{FF2B5EF4-FFF2-40B4-BE49-F238E27FC236}">
                <a16:creationId xmlns:a16="http://schemas.microsoft.com/office/drawing/2014/main" id="{1190A72E-5335-4EE7-AA6D-0A4829D838F1}"/>
              </a:ext>
            </a:extLst>
          </p:cNvPr>
          <p:cNvCxnSpPr/>
          <p:nvPr/>
        </p:nvCxnSpPr>
        <p:spPr>
          <a:xfrm>
            <a:off x="276507" y="6461416"/>
            <a:ext cx="112164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D84659-771D-4BF4-B278-EC1865385CFF}"/>
              </a:ext>
            </a:extLst>
          </p:cNvPr>
          <p:cNvGrpSpPr/>
          <p:nvPr/>
        </p:nvGrpSpPr>
        <p:grpSpPr>
          <a:xfrm>
            <a:off x="481740" y="247119"/>
            <a:ext cx="900000" cy="39700"/>
            <a:chOff x="484243" y="251476"/>
            <a:chExt cx="1110970" cy="11062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5C31A2A-30A6-4368-B164-36B2F0599289}"/>
                </a:ext>
              </a:extLst>
            </p:cNvPr>
            <p:cNvSpPr>
              <a:spLocks/>
            </p:cNvSpPr>
            <p:nvPr/>
          </p:nvSpPr>
          <p:spPr>
            <a:xfrm>
              <a:off x="484243" y="251476"/>
              <a:ext cx="555485" cy="1106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0D23A4-0160-458D-95D6-BC668071CFB0}"/>
                </a:ext>
              </a:extLst>
            </p:cNvPr>
            <p:cNvSpPr>
              <a:spLocks/>
            </p:cNvSpPr>
            <p:nvPr/>
          </p:nvSpPr>
          <p:spPr>
            <a:xfrm>
              <a:off x="1039728" y="251476"/>
              <a:ext cx="555485" cy="110628"/>
            </a:xfrm>
            <a:prstGeom prst="rect">
              <a:avLst/>
            </a:prstGeom>
            <a:solidFill>
              <a:srgbClr val="6077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D19FC6A-9642-4C12-B6ED-D30CB97C4A5B}"/>
              </a:ext>
            </a:extLst>
          </p:cNvPr>
          <p:cNvSpPr txBox="1"/>
          <p:nvPr/>
        </p:nvSpPr>
        <p:spPr>
          <a:xfrm>
            <a:off x="404390" y="396583"/>
            <a:ext cx="182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Implementation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6C8381-1442-4F7A-A389-810A622B8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0" y="286819"/>
            <a:ext cx="8896350" cy="58959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1172C39-19CD-4B60-8584-29FC351DCF48}"/>
              </a:ext>
            </a:extLst>
          </p:cNvPr>
          <p:cNvSpPr/>
          <p:nvPr/>
        </p:nvSpPr>
        <p:spPr>
          <a:xfrm>
            <a:off x="4153989" y="5556069"/>
            <a:ext cx="3091542" cy="5399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63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275</Words>
  <Application>Microsoft Office PowerPoint</Application>
  <PresentationFormat>와이드스크린</PresentationFormat>
  <Paragraphs>54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맑은 고딕 Semilight</vt:lpstr>
      <vt:lpstr>배달의민족 주아</vt:lpstr>
      <vt:lpstr>Abadi Extra Light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 Song</dc:creator>
  <cp:lastModifiedBy>SJ Song</cp:lastModifiedBy>
  <cp:revision>11</cp:revision>
  <dcterms:created xsi:type="dcterms:W3CDTF">2018-11-13T08:06:29Z</dcterms:created>
  <dcterms:modified xsi:type="dcterms:W3CDTF">2018-11-14T09:18:35Z</dcterms:modified>
</cp:coreProperties>
</file>