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340" r:id="rId3"/>
    <p:sldId id="343" r:id="rId4"/>
    <p:sldId id="341" r:id="rId5"/>
    <p:sldId id="407" r:id="rId6"/>
    <p:sldId id="326" r:id="rId7"/>
    <p:sldId id="298" r:id="rId8"/>
    <p:sldId id="436" r:id="rId9"/>
    <p:sldId id="437" r:id="rId10"/>
    <p:sldId id="327" r:id="rId11"/>
    <p:sldId id="388" r:id="rId12"/>
    <p:sldId id="260" r:id="rId13"/>
    <p:sldId id="4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th McCloskey" initials="KM" lastIdx="5" clrIdx="0">
    <p:extLst>
      <p:ext uri="{19B8F6BF-5375-455C-9EA6-DF929625EA0E}">
        <p15:presenceInfo xmlns:p15="http://schemas.microsoft.com/office/powerpoint/2012/main" userId="S-1-5-21-2025429265-1960408961-682003330-82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B848"/>
    <a:srgbClr val="424B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87163" autoAdjust="0"/>
  </p:normalViewPr>
  <p:slideViewPr>
    <p:cSldViewPr snapToGrid="0" snapToObjects="1">
      <p:cViewPr>
        <p:scale>
          <a:sx n="85" d="100"/>
          <a:sy n="85" d="100"/>
        </p:scale>
        <p:origin x="1179" y="4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0D69D-7A29-6548-BF7A-13F42F8A0FD9}" type="datetimeFigureOut">
              <a:rPr lang="en-US" smtClean="0"/>
              <a:t>6/16/2019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C331D-F4DB-B94D-97AA-35EB324A48EC}" type="slidenum">
              <a:rPr lang="en-US" smtClean="0"/>
              <a:t>‹#›</a:t>
            </a:fld>
            <a:endParaRPr lang="en-US" dirty="0"/>
          </a:p>
        </p:txBody>
      </p:sp>
    </p:spTree>
    <p:extLst>
      <p:ext uri="{BB962C8B-B14F-4D97-AF65-F5344CB8AC3E}">
        <p14:creationId xmlns:p14="http://schemas.microsoft.com/office/powerpoint/2010/main" val="7265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got a lot to cover so let’s get going…</a:t>
            </a:r>
          </a:p>
          <a:p>
            <a:endParaRPr lang="en-US" dirty="0"/>
          </a:p>
        </p:txBody>
      </p:sp>
      <p:sp>
        <p:nvSpPr>
          <p:cNvPr id="4" name="Slide Number Placeholder 3"/>
          <p:cNvSpPr>
            <a:spLocks noGrp="1"/>
          </p:cNvSpPr>
          <p:nvPr>
            <p:ph type="sldNum" sz="quarter" idx="10"/>
          </p:nvPr>
        </p:nvSpPr>
        <p:spPr/>
        <p:txBody>
          <a:bodyPr/>
          <a:lstStyle/>
          <a:p>
            <a:fld id="{A75C331D-F4DB-B94D-97AA-35EB324A48EC}" type="slidenum">
              <a:rPr lang="en-US" smtClean="0"/>
              <a:t>1</a:t>
            </a:fld>
            <a:endParaRPr lang="en-US"/>
          </a:p>
        </p:txBody>
      </p:sp>
    </p:spTree>
    <p:extLst>
      <p:ext uri="{BB962C8B-B14F-4D97-AF65-F5344CB8AC3E}">
        <p14:creationId xmlns:p14="http://schemas.microsoft.com/office/powerpoint/2010/main" val="108099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any questions so far?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5C331D-F4DB-B94D-97AA-35EB324A48EC}" type="slidenum">
              <a:rPr lang="en-US" smtClean="0"/>
              <a:t>10</a:t>
            </a:fld>
            <a:endParaRPr lang="en-US"/>
          </a:p>
        </p:txBody>
      </p:sp>
    </p:spTree>
    <p:extLst>
      <p:ext uri="{BB962C8B-B14F-4D97-AF65-F5344CB8AC3E}">
        <p14:creationId xmlns:p14="http://schemas.microsoft.com/office/powerpoint/2010/main" val="674559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Meant to be simplistic</a:t>
            </a:r>
          </a:p>
          <a:p>
            <a:r>
              <a:rPr lang="en-US" dirty="0"/>
              <a:t>Walk briefly – emphasize key tenants and choices</a:t>
            </a:r>
          </a:p>
          <a:p>
            <a:r>
              <a:rPr lang="en-US" dirty="0"/>
              <a:t>Config tools demonstrate compatibility and reusability</a:t>
            </a:r>
          </a:p>
          <a:p>
            <a:r>
              <a:rPr lang="en-US" dirty="0"/>
              <a:t>Describe what is used in demo</a:t>
            </a:r>
          </a:p>
        </p:txBody>
      </p:sp>
      <p:sp>
        <p:nvSpPr>
          <p:cNvPr id="4" name="Slide Number Placeholder 3"/>
          <p:cNvSpPr>
            <a:spLocks noGrp="1"/>
          </p:cNvSpPr>
          <p:nvPr>
            <p:ph type="sldNum" sz="quarter" idx="10"/>
          </p:nvPr>
        </p:nvSpPr>
        <p:spPr/>
        <p:txBody>
          <a:bodyPr/>
          <a:lstStyle/>
          <a:p>
            <a:fld id="{A75C331D-F4DB-B94D-97AA-35EB324A48EC}" type="slidenum">
              <a:rPr lang="en-US" smtClean="0"/>
              <a:t>11</a:t>
            </a:fld>
            <a:endParaRPr lang="en-US"/>
          </a:p>
        </p:txBody>
      </p:sp>
    </p:spTree>
    <p:extLst>
      <p:ext uri="{BB962C8B-B14F-4D97-AF65-F5344CB8AC3E}">
        <p14:creationId xmlns:p14="http://schemas.microsoft.com/office/powerpoint/2010/main" val="356486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Meant to be simplistic</a:t>
            </a:r>
          </a:p>
          <a:p>
            <a:endParaRPr lang="en-US" dirty="0"/>
          </a:p>
        </p:txBody>
      </p:sp>
      <p:sp>
        <p:nvSpPr>
          <p:cNvPr id="4" name="Slide Number Placeholder 3"/>
          <p:cNvSpPr>
            <a:spLocks noGrp="1"/>
          </p:cNvSpPr>
          <p:nvPr>
            <p:ph type="sldNum" sz="quarter" idx="5"/>
          </p:nvPr>
        </p:nvSpPr>
        <p:spPr/>
        <p:txBody>
          <a:bodyPr/>
          <a:lstStyle/>
          <a:p>
            <a:fld id="{A75C331D-F4DB-B94D-97AA-35EB324A48EC}" type="slidenum">
              <a:rPr lang="en-US" smtClean="0"/>
              <a:t>12</a:t>
            </a:fld>
            <a:endParaRPr lang="en-US" dirty="0"/>
          </a:p>
        </p:txBody>
      </p:sp>
    </p:spTree>
    <p:extLst>
      <p:ext uri="{BB962C8B-B14F-4D97-AF65-F5344CB8AC3E}">
        <p14:creationId xmlns:p14="http://schemas.microsoft.com/office/powerpoint/2010/main" val="2137822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Contact me if you have</a:t>
            </a:r>
            <a:r>
              <a:rPr lang="en-US" baseline="0" dirty="0"/>
              <a:t> questions.</a:t>
            </a:r>
          </a:p>
          <a:p>
            <a:r>
              <a:rPr lang="en-US" baseline="0" dirty="0"/>
              <a:t>Email address won’t be activated for a few weeks </a:t>
            </a:r>
            <a:r>
              <a:rPr lang="en-US" baseline="0" dirty="0">
                <a:sym typeface="Wingdings" panose="05000000000000000000" pitchFamily="2" charset="2"/>
              </a:rPr>
              <a:t></a:t>
            </a:r>
            <a:endParaRPr lang="en-US" baseline="0" dirty="0"/>
          </a:p>
          <a:p>
            <a:endParaRPr lang="en-US" dirty="0"/>
          </a:p>
        </p:txBody>
      </p:sp>
      <p:sp>
        <p:nvSpPr>
          <p:cNvPr id="4" name="Slide Number Placeholder 3"/>
          <p:cNvSpPr>
            <a:spLocks noGrp="1"/>
          </p:cNvSpPr>
          <p:nvPr>
            <p:ph type="sldNum" sz="quarter" idx="10"/>
          </p:nvPr>
        </p:nvSpPr>
        <p:spPr/>
        <p:txBody>
          <a:bodyPr/>
          <a:lstStyle/>
          <a:p>
            <a:fld id="{8E4675C5-DB7C-4AFD-9C24-B7BA409F9B12}" type="slidenum">
              <a:rPr lang="en-US" smtClean="0"/>
              <a:t>13</a:t>
            </a:fld>
            <a:endParaRPr lang="en-US"/>
          </a:p>
        </p:txBody>
      </p:sp>
    </p:spTree>
    <p:extLst>
      <p:ext uri="{BB962C8B-B14F-4D97-AF65-F5344CB8AC3E}">
        <p14:creationId xmlns:p14="http://schemas.microsoft.com/office/powerpoint/2010/main" val="288536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me in the </a:t>
            </a:r>
            <a:r>
              <a:rPr lang="en-US" dirty="0" err="1"/>
              <a:t>Hashi</a:t>
            </a:r>
            <a:r>
              <a:rPr lang="en-US" dirty="0"/>
              <a:t> way</a:t>
            </a:r>
            <a:endParaRPr lang="en-US" baseline="0" dirty="0"/>
          </a:p>
        </p:txBody>
      </p:sp>
      <p:sp>
        <p:nvSpPr>
          <p:cNvPr id="4" name="Slide Number Placeholder 3"/>
          <p:cNvSpPr>
            <a:spLocks noGrp="1"/>
          </p:cNvSpPr>
          <p:nvPr>
            <p:ph type="sldNum" sz="quarter" idx="10"/>
          </p:nvPr>
        </p:nvSpPr>
        <p:spPr/>
        <p:txBody>
          <a:bodyPr/>
          <a:lstStyle/>
          <a:p>
            <a:fld id="{8E4675C5-DB7C-4AFD-9C24-B7BA409F9B12}" type="slidenum">
              <a:rPr lang="en-US" smtClean="0"/>
              <a:t>2</a:t>
            </a:fld>
            <a:endParaRPr lang="en-US"/>
          </a:p>
        </p:txBody>
      </p:sp>
    </p:spTree>
    <p:extLst>
      <p:ext uri="{BB962C8B-B14F-4D97-AF65-F5344CB8AC3E}">
        <p14:creationId xmlns:p14="http://schemas.microsoft.com/office/powerpoint/2010/main" val="192486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diverse audience, some targeted messaging, some combined</a:t>
            </a:r>
          </a:p>
          <a:p>
            <a:r>
              <a:rPr lang="en-US" dirty="0"/>
              <a:t>ground rules – can be interactive, we’ll check in with each other, Q&amp;A at end also</a:t>
            </a:r>
          </a:p>
        </p:txBody>
      </p:sp>
      <p:sp>
        <p:nvSpPr>
          <p:cNvPr id="4" name="Slide Number Placeholder 3"/>
          <p:cNvSpPr>
            <a:spLocks noGrp="1"/>
          </p:cNvSpPr>
          <p:nvPr>
            <p:ph type="sldNum" sz="quarter" idx="10"/>
          </p:nvPr>
        </p:nvSpPr>
        <p:spPr/>
        <p:txBody>
          <a:bodyPr/>
          <a:lstStyle/>
          <a:p>
            <a:fld id="{A75C331D-F4DB-B94D-97AA-35EB324A48EC}" type="slidenum">
              <a:rPr lang="en-US" smtClean="0"/>
              <a:t>3</a:t>
            </a:fld>
            <a:endParaRPr lang="en-US"/>
          </a:p>
        </p:txBody>
      </p:sp>
    </p:spTree>
    <p:extLst>
      <p:ext uri="{BB962C8B-B14F-4D97-AF65-F5344CB8AC3E}">
        <p14:creationId xmlns:p14="http://schemas.microsoft.com/office/powerpoint/2010/main" val="376033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prstClr val="white">
                    <a:lumMod val="50000"/>
                  </a:prstClr>
                </a:solidFill>
                <a:latin typeface="Franklin Gothic Book"/>
              </a:rPr>
              <a:t>State – bullet 1: We are glad to be at this critical juncture with E-Corp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prstClr val="white">
                    <a:lumMod val="50000"/>
                  </a:prstClr>
                </a:solidFill>
                <a:latin typeface="Franklin Gothic Book"/>
              </a:rPr>
              <a:t>Business Concerns Left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prstClr val="white">
                    <a:lumMod val="50000"/>
                  </a:prstClr>
                </a:solidFill>
                <a:latin typeface="Franklin Gothic Book"/>
              </a:rPr>
              <a:t>Technical concerns Right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olidFill>
                <a:prstClr val="white">
                  <a:lumMod val="50000"/>
                </a:prstClr>
              </a:solidFill>
              <a:latin typeface="Franklin Gothic Book"/>
            </a:endParaRPr>
          </a:p>
        </p:txBody>
      </p:sp>
      <p:sp>
        <p:nvSpPr>
          <p:cNvPr id="4" name="Slide Number Placeholder 3"/>
          <p:cNvSpPr>
            <a:spLocks noGrp="1"/>
          </p:cNvSpPr>
          <p:nvPr>
            <p:ph type="sldNum" sz="quarter" idx="10"/>
          </p:nvPr>
        </p:nvSpPr>
        <p:spPr/>
        <p:txBody>
          <a:bodyPr/>
          <a:lstStyle/>
          <a:p>
            <a:fld id="{A75C331D-F4DB-B94D-97AA-35EB324A48EC}" type="slidenum">
              <a:rPr lang="en-US" smtClean="0"/>
              <a:t>4</a:t>
            </a:fld>
            <a:endParaRPr lang="en-US"/>
          </a:p>
        </p:txBody>
      </p:sp>
    </p:spTree>
    <p:extLst>
      <p:ext uri="{BB962C8B-B14F-4D97-AF65-F5344CB8AC3E}">
        <p14:creationId xmlns:p14="http://schemas.microsoft.com/office/powerpoint/2010/main" val="284082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Enterprise Level</a:t>
            </a:r>
          </a:p>
          <a:p>
            <a:r>
              <a:rPr lang="en-US" dirty="0"/>
              <a:t>My experience with community based enterprise software</a:t>
            </a:r>
          </a:p>
          <a:p>
            <a:r>
              <a:rPr lang="en-US" dirty="0"/>
              <a:t>Founders staying involved in their areas of expertise</a:t>
            </a:r>
          </a:p>
          <a:p>
            <a:r>
              <a:rPr lang="en-US" dirty="0"/>
              <a:t>Expansion of customer base and products is evidence alone</a:t>
            </a:r>
          </a:p>
        </p:txBody>
      </p:sp>
      <p:sp>
        <p:nvSpPr>
          <p:cNvPr id="4" name="Slide Number Placeholder 3"/>
          <p:cNvSpPr>
            <a:spLocks noGrp="1"/>
          </p:cNvSpPr>
          <p:nvPr>
            <p:ph type="sldNum" sz="quarter" idx="10"/>
          </p:nvPr>
        </p:nvSpPr>
        <p:spPr/>
        <p:txBody>
          <a:bodyPr/>
          <a:lstStyle/>
          <a:p>
            <a:fld id="{A75C331D-F4DB-B94D-97AA-35EB324A48EC}" type="slidenum">
              <a:rPr lang="en-US" smtClean="0"/>
              <a:t>5</a:t>
            </a:fld>
            <a:endParaRPr lang="en-US"/>
          </a:p>
        </p:txBody>
      </p:sp>
    </p:spTree>
    <p:extLst>
      <p:ext uri="{BB962C8B-B14F-4D97-AF65-F5344CB8AC3E}">
        <p14:creationId xmlns:p14="http://schemas.microsoft.com/office/powerpoint/2010/main" val="3930391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Is it an integrated suite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 first worked with the tools, the story wasn’t clear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each product a bit schizophrenic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Jump to layer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Marketing hasn’t invented story, they have translated the original vision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Will see more in the demo</a:t>
            </a:r>
          </a:p>
        </p:txBody>
      </p:sp>
      <p:sp>
        <p:nvSpPr>
          <p:cNvPr id="4" name="Slide Number Placeholder 3"/>
          <p:cNvSpPr>
            <a:spLocks noGrp="1"/>
          </p:cNvSpPr>
          <p:nvPr>
            <p:ph type="sldNum" sz="quarter" idx="10"/>
          </p:nvPr>
        </p:nvSpPr>
        <p:spPr/>
        <p:txBody>
          <a:bodyPr/>
          <a:lstStyle/>
          <a:p>
            <a:fld id="{A75C331D-F4DB-B94D-97AA-35EB324A48EC}" type="slidenum">
              <a:rPr lang="en-US" smtClean="0"/>
              <a:t>6</a:t>
            </a:fld>
            <a:endParaRPr lang="en-US"/>
          </a:p>
        </p:txBody>
      </p:sp>
    </p:spTree>
    <p:extLst>
      <p:ext uri="{BB962C8B-B14F-4D97-AF65-F5344CB8AC3E}">
        <p14:creationId xmlns:p14="http://schemas.microsoft.com/office/powerpoint/2010/main" val="280873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bullet go to </a:t>
            </a:r>
            <a:r>
              <a:rPr lang="en-US" dirty="0" err="1"/>
              <a:t>Hashi</a:t>
            </a:r>
            <a:r>
              <a:rPr lang="en-US" dirty="0"/>
              <a:t> def</a:t>
            </a:r>
          </a:p>
          <a:p>
            <a:endParaRPr lang="en-US" dirty="0"/>
          </a:p>
        </p:txBody>
      </p:sp>
      <p:sp>
        <p:nvSpPr>
          <p:cNvPr id="4" name="Slide Number Placeholder 3"/>
          <p:cNvSpPr>
            <a:spLocks noGrp="1"/>
          </p:cNvSpPr>
          <p:nvPr>
            <p:ph type="sldNum" sz="quarter" idx="10"/>
          </p:nvPr>
        </p:nvSpPr>
        <p:spPr/>
        <p:txBody>
          <a:bodyPr/>
          <a:lstStyle/>
          <a:p>
            <a:fld id="{A75C331D-F4DB-B94D-97AA-35EB324A48EC}" type="slidenum">
              <a:rPr lang="en-US" smtClean="0"/>
              <a:t>7</a:t>
            </a:fld>
            <a:endParaRPr lang="en-US"/>
          </a:p>
        </p:txBody>
      </p:sp>
    </p:spTree>
    <p:extLst>
      <p:ext uri="{BB962C8B-B14F-4D97-AF65-F5344CB8AC3E}">
        <p14:creationId xmlns:p14="http://schemas.microsoft.com/office/powerpoint/2010/main" val="4236219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p>
          <a:p>
            <a:endParaRPr lang="en-US" dirty="0"/>
          </a:p>
        </p:txBody>
      </p:sp>
      <p:sp>
        <p:nvSpPr>
          <p:cNvPr id="4" name="Slide Number Placeholder 3"/>
          <p:cNvSpPr>
            <a:spLocks noGrp="1"/>
          </p:cNvSpPr>
          <p:nvPr>
            <p:ph type="sldNum" sz="quarter" idx="10"/>
          </p:nvPr>
        </p:nvSpPr>
        <p:spPr/>
        <p:txBody>
          <a:bodyPr/>
          <a:lstStyle/>
          <a:p>
            <a:fld id="{A75C331D-F4DB-B94D-97AA-35EB324A48EC}" type="slidenum">
              <a:rPr lang="en-US" smtClean="0"/>
              <a:t>8</a:t>
            </a:fld>
            <a:endParaRPr lang="en-US"/>
          </a:p>
        </p:txBody>
      </p:sp>
    </p:spTree>
    <p:extLst>
      <p:ext uri="{BB962C8B-B14F-4D97-AF65-F5344CB8AC3E}">
        <p14:creationId xmlns:p14="http://schemas.microsoft.com/office/powerpoint/2010/main" val="361903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p>
          <a:p>
            <a:endParaRPr lang="en-US" dirty="0"/>
          </a:p>
        </p:txBody>
      </p:sp>
      <p:sp>
        <p:nvSpPr>
          <p:cNvPr id="4" name="Slide Number Placeholder 3"/>
          <p:cNvSpPr>
            <a:spLocks noGrp="1"/>
          </p:cNvSpPr>
          <p:nvPr>
            <p:ph type="sldNum" sz="quarter" idx="10"/>
          </p:nvPr>
        </p:nvSpPr>
        <p:spPr/>
        <p:txBody>
          <a:bodyPr/>
          <a:lstStyle/>
          <a:p>
            <a:fld id="{A75C331D-F4DB-B94D-97AA-35EB324A48EC}" type="slidenum">
              <a:rPr lang="en-US" smtClean="0"/>
              <a:t>9</a:t>
            </a:fld>
            <a:endParaRPr lang="en-US"/>
          </a:p>
        </p:txBody>
      </p:sp>
    </p:spTree>
    <p:extLst>
      <p:ext uri="{BB962C8B-B14F-4D97-AF65-F5344CB8AC3E}">
        <p14:creationId xmlns:p14="http://schemas.microsoft.com/office/powerpoint/2010/main" val="111102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F166-9ED4-4632-ACB1-C5CB53ED9CB8}"/>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23568C1-89EB-438C-98BE-69F60C2905D1}"/>
              </a:ext>
            </a:extLst>
          </p:cNvPr>
          <p:cNvSpPr>
            <a:spLocks noGrp="1"/>
          </p:cNvSpPr>
          <p:nvPr>
            <p:ph type="dt" sz="half" idx="10"/>
          </p:nvPr>
        </p:nvSpPr>
        <p:spPr/>
        <p:txBody>
          <a:bodyPr/>
          <a:lstStyle/>
          <a:p>
            <a:fld id="{C8A8482A-B93A-CB43-9236-745BD251299D}" type="datetimeFigureOut">
              <a:rPr lang="en-US" smtClean="0"/>
              <a:pPr/>
              <a:t>6/16/2019</a:t>
            </a:fld>
            <a:endParaRPr lang="en-US" dirty="0"/>
          </a:p>
        </p:txBody>
      </p:sp>
      <p:sp>
        <p:nvSpPr>
          <p:cNvPr id="4" name="Footer Placeholder 3">
            <a:extLst>
              <a:ext uri="{FF2B5EF4-FFF2-40B4-BE49-F238E27FC236}">
                <a16:creationId xmlns:a16="http://schemas.microsoft.com/office/drawing/2014/main" id="{51486C69-2E95-4C7B-9B31-6A1F0D985B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DED99A-BDCB-4BA8-8C45-F64A95F70AB7}"/>
              </a:ext>
            </a:extLst>
          </p:cNvPr>
          <p:cNvSpPr>
            <a:spLocks noGrp="1"/>
          </p:cNvSpPr>
          <p:nvPr>
            <p:ph type="sldNum" sz="quarter" idx="12"/>
          </p:nvPr>
        </p:nvSpPr>
        <p:spPr/>
        <p:txBody>
          <a:bodyPr/>
          <a:lstStyle/>
          <a:p>
            <a:fld id="{EE196812-DB8A-0E4A-9BAC-4A9D6493A041}" type="slidenum">
              <a:rPr lang="en-US" smtClean="0"/>
              <a:pPr/>
              <a:t>‹#›</a:t>
            </a:fld>
            <a:endParaRPr lang="en-US" dirty="0"/>
          </a:p>
        </p:txBody>
      </p:sp>
    </p:spTree>
    <p:extLst>
      <p:ext uri="{BB962C8B-B14F-4D97-AF65-F5344CB8AC3E}">
        <p14:creationId xmlns:p14="http://schemas.microsoft.com/office/powerpoint/2010/main" val="361829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F12D-1ADE-9F44-88E3-5D419E5F4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A2A16-F7DE-604E-B55E-0E6E4C647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39AA67F-9A7C-C847-9F24-E18E40088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36FB07-E543-9C40-B6F3-D2AC38974AFC}"/>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6" name="Footer Placeholder 5">
            <a:extLst>
              <a:ext uri="{FF2B5EF4-FFF2-40B4-BE49-F238E27FC236}">
                <a16:creationId xmlns:a16="http://schemas.microsoft.com/office/drawing/2014/main" id="{7582EFF9-CE31-C94C-9F79-F7CAF4D187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E33452-7DEF-204C-81B5-783F85F39906}"/>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364906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812C-21EE-3E46-B8CA-C189B5DFC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B0168-1930-C242-94DC-141F822360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8EFC8-666B-C842-B782-6D6CFBD20108}"/>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5" name="Footer Placeholder 4">
            <a:extLst>
              <a:ext uri="{FF2B5EF4-FFF2-40B4-BE49-F238E27FC236}">
                <a16:creationId xmlns:a16="http://schemas.microsoft.com/office/drawing/2014/main" id="{EEDCB23D-A6A2-6445-B618-80EB340C20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2E2568-4025-F646-90AC-D8C60A731B96}"/>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56410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00A3E-CDB7-2E40-B99B-E7F7812A3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B10AD6-5D06-B344-A347-27C9F5290A68}"/>
              </a:ext>
            </a:extLst>
          </p:cNvPr>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3D7599F-5EA7-B54B-8659-B19D54741B5C}"/>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5" name="Footer Placeholder 4">
            <a:extLst>
              <a:ext uri="{FF2B5EF4-FFF2-40B4-BE49-F238E27FC236}">
                <a16:creationId xmlns:a16="http://schemas.microsoft.com/office/drawing/2014/main" id="{F469C284-7AEF-F549-B370-E547C7A51C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B39BF7-D5C9-4D41-A928-95405CBDC9D6}"/>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282422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C926-6644-9C4D-BE00-32CACD99498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8D131A5-D2FD-9840-BE86-B2E1DA572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9">
            <a:extLst>
              <a:ext uri="{FF2B5EF4-FFF2-40B4-BE49-F238E27FC236}">
                <a16:creationId xmlns:a16="http://schemas.microsoft.com/office/drawing/2014/main" id="{035D813A-E483-4049-AF86-58FC1EA52F04}"/>
              </a:ext>
            </a:extLst>
          </p:cNvPr>
          <p:cNvSpPr>
            <a:spLocks noGrp="1"/>
          </p:cNvSpPr>
          <p:nvPr>
            <p:ph type="dt" sz="half" idx="10"/>
          </p:nvPr>
        </p:nvSpPr>
        <p:spPr/>
        <p:txBody>
          <a:bodyPr/>
          <a:lstStyle/>
          <a:p>
            <a:fld id="{C8A8482A-B93A-CB43-9236-745BD251299D}" type="datetimeFigureOut">
              <a:rPr lang="en-US" smtClean="0"/>
              <a:pPr/>
              <a:t>6/16/2019</a:t>
            </a:fld>
            <a:endParaRPr lang="en-US" dirty="0"/>
          </a:p>
        </p:txBody>
      </p:sp>
      <p:sp>
        <p:nvSpPr>
          <p:cNvPr id="11" name="Footer Placeholder 10">
            <a:extLst>
              <a:ext uri="{FF2B5EF4-FFF2-40B4-BE49-F238E27FC236}">
                <a16:creationId xmlns:a16="http://schemas.microsoft.com/office/drawing/2014/main" id="{817BC39B-2A1B-40CD-A7F8-7D94B329CC6F}"/>
              </a:ext>
            </a:extLst>
          </p:cNvPr>
          <p:cNvSpPr>
            <a:spLocks noGrp="1"/>
          </p:cNvSpPr>
          <p:nvPr>
            <p:ph type="ftr" sz="quarter" idx="11"/>
          </p:nvPr>
        </p:nvSpPr>
        <p:spPr/>
        <p:txBody>
          <a:bodyPr/>
          <a:lstStyle>
            <a:lvl1pPr>
              <a:defRPr sz="3200"/>
            </a:lvl1pPr>
          </a:lstStyle>
          <a:p>
            <a:r>
              <a:rPr lang="en-US" dirty="0"/>
              <a:t>E-Corp</a:t>
            </a:r>
          </a:p>
        </p:txBody>
      </p:sp>
      <p:sp>
        <p:nvSpPr>
          <p:cNvPr id="12" name="Slide Number Placeholder 11">
            <a:extLst>
              <a:ext uri="{FF2B5EF4-FFF2-40B4-BE49-F238E27FC236}">
                <a16:creationId xmlns:a16="http://schemas.microsoft.com/office/drawing/2014/main" id="{4CC53166-6EE8-4C0E-B99E-E37057E5562E}"/>
              </a:ext>
            </a:extLst>
          </p:cNvPr>
          <p:cNvSpPr>
            <a:spLocks noGrp="1"/>
          </p:cNvSpPr>
          <p:nvPr>
            <p:ph type="sldNum" sz="quarter" idx="12"/>
          </p:nvPr>
        </p:nvSpPr>
        <p:spPr/>
        <p:txBody>
          <a:bodyPr/>
          <a:lstStyle/>
          <a:p>
            <a:fld id="{EE196812-DB8A-0E4A-9BAC-4A9D6493A041}" type="slidenum">
              <a:rPr lang="en-US" smtClean="0"/>
              <a:pPr/>
              <a:t>‹#›</a:t>
            </a:fld>
            <a:endParaRPr lang="en-US" dirty="0"/>
          </a:p>
        </p:txBody>
      </p:sp>
    </p:spTree>
    <p:extLst>
      <p:ext uri="{BB962C8B-B14F-4D97-AF65-F5344CB8AC3E}">
        <p14:creationId xmlns:p14="http://schemas.microsoft.com/office/powerpoint/2010/main" val="252610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833E-C162-4547-8267-78861596C9B4}"/>
              </a:ext>
            </a:extLst>
          </p:cNvPr>
          <p:cNvSpPr>
            <a:spLocks noGrp="1"/>
          </p:cNvSpPr>
          <p:nvPr>
            <p:ph type="title"/>
          </p:nvPr>
        </p:nvSpPr>
        <p:spPr/>
        <p:txBody>
          <a:bodyPr/>
          <a:lstStyle>
            <a:lvl1pPr>
              <a:defRPr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F6AA0E2-794B-2244-B99C-8FB9B687C3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7C45A-8CCB-A941-A830-95E429C41630}"/>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5" name="Footer Placeholder 4">
            <a:extLst>
              <a:ext uri="{FF2B5EF4-FFF2-40B4-BE49-F238E27FC236}">
                <a16:creationId xmlns:a16="http://schemas.microsoft.com/office/drawing/2014/main" id="{6CEA7F2E-28E7-624D-9600-49B0C959E8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E38E54-3E14-364A-ABDA-A88D005FDF93}"/>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168664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CA8-582F-4A40-AF92-FADB6922A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EA8A-D135-4046-B127-2E9454E9A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8D43C5-3C81-D546-95FF-95A2A47DC972}"/>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5" name="Footer Placeholder 4">
            <a:extLst>
              <a:ext uri="{FF2B5EF4-FFF2-40B4-BE49-F238E27FC236}">
                <a16:creationId xmlns:a16="http://schemas.microsoft.com/office/drawing/2014/main" id="{018F2C77-198F-4A4A-84C4-243D50A52E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160DA0-550E-EC4F-ABA3-8712A91B5E88}"/>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80317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F968-709E-ED46-99E3-532CCE046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B22BD-2BD2-654A-A3CF-A2B3BCE4C4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D32DB-6FB0-5445-819C-0F7A968F2D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9A59F-2535-F142-8450-0E1833EB3124}"/>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6" name="Footer Placeholder 5">
            <a:extLst>
              <a:ext uri="{FF2B5EF4-FFF2-40B4-BE49-F238E27FC236}">
                <a16:creationId xmlns:a16="http://schemas.microsoft.com/office/drawing/2014/main" id="{2211ABEA-1258-0645-8B72-D1E2873B0A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D6F0EB-BE9A-0B45-A14C-B36A63BE35A1}"/>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180898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2A4C-CBE6-6D47-AF30-D63F84EAC9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AF358-F282-614C-8E27-16D065A40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114B2F-E47E-BF42-A499-2121B6500D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C9D752-F03D-544C-88F9-1EA14691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0EAD4A-A910-5647-A344-C30A3FB30A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7AC12-6E52-E94C-B2B8-C22E6F209B7E}"/>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8" name="Footer Placeholder 7">
            <a:extLst>
              <a:ext uri="{FF2B5EF4-FFF2-40B4-BE49-F238E27FC236}">
                <a16:creationId xmlns:a16="http://schemas.microsoft.com/office/drawing/2014/main" id="{F15EC5D2-44BB-EA4C-8D8B-B4DAC46561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8A6E417-8CA0-0B48-872F-8A477D54A19A}"/>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214962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90ED-67C3-0E45-99F9-7F85E0D97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8073D7-63F9-E942-BFEB-15606BF26D6B}"/>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4" name="Footer Placeholder 3">
            <a:extLst>
              <a:ext uri="{FF2B5EF4-FFF2-40B4-BE49-F238E27FC236}">
                <a16:creationId xmlns:a16="http://schemas.microsoft.com/office/drawing/2014/main" id="{083A4CC2-5676-D74F-B339-28934CA22A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93E2D61-23A9-6842-9DF9-152CD249048C}"/>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8193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EF4C1-B735-2441-AFB3-92FC334F832D}"/>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3" name="Footer Placeholder 2">
            <a:extLst>
              <a:ext uri="{FF2B5EF4-FFF2-40B4-BE49-F238E27FC236}">
                <a16:creationId xmlns:a16="http://schemas.microsoft.com/office/drawing/2014/main" id="{49B6924F-E615-7347-988E-F52229D4A08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D936AB-43AA-0148-921D-33DB6EE6FF14}"/>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255920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620E-857A-1D45-B9BC-0A6E9128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B6F759-0FE8-F34E-9BB6-F3F1B1CB06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C00650-8E05-3641-933C-345159456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795FEE-0ADB-E748-9B91-7EBD1CBD2950}"/>
              </a:ext>
            </a:extLst>
          </p:cNvPr>
          <p:cNvSpPr>
            <a:spLocks noGrp="1"/>
          </p:cNvSpPr>
          <p:nvPr>
            <p:ph type="dt" sz="half" idx="10"/>
          </p:nvPr>
        </p:nvSpPr>
        <p:spPr/>
        <p:txBody>
          <a:bodyPr/>
          <a:lstStyle/>
          <a:p>
            <a:fld id="{C8A8482A-B93A-CB43-9236-745BD251299D}" type="datetimeFigureOut">
              <a:rPr lang="en-US" smtClean="0"/>
              <a:t>6/16/2019</a:t>
            </a:fld>
            <a:endParaRPr lang="en-US" dirty="0"/>
          </a:p>
        </p:txBody>
      </p:sp>
      <p:sp>
        <p:nvSpPr>
          <p:cNvPr id="6" name="Footer Placeholder 5">
            <a:extLst>
              <a:ext uri="{FF2B5EF4-FFF2-40B4-BE49-F238E27FC236}">
                <a16:creationId xmlns:a16="http://schemas.microsoft.com/office/drawing/2014/main" id="{95727FE5-712B-FA44-967E-67A1F4B54C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5D5DF8-DD73-1B4E-B7CB-57468712AC02}"/>
              </a:ext>
            </a:extLst>
          </p:cNvPr>
          <p:cNvSpPr>
            <a:spLocks noGrp="1"/>
          </p:cNvSpPr>
          <p:nvPr>
            <p:ph type="sldNum" sz="quarter" idx="12"/>
          </p:nvPr>
        </p:nvSpPr>
        <p:spPr/>
        <p:txBody>
          <a:bodyPr/>
          <a:lstStyle/>
          <a:p>
            <a:fld id="{EE196812-DB8A-0E4A-9BAC-4A9D6493A041}" type="slidenum">
              <a:rPr lang="en-US" smtClean="0"/>
              <a:t>‹#›</a:t>
            </a:fld>
            <a:endParaRPr lang="en-US" dirty="0"/>
          </a:p>
        </p:txBody>
      </p:sp>
    </p:spTree>
    <p:extLst>
      <p:ext uri="{BB962C8B-B14F-4D97-AF65-F5344CB8AC3E}">
        <p14:creationId xmlns:p14="http://schemas.microsoft.com/office/powerpoint/2010/main" val="225115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10792-7AE8-6245-BDCE-524A602DF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B82A0D-EA5D-954D-8A1A-8C525A1368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589430-800B-BC48-BB65-1E09BDDAB710}"/>
              </a:ext>
            </a:extLst>
          </p:cNvPr>
          <p:cNvSpPr>
            <a:spLocks noGrp="1"/>
          </p:cNvSpPr>
          <p:nvPr>
            <p:ph type="dt" sz="half" idx="2"/>
          </p:nvPr>
        </p:nvSpPr>
        <p:spPr>
          <a:xfrm>
            <a:off x="8795801" y="6286012"/>
            <a:ext cx="74731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8482A-B93A-CB43-9236-745BD251299D}" type="datetimeFigureOut">
              <a:rPr lang="en-US" smtClean="0"/>
              <a:pPr/>
              <a:t>6/16/2019</a:t>
            </a:fld>
            <a:endParaRPr lang="en-US" dirty="0"/>
          </a:p>
        </p:txBody>
      </p:sp>
      <p:sp>
        <p:nvSpPr>
          <p:cNvPr id="5" name="Footer Placeholder 4">
            <a:extLst>
              <a:ext uri="{FF2B5EF4-FFF2-40B4-BE49-F238E27FC236}">
                <a16:creationId xmlns:a16="http://schemas.microsoft.com/office/drawing/2014/main" id="{055929CF-8AB5-D645-952F-058FA0E59520}"/>
              </a:ext>
            </a:extLst>
          </p:cNvPr>
          <p:cNvSpPr>
            <a:spLocks noGrp="1"/>
          </p:cNvSpPr>
          <p:nvPr>
            <p:ph type="ftr" sz="quarter" idx="3"/>
          </p:nvPr>
        </p:nvSpPr>
        <p:spPr>
          <a:xfrm>
            <a:off x="4601306" y="6286012"/>
            <a:ext cx="41148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297A26CE-A8A2-184C-B7C2-D7F48913FC77}"/>
              </a:ext>
            </a:extLst>
          </p:cNvPr>
          <p:cNvSpPr>
            <a:spLocks noGrp="1"/>
          </p:cNvSpPr>
          <p:nvPr>
            <p:ph type="sldNum" sz="quarter" idx="4"/>
          </p:nvPr>
        </p:nvSpPr>
        <p:spPr>
          <a:xfrm>
            <a:off x="9622816" y="6286012"/>
            <a:ext cx="451069"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EE196812-DB8A-0E4A-9BAC-4A9D6493A041}" type="slidenum">
              <a:rPr lang="en-US" smtClean="0"/>
              <a:pPr/>
              <a:t>‹#›</a:t>
            </a:fld>
            <a:endParaRPr lang="en-US" dirty="0"/>
          </a:p>
        </p:txBody>
      </p:sp>
      <p:sp>
        <p:nvSpPr>
          <p:cNvPr id="7" name="Rectangle 6">
            <a:extLst>
              <a:ext uri="{FF2B5EF4-FFF2-40B4-BE49-F238E27FC236}">
                <a16:creationId xmlns:a16="http://schemas.microsoft.com/office/drawing/2014/main" id="{21BC56F8-5881-4AE6-A22B-23324B97468F}"/>
              </a:ext>
            </a:extLst>
          </p:cNvPr>
          <p:cNvSpPr/>
          <p:nvPr userDrawn="1"/>
        </p:nvSpPr>
        <p:spPr>
          <a:xfrm>
            <a:off x="8667680" y="5139592"/>
            <a:ext cx="2492990"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E-Corp</a:t>
            </a:r>
          </a:p>
        </p:txBody>
      </p:sp>
      <p:pic>
        <p:nvPicPr>
          <p:cNvPr id="12" name="Picture 11">
            <a:extLst>
              <a:ext uri="{FF2B5EF4-FFF2-40B4-BE49-F238E27FC236}">
                <a16:creationId xmlns:a16="http://schemas.microsoft.com/office/drawing/2014/main" id="{A6B0FC07-AD68-426F-B07D-ABC737DE7CFE}"/>
              </a:ext>
            </a:extLst>
          </p:cNvPr>
          <p:cNvPicPr>
            <a:picLocks noChangeAspect="1"/>
          </p:cNvPicPr>
          <p:nvPr userDrawn="1"/>
        </p:nvPicPr>
        <p:blipFill>
          <a:blip r:embed="rId14"/>
          <a:stretch>
            <a:fillRect/>
          </a:stretch>
        </p:blipFill>
        <p:spPr>
          <a:xfrm>
            <a:off x="1023361" y="5262260"/>
            <a:ext cx="2854712" cy="677994"/>
          </a:xfrm>
          <a:prstGeom prst="rect">
            <a:avLst/>
          </a:prstGeom>
        </p:spPr>
      </p:pic>
    </p:spTree>
    <p:extLst>
      <p:ext uri="{BB962C8B-B14F-4D97-AF65-F5344CB8AC3E}">
        <p14:creationId xmlns:p14="http://schemas.microsoft.com/office/powerpoint/2010/main" val="228197000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chemeClr val="tx1"/>
          </a:solidFill>
          <a:latin typeface="Exo 2"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18" Type="http://schemas.openxmlformats.org/officeDocument/2006/relationships/image" Target="../media/image4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5.png"/><Relationship Id="rId2" Type="http://schemas.openxmlformats.org/officeDocument/2006/relationships/notesSlide" Target="../notesSlides/notesSlide12.xml"/><Relationship Id="rId16" Type="http://schemas.openxmlformats.org/officeDocument/2006/relationships/image" Target="../media/image44.svg"/><Relationship Id="rId1" Type="http://schemas.openxmlformats.org/officeDocument/2006/relationships/slideLayout" Target="../slideLayouts/slideLayout8.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MAugustine825"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hashicorp.com/devops-define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4974"/>
            <a:ext cx="9144000" cy="2387600"/>
          </a:xfrm>
        </p:spPr>
        <p:txBody>
          <a:bodyPr>
            <a:normAutofit/>
          </a:bodyPr>
          <a:lstStyle/>
          <a:p>
            <a:r>
              <a:rPr lang="en-US" sz="4400" dirty="0">
                <a:ea typeface="Roboto" panose="02000000000000000000" pitchFamily="2" charset="0"/>
              </a:rPr>
              <a:t>E-Corp Discussion and Demo</a:t>
            </a:r>
            <a:br>
              <a:rPr lang="en-US" sz="4400" dirty="0">
                <a:ea typeface="Roboto" panose="02000000000000000000" pitchFamily="2" charset="0"/>
              </a:rPr>
            </a:br>
            <a:br>
              <a:rPr lang="en-US" sz="4400" dirty="0">
                <a:ea typeface="Roboto" panose="02000000000000000000" pitchFamily="2" charset="0"/>
              </a:rPr>
            </a:br>
            <a:r>
              <a:rPr lang="en-US" sz="4400" dirty="0">
                <a:ea typeface="Roboto" panose="02000000000000000000" pitchFamily="2" charset="0"/>
              </a:rPr>
              <a:t> </a:t>
            </a:r>
            <a:endParaRPr lang="en-US" sz="4400" b="1" dirty="0">
              <a:ea typeface="Roboto" panose="02000000000000000000" pitchFamily="2" charset="0"/>
            </a:endParaRPr>
          </a:p>
        </p:txBody>
      </p:sp>
      <p:sp>
        <p:nvSpPr>
          <p:cNvPr id="3" name="Subtitle 2"/>
          <p:cNvSpPr>
            <a:spLocks noGrp="1"/>
          </p:cNvSpPr>
          <p:nvPr>
            <p:ph type="subTitle" idx="1"/>
          </p:nvPr>
        </p:nvSpPr>
        <p:spPr/>
        <p:txBody>
          <a:bodyPr/>
          <a:lstStyle/>
          <a:p>
            <a:endParaRPr lang="en-US" dirty="0">
              <a:latin typeface="Roboto" panose="02000000000000000000" pitchFamily="2" charset="0"/>
              <a:ea typeface="Roboto" panose="02000000000000000000" pitchFamily="2" charset="0"/>
            </a:endParaRPr>
          </a:p>
          <a:p>
            <a:r>
              <a:rPr lang="en-US" dirty="0"/>
              <a:t>HashiCorp</a:t>
            </a:r>
          </a:p>
          <a:p>
            <a:r>
              <a:rPr lang="en-US" dirty="0">
                <a:latin typeface="Roboto" panose="02000000000000000000" pitchFamily="2" charset="0"/>
                <a:ea typeface="Roboto" panose="02000000000000000000" pitchFamily="2" charset="0"/>
              </a:rPr>
              <a:t>June 2019</a:t>
            </a:r>
          </a:p>
        </p:txBody>
      </p:sp>
      <p:pic>
        <p:nvPicPr>
          <p:cNvPr id="4" name="Picture 3">
            <a:extLst>
              <a:ext uri="{FF2B5EF4-FFF2-40B4-BE49-F238E27FC236}">
                <a16:creationId xmlns:a16="http://schemas.microsoft.com/office/drawing/2014/main" id="{E43209B9-5E66-4C3D-82AA-C4D3F13976B5}"/>
              </a:ext>
            </a:extLst>
          </p:cNvPr>
          <p:cNvPicPr>
            <a:picLocks noChangeAspect="1"/>
          </p:cNvPicPr>
          <p:nvPr/>
        </p:nvPicPr>
        <p:blipFill>
          <a:blip r:embed="rId3"/>
          <a:stretch>
            <a:fillRect/>
          </a:stretch>
        </p:blipFill>
        <p:spPr>
          <a:xfrm>
            <a:off x="96644" y="6129577"/>
            <a:ext cx="2854712" cy="677994"/>
          </a:xfrm>
          <a:prstGeom prst="rect">
            <a:avLst/>
          </a:prstGeom>
        </p:spPr>
      </p:pic>
      <p:sp>
        <p:nvSpPr>
          <p:cNvPr id="5" name="Rectangle 4">
            <a:extLst>
              <a:ext uri="{FF2B5EF4-FFF2-40B4-BE49-F238E27FC236}">
                <a16:creationId xmlns:a16="http://schemas.microsoft.com/office/drawing/2014/main" id="{44A56AE1-3D34-4364-8864-25EC44066DCD}"/>
              </a:ext>
            </a:extLst>
          </p:cNvPr>
          <p:cNvSpPr/>
          <p:nvPr/>
        </p:nvSpPr>
        <p:spPr>
          <a:xfrm>
            <a:off x="9421505" y="5884241"/>
            <a:ext cx="2492990"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E-Corp</a:t>
            </a:r>
          </a:p>
        </p:txBody>
      </p:sp>
    </p:spTree>
    <p:extLst>
      <p:ext uri="{BB962C8B-B14F-4D97-AF65-F5344CB8AC3E}">
        <p14:creationId xmlns:p14="http://schemas.microsoft.com/office/powerpoint/2010/main" val="420659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AFD9A-6467-004D-B9CE-1868C524E40D}"/>
              </a:ext>
            </a:extLst>
          </p:cNvPr>
          <p:cNvSpPr>
            <a:spLocks noGrp="1"/>
          </p:cNvSpPr>
          <p:nvPr>
            <p:ph idx="1"/>
          </p:nvPr>
        </p:nvSpPr>
        <p:spPr>
          <a:xfrm>
            <a:off x="838201" y="1897817"/>
            <a:ext cx="10515600" cy="3807618"/>
          </a:xfrm>
        </p:spPr>
        <p:txBody>
          <a:bodyPr>
            <a:normAutofit/>
          </a:bodyPr>
          <a:lstStyle/>
          <a:p>
            <a:pPr lvl="1"/>
            <a:endParaRPr lang="en-US" sz="2800" dirty="0"/>
          </a:p>
          <a:p>
            <a:pPr lvl="1"/>
            <a:r>
              <a:rPr lang="en-US" sz="2800" dirty="0"/>
              <a:t>Workstation - Set up development environment</a:t>
            </a:r>
          </a:p>
          <a:p>
            <a:pPr lvl="1"/>
            <a:endParaRPr lang="en-US" sz="2800" dirty="0"/>
          </a:p>
          <a:p>
            <a:pPr lvl="1"/>
            <a:r>
              <a:rPr lang="en-US" sz="2800" dirty="0"/>
              <a:t>Build Images - Prepare for provisioning infrastructure</a:t>
            </a:r>
          </a:p>
          <a:p>
            <a:pPr lvl="1"/>
            <a:endParaRPr lang="en-US" sz="2800" dirty="0"/>
          </a:p>
          <a:p>
            <a:pPr lvl="1"/>
            <a:r>
              <a:rPr lang="en-US" sz="2800" dirty="0"/>
              <a:t>Build infrastructure – provision</a:t>
            </a:r>
          </a:p>
          <a:p>
            <a:pPr marL="457200" lvl="1" indent="0">
              <a:buNone/>
            </a:pPr>
            <a:endParaRPr lang="en-US" sz="2800" dirty="0"/>
          </a:p>
          <a:p>
            <a:pPr lvl="1"/>
            <a:r>
              <a:rPr lang="en-US" sz="2800" dirty="0"/>
              <a:t>Configure and review</a:t>
            </a:r>
          </a:p>
          <a:p>
            <a:pPr marL="457200" lvl="1" indent="0">
              <a:buNone/>
            </a:pPr>
            <a:endParaRPr lang="en-US" dirty="0"/>
          </a:p>
        </p:txBody>
      </p:sp>
      <p:sp>
        <p:nvSpPr>
          <p:cNvPr id="5" name="Title 1"/>
          <p:cNvSpPr txBox="1">
            <a:spLocks/>
          </p:cNvSpPr>
          <p:nvPr/>
        </p:nvSpPr>
        <p:spPr>
          <a:xfrm>
            <a:off x="838199" y="217174"/>
            <a:ext cx="11249025"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ea typeface="Roboto" panose="02000000000000000000" pitchFamily="2" charset="0"/>
              </a:rPr>
              <a:t>Technical Demo!</a:t>
            </a:r>
            <a:endParaRPr lang="en-US" dirty="0">
              <a:solidFill>
                <a:schemeClr val="bg1">
                  <a:lumMod val="85000"/>
                </a:schemeClr>
              </a:solidFill>
              <a:ea typeface="Roboto" panose="02000000000000000000" pitchFamily="2" charset="0"/>
            </a:endParaRPr>
          </a:p>
        </p:txBody>
      </p:sp>
      <p:pic>
        <p:nvPicPr>
          <p:cNvPr id="4" name="Picture 3">
            <a:extLst>
              <a:ext uri="{FF2B5EF4-FFF2-40B4-BE49-F238E27FC236}">
                <a16:creationId xmlns:a16="http://schemas.microsoft.com/office/drawing/2014/main" id="{2748685B-D11A-4DD6-AEE8-BDE488FE1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823" y="157397"/>
            <a:ext cx="2544037" cy="3097088"/>
          </a:xfrm>
          <a:prstGeom prst="rect">
            <a:avLst/>
          </a:prstGeom>
        </p:spPr>
      </p:pic>
    </p:spTree>
    <p:extLst>
      <p:ext uri="{BB962C8B-B14F-4D97-AF65-F5344CB8AC3E}">
        <p14:creationId xmlns:p14="http://schemas.microsoft.com/office/powerpoint/2010/main" val="98999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7578224" y="1545657"/>
            <a:ext cx="1615492" cy="3472370"/>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1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0170" y="1912006"/>
            <a:ext cx="1371600" cy="13104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593249" y="1564098"/>
            <a:ext cx="1600467" cy="523220"/>
          </a:xfrm>
          <a:prstGeom prst="rect">
            <a:avLst/>
          </a:prstGeom>
          <a:noFill/>
        </p:spPr>
        <p:txBody>
          <a:bodyPr wrap="square" rtlCol="0">
            <a:spAutoFit/>
          </a:bodyPr>
          <a:lstStyle/>
          <a:p>
            <a:pPr algn="ctr"/>
            <a:r>
              <a:rPr lang="en-US" sz="1400" b="1" dirty="0"/>
              <a:t>Provisioning / Configuration</a:t>
            </a:r>
          </a:p>
        </p:txBody>
      </p:sp>
      <p:grpSp>
        <p:nvGrpSpPr>
          <p:cNvPr id="16" name="Group 15"/>
          <p:cNvGrpSpPr/>
          <p:nvPr/>
        </p:nvGrpSpPr>
        <p:grpSpPr>
          <a:xfrm>
            <a:off x="2251110" y="315047"/>
            <a:ext cx="3428576" cy="4414002"/>
            <a:chOff x="5406535" y="-110941"/>
            <a:chExt cx="3428576" cy="6567178"/>
          </a:xfrm>
        </p:grpSpPr>
        <p:pic>
          <p:nvPicPr>
            <p:cNvPr id="17" name="Picture 2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4126" y="3886555"/>
              <a:ext cx="1173220" cy="11712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5435267" y="3184798"/>
              <a:ext cx="1308767" cy="3271439"/>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406535" y="3180187"/>
              <a:ext cx="1371600" cy="523220"/>
            </a:xfrm>
            <a:prstGeom prst="rect">
              <a:avLst/>
            </a:prstGeom>
            <a:noFill/>
          </p:spPr>
          <p:txBody>
            <a:bodyPr wrap="square" rtlCol="0">
              <a:spAutoFit/>
            </a:bodyPr>
            <a:lstStyle/>
            <a:p>
              <a:pPr algn="ctr"/>
              <a:r>
                <a:rPr lang="en-US" sz="1400" b="1" dirty="0"/>
                <a:t>Image Creation</a:t>
              </a:r>
            </a:p>
          </p:txBody>
        </p:sp>
        <p:pic>
          <p:nvPicPr>
            <p:cNvPr id="81" name="Picture 22">
              <a:extLst>
                <a:ext uri="{FF2B5EF4-FFF2-40B4-BE49-F238E27FC236}">
                  <a16:creationId xmlns:a16="http://schemas.microsoft.com/office/drawing/2014/main" id="{54414BC7-0F9D-4249-93F8-BE9230661B18}"/>
                </a:ext>
              </a:extLst>
            </p:cNvPr>
            <p:cNvPicPr>
              <a:picLocks noChangeAspect="1" noChangeArrowheads="1"/>
            </p:cNvPicPr>
            <p:nvPr/>
          </p:nvPicPr>
          <p:blipFill>
            <a:blip r:embed="rId5"/>
            <a:srcRect/>
            <a:stretch/>
          </p:blipFill>
          <p:spPr bwMode="auto">
            <a:xfrm>
              <a:off x="8272546" y="-110941"/>
              <a:ext cx="562565" cy="836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4713097" y="1615851"/>
            <a:ext cx="1331971" cy="906197"/>
            <a:chOff x="5412063" y="4644674"/>
            <a:chExt cx="1331971" cy="906197"/>
          </a:xfrm>
        </p:grpSpPr>
        <p:sp>
          <p:nvSpPr>
            <p:cNvPr id="23" name="Rectangle 22"/>
            <p:cNvSpPr/>
            <p:nvPr/>
          </p:nvSpPr>
          <p:spPr>
            <a:xfrm>
              <a:off x="5435267" y="4644674"/>
              <a:ext cx="1308767" cy="90619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12063" y="4752499"/>
              <a:ext cx="1308767" cy="738664"/>
            </a:xfrm>
            <a:prstGeom prst="rect">
              <a:avLst/>
            </a:prstGeom>
            <a:noFill/>
          </p:spPr>
          <p:txBody>
            <a:bodyPr wrap="square" rtlCol="0">
              <a:spAutoFit/>
            </a:bodyPr>
            <a:lstStyle/>
            <a:p>
              <a:pPr algn="ctr"/>
              <a:r>
                <a:rPr lang="en-US" sz="1400" b="1" dirty="0"/>
                <a:t>Artifact/ Module Repositories</a:t>
              </a:r>
            </a:p>
          </p:txBody>
        </p:sp>
      </p:grpSp>
      <p:sp>
        <p:nvSpPr>
          <p:cNvPr id="25" name="TextBox 24"/>
          <p:cNvSpPr txBox="1"/>
          <p:nvPr/>
        </p:nvSpPr>
        <p:spPr>
          <a:xfrm>
            <a:off x="4917431" y="4617459"/>
            <a:ext cx="955548" cy="430887"/>
          </a:xfrm>
          <a:prstGeom prst="rect">
            <a:avLst/>
          </a:prstGeom>
          <a:noFill/>
        </p:spPr>
        <p:txBody>
          <a:bodyPr wrap="square" rtlCol="0">
            <a:spAutoFit/>
          </a:bodyPr>
          <a:lstStyle/>
          <a:p>
            <a:pPr algn="ctr"/>
            <a:r>
              <a:rPr lang="en-US" sz="1100" dirty="0"/>
              <a:t>OS/App Image</a:t>
            </a:r>
          </a:p>
        </p:txBody>
      </p:sp>
      <p:grpSp>
        <p:nvGrpSpPr>
          <p:cNvPr id="33" name="Group 32"/>
          <p:cNvGrpSpPr/>
          <p:nvPr/>
        </p:nvGrpSpPr>
        <p:grpSpPr>
          <a:xfrm>
            <a:off x="10234786" y="903212"/>
            <a:ext cx="1618488" cy="2094045"/>
            <a:chOff x="5623706" y="463051"/>
            <a:chExt cx="1618488" cy="2094045"/>
          </a:xfrm>
        </p:grpSpPr>
        <p:sp>
          <p:nvSpPr>
            <p:cNvPr id="34" name="Rectangle 33"/>
            <p:cNvSpPr/>
            <p:nvPr/>
          </p:nvSpPr>
          <p:spPr>
            <a:xfrm>
              <a:off x="5623706" y="463051"/>
              <a:ext cx="1618488" cy="209404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5623706" y="463848"/>
              <a:ext cx="1618488" cy="523220"/>
            </a:xfrm>
            <a:prstGeom prst="rect">
              <a:avLst/>
            </a:prstGeom>
            <a:noFill/>
          </p:spPr>
          <p:txBody>
            <a:bodyPr wrap="square" rtlCol="0">
              <a:spAutoFit/>
            </a:bodyPr>
            <a:lstStyle/>
            <a:p>
              <a:pPr algn="ctr"/>
              <a:r>
                <a:rPr lang="en-US" sz="1400" b="1" dirty="0"/>
                <a:t>Supporting</a:t>
              </a:r>
            </a:p>
            <a:p>
              <a:pPr algn="ctr"/>
              <a:r>
                <a:rPr lang="en-US" sz="1400" b="1" dirty="0"/>
                <a:t>Tools</a:t>
              </a:r>
            </a:p>
          </p:txBody>
        </p:sp>
      </p:grpSp>
      <p:grpSp>
        <p:nvGrpSpPr>
          <p:cNvPr id="43" name="Group 42"/>
          <p:cNvGrpSpPr/>
          <p:nvPr/>
        </p:nvGrpSpPr>
        <p:grpSpPr>
          <a:xfrm>
            <a:off x="10388114" y="4046533"/>
            <a:ext cx="1618488" cy="2113966"/>
            <a:chOff x="7764203" y="3760244"/>
            <a:chExt cx="1618488" cy="2113966"/>
          </a:xfrm>
        </p:grpSpPr>
        <p:sp>
          <p:nvSpPr>
            <p:cNvPr id="45" name="Rectangle 44"/>
            <p:cNvSpPr/>
            <p:nvPr/>
          </p:nvSpPr>
          <p:spPr>
            <a:xfrm>
              <a:off x="7764203" y="3760244"/>
              <a:ext cx="1618488" cy="211396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6" name="Group 45"/>
            <p:cNvGrpSpPr/>
            <p:nvPr/>
          </p:nvGrpSpPr>
          <p:grpSpPr>
            <a:xfrm>
              <a:off x="8173787" y="4483607"/>
              <a:ext cx="876944" cy="944611"/>
              <a:chOff x="6972894" y="3872631"/>
              <a:chExt cx="876944" cy="944611"/>
            </a:xfrm>
          </p:grpSpPr>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2894" y="3872631"/>
                <a:ext cx="432660" cy="597483"/>
              </a:xfrm>
              <a:prstGeom prst="rect">
                <a:avLst/>
              </a:prstGeom>
              <a:solidFill>
                <a:schemeClr val="accent1"/>
              </a:solidFill>
            </p:spPr>
          </p:pic>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9224" y="4046195"/>
                <a:ext cx="432660" cy="597483"/>
              </a:xfrm>
              <a:prstGeom prst="rect">
                <a:avLst/>
              </a:prstGeom>
              <a:solidFill>
                <a:schemeClr val="accent1"/>
              </a:solidFill>
            </p:spPr>
          </p:pic>
          <p:pic>
            <p:nvPicPr>
              <p:cNvPr id="114" name="Picture 1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7178" y="4219759"/>
                <a:ext cx="432660" cy="597483"/>
              </a:xfrm>
              <a:prstGeom prst="rect">
                <a:avLst/>
              </a:prstGeom>
              <a:solidFill>
                <a:schemeClr val="accent1"/>
              </a:solidFill>
            </p:spPr>
          </p:pic>
        </p:grpSp>
        <p:sp>
          <p:nvSpPr>
            <p:cNvPr id="47" name="TextBox 46"/>
            <p:cNvSpPr txBox="1"/>
            <p:nvPr/>
          </p:nvSpPr>
          <p:spPr>
            <a:xfrm>
              <a:off x="7764203" y="3764752"/>
              <a:ext cx="1618487" cy="523220"/>
            </a:xfrm>
            <a:prstGeom prst="rect">
              <a:avLst/>
            </a:prstGeom>
            <a:noFill/>
          </p:spPr>
          <p:txBody>
            <a:bodyPr wrap="square" rtlCol="0">
              <a:spAutoFit/>
            </a:bodyPr>
            <a:lstStyle/>
            <a:p>
              <a:pPr algn="ctr"/>
              <a:r>
                <a:rPr lang="en-US" sz="1400" b="1" dirty="0"/>
                <a:t>Network &amp; Services</a:t>
              </a:r>
            </a:p>
          </p:txBody>
        </p:sp>
      </p:grpSp>
      <p:cxnSp>
        <p:nvCxnSpPr>
          <p:cNvPr id="80" name="Straight Arrow Connector 79"/>
          <p:cNvCxnSpPr>
            <a:stCxn id="23" idx="1"/>
            <a:endCxn id="18" idx="3"/>
          </p:cNvCxnSpPr>
          <p:nvPr/>
        </p:nvCxnSpPr>
        <p:spPr>
          <a:xfrm flipH="1">
            <a:off x="3588609" y="2068950"/>
            <a:ext cx="1147692" cy="156068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8390206" y="3374355"/>
            <a:ext cx="45719" cy="5307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8631198" y="3374355"/>
            <a:ext cx="45719" cy="5307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8872190" y="3374355"/>
            <a:ext cx="45719" cy="5307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9113182" y="3374355"/>
            <a:ext cx="45719" cy="5307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9306509" y="4197963"/>
            <a:ext cx="45719" cy="5307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5705453" y="7264750"/>
            <a:ext cx="45719" cy="53076"/>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Arrow Connector 93"/>
          <p:cNvCxnSpPr>
            <a:stCxn id="8" idx="3"/>
            <a:endCxn id="34" idx="1"/>
          </p:cNvCxnSpPr>
          <p:nvPr/>
        </p:nvCxnSpPr>
        <p:spPr>
          <a:xfrm flipV="1">
            <a:off x="9193716" y="1950235"/>
            <a:ext cx="1041070" cy="1331607"/>
          </a:xfrm>
          <a:prstGeom prst="straightConnector1">
            <a:avLst/>
          </a:prstGeom>
          <a:ln>
            <a:solidFill>
              <a:schemeClr val="tx1"/>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5120" y="4059488"/>
            <a:ext cx="544781" cy="564959"/>
          </a:xfrm>
          <a:prstGeom prst="rect">
            <a:avLst/>
          </a:prstGeom>
        </p:spPr>
      </p:pic>
      <p:grpSp>
        <p:nvGrpSpPr>
          <p:cNvPr id="99" name="Group 98"/>
          <p:cNvGrpSpPr/>
          <p:nvPr/>
        </p:nvGrpSpPr>
        <p:grpSpPr>
          <a:xfrm>
            <a:off x="4520958" y="262379"/>
            <a:ext cx="1676750" cy="1067237"/>
            <a:chOff x="197566" y="5027356"/>
            <a:chExt cx="1676750" cy="1067237"/>
          </a:xfrm>
        </p:grpSpPr>
        <p:sp>
          <p:nvSpPr>
            <p:cNvPr id="100" name="Rectangle 99"/>
            <p:cNvSpPr/>
            <p:nvPr/>
          </p:nvSpPr>
          <p:spPr>
            <a:xfrm>
              <a:off x="253919" y="5027356"/>
              <a:ext cx="1620397" cy="106723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197566" y="5554637"/>
              <a:ext cx="1619531" cy="523220"/>
            </a:xfrm>
            <a:prstGeom prst="rect">
              <a:avLst/>
            </a:prstGeom>
            <a:noFill/>
          </p:spPr>
          <p:txBody>
            <a:bodyPr wrap="square" rtlCol="0">
              <a:spAutoFit/>
            </a:bodyPr>
            <a:lstStyle/>
            <a:p>
              <a:pPr algn="ctr"/>
              <a:r>
                <a:rPr lang="en-US" sz="1400" b="1" dirty="0"/>
                <a:t>Source Code Repository</a:t>
              </a:r>
            </a:p>
          </p:txBody>
        </p:sp>
      </p:grpSp>
      <p:cxnSp>
        <p:nvCxnSpPr>
          <p:cNvPr id="102" name="Straight Arrow Connector 101"/>
          <p:cNvCxnSpPr>
            <a:stCxn id="100" idx="1"/>
            <a:endCxn id="18" idx="0"/>
          </p:cNvCxnSpPr>
          <p:nvPr/>
        </p:nvCxnSpPr>
        <p:spPr>
          <a:xfrm flipH="1">
            <a:off x="2934226" y="795998"/>
            <a:ext cx="1643085" cy="17342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3" name="Picture 102" title="OS ISO"/>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1629" y="1180467"/>
            <a:ext cx="706295" cy="731520"/>
          </a:xfrm>
          <a:prstGeom prst="rect">
            <a:avLst/>
          </a:prstGeom>
        </p:spPr>
      </p:pic>
      <p:sp>
        <p:nvSpPr>
          <p:cNvPr id="104" name="TextBox 103"/>
          <p:cNvSpPr txBox="1"/>
          <p:nvPr/>
        </p:nvSpPr>
        <p:spPr>
          <a:xfrm>
            <a:off x="2629098" y="1376277"/>
            <a:ext cx="955548" cy="261610"/>
          </a:xfrm>
          <a:prstGeom prst="rect">
            <a:avLst/>
          </a:prstGeom>
          <a:noFill/>
        </p:spPr>
        <p:txBody>
          <a:bodyPr wrap="square" rtlCol="0">
            <a:spAutoFit/>
          </a:bodyPr>
          <a:lstStyle/>
          <a:p>
            <a:pPr algn="ctr"/>
            <a:r>
              <a:rPr lang="en-US" sz="1100" dirty="0"/>
              <a:t>OS ISO</a:t>
            </a:r>
          </a:p>
        </p:txBody>
      </p:sp>
      <p:cxnSp>
        <p:nvCxnSpPr>
          <p:cNvPr id="105" name="Straight Arrow Connector 104"/>
          <p:cNvCxnSpPr>
            <a:stCxn id="103" idx="2"/>
            <a:endCxn id="18" idx="0"/>
          </p:cNvCxnSpPr>
          <p:nvPr/>
        </p:nvCxnSpPr>
        <p:spPr>
          <a:xfrm>
            <a:off x="2364777" y="1911987"/>
            <a:ext cx="569449" cy="6182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12" name="Picture 1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10038" y="1860639"/>
            <a:ext cx="822960" cy="411480"/>
          </a:xfrm>
          <a:prstGeom prst="rect">
            <a:avLst/>
          </a:prstGeom>
        </p:spPr>
      </p:pic>
      <p:pic>
        <p:nvPicPr>
          <p:cNvPr id="115" name="Picture 18" descr="Image result for hashicorp vault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633388" y="1411089"/>
            <a:ext cx="914400" cy="4251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11"/>
          <a:srcRect/>
          <a:stretch/>
        </p:blipFill>
        <p:spPr bwMode="auto">
          <a:xfrm>
            <a:off x="2502101" y="3842519"/>
            <a:ext cx="769717" cy="76971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p:cNvPicPr>
            <a:picLocks noChangeAspect="1" noChangeArrowheads="1"/>
          </p:cNvPicPr>
          <p:nvPr/>
        </p:nvPicPr>
        <p:blipFill>
          <a:blip r:embed="rId11"/>
          <a:srcRect/>
          <a:stretch/>
        </p:blipFill>
        <p:spPr bwMode="auto">
          <a:xfrm>
            <a:off x="7988834" y="3178572"/>
            <a:ext cx="833590" cy="833590"/>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Arrow Connector 136"/>
          <p:cNvCxnSpPr>
            <a:stCxn id="98" idx="3"/>
            <a:endCxn id="8" idx="1"/>
          </p:cNvCxnSpPr>
          <p:nvPr/>
        </p:nvCxnSpPr>
        <p:spPr>
          <a:xfrm flipV="1">
            <a:off x="5659901" y="3281842"/>
            <a:ext cx="1918323" cy="106012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a:stCxn id="23" idx="3"/>
            <a:endCxn id="8" idx="1"/>
          </p:cNvCxnSpPr>
          <p:nvPr/>
        </p:nvCxnSpPr>
        <p:spPr>
          <a:xfrm>
            <a:off x="6045068" y="2068950"/>
            <a:ext cx="1533156" cy="121289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100" idx="3"/>
            <a:endCxn id="8" idx="0"/>
          </p:cNvCxnSpPr>
          <p:nvPr/>
        </p:nvCxnSpPr>
        <p:spPr>
          <a:xfrm>
            <a:off x="6197708" y="795998"/>
            <a:ext cx="2188262" cy="74965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cxnSpLocks/>
            <a:stCxn id="45" idx="1"/>
            <a:endCxn id="8" idx="3"/>
          </p:cNvCxnSpPr>
          <p:nvPr/>
        </p:nvCxnSpPr>
        <p:spPr>
          <a:xfrm flipH="1" flipV="1">
            <a:off x="9193716" y="3281842"/>
            <a:ext cx="1194398" cy="1821674"/>
          </a:xfrm>
          <a:prstGeom prst="straightConnector1">
            <a:avLst/>
          </a:prstGeom>
          <a:ln>
            <a:solidFill>
              <a:schemeClr val="tx1"/>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a:cxnSpLocks/>
            <a:stCxn id="53" idx="1"/>
            <a:endCxn id="18" idx="2"/>
          </p:cNvCxnSpPr>
          <p:nvPr/>
        </p:nvCxnSpPr>
        <p:spPr>
          <a:xfrm flipH="1" flipV="1">
            <a:off x="2934226" y="4729049"/>
            <a:ext cx="820916" cy="137186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a:extLst>
              <a:ext uri="{FF2B5EF4-FFF2-40B4-BE49-F238E27FC236}">
                <a16:creationId xmlns:a16="http://schemas.microsoft.com/office/drawing/2014/main" id="{ACEF5B94-AE4E-4DF0-9B92-25BCF99110C6}"/>
              </a:ext>
            </a:extLst>
          </p:cNvPr>
          <p:cNvGrpSpPr/>
          <p:nvPr/>
        </p:nvGrpSpPr>
        <p:grpSpPr>
          <a:xfrm>
            <a:off x="3676297" y="5665414"/>
            <a:ext cx="4097759" cy="869773"/>
            <a:chOff x="5406534" y="3180187"/>
            <a:chExt cx="1493325" cy="3276050"/>
          </a:xfrm>
        </p:grpSpPr>
        <p:sp>
          <p:nvSpPr>
            <p:cNvPr id="53" name="Rectangle 52">
              <a:extLst>
                <a:ext uri="{FF2B5EF4-FFF2-40B4-BE49-F238E27FC236}">
                  <a16:creationId xmlns:a16="http://schemas.microsoft.com/office/drawing/2014/main" id="{9D603511-26CA-44F2-A0CA-073C580C9DB4}"/>
                </a:ext>
              </a:extLst>
            </p:cNvPr>
            <p:cNvSpPr/>
            <p:nvPr/>
          </p:nvSpPr>
          <p:spPr>
            <a:xfrm>
              <a:off x="5435267" y="3184798"/>
              <a:ext cx="1403879" cy="3271439"/>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00F435B-9815-4EB6-8E31-0472EF0818C2}"/>
                </a:ext>
              </a:extLst>
            </p:cNvPr>
            <p:cNvSpPr txBox="1"/>
            <p:nvPr/>
          </p:nvSpPr>
          <p:spPr>
            <a:xfrm>
              <a:off x="5406534" y="3180187"/>
              <a:ext cx="1493325" cy="1970738"/>
            </a:xfrm>
            <a:prstGeom prst="rect">
              <a:avLst/>
            </a:prstGeom>
            <a:noFill/>
          </p:spPr>
          <p:txBody>
            <a:bodyPr wrap="square" rtlCol="0">
              <a:spAutoFit/>
            </a:bodyPr>
            <a:lstStyle/>
            <a:p>
              <a:r>
                <a:rPr lang="en-US" sz="1400" b="1" dirty="0"/>
                <a:t>                       Workstation</a:t>
              </a:r>
            </a:p>
            <a:p>
              <a:r>
                <a:rPr lang="en-US" sz="1400" b="1" dirty="0"/>
                <a:t>  (testing, small scale infrastructure)</a:t>
              </a:r>
            </a:p>
          </p:txBody>
        </p:sp>
      </p:grpSp>
      <p:pic>
        <p:nvPicPr>
          <p:cNvPr id="56" name="Picture 55">
            <a:extLst>
              <a:ext uri="{FF2B5EF4-FFF2-40B4-BE49-F238E27FC236}">
                <a16:creationId xmlns:a16="http://schemas.microsoft.com/office/drawing/2014/main" id="{F155C66A-EA8F-44EC-BB17-9E16E177F4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1646" y="5695072"/>
            <a:ext cx="733859" cy="733859"/>
          </a:xfrm>
          <a:prstGeom prst="rect">
            <a:avLst/>
          </a:prstGeom>
        </p:spPr>
      </p:pic>
      <p:cxnSp>
        <p:nvCxnSpPr>
          <p:cNvPr id="67" name="Straight Arrow Connector 66">
            <a:extLst>
              <a:ext uri="{FF2B5EF4-FFF2-40B4-BE49-F238E27FC236}">
                <a16:creationId xmlns:a16="http://schemas.microsoft.com/office/drawing/2014/main" id="{C4AD89FC-DC21-4467-A308-F5519A4C7314}"/>
              </a:ext>
            </a:extLst>
          </p:cNvPr>
          <p:cNvCxnSpPr>
            <a:cxnSpLocks/>
            <a:stCxn id="18" idx="3"/>
            <a:endCxn id="98" idx="1"/>
          </p:cNvCxnSpPr>
          <p:nvPr/>
        </p:nvCxnSpPr>
        <p:spPr>
          <a:xfrm>
            <a:off x="3588609" y="3629632"/>
            <a:ext cx="1526511" cy="71233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0" name="Group 69">
            <a:extLst>
              <a:ext uri="{FF2B5EF4-FFF2-40B4-BE49-F238E27FC236}">
                <a16:creationId xmlns:a16="http://schemas.microsoft.com/office/drawing/2014/main" id="{2D5FBF15-10C8-4907-9BB2-A82904895BE4}"/>
              </a:ext>
            </a:extLst>
          </p:cNvPr>
          <p:cNvGrpSpPr/>
          <p:nvPr/>
        </p:nvGrpSpPr>
        <p:grpSpPr>
          <a:xfrm>
            <a:off x="626196" y="4439976"/>
            <a:ext cx="1371600" cy="2201934"/>
            <a:chOff x="5406535" y="3180187"/>
            <a:chExt cx="1371600" cy="3276050"/>
          </a:xfrm>
        </p:grpSpPr>
        <p:pic>
          <p:nvPicPr>
            <p:cNvPr id="71" name="Picture 22">
              <a:extLst>
                <a:ext uri="{FF2B5EF4-FFF2-40B4-BE49-F238E27FC236}">
                  <a16:creationId xmlns:a16="http://schemas.microsoft.com/office/drawing/2014/main" id="{28273D8E-8307-4B96-A675-0CF72EF179EA}"/>
                </a:ext>
              </a:extLst>
            </p:cNvPr>
            <p:cNvPicPr>
              <a:picLocks noChangeAspect="1" noChangeArrowheads="1"/>
            </p:cNvPicPr>
            <p:nvPr/>
          </p:nvPicPr>
          <p:blipFill>
            <a:blip r:embed="rId13"/>
            <a:srcRect/>
            <a:stretch/>
          </p:blipFill>
          <p:spPr bwMode="auto">
            <a:xfrm>
              <a:off x="5697114" y="3574325"/>
              <a:ext cx="787243" cy="1171265"/>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726B2520-0CDA-4EDC-B762-834ACC3487BF}"/>
                </a:ext>
              </a:extLst>
            </p:cNvPr>
            <p:cNvSpPr/>
            <p:nvPr/>
          </p:nvSpPr>
          <p:spPr>
            <a:xfrm>
              <a:off x="5435267" y="3184798"/>
              <a:ext cx="1308767" cy="3271439"/>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57B621A-ED54-42E6-B153-AEEB562F3EC1}"/>
                </a:ext>
              </a:extLst>
            </p:cNvPr>
            <p:cNvSpPr txBox="1"/>
            <p:nvPr/>
          </p:nvSpPr>
          <p:spPr>
            <a:xfrm>
              <a:off x="5406535" y="3180187"/>
              <a:ext cx="1371600" cy="457912"/>
            </a:xfrm>
            <a:prstGeom prst="rect">
              <a:avLst/>
            </a:prstGeom>
            <a:noFill/>
          </p:spPr>
          <p:txBody>
            <a:bodyPr wrap="square" rtlCol="0">
              <a:spAutoFit/>
            </a:bodyPr>
            <a:lstStyle/>
            <a:p>
              <a:pPr algn="ctr"/>
              <a:r>
                <a:rPr lang="en-US" sz="1400" b="1" dirty="0"/>
                <a:t>VM Creation</a:t>
              </a:r>
            </a:p>
          </p:txBody>
        </p:sp>
      </p:grpSp>
      <p:pic>
        <p:nvPicPr>
          <p:cNvPr id="74" name="Picture 2" descr="File:Ansible Logo.png">
            <a:extLst>
              <a:ext uri="{FF2B5EF4-FFF2-40B4-BE49-F238E27FC236}">
                <a16:creationId xmlns:a16="http://schemas.microsoft.com/office/drawing/2014/main" id="{5607DD0F-60E5-44F1-A131-2C068F1023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2405" y="5750745"/>
            <a:ext cx="833590" cy="83359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ile:Ansible Logo.png">
            <a:extLst>
              <a:ext uri="{FF2B5EF4-FFF2-40B4-BE49-F238E27FC236}">
                <a16:creationId xmlns:a16="http://schemas.microsoft.com/office/drawing/2014/main" id="{C8BF9FD0-BFDB-42D0-B906-1C9E52BD743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86017" y="4081158"/>
            <a:ext cx="833590" cy="833590"/>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86CE3ECB-E77D-48E5-BF4B-B510DDA5CB61}"/>
              </a:ext>
            </a:extLst>
          </p:cNvPr>
          <p:cNvSpPr txBox="1"/>
          <p:nvPr/>
        </p:nvSpPr>
        <p:spPr>
          <a:xfrm>
            <a:off x="793568" y="5352505"/>
            <a:ext cx="955548" cy="261610"/>
          </a:xfrm>
          <a:prstGeom prst="rect">
            <a:avLst/>
          </a:prstGeom>
          <a:noFill/>
        </p:spPr>
        <p:txBody>
          <a:bodyPr wrap="square" rtlCol="0">
            <a:spAutoFit/>
          </a:bodyPr>
          <a:lstStyle/>
          <a:p>
            <a:pPr algn="ctr"/>
            <a:r>
              <a:rPr lang="en-US" sz="1100" dirty="0"/>
              <a:t>Boxes</a:t>
            </a:r>
          </a:p>
        </p:txBody>
      </p:sp>
      <p:cxnSp>
        <p:nvCxnSpPr>
          <p:cNvPr id="78" name="Straight Arrow Connector 77">
            <a:extLst>
              <a:ext uri="{FF2B5EF4-FFF2-40B4-BE49-F238E27FC236}">
                <a16:creationId xmlns:a16="http://schemas.microsoft.com/office/drawing/2014/main" id="{AA6ADF0F-125D-4AC4-9A9F-3C411250166B}"/>
              </a:ext>
            </a:extLst>
          </p:cNvPr>
          <p:cNvCxnSpPr>
            <a:cxnSpLocks/>
            <a:stCxn id="72" idx="3"/>
            <a:endCxn id="53" idx="1"/>
          </p:cNvCxnSpPr>
          <p:nvPr/>
        </p:nvCxnSpPr>
        <p:spPr>
          <a:xfrm>
            <a:off x="1963695" y="5542493"/>
            <a:ext cx="1791447" cy="55842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3" name="Picture 82">
            <a:extLst>
              <a:ext uri="{FF2B5EF4-FFF2-40B4-BE49-F238E27FC236}">
                <a16:creationId xmlns:a16="http://schemas.microsoft.com/office/drawing/2014/main" id="{0560D1CD-710D-4F19-9B18-E5B12EF580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577" y="1738929"/>
            <a:ext cx="544781" cy="564959"/>
          </a:xfrm>
          <a:prstGeom prst="rect">
            <a:avLst/>
          </a:prstGeom>
        </p:spPr>
      </p:pic>
      <p:cxnSp>
        <p:nvCxnSpPr>
          <p:cNvPr id="89" name="Straight Arrow Connector 88">
            <a:extLst>
              <a:ext uri="{FF2B5EF4-FFF2-40B4-BE49-F238E27FC236}">
                <a16:creationId xmlns:a16="http://schemas.microsoft.com/office/drawing/2014/main" id="{4DA1B60E-9C4B-4C51-ADCD-6CD0261FA61D}"/>
              </a:ext>
            </a:extLst>
          </p:cNvPr>
          <p:cNvCxnSpPr>
            <a:cxnSpLocks/>
            <a:stCxn id="83" idx="3"/>
            <a:endCxn id="19" idx="0"/>
          </p:cNvCxnSpPr>
          <p:nvPr/>
        </p:nvCxnSpPr>
        <p:spPr>
          <a:xfrm>
            <a:off x="1809358" y="2021409"/>
            <a:ext cx="1127552" cy="50570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AB42DA92-5218-462A-94D1-B061417E0979}"/>
              </a:ext>
            </a:extLst>
          </p:cNvPr>
          <p:cNvCxnSpPr>
            <a:cxnSpLocks/>
            <a:stCxn id="54" idx="0"/>
            <a:endCxn id="8" idx="2"/>
          </p:cNvCxnSpPr>
          <p:nvPr/>
        </p:nvCxnSpPr>
        <p:spPr>
          <a:xfrm flipV="1">
            <a:off x="5725177" y="5018027"/>
            <a:ext cx="2660793" cy="6473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F6098DEC-1C53-4085-B747-16F45F6D7D49}"/>
              </a:ext>
            </a:extLst>
          </p:cNvPr>
          <p:cNvCxnSpPr>
            <a:cxnSpLocks/>
            <a:endCxn id="45" idx="1"/>
          </p:cNvCxnSpPr>
          <p:nvPr/>
        </p:nvCxnSpPr>
        <p:spPr>
          <a:xfrm flipV="1">
            <a:off x="7619081" y="5103516"/>
            <a:ext cx="2769033" cy="105698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FC08ED8E-158F-4123-B01A-02D0EA33BE37}"/>
              </a:ext>
            </a:extLst>
          </p:cNvPr>
          <p:cNvSpPr txBox="1"/>
          <p:nvPr/>
        </p:nvSpPr>
        <p:spPr>
          <a:xfrm>
            <a:off x="372485" y="1871212"/>
            <a:ext cx="955548" cy="261610"/>
          </a:xfrm>
          <a:prstGeom prst="rect">
            <a:avLst/>
          </a:prstGeom>
          <a:noFill/>
        </p:spPr>
        <p:txBody>
          <a:bodyPr wrap="square" rtlCol="0">
            <a:spAutoFit/>
          </a:bodyPr>
          <a:lstStyle/>
          <a:p>
            <a:pPr algn="ctr"/>
            <a:r>
              <a:rPr lang="en-US" sz="1100" dirty="0"/>
              <a:t>OS Image</a:t>
            </a:r>
          </a:p>
        </p:txBody>
      </p:sp>
      <p:pic>
        <p:nvPicPr>
          <p:cNvPr id="38" name="Picture 37">
            <a:extLst>
              <a:ext uri="{FF2B5EF4-FFF2-40B4-BE49-F238E27FC236}">
                <a16:creationId xmlns:a16="http://schemas.microsoft.com/office/drawing/2014/main" id="{8F4FC452-4A11-4B04-9E88-EDB030BA8E64}"/>
              </a:ext>
            </a:extLst>
          </p:cNvPr>
          <p:cNvPicPr>
            <a:picLocks noChangeAspect="1"/>
          </p:cNvPicPr>
          <p:nvPr/>
        </p:nvPicPr>
        <p:blipFill>
          <a:blip r:embed="rId15"/>
          <a:stretch>
            <a:fillRect/>
          </a:stretch>
        </p:blipFill>
        <p:spPr>
          <a:xfrm>
            <a:off x="10462582" y="2360990"/>
            <a:ext cx="1102891" cy="448452"/>
          </a:xfrm>
          <a:prstGeom prst="rect">
            <a:avLst/>
          </a:prstGeom>
        </p:spPr>
      </p:pic>
    </p:spTree>
    <p:extLst>
      <p:ext uri="{BB962C8B-B14F-4D97-AF65-F5344CB8AC3E}">
        <p14:creationId xmlns:p14="http://schemas.microsoft.com/office/powerpoint/2010/main" val="403617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470CE0-BF03-6A48-90D5-E9FD99948C96}"/>
              </a:ext>
            </a:extLst>
          </p:cNvPr>
          <p:cNvSpPr/>
          <p:nvPr/>
        </p:nvSpPr>
        <p:spPr>
          <a:xfrm>
            <a:off x="2027796" y="1384705"/>
            <a:ext cx="2474928" cy="2065388"/>
          </a:xfrm>
          <a:prstGeom prst="rect">
            <a:avLst/>
          </a:prstGeom>
          <a:solidFill>
            <a:srgbClr val="1D8900">
              <a:alpha val="9804"/>
            </a:srgbClr>
          </a:solidFill>
          <a:ln w="12700">
            <a:solidFill>
              <a:srgbClr val="1E8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1E8900"/>
                </a:solidFill>
              </a:rPr>
              <a:t>Public subnet</a:t>
            </a:r>
          </a:p>
        </p:txBody>
      </p:sp>
      <p:sp>
        <p:nvSpPr>
          <p:cNvPr id="2" name="Rectangle 1">
            <a:extLst>
              <a:ext uri="{FF2B5EF4-FFF2-40B4-BE49-F238E27FC236}">
                <a16:creationId xmlns:a16="http://schemas.microsoft.com/office/drawing/2014/main" id="{90D38B4F-D429-7841-A9AC-908EF32195EA}"/>
              </a:ext>
            </a:extLst>
          </p:cNvPr>
          <p:cNvSpPr/>
          <p:nvPr/>
        </p:nvSpPr>
        <p:spPr>
          <a:xfrm>
            <a:off x="1461155" y="1096393"/>
            <a:ext cx="10562353" cy="51962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1E8900"/>
                </a:solidFill>
              </a:rPr>
              <a:t>VPC</a:t>
            </a:r>
          </a:p>
        </p:txBody>
      </p:sp>
      <p:sp>
        <p:nvSpPr>
          <p:cNvPr id="3" name="Rectangle 2">
            <a:extLst>
              <a:ext uri="{FF2B5EF4-FFF2-40B4-BE49-F238E27FC236}">
                <a16:creationId xmlns:a16="http://schemas.microsoft.com/office/drawing/2014/main" id="{C2F65D24-7DB6-A147-BECA-9EA935B27F20}"/>
              </a:ext>
            </a:extLst>
          </p:cNvPr>
          <p:cNvSpPr/>
          <p:nvPr/>
        </p:nvSpPr>
        <p:spPr>
          <a:xfrm>
            <a:off x="2027796" y="4572304"/>
            <a:ext cx="2470969" cy="1685664"/>
          </a:xfrm>
          <a:prstGeom prst="rect">
            <a:avLst/>
          </a:prstGeom>
          <a:solidFill>
            <a:srgbClr val="007CBC">
              <a:alpha val="9804"/>
            </a:srgbClr>
          </a:solidFill>
          <a:ln w="12700">
            <a:solidFill>
              <a:srgbClr val="007D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007DBC"/>
                </a:solidFill>
              </a:rPr>
              <a:t>Private subnet</a:t>
            </a:r>
          </a:p>
        </p:txBody>
      </p:sp>
      <p:sp>
        <p:nvSpPr>
          <p:cNvPr id="4" name="Rectangle 3">
            <a:extLst>
              <a:ext uri="{FF2B5EF4-FFF2-40B4-BE49-F238E27FC236}">
                <a16:creationId xmlns:a16="http://schemas.microsoft.com/office/drawing/2014/main" id="{A89417FC-56D4-E941-8CC3-E9F8FACFB63F}"/>
              </a:ext>
            </a:extLst>
          </p:cNvPr>
          <p:cNvSpPr/>
          <p:nvPr/>
        </p:nvSpPr>
        <p:spPr>
          <a:xfrm>
            <a:off x="1269214" y="172372"/>
            <a:ext cx="10845166" cy="6474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sp>
        <p:nvSpPr>
          <p:cNvPr id="5" name="Rectangle 4">
            <a:extLst>
              <a:ext uri="{FF2B5EF4-FFF2-40B4-BE49-F238E27FC236}">
                <a16:creationId xmlns:a16="http://schemas.microsoft.com/office/drawing/2014/main" id="{36F59100-3334-F144-A4DB-28B6FDAB4FFC}"/>
              </a:ext>
            </a:extLst>
          </p:cNvPr>
          <p:cNvSpPr/>
          <p:nvPr/>
        </p:nvSpPr>
        <p:spPr>
          <a:xfrm>
            <a:off x="1876371" y="619972"/>
            <a:ext cx="2782099" cy="5849653"/>
          </a:xfrm>
          <a:prstGeom prst="rect">
            <a:avLst/>
          </a:prstGeom>
          <a:noFill/>
          <a:ln w="12700">
            <a:solidFill>
              <a:srgbClr val="007D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7DBC"/>
                </a:solidFill>
              </a:rPr>
              <a:t>Availability Zone 1</a:t>
            </a:r>
          </a:p>
        </p:txBody>
      </p:sp>
      <p:pic>
        <p:nvPicPr>
          <p:cNvPr id="8" name="Graphic 7">
            <a:extLst>
              <a:ext uri="{FF2B5EF4-FFF2-40B4-BE49-F238E27FC236}">
                <a16:creationId xmlns:a16="http://schemas.microsoft.com/office/drawing/2014/main" id="{8C52EDEC-608A-7244-9C8E-3B1D5D055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9215" y="172373"/>
            <a:ext cx="330200" cy="330200"/>
          </a:xfrm>
          <a:prstGeom prst="rect">
            <a:avLst/>
          </a:prstGeom>
        </p:spPr>
      </p:pic>
      <p:pic>
        <p:nvPicPr>
          <p:cNvPr id="9" name="Graphic 8">
            <a:extLst>
              <a:ext uri="{FF2B5EF4-FFF2-40B4-BE49-F238E27FC236}">
                <a16:creationId xmlns:a16="http://schemas.microsoft.com/office/drawing/2014/main" id="{011BCAE1-B92B-7840-9563-921CE65285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61156" y="1026373"/>
            <a:ext cx="330200" cy="330200"/>
          </a:xfrm>
          <a:prstGeom prst="rect">
            <a:avLst/>
          </a:prstGeom>
        </p:spPr>
      </p:pic>
      <p:pic>
        <p:nvPicPr>
          <p:cNvPr id="11" name="Graphic 10">
            <a:extLst>
              <a:ext uri="{FF2B5EF4-FFF2-40B4-BE49-F238E27FC236}">
                <a16:creationId xmlns:a16="http://schemas.microsoft.com/office/drawing/2014/main" id="{A27495A7-D781-034C-BC9D-AE77455948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27796" y="1382346"/>
            <a:ext cx="274320" cy="274320"/>
          </a:xfrm>
          <a:prstGeom prst="rect">
            <a:avLst/>
          </a:prstGeom>
        </p:spPr>
      </p:pic>
      <p:pic>
        <p:nvPicPr>
          <p:cNvPr id="12" name="Graphic 11">
            <a:extLst>
              <a:ext uri="{FF2B5EF4-FFF2-40B4-BE49-F238E27FC236}">
                <a16:creationId xmlns:a16="http://schemas.microsoft.com/office/drawing/2014/main" id="{6DF2F2BD-5D9A-8046-A860-3517B0AB29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29520" y="4569945"/>
            <a:ext cx="274320" cy="274320"/>
          </a:xfrm>
          <a:prstGeom prst="rect">
            <a:avLst/>
          </a:prstGeom>
        </p:spPr>
      </p:pic>
      <p:sp>
        <p:nvSpPr>
          <p:cNvPr id="13" name="TextBox 12">
            <a:extLst>
              <a:ext uri="{FF2B5EF4-FFF2-40B4-BE49-F238E27FC236}">
                <a16:creationId xmlns:a16="http://schemas.microsoft.com/office/drawing/2014/main" id="{D4EA7CF5-5EB1-1445-865B-A3E5D58F02AD}"/>
              </a:ext>
            </a:extLst>
          </p:cNvPr>
          <p:cNvSpPr txBox="1"/>
          <p:nvPr/>
        </p:nvSpPr>
        <p:spPr>
          <a:xfrm>
            <a:off x="2109829" y="2591084"/>
            <a:ext cx="994971" cy="276999"/>
          </a:xfrm>
          <a:prstGeom prst="rect">
            <a:avLst/>
          </a:prstGeom>
          <a:noFill/>
        </p:spPr>
        <p:txBody>
          <a:bodyPr wrap="square" rtlCol="0">
            <a:spAutoFit/>
          </a:bodyPr>
          <a:lstStyle/>
          <a:p>
            <a:pPr algn="ctr"/>
            <a:r>
              <a:rPr lang="en-US" sz="1200" dirty="0"/>
              <a:t>NAT gateway</a:t>
            </a:r>
          </a:p>
        </p:txBody>
      </p:sp>
      <p:pic>
        <p:nvPicPr>
          <p:cNvPr id="14" name="Graphic 13">
            <a:extLst>
              <a:ext uri="{FF2B5EF4-FFF2-40B4-BE49-F238E27FC236}">
                <a16:creationId xmlns:a16="http://schemas.microsoft.com/office/drawing/2014/main" id="{6027A170-9F7D-154D-9BDC-7C83139E50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61942" y="2111895"/>
            <a:ext cx="469900" cy="469900"/>
          </a:xfrm>
          <a:prstGeom prst="rect">
            <a:avLst/>
          </a:prstGeom>
        </p:spPr>
      </p:pic>
      <p:pic>
        <p:nvPicPr>
          <p:cNvPr id="15" name="Graphic 14">
            <a:extLst>
              <a:ext uri="{FF2B5EF4-FFF2-40B4-BE49-F238E27FC236}">
                <a16:creationId xmlns:a16="http://schemas.microsoft.com/office/drawing/2014/main" id="{C286F45A-451D-824E-ACAD-79A90C040B7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60861" y="2111780"/>
            <a:ext cx="469900" cy="469900"/>
          </a:xfrm>
          <a:prstGeom prst="rect">
            <a:avLst/>
          </a:prstGeom>
        </p:spPr>
      </p:pic>
      <p:pic>
        <p:nvPicPr>
          <p:cNvPr id="16" name="Graphic 15">
            <a:extLst>
              <a:ext uri="{FF2B5EF4-FFF2-40B4-BE49-F238E27FC236}">
                <a16:creationId xmlns:a16="http://schemas.microsoft.com/office/drawing/2014/main" id="{9518DF0A-AF9D-B54C-9DA7-96DD5508F42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05469" y="5249312"/>
            <a:ext cx="469900" cy="469900"/>
          </a:xfrm>
          <a:prstGeom prst="rect">
            <a:avLst/>
          </a:prstGeom>
        </p:spPr>
      </p:pic>
      <p:sp>
        <p:nvSpPr>
          <p:cNvPr id="17" name="TextBox 16">
            <a:extLst>
              <a:ext uri="{FF2B5EF4-FFF2-40B4-BE49-F238E27FC236}">
                <a16:creationId xmlns:a16="http://schemas.microsoft.com/office/drawing/2014/main" id="{B6EBEA26-4CEC-2E47-8517-92580C6F8E34}"/>
              </a:ext>
            </a:extLst>
          </p:cNvPr>
          <p:cNvSpPr txBox="1"/>
          <p:nvPr/>
        </p:nvSpPr>
        <p:spPr>
          <a:xfrm>
            <a:off x="2483766" y="5717545"/>
            <a:ext cx="1513305" cy="461665"/>
          </a:xfrm>
          <a:prstGeom prst="rect">
            <a:avLst/>
          </a:prstGeom>
          <a:noFill/>
        </p:spPr>
        <p:txBody>
          <a:bodyPr wrap="square" rtlCol="0">
            <a:spAutoFit/>
          </a:bodyPr>
          <a:lstStyle/>
          <a:p>
            <a:pPr algn="ctr"/>
            <a:r>
              <a:rPr lang="en-US" sz="1200" dirty="0"/>
              <a:t>Consul, Vault, Nomad</a:t>
            </a:r>
          </a:p>
        </p:txBody>
      </p:sp>
      <p:sp>
        <p:nvSpPr>
          <p:cNvPr id="18" name="TextBox 17">
            <a:extLst>
              <a:ext uri="{FF2B5EF4-FFF2-40B4-BE49-F238E27FC236}">
                <a16:creationId xmlns:a16="http://schemas.microsoft.com/office/drawing/2014/main" id="{E86B4EF8-8467-EA40-B547-0B08490E5C82}"/>
              </a:ext>
            </a:extLst>
          </p:cNvPr>
          <p:cNvSpPr txBox="1"/>
          <p:nvPr/>
        </p:nvSpPr>
        <p:spPr>
          <a:xfrm>
            <a:off x="3309258" y="2570562"/>
            <a:ext cx="973105" cy="276999"/>
          </a:xfrm>
          <a:prstGeom prst="rect">
            <a:avLst/>
          </a:prstGeom>
          <a:noFill/>
        </p:spPr>
        <p:txBody>
          <a:bodyPr wrap="square" rtlCol="0">
            <a:spAutoFit/>
          </a:bodyPr>
          <a:lstStyle/>
          <a:p>
            <a:pPr algn="ctr"/>
            <a:r>
              <a:rPr lang="en-US" sz="1200" dirty="0"/>
              <a:t>Bastion host</a:t>
            </a:r>
          </a:p>
        </p:txBody>
      </p:sp>
      <p:sp>
        <p:nvSpPr>
          <p:cNvPr id="23" name="TextBox 22">
            <a:extLst>
              <a:ext uri="{FF2B5EF4-FFF2-40B4-BE49-F238E27FC236}">
                <a16:creationId xmlns:a16="http://schemas.microsoft.com/office/drawing/2014/main" id="{2234739D-32CB-5340-8B73-75B885B1FBCF}"/>
              </a:ext>
            </a:extLst>
          </p:cNvPr>
          <p:cNvSpPr txBox="1"/>
          <p:nvPr/>
        </p:nvSpPr>
        <p:spPr>
          <a:xfrm>
            <a:off x="6132412" y="2605003"/>
            <a:ext cx="1194005" cy="461665"/>
          </a:xfrm>
          <a:prstGeom prst="rect">
            <a:avLst/>
          </a:prstGeom>
          <a:noFill/>
        </p:spPr>
        <p:txBody>
          <a:bodyPr wrap="square" rtlCol="0">
            <a:spAutoFit/>
          </a:bodyPr>
          <a:lstStyle/>
          <a:p>
            <a:pPr algn="ctr"/>
            <a:r>
              <a:rPr lang="en-US" sz="1200" dirty="0"/>
              <a:t>Elastic Load Balancing (ELB)</a:t>
            </a:r>
          </a:p>
        </p:txBody>
      </p:sp>
      <p:pic>
        <p:nvPicPr>
          <p:cNvPr id="24" name="Graphic 23">
            <a:extLst>
              <a:ext uri="{FF2B5EF4-FFF2-40B4-BE49-F238E27FC236}">
                <a16:creationId xmlns:a16="http://schemas.microsoft.com/office/drawing/2014/main" id="{6A627AED-A106-E347-809C-A73FDAEAAD5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11994" y="1096393"/>
            <a:ext cx="591034" cy="591034"/>
          </a:xfrm>
          <a:prstGeom prst="rect">
            <a:avLst/>
          </a:prstGeom>
        </p:spPr>
      </p:pic>
      <p:sp>
        <p:nvSpPr>
          <p:cNvPr id="31" name="Rectangle 30">
            <a:extLst>
              <a:ext uri="{FF2B5EF4-FFF2-40B4-BE49-F238E27FC236}">
                <a16:creationId xmlns:a16="http://schemas.microsoft.com/office/drawing/2014/main" id="{C9AB2DA7-DA00-5D4A-9698-2A7EF6E082FE}"/>
              </a:ext>
            </a:extLst>
          </p:cNvPr>
          <p:cNvSpPr/>
          <p:nvPr/>
        </p:nvSpPr>
        <p:spPr>
          <a:xfrm>
            <a:off x="6246897" y="4526564"/>
            <a:ext cx="2470969" cy="1687002"/>
          </a:xfrm>
          <a:prstGeom prst="rect">
            <a:avLst/>
          </a:prstGeom>
          <a:solidFill>
            <a:srgbClr val="007CBC">
              <a:alpha val="9804"/>
            </a:srgbClr>
          </a:solidFill>
          <a:ln w="12700">
            <a:solidFill>
              <a:srgbClr val="007D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007DBC"/>
                </a:solidFill>
              </a:rPr>
              <a:t>Private subnet</a:t>
            </a:r>
          </a:p>
        </p:txBody>
      </p:sp>
      <p:sp>
        <p:nvSpPr>
          <p:cNvPr id="32" name="Rectangle 31">
            <a:extLst>
              <a:ext uri="{FF2B5EF4-FFF2-40B4-BE49-F238E27FC236}">
                <a16:creationId xmlns:a16="http://schemas.microsoft.com/office/drawing/2014/main" id="{7096E968-AD7E-1745-89D5-3B7F86F5DD97}"/>
              </a:ext>
            </a:extLst>
          </p:cNvPr>
          <p:cNvSpPr/>
          <p:nvPr/>
        </p:nvSpPr>
        <p:spPr>
          <a:xfrm>
            <a:off x="6093492" y="629762"/>
            <a:ext cx="2782099" cy="5849653"/>
          </a:xfrm>
          <a:prstGeom prst="rect">
            <a:avLst/>
          </a:prstGeom>
          <a:noFill/>
          <a:ln w="12700">
            <a:solidFill>
              <a:srgbClr val="007D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7DBC"/>
                </a:solidFill>
              </a:rPr>
              <a:t>Availability Zone 2</a:t>
            </a:r>
          </a:p>
        </p:txBody>
      </p:sp>
      <p:pic>
        <p:nvPicPr>
          <p:cNvPr id="34" name="Graphic 33">
            <a:extLst>
              <a:ext uri="{FF2B5EF4-FFF2-40B4-BE49-F238E27FC236}">
                <a16:creationId xmlns:a16="http://schemas.microsoft.com/office/drawing/2014/main" id="{C776ABA9-5E64-204C-B51D-F2AB18085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48621" y="4535333"/>
            <a:ext cx="274320" cy="274320"/>
          </a:xfrm>
          <a:prstGeom prst="rect">
            <a:avLst/>
          </a:prstGeom>
        </p:spPr>
      </p:pic>
      <p:pic>
        <p:nvPicPr>
          <p:cNvPr id="38" name="Graphic 37">
            <a:extLst>
              <a:ext uri="{FF2B5EF4-FFF2-40B4-BE49-F238E27FC236}">
                <a16:creationId xmlns:a16="http://schemas.microsoft.com/office/drawing/2014/main" id="{7E98237A-7A2B-3045-986B-F4A5E03E8C8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48158" y="5204910"/>
            <a:ext cx="469900" cy="469900"/>
          </a:xfrm>
          <a:prstGeom prst="rect">
            <a:avLst/>
          </a:prstGeom>
        </p:spPr>
      </p:pic>
      <p:sp>
        <p:nvSpPr>
          <p:cNvPr id="39" name="TextBox 38">
            <a:extLst>
              <a:ext uri="{FF2B5EF4-FFF2-40B4-BE49-F238E27FC236}">
                <a16:creationId xmlns:a16="http://schemas.microsoft.com/office/drawing/2014/main" id="{2D7A6486-DBBA-2947-8A33-98B10E2FFA19}"/>
              </a:ext>
            </a:extLst>
          </p:cNvPr>
          <p:cNvSpPr txBox="1"/>
          <p:nvPr/>
        </p:nvSpPr>
        <p:spPr>
          <a:xfrm>
            <a:off x="6626455" y="5701543"/>
            <a:ext cx="1513305" cy="461665"/>
          </a:xfrm>
          <a:prstGeom prst="rect">
            <a:avLst/>
          </a:prstGeom>
          <a:noFill/>
        </p:spPr>
        <p:txBody>
          <a:bodyPr wrap="square" rtlCol="0">
            <a:spAutoFit/>
          </a:bodyPr>
          <a:lstStyle/>
          <a:p>
            <a:pPr algn="ctr"/>
            <a:r>
              <a:rPr lang="en-US" sz="1200" dirty="0"/>
              <a:t>Consul, Vault, Nomad</a:t>
            </a:r>
          </a:p>
        </p:txBody>
      </p:sp>
      <p:cxnSp>
        <p:nvCxnSpPr>
          <p:cNvPr id="43" name="Straight Arrow Connector 42">
            <a:extLst>
              <a:ext uri="{FF2B5EF4-FFF2-40B4-BE49-F238E27FC236}">
                <a16:creationId xmlns:a16="http://schemas.microsoft.com/office/drawing/2014/main" id="{61B45ABE-A1AB-C04D-AAA7-AEA500AA3236}"/>
              </a:ext>
            </a:extLst>
          </p:cNvPr>
          <p:cNvCxnSpPr>
            <a:cxnSpLocks/>
            <a:stCxn id="24" idx="3"/>
          </p:cNvCxnSpPr>
          <p:nvPr/>
        </p:nvCxnSpPr>
        <p:spPr>
          <a:xfrm>
            <a:off x="5603028" y="1391910"/>
            <a:ext cx="178007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1766B3-165C-D746-B55E-A427F7D6A1CA}"/>
              </a:ext>
            </a:extLst>
          </p:cNvPr>
          <p:cNvCxnSpPr>
            <a:cxnSpLocks/>
            <a:stCxn id="38" idx="0"/>
          </p:cNvCxnSpPr>
          <p:nvPr/>
        </p:nvCxnSpPr>
        <p:spPr>
          <a:xfrm flipH="1" flipV="1">
            <a:off x="7383107" y="1341552"/>
            <a:ext cx="1" cy="3863358"/>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0690DAB-75D7-F04A-AF99-72F7BEC7812F}"/>
              </a:ext>
            </a:extLst>
          </p:cNvPr>
          <p:cNvSpPr/>
          <p:nvPr/>
        </p:nvSpPr>
        <p:spPr>
          <a:xfrm>
            <a:off x="2607314" y="4998805"/>
            <a:ext cx="8378775" cy="11430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D86613"/>
              </a:solidFill>
            </a:endParaRPr>
          </a:p>
          <a:p>
            <a:pPr algn="ctr"/>
            <a:endParaRPr lang="en-US" sz="1200" dirty="0">
              <a:solidFill>
                <a:srgbClr val="D86613"/>
              </a:solidFill>
            </a:endParaRPr>
          </a:p>
          <a:p>
            <a:r>
              <a:rPr lang="en-US" sz="1200" dirty="0">
                <a:solidFill>
                  <a:srgbClr val="D86613"/>
                </a:solidFill>
              </a:rPr>
              <a:t>                                                          Auto Scaling group</a:t>
            </a:r>
          </a:p>
        </p:txBody>
      </p:sp>
      <p:sp>
        <p:nvSpPr>
          <p:cNvPr id="50" name="Rectangle 49">
            <a:extLst>
              <a:ext uri="{FF2B5EF4-FFF2-40B4-BE49-F238E27FC236}">
                <a16:creationId xmlns:a16="http://schemas.microsoft.com/office/drawing/2014/main" id="{E62A15BC-D3C1-4A5E-8B30-FFE12DFCD887}"/>
              </a:ext>
            </a:extLst>
          </p:cNvPr>
          <p:cNvSpPr/>
          <p:nvPr/>
        </p:nvSpPr>
        <p:spPr>
          <a:xfrm>
            <a:off x="9142375" y="4527902"/>
            <a:ext cx="2470969" cy="1685664"/>
          </a:xfrm>
          <a:prstGeom prst="rect">
            <a:avLst/>
          </a:prstGeom>
          <a:solidFill>
            <a:srgbClr val="007CBC">
              <a:alpha val="9804"/>
            </a:srgbClr>
          </a:solidFill>
          <a:ln w="12700">
            <a:solidFill>
              <a:srgbClr val="007DB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r>
              <a:rPr lang="en-US" sz="1200" dirty="0">
                <a:solidFill>
                  <a:srgbClr val="007DBC"/>
                </a:solidFill>
              </a:rPr>
              <a:t>Private subnet</a:t>
            </a:r>
          </a:p>
        </p:txBody>
      </p:sp>
      <p:sp>
        <p:nvSpPr>
          <p:cNvPr id="51" name="Rectangle 50">
            <a:extLst>
              <a:ext uri="{FF2B5EF4-FFF2-40B4-BE49-F238E27FC236}">
                <a16:creationId xmlns:a16="http://schemas.microsoft.com/office/drawing/2014/main" id="{1F199657-6AD2-4F1F-B99A-8F689047D3BC}"/>
              </a:ext>
            </a:extLst>
          </p:cNvPr>
          <p:cNvSpPr/>
          <p:nvPr/>
        </p:nvSpPr>
        <p:spPr>
          <a:xfrm>
            <a:off x="8988970" y="619972"/>
            <a:ext cx="2782099" cy="5849653"/>
          </a:xfrm>
          <a:prstGeom prst="rect">
            <a:avLst/>
          </a:prstGeom>
          <a:noFill/>
          <a:ln w="12700">
            <a:solidFill>
              <a:srgbClr val="007D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7DBC"/>
                </a:solidFill>
              </a:rPr>
              <a:t>Availability Zone 2</a:t>
            </a:r>
          </a:p>
        </p:txBody>
      </p:sp>
      <p:pic>
        <p:nvPicPr>
          <p:cNvPr id="53" name="Graphic 52">
            <a:extLst>
              <a:ext uri="{FF2B5EF4-FFF2-40B4-BE49-F238E27FC236}">
                <a16:creationId xmlns:a16="http://schemas.microsoft.com/office/drawing/2014/main" id="{1141BEC7-6EE2-4624-821D-7E554154EB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44099" y="4525543"/>
            <a:ext cx="274320" cy="274320"/>
          </a:xfrm>
          <a:prstGeom prst="rect">
            <a:avLst/>
          </a:prstGeom>
        </p:spPr>
      </p:pic>
      <p:pic>
        <p:nvPicPr>
          <p:cNvPr id="56" name="Graphic 55">
            <a:extLst>
              <a:ext uri="{FF2B5EF4-FFF2-40B4-BE49-F238E27FC236}">
                <a16:creationId xmlns:a16="http://schemas.microsoft.com/office/drawing/2014/main" id="{AF496AE7-BC44-416F-8DEC-2AAB13F0BC9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43636" y="5195120"/>
            <a:ext cx="469900" cy="469900"/>
          </a:xfrm>
          <a:prstGeom prst="rect">
            <a:avLst/>
          </a:prstGeom>
        </p:spPr>
      </p:pic>
      <p:sp>
        <p:nvSpPr>
          <p:cNvPr id="57" name="TextBox 56">
            <a:extLst>
              <a:ext uri="{FF2B5EF4-FFF2-40B4-BE49-F238E27FC236}">
                <a16:creationId xmlns:a16="http://schemas.microsoft.com/office/drawing/2014/main" id="{62048F8F-752D-4AD8-89B9-13D3C6BBD12D}"/>
              </a:ext>
            </a:extLst>
          </p:cNvPr>
          <p:cNvSpPr txBox="1"/>
          <p:nvPr/>
        </p:nvSpPr>
        <p:spPr>
          <a:xfrm>
            <a:off x="9521933" y="5691753"/>
            <a:ext cx="1513305" cy="461665"/>
          </a:xfrm>
          <a:prstGeom prst="rect">
            <a:avLst/>
          </a:prstGeom>
          <a:noFill/>
        </p:spPr>
        <p:txBody>
          <a:bodyPr wrap="square" rtlCol="0">
            <a:spAutoFit/>
          </a:bodyPr>
          <a:lstStyle/>
          <a:p>
            <a:pPr algn="ctr"/>
            <a:r>
              <a:rPr lang="en-US" sz="1200" dirty="0"/>
              <a:t>Consul, Vault, Nomad</a:t>
            </a:r>
          </a:p>
        </p:txBody>
      </p:sp>
      <p:cxnSp>
        <p:nvCxnSpPr>
          <p:cNvPr id="60" name="Straight Arrow Connector 59">
            <a:extLst>
              <a:ext uri="{FF2B5EF4-FFF2-40B4-BE49-F238E27FC236}">
                <a16:creationId xmlns:a16="http://schemas.microsoft.com/office/drawing/2014/main" id="{D7CED91D-5467-4A65-8206-D66DDFC6671D}"/>
              </a:ext>
            </a:extLst>
          </p:cNvPr>
          <p:cNvCxnSpPr>
            <a:cxnSpLocks/>
          </p:cNvCxnSpPr>
          <p:nvPr/>
        </p:nvCxnSpPr>
        <p:spPr>
          <a:xfrm>
            <a:off x="5636385" y="3461145"/>
            <a:ext cx="1746722"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61" name="Graphic 60">
            <a:extLst>
              <a:ext uri="{FF2B5EF4-FFF2-40B4-BE49-F238E27FC236}">
                <a16:creationId xmlns:a16="http://schemas.microsoft.com/office/drawing/2014/main" id="{E03FB468-CC69-4498-BB1C-2021598381C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11994" y="2092040"/>
            <a:ext cx="591034" cy="591034"/>
          </a:xfrm>
          <a:prstGeom prst="rect">
            <a:avLst/>
          </a:prstGeom>
        </p:spPr>
      </p:pic>
      <p:pic>
        <p:nvPicPr>
          <p:cNvPr id="62" name="Graphic 61">
            <a:extLst>
              <a:ext uri="{FF2B5EF4-FFF2-40B4-BE49-F238E27FC236}">
                <a16:creationId xmlns:a16="http://schemas.microsoft.com/office/drawing/2014/main" id="{230DBB31-688B-4D14-A2AA-2A0DC24230D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31117" y="3154576"/>
            <a:ext cx="591034" cy="591034"/>
          </a:xfrm>
          <a:prstGeom prst="rect">
            <a:avLst/>
          </a:prstGeom>
        </p:spPr>
      </p:pic>
      <p:sp>
        <p:nvSpPr>
          <p:cNvPr id="63" name="TextBox 62">
            <a:extLst>
              <a:ext uri="{FF2B5EF4-FFF2-40B4-BE49-F238E27FC236}">
                <a16:creationId xmlns:a16="http://schemas.microsoft.com/office/drawing/2014/main" id="{7018D0EC-ACF1-4648-8524-9A59707CA4AE}"/>
              </a:ext>
            </a:extLst>
          </p:cNvPr>
          <p:cNvSpPr txBox="1"/>
          <p:nvPr/>
        </p:nvSpPr>
        <p:spPr>
          <a:xfrm>
            <a:off x="5109477" y="1692393"/>
            <a:ext cx="1194005" cy="276999"/>
          </a:xfrm>
          <a:prstGeom prst="rect">
            <a:avLst/>
          </a:prstGeom>
          <a:noFill/>
        </p:spPr>
        <p:txBody>
          <a:bodyPr wrap="square" rtlCol="0">
            <a:spAutoFit/>
          </a:bodyPr>
          <a:lstStyle/>
          <a:p>
            <a:pPr algn="ctr"/>
            <a:r>
              <a:rPr lang="en-US" sz="1200" dirty="0"/>
              <a:t>Vault</a:t>
            </a:r>
          </a:p>
        </p:txBody>
      </p:sp>
      <p:sp>
        <p:nvSpPr>
          <p:cNvPr id="64" name="TextBox 63">
            <a:extLst>
              <a:ext uri="{FF2B5EF4-FFF2-40B4-BE49-F238E27FC236}">
                <a16:creationId xmlns:a16="http://schemas.microsoft.com/office/drawing/2014/main" id="{AD5F0CB0-7F23-4F77-88F9-C6EDA6FB3B75}"/>
              </a:ext>
            </a:extLst>
          </p:cNvPr>
          <p:cNvSpPr txBox="1"/>
          <p:nvPr/>
        </p:nvSpPr>
        <p:spPr>
          <a:xfrm>
            <a:off x="5120382" y="2713522"/>
            <a:ext cx="1194005" cy="276999"/>
          </a:xfrm>
          <a:prstGeom prst="rect">
            <a:avLst/>
          </a:prstGeom>
          <a:noFill/>
        </p:spPr>
        <p:txBody>
          <a:bodyPr wrap="square" rtlCol="0">
            <a:spAutoFit/>
          </a:bodyPr>
          <a:lstStyle/>
          <a:p>
            <a:pPr algn="ctr"/>
            <a:r>
              <a:rPr lang="en-US" sz="1200" dirty="0"/>
              <a:t>Consul</a:t>
            </a:r>
          </a:p>
        </p:txBody>
      </p:sp>
      <p:sp>
        <p:nvSpPr>
          <p:cNvPr id="65" name="TextBox 64">
            <a:extLst>
              <a:ext uri="{FF2B5EF4-FFF2-40B4-BE49-F238E27FC236}">
                <a16:creationId xmlns:a16="http://schemas.microsoft.com/office/drawing/2014/main" id="{9B8C5669-91EE-499C-8B2C-95CDF5FBBF68}"/>
              </a:ext>
            </a:extLst>
          </p:cNvPr>
          <p:cNvSpPr txBox="1"/>
          <p:nvPr/>
        </p:nvSpPr>
        <p:spPr>
          <a:xfrm>
            <a:off x="5108230" y="3770974"/>
            <a:ext cx="1194005" cy="276999"/>
          </a:xfrm>
          <a:prstGeom prst="rect">
            <a:avLst/>
          </a:prstGeom>
          <a:noFill/>
        </p:spPr>
        <p:txBody>
          <a:bodyPr wrap="square" rtlCol="0">
            <a:spAutoFit/>
          </a:bodyPr>
          <a:lstStyle/>
          <a:p>
            <a:pPr algn="ctr"/>
            <a:r>
              <a:rPr lang="en-US" sz="1200" dirty="0"/>
              <a:t>Nomad</a:t>
            </a:r>
          </a:p>
        </p:txBody>
      </p:sp>
      <p:cxnSp>
        <p:nvCxnSpPr>
          <p:cNvPr id="66" name="Straight Arrow Connector 65">
            <a:extLst>
              <a:ext uri="{FF2B5EF4-FFF2-40B4-BE49-F238E27FC236}">
                <a16:creationId xmlns:a16="http://schemas.microsoft.com/office/drawing/2014/main" id="{F3C52FDD-9685-4397-A427-6AB341B5B1C9}"/>
              </a:ext>
            </a:extLst>
          </p:cNvPr>
          <p:cNvCxnSpPr>
            <a:cxnSpLocks/>
            <a:stCxn id="61" idx="3"/>
          </p:cNvCxnSpPr>
          <p:nvPr/>
        </p:nvCxnSpPr>
        <p:spPr>
          <a:xfrm>
            <a:off x="5603028" y="2387557"/>
            <a:ext cx="1796757"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CF1FA0E-B089-4F13-8586-9F874D0DE9CC}"/>
              </a:ext>
            </a:extLst>
          </p:cNvPr>
          <p:cNvCxnSpPr>
            <a:cxnSpLocks/>
            <a:stCxn id="56" idx="0"/>
          </p:cNvCxnSpPr>
          <p:nvPr/>
        </p:nvCxnSpPr>
        <p:spPr>
          <a:xfrm flipH="1" flipV="1">
            <a:off x="10272718" y="4269210"/>
            <a:ext cx="5868" cy="92591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EA36657-6547-459C-99DF-4C002AC65A95}"/>
              </a:ext>
            </a:extLst>
          </p:cNvPr>
          <p:cNvCxnSpPr>
            <a:cxnSpLocks/>
            <a:endCxn id="18" idx="0"/>
          </p:cNvCxnSpPr>
          <p:nvPr/>
        </p:nvCxnSpPr>
        <p:spPr>
          <a:xfrm flipV="1">
            <a:off x="3772178" y="2570562"/>
            <a:ext cx="23633" cy="1671791"/>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56F9220-1AC9-4ED5-98D6-1F7727664799}"/>
              </a:ext>
            </a:extLst>
          </p:cNvPr>
          <p:cNvCxnSpPr>
            <a:cxnSpLocks/>
          </p:cNvCxnSpPr>
          <p:nvPr/>
        </p:nvCxnSpPr>
        <p:spPr>
          <a:xfrm>
            <a:off x="3238061" y="4253966"/>
            <a:ext cx="7049294" cy="30489"/>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021D858-8144-42E6-9785-D8E334CD6646}"/>
              </a:ext>
            </a:extLst>
          </p:cNvPr>
          <p:cNvCxnSpPr>
            <a:cxnSpLocks/>
          </p:cNvCxnSpPr>
          <p:nvPr/>
        </p:nvCxnSpPr>
        <p:spPr>
          <a:xfrm flipV="1">
            <a:off x="3238061" y="4261910"/>
            <a:ext cx="0" cy="987402"/>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81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1" y="8546"/>
            <a:ext cx="12192000" cy="39424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2" name="Rounded Rectangle 1"/>
          <p:cNvSpPr/>
          <p:nvPr/>
        </p:nvSpPr>
        <p:spPr>
          <a:xfrm>
            <a:off x="2467426" y="1424003"/>
            <a:ext cx="1188720" cy="1188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822028" y="1428357"/>
            <a:ext cx="1188720" cy="11887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89807" y="734520"/>
            <a:ext cx="7412386" cy="830997"/>
          </a:xfrm>
          <a:prstGeom prst="rect">
            <a:avLst/>
          </a:prstGeom>
          <a:noFill/>
        </p:spPr>
        <p:txBody>
          <a:bodyPr wrap="square" rtlCol="0">
            <a:spAutoFit/>
          </a:bodyPr>
          <a:lstStyle/>
          <a:p>
            <a:pPr algn="ctr"/>
            <a:r>
              <a:rPr lang="en-US" sz="4800" b="1" spc="-150" dirty="0">
                <a:solidFill>
                  <a:schemeClr val="bg1"/>
                </a:solidFill>
                <a:latin typeface="Exo 2" pitchFamily="2" charset="77"/>
                <a:cs typeface="Arial" panose="020B0604020202020204" pitchFamily="34" charset="0"/>
              </a:rPr>
              <a:t>Contact Me</a:t>
            </a:r>
          </a:p>
        </p:txBody>
      </p:sp>
      <p:sp>
        <p:nvSpPr>
          <p:cNvPr id="15" name="TextBox 14"/>
          <p:cNvSpPr txBox="1"/>
          <p:nvPr/>
        </p:nvSpPr>
        <p:spPr>
          <a:xfrm>
            <a:off x="3890779" y="1641193"/>
            <a:ext cx="4336256" cy="584775"/>
          </a:xfrm>
          <a:prstGeom prst="rect">
            <a:avLst/>
          </a:prstGeom>
          <a:noFill/>
        </p:spPr>
        <p:txBody>
          <a:bodyPr wrap="square" rtlCol="0">
            <a:spAutoFit/>
          </a:bodyPr>
          <a:lstStyle/>
          <a:p>
            <a:pPr algn="ctr"/>
            <a:r>
              <a:rPr lang="en-US" sz="3200" b="1" dirty="0">
                <a:solidFill>
                  <a:schemeClr val="accent1"/>
                </a:solidFill>
                <a:latin typeface="Exo 2" pitchFamily="2" charset="77"/>
                <a:ea typeface="Roboto" panose="02000000000000000000" pitchFamily="2" charset="0"/>
              </a:rPr>
              <a:t>Mike Augustine</a:t>
            </a:r>
          </a:p>
        </p:txBody>
      </p:sp>
      <p:sp>
        <p:nvSpPr>
          <p:cNvPr id="18" name="TextBox 17"/>
          <p:cNvSpPr txBox="1"/>
          <p:nvPr/>
        </p:nvSpPr>
        <p:spPr>
          <a:xfrm>
            <a:off x="4157273" y="2431751"/>
            <a:ext cx="3912432" cy="646331"/>
          </a:xfrm>
          <a:prstGeom prst="rect">
            <a:avLst/>
          </a:prstGeom>
          <a:noFill/>
        </p:spPr>
        <p:txBody>
          <a:bodyPr wrap="square" rtlCol="0">
            <a:spAutoFit/>
          </a:bodyPr>
          <a:lstStyle/>
          <a:p>
            <a:pPr algn="ctr"/>
            <a:r>
              <a:rPr lang="en-US" dirty="0">
                <a:solidFill>
                  <a:schemeClr val="accent3">
                    <a:lumMod val="60000"/>
                    <a:lumOff val="40000"/>
                  </a:schemeClr>
                </a:solidFill>
                <a:latin typeface="Roboto" panose="02000000000000000000" pitchFamily="2" charset="0"/>
                <a:ea typeface="Roboto" panose="02000000000000000000" pitchFamily="2" charset="0"/>
              </a:rPr>
              <a:t>mike.augustine@hashicorp.com</a:t>
            </a:r>
          </a:p>
          <a:p>
            <a:pPr algn="ctr"/>
            <a:r>
              <a:rPr lang="en-US" b="1" dirty="0">
                <a:hlinkClick r:id="rId3"/>
              </a:rPr>
              <a:t>@</a:t>
            </a:r>
            <a:r>
              <a:rPr lang="en-US" u="sng" dirty="0">
                <a:hlinkClick r:id="rId3"/>
              </a:rPr>
              <a:t>MAugustine825</a:t>
            </a:r>
            <a:endParaRPr lang="en-US" dirty="0">
              <a:latin typeface="Roboto" panose="02000000000000000000" pitchFamily="2" charset="0"/>
              <a:ea typeface="Roboto" panose="02000000000000000000" pitchFamily="2"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654" y="1698323"/>
            <a:ext cx="962358" cy="640080"/>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6661" y="1565517"/>
            <a:ext cx="719454" cy="914400"/>
          </a:xfrm>
          <a:prstGeom prst="rect">
            <a:avLst/>
          </a:prstGeom>
        </p:spPr>
      </p:pic>
      <p:sp>
        <p:nvSpPr>
          <p:cNvPr id="3" name="TextBox 2">
            <a:extLst>
              <a:ext uri="{FF2B5EF4-FFF2-40B4-BE49-F238E27FC236}">
                <a16:creationId xmlns:a16="http://schemas.microsoft.com/office/drawing/2014/main" id="{7100969F-6B58-41EC-B6CD-C56BC1EB5D53}"/>
              </a:ext>
            </a:extLst>
          </p:cNvPr>
          <p:cNvSpPr txBox="1"/>
          <p:nvPr/>
        </p:nvSpPr>
        <p:spPr>
          <a:xfrm>
            <a:off x="3172917" y="5061651"/>
            <a:ext cx="4761875" cy="830997"/>
          </a:xfrm>
          <a:prstGeom prst="rect">
            <a:avLst/>
          </a:prstGeom>
          <a:noFill/>
        </p:spPr>
        <p:txBody>
          <a:bodyPr wrap="square" rtlCol="0" anchor="ctr" anchorCtr="1">
            <a:spAutoFit/>
          </a:bodyPr>
          <a:lstStyle/>
          <a:p>
            <a:r>
              <a:rPr lang="en-US" sz="4800" b="1" dirty="0"/>
              <a:t>Q &amp; A</a:t>
            </a:r>
          </a:p>
        </p:txBody>
      </p:sp>
    </p:spTree>
    <p:extLst>
      <p:ext uri="{BB962C8B-B14F-4D97-AF65-F5344CB8AC3E}">
        <p14:creationId xmlns:p14="http://schemas.microsoft.com/office/powerpoint/2010/main" val="44085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1" y="8546"/>
            <a:ext cx="12192000" cy="39424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 name="Rounded Rectangle 3"/>
          <p:cNvSpPr/>
          <p:nvPr/>
        </p:nvSpPr>
        <p:spPr>
          <a:xfrm>
            <a:off x="9640175" y="3387780"/>
            <a:ext cx="1188720" cy="11887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89807" y="734520"/>
            <a:ext cx="7412386" cy="830997"/>
          </a:xfrm>
          <a:prstGeom prst="rect">
            <a:avLst/>
          </a:prstGeom>
          <a:noFill/>
        </p:spPr>
        <p:txBody>
          <a:bodyPr wrap="square" rtlCol="0">
            <a:spAutoFit/>
          </a:bodyPr>
          <a:lstStyle/>
          <a:p>
            <a:pPr algn="ctr"/>
            <a:r>
              <a:rPr lang="en-US" sz="4800" b="1" spc="-150" dirty="0">
                <a:solidFill>
                  <a:schemeClr val="bg1"/>
                </a:solidFill>
                <a:latin typeface="Exo 2" pitchFamily="2" charset="77"/>
                <a:cs typeface="Arial" panose="020B0604020202020204" pitchFamily="34" charset="0"/>
              </a:rPr>
              <a:t>About Me</a:t>
            </a:r>
          </a:p>
        </p:txBody>
      </p:sp>
      <p:sp>
        <p:nvSpPr>
          <p:cNvPr id="15" name="TextBox 14"/>
          <p:cNvSpPr txBox="1"/>
          <p:nvPr/>
        </p:nvSpPr>
        <p:spPr>
          <a:xfrm>
            <a:off x="3976512" y="4829885"/>
            <a:ext cx="4336256" cy="584775"/>
          </a:xfrm>
          <a:prstGeom prst="rect">
            <a:avLst/>
          </a:prstGeom>
          <a:noFill/>
        </p:spPr>
        <p:txBody>
          <a:bodyPr wrap="square" rtlCol="0">
            <a:spAutoFit/>
          </a:bodyPr>
          <a:lstStyle/>
          <a:p>
            <a:pPr algn="ctr"/>
            <a:r>
              <a:rPr lang="en-US" sz="3200" b="1" dirty="0">
                <a:latin typeface="Exo 2" pitchFamily="2" charset="77"/>
                <a:ea typeface="Roboto" panose="02000000000000000000" pitchFamily="2" charset="0"/>
              </a:rPr>
              <a:t>Mike Augustine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5079" t="-2" r="4953" b="32199"/>
          <a:stretch/>
        </p:blipFill>
        <p:spPr>
          <a:xfrm>
            <a:off x="4686152" y="1763353"/>
            <a:ext cx="2916977" cy="3049483"/>
          </a:xfrm>
          <a:prstGeom prst="ellipse">
            <a:avLst/>
          </a:prstGeom>
        </p:spPr>
      </p:pic>
      <p:cxnSp>
        <p:nvCxnSpPr>
          <p:cNvPr id="17" name="Straight Connector 16"/>
          <p:cNvCxnSpPr/>
          <p:nvPr/>
        </p:nvCxnSpPr>
        <p:spPr>
          <a:xfrm>
            <a:off x="5411823" y="5464003"/>
            <a:ext cx="1465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830203" y="5539751"/>
            <a:ext cx="2531590" cy="369332"/>
          </a:xfrm>
          <a:prstGeom prst="rect">
            <a:avLst/>
          </a:prstGeom>
        </p:spPr>
        <p:txBody>
          <a:bodyPr wrap="none">
            <a:spAutoFit/>
          </a:bodyPr>
          <a:lstStyle/>
          <a:p>
            <a:pPr algn="ctr"/>
            <a:r>
              <a:rPr lang="en-US" dirty="0">
                <a:latin typeface="Roboto" panose="02000000000000000000" pitchFamily="2" charset="0"/>
                <a:ea typeface="Roboto" panose="02000000000000000000" pitchFamily="2" charset="0"/>
              </a:rPr>
              <a:t>Sr. Enterprise Architect</a:t>
            </a:r>
          </a:p>
        </p:txBody>
      </p:sp>
      <p:sp>
        <p:nvSpPr>
          <p:cNvPr id="9" name="Rectangle 8"/>
          <p:cNvSpPr/>
          <p:nvPr/>
        </p:nvSpPr>
        <p:spPr>
          <a:xfrm>
            <a:off x="8400647" y="4756544"/>
            <a:ext cx="3667776" cy="646331"/>
          </a:xfrm>
          <a:prstGeom prst="rect">
            <a:avLst/>
          </a:prstGeom>
        </p:spPr>
        <p:txBody>
          <a:bodyPr wrap="square">
            <a:spAutoFit/>
          </a:bodyPr>
          <a:lstStyle/>
          <a:p>
            <a:pPr algn="ctr"/>
            <a:r>
              <a:rPr lang="en-US" dirty="0">
                <a:latin typeface="Roboto" panose="02000000000000000000" pitchFamily="2" charset="0"/>
                <a:ea typeface="Roboto" panose="02000000000000000000" pitchFamily="2" charset="0"/>
              </a:rPr>
              <a:t>(</a:t>
            </a:r>
            <a:r>
              <a:rPr lang="en-US" dirty="0" err="1">
                <a:latin typeface="Roboto" panose="02000000000000000000" pitchFamily="2" charset="0"/>
                <a:ea typeface="Roboto" panose="02000000000000000000" pitchFamily="2" charset="0"/>
              </a:rPr>
              <a:t>Devops</a:t>
            </a:r>
            <a:r>
              <a:rPr lang="en-US" dirty="0">
                <a:latin typeface="Roboto" panose="02000000000000000000" pitchFamily="2" charset="0"/>
                <a:ea typeface="Roboto" panose="02000000000000000000" pitchFamily="2" charset="0"/>
              </a:rPr>
              <a:t>/Enterprise/“functioning” Architect/Engineer)</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4808" y="3524940"/>
            <a:ext cx="719454" cy="914400"/>
          </a:xfrm>
          <a:prstGeom prst="rect">
            <a:avLst/>
          </a:prstGeom>
        </p:spPr>
      </p:pic>
    </p:spTree>
    <p:extLst>
      <p:ext uri="{BB962C8B-B14F-4D97-AF65-F5344CB8AC3E}">
        <p14:creationId xmlns:p14="http://schemas.microsoft.com/office/powerpoint/2010/main" val="338573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C063-0FD5-224D-952F-2FEE5CE435F5}"/>
              </a:ext>
            </a:extLst>
          </p:cNvPr>
          <p:cNvSpPr>
            <a:spLocks noGrp="1"/>
          </p:cNvSpPr>
          <p:nvPr>
            <p:ph type="title"/>
          </p:nvPr>
        </p:nvSpPr>
        <p:spPr/>
        <p:txBody>
          <a:bodyPr>
            <a:normAutofit/>
          </a:bodyPr>
          <a:lstStyle/>
          <a:p>
            <a:r>
              <a:rPr lang="en-US" sz="4800" dirty="0"/>
              <a:t>Today’s Agenda</a:t>
            </a:r>
          </a:p>
        </p:txBody>
      </p:sp>
      <p:sp>
        <p:nvSpPr>
          <p:cNvPr id="3" name="Content Placeholder 2">
            <a:extLst>
              <a:ext uri="{FF2B5EF4-FFF2-40B4-BE49-F238E27FC236}">
                <a16:creationId xmlns:a16="http://schemas.microsoft.com/office/drawing/2014/main" id="{D4DAFD9A-6467-004D-B9CE-1868C524E40D}"/>
              </a:ext>
            </a:extLst>
          </p:cNvPr>
          <p:cNvSpPr>
            <a:spLocks noGrp="1"/>
          </p:cNvSpPr>
          <p:nvPr>
            <p:ph idx="1"/>
          </p:nvPr>
        </p:nvSpPr>
        <p:spPr>
          <a:xfrm>
            <a:off x="838199" y="1690689"/>
            <a:ext cx="8965368" cy="3960604"/>
          </a:xfrm>
        </p:spPr>
        <p:txBody>
          <a:bodyPr>
            <a:noAutofit/>
          </a:bodyPr>
          <a:lstStyle/>
          <a:p>
            <a:pPr marL="0" indent="0">
              <a:buNone/>
            </a:pPr>
            <a:r>
              <a:rPr lang="en-US" sz="3200" dirty="0"/>
              <a:t>We will cover:</a:t>
            </a:r>
          </a:p>
          <a:p>
            <a:pPr marL="0" indent="0">
              <a:buNone/>
            </a:pPr>
            <a:endParaRPr lang="en-US" sz="3200" dirty="0"/>
          </a:p>
          <a:p>
            <a:pPr>
              <a:buFont typeface="Wingdings" panose="05000000000000000000" pitchFamily="2" charset="2"/>
              <a:buChar char="q"/>
            </a:pPr>
            <a:r>
              <a:rPr lang="en-US" sz="3200" dirty="0"/>
              <a:t> Set the understanding of current state</a:t>
            </a:r>
          </a:p>
          <a:p>
            <a:pPr>
              <a:buFont typeface="Wingdings" panose="05000000000000000000" pitchFamily="2" charset="2"/>
              <a:buChar char="q"/>
            </a:pPr>
            <a:r>
              <a:rPr lang="en-US" sz="3200" dirty="0"/>
              <a:t> Address concerns of the “business value”</a:t>
            </a:r>
          </a:p>
          <a:p>
            <a:pPr>
              <a:buFont typeface="Wingdings" panose="05000000000000000000" pitchFamily="2" charset="2"/>
              <a:buChar char="q"/>
            </a:pPr>
            <a:r>
              <a:rPr lang="en-US" sz="3200" dirty="0"/>
              <a:t> Dive into the technical demo</a:t>
            </a:r>
          </a:p>
          <a:p>
            <a:pPr>
              <a:buFont typeface="Wingdings" panose="05000000000000000000" pitchFamily="2" charset="2"/>
              <a:buChar char="q"/>
            </a:pPr>
            <a:r>
              <a:rPr lang="en-US" sz="3200" dirty="0"/>
              <a:t> Wrap up and Q&amp;A</a:t>
            </a:r>
          </a:p>
          <a:p>
            <a:pPr marL="0" indent="0">
              <a:buNone/>
            </a:pP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749258" y="758087"/>
            <a:ext cx="2604541" cy="3568722"/>
          </a:xfrm>
          <a:prstGeom prst="rect">
            <a:avLst/>
          </a:prstGeom>
        </p:spPr>
      </p:pic>
    </p:spTree>
    <p:extLst>
      <p:ext uri="{BB962C8B-B14F-4D97-AF65-F5344CB8AC3E}">
        <p14:creationId xmlns:p14="http://schemas.microsoft.com/office/powerpoint/2010/main" val="288626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19371" y="1725111"/>
            <a:ext cx="4105656" cy="707886"/>
          </a:xfrm>
          <a:prstGeom prst="rect">
            <a:avLst/>
          </a:prstGeom>
        </p:spPr>
        <p:txBody>
          <a:bodyPr wrap="square">
            <a:spAutoFit/>
          </a:bodyPr>
          <a:lstStyle/>
          <a:p>
            <a:r>
              <a:rPr lang="en-US" sz="2000" dirty="0"/>
              <a:t>E-Corp is going cloud and HashiCorp is likely a part of that</a:t>
            </a:r>
          </a:p>
        </p:txBody>
      </p:sp>
      <p:sp>
        <p:nvSpPr>
          <p:cNvPr id="5" name="Rectangle 4"/>
          <p:cNvSpPr/>
          <p:nvPr/>
        </p:nvSpPr>
        <p:spPr>
          <a:xfrm>
            <a:off x="1531204" y="3088721"/>
            <a:ext cx="4105656" cy="400110"/>
          </a:xfrm>
          <a:prstGeom prst="rect">
            <a:avLst/>
          </a:prstGeom>
        </p:spPr>
        <p:txBody>
          <a:bodyPr wrap="square">
            <a:spAutoFit/>
          </a:bodyPr>
          <a:lstStyle/>
          <a:p>
            <a:r>
              <a:rPr lang="en-US" sz="2000" dirty="0"/>
              <a:t>Is it really enterprise level?</a:t>
            </a:r>
          </a:p>
        </p:txBody>
      </p:sp>
      <p:sp>
        <p:nvSpPr>
          <p:cNvPr id="6" name="Oval 5"/>
          <p:cNvSpPr/>
          <p:nvPr/>
        </p:nvSpPr>
        <p:spPr>
          <a:xfrm>
            <a:off x="788266" y="1759014"/>
            <a:ext cx="640080" cy="640080"/>
          </a:xfrm>
          <a:prstGeom prst="ellipse">
            <a:avLst/>
          </a:prstGeom>
          <a:solidFill>
            <a:srgbClr val="424B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915712" y="1886460"/>
            <a:ext cx="385188" cy="385188"/>
          </a:xfrm>
          <a:prstGeom prst="rect">
            <a:avLst/>
          </a:prstGeom>
          <a:noFill/>
          <a:ln>
            <a:noFill/>
          </a:ln>
        </p:spPr>
      </p:pic>
      <p:sp>
        <p:nvSpPr>
          <p:cNvPr id="8" name="Oval 7"/>
          <p:cNvSpPr/>
          <p:nvPr/>
        </p:nvSpPr>
        <p:spPr>
          <a:xfrm>
            <a:off x="788266" y="2944955"/>
            <a:ext cx="640080" cy="640080"/>
          </a:xfrm>
          <a:prstGeom prst="ellipse">
            <a:avLst/>
          </a:prstGeom>
          <a:solidFill>
            <a:srgbClr val="424B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1" y="3074100"/>
            <a:ext cx="381790" cy="381790"/>
          </a:xfrm>
          <a:prstGeom prst="rect">
            <a:avLst/>
          </a:prstGeom>
          <a:noFill/>
          <a:ln>
            <a:noFill/>
          </a:ln>
        </p:spPr>
      </p:pic>
      <p:sp>
        <p:nvSpPr>
          <p:cNvPr id="11" name="Rectangle 10"/>
          <p:cNvSpPr/>
          <p:nvPr/>
        </p:nvSpPr>
        <p:spPr>
          <a:xfrm>
            <a:off x="1532587" y="4040197"/>
            <a:ext cx="3607265" cy="707886"/>
          </a:xfrm>
          <a:prstGeom prst="rect">
            <a:avLst/>
          </a:prstGeom>
        </p:spPr>
        <p:txBody>
          <a:bodyPr wrap="square">
            <a:spAutoFit/>
          </a:bodyPr>
          <a:lstStyle/>
          <a:p>
            <a:r>
              <a:rPr lang="en-US" sz="2000" dirty="0"/>
              <a:t>Is it an integrated suite or a collection of disparate tools?</a:t>
            </a:r>
          </a:p>
        </p:txBody>
      </p:sp>
      <p:sp>
        <p:nvSpPr>
          <p:cNvPr id="12" name="Oval 11"/>
          <p:cNvSpPr/>
          <p:nvPr/>
        </p:nvSpPr>
        <p:spPr>
          <a:xfrm>
            <a:off x="788266" y="4102626"/>
            <a:ext cx="640080" cy="640080"/>
          </a:xfrm>
          <a:prstGeom prst="ellipse">
            <a:avLst/>
          </a:prstGeom>
          <a:solidFill>
            <a:srgbClr val="424B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9632" y="4266137"/>
            <a:ext cx="317348" cy="313059"/>
          </a:xfrm>
          <a:prstGeom prst="rect">
            <a:avLst/>
          </a:prstGeom>
          <a:noFill/>
          <a:ln>
            <a:noFill/>
          </a:ln>
        </p:spPr>
      </p:pic>
      <p:sp>
        <p:nvSpPr>
          <p:cNvPr id="15" name="Oval 14"/>
          <p:cNvSpPr/>
          <p:nvPr/>
        </p:nvSpPr>
        <p:spPr>
          <a:xfrm>
            <a:off x="788266" y="5229997"/>
            <a:ext cx="640080" cy="640080"/>
          </a:xfrm>
          <a:prstGeom prst="ellipse">
            <a:avLst/>
          </a:prstGeom>
          <a:solidFill>
            <a:srgbClr val="424B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787" y="5367157"/>
            <a:ext cx="409038" cy="365760"/>
          </a:xfrm>
          <a:prstGeom prst="rect">
            <a:avLst/>
          </a:prstGeom>
          <a:noFill/>
          <a:ln>
            <a:noFill/>
          </a:ln>
        </p:spPr>
      </p:pic>
      <p:sp>
        <p:nvSpPr>
          <p:cNvPr id="18" name="Rectangle 17"/>
          <p:cNvSpPr/>
          <p:nvPr/>
        </p:nvSpPr>
        <p:spPr>
          <a:xfrm>
            <a:off x="7334617" y="1647334"/>
            <a:ext cx="4105656" cy="1015663"/>
          </a:xfrm>
          <a:prstGeom prst="rect">
            <a:avLst/>
          </a:prstGeom>
        </p:spPr>
        <p:txBody>
          <a:bodyPr wrap="square">
            <a:spAutoFit/>
          </a:bodyPr>
          <a:lstStyle/>
          <a:p>
            <a:r>
              <a:rPr lang="en-US" sz="2000" dirty="0"/>
              <a:t>Is it easy enough to use and extend and yet powerful enough to handle our complexities</a:t>
            </a:r>
          </a:p>
        </p:txBody>
      </p:sp>
      <p:sp>
        <p:nvSpPr>
          <p:cNvPr id="19" name="Oval 18"/>
          <p:cNvSpPr/>
          <p:nvPr/>
        </p:nvSpPr>
        <p:spPr>
          <a:xfrm>
            <a:off x="6555141" y="1759014"/>
            <a:ext cx="640080" cy="640080"/>
          </a:xfrm>
          <a:prstGeom prst="ellipse">
            <a:avLst/>
          </a:prstGeom>
          <a:solidFill>
            <a:srgbClr val="4FB8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25475" y="1929348"/>
            <a:ext cx="299413" cy="299413"/>
          </a:xfrm>
          <a:prstGeom prst="rect">
            <a:avLst/>
          </a:prstGeom>
          <a:noFill/>
        </p:spPr>
      </p:pic>
      <p:sp>
        <p:nvSpPr>
          <p:cNvPr id="22" name="Rectangle 21"/>
          <p:cNvSpPr/>
          <p:nvPr/>
        </p:nvSpPr>
        <p:spPr>
          <a:xfrm>
            <a:off x="7334617" y="2844314"/>
            <a:ext cx="4105656" cy="1015663"/>
          </a:xfrm>
          <a:prstGeom prst="rect">
            <a:avLst/>
          </a:prstGeom>
        </p:spPr>
        <p:txBody>
          <a:bodyPr wrap="square">
            <a:spAutoFit/>
          </a:bodyPr>
          <a:lstStyle/>
          <a:p>
            <a:r>
              <a:rPr lang="en-US" sz="2000" dirty="0"/>
              <a:t>Need a deeper dive into the tech for our engineers to make sure they are on board</a:t>
            </a:r>
          </a:p>
        </p:txBody>
      </p:sp>
      <p:sp>
        <p:nvSpPr>
          <p:cNvPr id="25" name="Rectangle 24"/>
          <p:cNvSpPr/>
          <p:nvPr/>
        </p:nvSpPr>
        <p:spPr>
          <a:xfrm>
            <a:off x="7334617" y="4222611"/>
            <a:ext cx="4105656" cy="400110"/>
          </a:xfrm>
          <a:prstGeom prst="rect">
            <a:avLst/>
          </a:prstGeom>
        </p:spPr>
        <p:txBody>
          <a:bodyPr wrap="square">
            <a:spAutoFit/>
          </a:bodyPr>
          <a:lstStyle/>
          <a:p>
            <a:r>
              <a:rPr lang="en-US" sz="2000" dirty="0"/>
              <a:t>Any others?</a:t>
            </a:r>
          </a:p>
        </p:txBody>
      </p:sp>
      <p:sp>
        <p:nvSpPr>
          <p:cNvPr id="23" name="Oval 22"/>
          <p:cNvSpPr/>
          <p:nvPr/>
        </p:nvSpPr>
        <p:spPr>
          <a:xfrm>
            <a:off x="6555141" y="2944955"/>
            <a:ext cx="640080" cy="640080"/>
          </a:xfrm>
          <a:prstGeom prst="ellipse">
            <a:avLst/>
          </a:prstGeom>
          <a:solidFill>
            <a:srgbClr val="4FB8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14351" y="3105484"/>
            <a:ext cx="321660" cy="319023"/>
          </a:xfrm>
          <a:prstGeom prst="rect">
            <a:avLst/>
          </a:prstGeom>
          <a:noFill/>
        </p:spPr>
      </p:pic>
      <p:sp>
        <p:nvSpPr>
          <p:cNvPr id="26" name="Oval 25"/>
          <p:cNvSpPr/>
          <p:nvPr/>
        </p:nvSpPr>
        <p:spPr>
          <a:xfrm>
            <a:off x="6555141" y="4102626"/>
            <a:ext cx="640080" cy="640080"/>
          </a:xfrm>
          <a:prstGeom prst="ellipse">
            <a:avLst/>
          </a:prstGeom>
          <a:solidFill>
            <a:srgbClr val="4FB8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68655" y="4250957"/>
            <a:ext cx="413053" cy="343418"/>
          </a:xfrm>
          <a:prstGeom prst="rect">
            <a:avLst/>
          </a:prstGeom>
          <a:noFill/>
        </p:spPr>
      </p:pic>
      <p:sp>
        <p:nvSpPr>
          <p:cNvPr id="37" name="Title 1">
            <a:extLst>
              <a:ext uri="{FF2B5EF4-FFF2-40B4-BE49-F238E27FC236}">
                <a16:creationId xmlns:a16="http://schemas.microsoft.com/office/drawing/2014/main" id="{F700C063-0FD5-224D-952F-2FEE5CE435F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b="1" kern="1200">
                <a:solidFill>
                  <a:schemeClr val="tx1"/>
                </a:solidFill>
                <a:latin typeface="Exo 2" pitchFamily="2" charset="77"/>
                <a:ea typeface="+mj-ea"/>
                <a:cs typeface="+mj-cs"/>
              </a:defRPr>
            </a:lvl1pPr>
          </a:lstStyle>
          <a:p>
            <a:r>
              <a:rPr lang="en-US" sz="4800" dirty="0"/>
              <a:t>Current State and Concerns</a:t>
            </a:r>
          </a:p>
        </p:txBody>
      </p:sp>
      <p:sp>
        <p:nvSpPr>
          <p:cNvPr id="29" name="Rectangle 28">
            <a:extLst>
              <a:ext uri="{FF2B5EF4-FFF2-40B4-BE49-F238E27FC236}">
                <a16:creationId xmlns:a16="http://schemas.microsoft.com/office/drawing/2014/main" id="{B18C2D5C-A499-4C9C-AA7F-CCEB0E945ABE}"/>
              </a:ext>
            </a:extLst>
          </p:cNvPr>
          <p:cNvSpPr/>
          <p:nvPr/>
        </p:nvSpPr>
        <p:spPr>
          <a:xfrm>
            <a:off x="1633358" y="5335952"/>
            <a:ext cx="4105656" cy="400110"/>
          </a:xfrm>
          <a:prstGeom prst="rect">
            <a:avLst/>
          </a:prstGeom>
        </p:spPr>
        <p:txBody>
          <a:bodyPr wrap="square">
            <a:spAutoFit/>
          </a:bodyPr>
          <a:lstStyle/>
          <a:p>
            <a:r>
              <a:rPr lang="en-US" sz="2000" dirty="0"/>
              <a:t>Will it get me all </a:t>
            </a:r>
            <a:r>
              <a:rPr lang="en-US" sz="2000" dirty="0" err="1"/>
              <a:t>DevOps'd</a:t>
            </a:r>
            <a:r>
              <a:rPr lang="en-US" sz="2000" dirty="0"/>
              <a:t>?</a:t>
            </a:r>
          </a:p>
        </p:txBody>
      </p:sp>
    </p:spTree>
    <p:extLst>
      <p:ext uri="{BB962C8B-B14F-4D97-AF65-F5344CB8AC3E}">
        <p14:creationId xmlns:p14="http://schemas.microsoft.com/office/powerpoint/2010/main" val="278601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F700C063-0FD5-224D-952F-2FEE5CE435F5}"/>
              </a:ext>
            </a:extLst>
          </p:cNvPr>
          <p:cNvSpPr>
            <a:spLocks noGrp="1"/>
          </p:cNvSpPr>
          <p:nvPr>
            <p:ph type="title"/>
          </p:nvPr>
        </p:nvSpPr>
        <p:spPr>
          <a:xfrm>
            <a:off x="838200" y="365125"/>
            <a:ext cx="10515600" cy="1325563"/>
          </a:xfrm>
        </p:spPr>
        <p:txBody>
          <a:bodyPr>
            <a:normAutofit/>
          </a:bodyPr>
          <a:lstStyle/>
          <a:p>
            <a:r>
              <a:rPr lang="en-US" sz="4800" dirty="0"/>
              <a:t>HashiCorp Product Evolution</a:t>
            </a:r>
          </a:p>
        </p:txBody>
      </p:sp>
      <p:sp>
        <p:nvSpPr>
          <p:cNvPr id="34" name="Oval 33"/>
          <p:cNvSpPr>
            <a:spLocks noChangeAspect="1"/>
          </p:cNvSpPr>
          <p:nvPr/>
        </p:nvSpPr>
        <p:spPr>
          <a:xfrm>
            <a:off x="960980" y="2229494"/>
            <a:ext cx="1828800" cy="1828800"/>
          </a:xfrm>
          <a:prstGeom prst="ellipse">
            <a:avLst/>
          </a:prstGeom>
          <a:solidFill>
            <a:srgbClr val="4F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1">
              <a:solidFill>
                <a:prstClr val="white"/>
              </a:solidFill>
            </a:endParaRPr>
          </a:p>
        </p:txBody>
      </p:sp>
      <p:sp>
        <p:nvSpPr>
          <p:cNvPr id="47" name="TextBox 46"/>
          <p:cNvSpPr txBox="1"/>
          <p:nvPr/>
        </p:nvSpPr>
        <p:spPr>
          <a:xfrm>
            <a:off x="741119" y="4150269"/>
            <a:ext cx="2268523" cy="1685846"/>
          </a:xfrm>
          <a:prstGeom prst="rect">
            <a:avLst/>
          </a:prstGeom>
          <a:noFill/>
        </p:spPr>
        <p:txBody>
          <a:bodyPr wrap="square" rtlCol="0">
            <a:spAutoFit/>
          </a:bodyPr>
          <a:lstStyle/>
          <a:p>
            <a:pPr algn="ctr">
              <a:lnSpc>
                <a:spcPct val="110000"/>
              </a:lnSpc>
            </a:pPr>
            <a:r>
              <a:rPr lang="en-US" sz="2400" b="1" kern="0" dirty="0">
                <a:ea typeface="Roboto" panose="02000000000000000000" pitchFamily="2" charset="0"/>
                <a:cs typeface="Calibri Light" charset="0"/>
              </a:rPr>
              <a:t>Ideas to</a:t>
            </a:r>
          </a:p>
          <a:p>
            <a:pPr algn="ctr">
              <a:lnSpc>
                <a:spcPct val="110000"/>
              </a:lnSpc>
            </a:pPr>
            <a:r>
              <a:rPr lang="en-US" sz="2400" b="1" kern="0" dirty="0">
                <a:ea typeface="Roboto" panose="02000000000000000000" pitchFamily="2" charset="0"/>
                <a:cs typeface="Calibri Light" charset="0"/>
              </a:rPr>
              <a:t> Open Source to Funded Corporation</a:t>
            </a:r>
            <a:endParaRPr lang="en-IN" sz="2400" b="1" dirty="0">
              <a:ea typeface="Roboto" panose="02000000000000000000" pitchFamily="2" charset="0"/>
              <a:cs typeface="Calibri Light" charset="0"/>
            </a:endParaRPr>
          </a:p>
        </p:txBody>
      </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9925" y="2585487"/>
            <a:ext cx="990911" cy="1097280"/>
          </a:xfrm>
          <a:prstGeom prst="rect">
            <a:avLst/>
          </a:prstGeom>
        </p:spPr>
      </p:pic>
      <p:sp>
        <p:nvSpPr>
          <p:cNvPr id="37" name="Oval 36"/>
          <p:cNvSpPr>
            <a:spLocks noChangeAspect="1"/>
          </p:cNvSpPr>
          <p:nvPr/>
        </p:nvSpPr>
        <p:spPr>
          <a:xfrm>
            <a:off x="9321144" y="2229494"/>
            <a:ext cx="1828800" cy="182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1">
              <a:solidFill>
                <a:prstClr val="white"/>
              </a:solidFill>
            </a:endParaRPr>
          </a:p>
        </p:txBody>
      </p:sp>
      <p:sp>
        <p:nvSpPr>
          <p:cNvPr id="49" name="TextBox 48"/>
          <p:cNvSpPr txBox="1"/>
          <p:nvPr/>
        </p:nvSpPr>
        <p:spPr>
          <a:xfrm>
            <a:off x="9100175" y="4150269"/>
            <a:ext cx="2270739" cy="1685846"/>
          </a:xfrm>
          <a:prstGeom prst="rect">
            <a:avLst/>
          </a:prstGeom>
          <a:noFill/>
        </p:spPr>
        <p:txBody>
          <a:bodyPr wrap="square" rtlCol="0">
            <a:spAutoFit/>
          </a:bodyPr>
          <a:lstStyle/>
          <a:p>
            <a:pPr algn="ctr">
              <a:lnSpc>
                <a:spcPct val="110000"/>
              </a:lnSpc>
            </a:pPr>
            <a:r>
              <a:rPr lang="en-US" sz="2400" b="1" kern="0" dirty="0">
                <a:ea typeface="Roboto" panose="02000000000000000000" pitchFamily="2" charset="0"/>
                <a:cs typeface="Calibri Light" charset="0"/>
              </a:rPr>
              <a:t>Awesome teams built on and from the original vision</a:t>
            </a:r>
            <a:endParaRPr lang="en-IN" sz="2400" b="1" dirty="0">
              <a:ea typeface="Roboto" panose="02000000000000000000" pitchFamily="2" charset="0"/>
              <a:cs typeface="Calibri Light" charset="0"/>
            </a:endParaRP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53318" y="2595254"/>
            <a:ext cx="964452" cy="1097280"/>
          </a:xfrm>
          <a:prstGeom prst="rect">
            <a:avLst/>
          </a:prstGeom>
        </p:spPr>
      </p:pic>
      <p:sp>
        <p:nvSpPr>
          <p:cNvPr id="40" name="TextBox 39"/>
          <p:cNvSpPr txBox="1"/>
          <p:nvPr/>
        </p:nvSpPr>
        <p:spPr>
          <a:xfrm>
            <a:off x="6312733" y="4150269"/>
            <a:ext cx="2271794" cy="2092111"/>
          </a:xfrm>
          <a:prstGeom prst="rect">
            <a:avLst/>
          </a:prstGeom>
          <a:noFill/>
        </p:spPr>
        <p:txBody>
          <a:bodyPr wrap="square" rtlCol="0">
            <a:spAutoFit/>
          </a:bodyPr>
          <a:lstStyle/>
          <a:p>
            <a:pPr algn="ctr">
              <a:lnSpc>
                <a:spcPct val="110000"/>
              </a:lnSpc>
            </a:pPr>
            <a:r>
              <a:rPr lang="en-US" sz="2400" b="1" kern="0" dirty="0">
                <a:ea typeface="Roboto" panose="02000000000000000000" pitchFamily="2" charset="0"/>
                <a:cs typeface="Calibri Light" charset="0"/>
              </a:rPr>
              <a:t>Expansion to Enterprise Level Product &amp; Enterprise Customers</a:t>
            </a:r>
            <a:endParaRPr lang="en-IN" sz="2400" b="1" dirty="0">
              <a:ea typeface="Roboto" panose="02000000000000000000" pitchFamily="2" charset="0"/>
              <a:cs typeface="Calibri Light" charset="0"/>
            </a:endParaRPr>
          </a:p>
        </p:txBody>
      </p:sp>
      <p:grpSp>
        <p:nvGrpSpPr>
          <p:cNvPr id="5" name="Group 4"/>
          <p:cNvGrpSpPr/>
          <p:nvPr/>
        </p:nvGrpSpPr>
        <p:grpSpPr>
          <a:xfrm>
            <a:off x="6534230" y="2229494"/>
            <a:ext cx="1828800" cy="1828800"/>
            <a:chOff x="6534776" y="2229494"/>
            <a:chExt cx="1828800" cy="1828800"/>
          </a:xfrm>
        </p:grpSpPr>
        <p:sp>
          <p:nvSpPr>
            <p:cNvPr id="36" name="Oval 35"/>
            <p:cNvSpPr/>
            <p:nvPr/>
          </p:nvSpPr>
          <p:spPr>
            <a:xfrm>
              <a:off x="6534776" y="2229494"/>
              <a:ext cx="1828800" cy="1828800"/>
            </a:xfrm>
            <a:prstGeom prst="ellipse">
              <a:avLst/>
            </a:prstGeom>
            <a:solidFill>
              <a:srgbClr val="07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1">
                <a:solidFill>
                  <a:prstClr val="white"/>
                </a:solidFill>
              </a:endParaRPr>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6246" y="2563241"/>
              <a:ext cx="925860" cy="1280160"/>
            </a:xfrm>
            <a:prstGeom prst="rect">
              <a:avLst/>
            </a:prstGeom>
          </p:spPr>
        </p:pic>
      </p:grpSp>
      <p:sp>
        <p:nvSpPr>
          <p:cNvPr id="35" name="Oval 34"/>
          <p:cNvSpPr>
            <a:spLocks noChangeAspect="1"/>
          </p:cNvSpPr>
          <p:nvPr/>
        </p:nvSpPr>
        <p:spPr>
          <a:xfrm>
            <a:off x="3746787" y="2229494"/>
            <a:ext cx="1828800" cy="1828800"/>
          </a:xfrm>
          <a:prstGeom prst="ellipse">
            <a:avLst/>
          </a:prstGeom>
          <a:solidFill>
            <a:srgbClr val="C42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1">
              <a:solidFill>
                <a:prstClr val="white"/>
              </a:solidFill>
            </a:endParaRPr>
          </a:p>
        </p:txBody>
      </p:sp>
      <p:sp>
        <p:nvSpPr>
          <p:cNvPr id="32" name="TextBox 31"/>
          <p:cNvSpPr txBox="1"/>
          <p:nvPr/>
        </p:nvSpPr>
        <p:spPr>
          <a:xfrm>
            <a:off x="3525291" y="4150269"/>
            <a:ext cx="2271793" cy="1685846"/>
          </a:xfrm>
          <a:prstGeom prst="rect">
            <a:avLst/>
          </a:prstGeom>
          <a:noFill/>
        </p:spPr>
        <p:txBody>
          <a:bodyPr wrap="square" rtlCol="0">
            <a:spAutoFit/>
          </a:bodyPr>
          <a:lstStyle/>
          <a:p>
            <a:pPr algn="ctr">
              <a:lnSpc>
                <a:spcPct val="110000"/>
              </a:lnSpc>
            </a:pPr>
            <a:r>
              <a:rPr lang="en-US" sz="2400" b="1" kern="0" dirty="0">
                <a:ea typeface="Roboto" panose="02000000000000000000" pitchFamily="2" charset="0"/>
                <a:cs typeface="Calibri Light" charset="0"/>
              </a:rPr>
              <a:t>Open Source and Community Support</a:t>
            </a:r>
            <a:endParaRPr lang="en-IN" sz="2400" b="1" dirty="0">
              <a:ea typeface="Roboto" panose="02000000000000000000" pitchFamily="2" charset="0"/>
              <a:cs typeface="Calibri Light" charset="0"/>
            </a:endParaRPr>
          </a:p>
        </p:txBody>
      </p:sp>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7402" y="2633242"/>
            <a:ext cx="1327571" cy="1097280"/>
          </a:xfrm>
          <a:prstGeom prst="rect">
            <a:avLst/>
          </a:prstGeom>
        </p:spPr>
      </p:pic>
    </p:spTree>
    <p:extLst>
      <p:ext uri="{BB962C8B-B14F-4D97-AF65-F5344CB8AC3E}">
        <p14:creationId xmlns:p14="http://schemas.microsoft.com/office/powerpoint/2010/main" val="305119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941227" y="1377715"/>
            <a:ext cx="8028540" cy="3785652"/>
          </a:xfrm>
          <a:prstGeom prst="rect">
            <a:avLst/>
          </a:prstGeom>
          <a:noFill/>
        </p:spPr>
        <p:txBody>
          <a:bodyPr wrap="square" rtlCol="0">
            <a:spAutoFit/>
          </a:bodyPr>
          <a:lstStyle/>
          <a:p>
            <a:pPr algn="ctr"/>
            <a:r>
              <a:rPr lang="en-US" sz="6000" b="1" dirty="0">
                <a:latin typeface="Exo 2" pitchFamily="2" charset="77"/>
              </a:rPr>
              <a:t>Several independent, multi-functional tools - Really integrated?</a:t>
            </a:r>
          </a:p>
          <a:p>
            <a:pPr algn="ctr"/>
            <a:r>
              <a:rPr lang="en-US" sz="6000" b="1" dirty="0">
                <a:latin typeface="Exo 2" pitchFamily="2" charset="77"/>
              </a:rPr>
              <a:t>Compatible?</a:t>
            </a:r>
          </a:p>
        </p:txBody>
      </p:sp>
    </p:spTree>
    <p:extLst>
      <p:ext uri="{BB962C8B-B14F-4D97-AF65-F5344CB8AC3E}">
        <p14:creationId xmlns:p14="http://schemas.microsoft.com/office/powerpoint/2010/main" val="379423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AFD9A-6467-004D-B9CE-1868C524E40D}"/>
              </a:ext>
            </a:extLst>
          </p:cNvPr>
          <p:cNvSpPr>
            <a:spLocks noGrp="1"/>
          </p:cNvSpPr>
          <p:nvPr>
            <p:ph idx="1"/>
          </p:nvPr>
        </p:nvSpPr>
        <p:spPr>
          <a:xfrm>
            <a:off x="713282" y="4036787"/>
            <a:ext cx="10614102" cy="2166755"/>
          </a:xfrm>
        </p:spPr>
        <p:txBody>
          <a:bodyPr>
            <a:normAutofit/>
          </a:bodyPr>
          <a:lstStyle/>
          <a:p>
            <a:pPr marL="0" indent="0">
              <a:buNone/>
            </a:pPr>
            <a:endParaRPr lang="en-US" dirty="0"/>
          </a:p>
          <a:p>
            <a:pPr lvl="1"/>
            <a:endParaRPr lang="en-US" dirty="0"/>
          </a:p>
          <a:p>
            <a:pPr marL="457200" lvl="1" indent="0">
              <a:buNone/>
            </a:pPr>
            <a:r>
              <a:rPr lang="en-US" dirty="0"/>
              <a:t>Sure. What is the real definition of DevOps / </a:t>
            </a:r>
            <a:r>
              <a:rPr lang="en-US" dirty="0" err="1"/>
              <a:t>DevSecOps</a:t>
            </a:r>
            <a:r>
              <a:rPr lang="en-US" dirty="0"/>
              <a:t>?</a:t>
            </a:r>
          </a:p>
          <a:p>
            <a:pPr marL="457200" lvl="1" indent="0">
              <a:buNone/>
            </a:pPr>
            <a:endParaRPr lang="en-US" sz="2800" dirty="0"/>
          </a:p>
        </p:txBody>
      </p:sp>
      <p:sp>
        <p:nvSpPr>
          <p:cNvPr id="5" name="Title 1"/>
          <p:cNvSpPr txBox="1">
            <a:spLocks/>
          </p:cNvSpPr>
          <p:nvPr/>
        </p:nvSpPr>
        <p:spPr>
          <a:xfrm>
            <a:off x="838199" y="217174"/>
            <a:ext cx="11249025" cy="11619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Will it get me all </a:t>
            </a:r>
            <a:r>
              <a:rPr lang="en-US" dirty="0" err="1"/>
              <a:t>DevOps'd</a:t>
            </a:r>
            <a:r>
              <a:rPr lang="en-US" dirty="0"/>
              <a:t>?</a:t>
            </a:r>
          </a:p>
        </p:txBody>
      </p:sp>
      <p:pic>
        <p:nvPicPr>
          <p:cNvPr id="4" name="Picture 3">
            <a:extLst>
              <a:ext uri="{FF2B5EF4-FFF2-40B4-BE49-F238E27FC236}">
                <a16:creationId xmlns:a16="http://schemas.microsoft.com/office/drawing/2014/main" id="{DB55CA82-9069-4B30-8834-9A91D07DF8BB}"/>
              </a:ext>
            </a:extLst>
          </p:cNvPr>
          <p:cNvPicPr>
            <a:picLocks noChangeAspect="1"/>
          </p:cNvPicPr>
          <p:nvPr/>
        </p:nvPicPr>
        <p:blipFill>
          <a:blip r:embed="rId3"/>
          <a:stretch>
            <a:fillRect/>
          </a:stretch>
        </p:blipFill>
        <p:spPr>
          <a:xfrm>
            <a:off x="2610787" y="1379095"/>
            <a:ext cx="6096000" cy="3137195"/>
          </a:xfrm>
          <a:prstGeom prst="rect">
            <a:avLst/>
          </a:prstGeom>
        </p:spPr>
      </p:pic>
    </p:spTree>
    <p:extLst>
      <p:ext uri="{BB962C8B-B14F-4D97-AF65-F5344CB8AC3E}">
        <p14:creationId xmlns:p14="http://schemas.microsoft.com/office/powerpoint/2010/main" val="4019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AFD9A-6467-004D-B9CE-1868C524E40D}"/>
              </a:ext>
            </a:extLst>
          </p:cNvPr>
          <p:cNvSpPr>
            <a:spLocks noGrp="1"/>
          </p:cNvSpPr>
          <p:nvPr>
            <p:ph idx="1"/>
          </p:nvPr>
        </p:nvSpPr>
        <p:spPr>
          <a:xfrm>
            <a:off x="838200" y="1251679"/>
            <a:ext cx="10614102" cy="5189095"/>
          </a:xfrm>
        </p:spPr>
        <p:txBody>
          <a:bodyPr>
            <a:normAutofit fontScale="92500" lnSpcReduction="20000"/>
          </a:bodyPr>
          <a:lstStyle/>
          <a:p>
            <a:pPr lvl="1"/>
            <a:endParaRPr lang="en-US" dirty="0"/>
          </a:p>
          <a:p>
            <a:pPr marL="457200" lvl="1" indent="0">
              <a:buNone/>
            </a:pPr>
            <a:r>
              <a:rPr lang="en-US" sz="2800" dirty="0"/>
              <a:t>The definition of DevOps varies from business to business, but the zeitgeist of DevOps is about minimizing the challenges of shipping, rapidly iterating, and securing software applications. HashiCorp defines DevOps as an organizational process tied to the needs of modern applications, with a focus on empowering individuals to improve agility.</a:t>
            </a:r>
          </a:p>
          <a:p>
            <a:pPr marL="457200" lvl="1" indent="0">
              <a:buNone/>
            </a:pPr>
            <a:endParaRPr lang="en-US" sz="2800" dirty="0"/>
          </a:p>
          <a:p>
            <a:pPr marL="457200" lvl="1" indent="0">
              <a:buNone/>
            </a:pPr>
            <a:r>
              <a:rPr lang="en-US" sz="2800" dirty="0"/>
              <a:t>The challenge for operations teams moving to cloud is to enable automation through infrastructure as code while embracing the inevitable heterogeneity of different cloud providers.</a:t>
            </a:r>
          </a:p>
          <a:p>
            <a:pPr marL="457200" lvl="1" indent="0">
              <a:buNone/>
            </a:pPr>
            <a:endParaRPr lang="en-US" sz="2800" dirty="0"/>
          </a:p>
          <a:p>
            <a:pPr marL="457200" lvl="1" indent="0">
              <a:buNone/>
            </a:pPr>
            <a:r>
              <a:rPr lang="en-US" sz="2800" dirty="0"/>
              <a:t>DevOps primarily involves the people responsible for delivering applications, including developers, operators, and security professionals. These three interdependent roles need tightly coupled tools to coordinate their contributions to application delivery.</a:t>
            </a:r>
          </a:p>
        </p:txBody>
      </p:sp>
      <p:sp>
        <p:nvSpPr>
          <p:cNvPr id="5" name="Title 1"/>
          <p:cNvSpPr txBox="1">
            <a:spLocks/>
          </p:cNvSpPr>
          <p:nvPr/>
        </p:nvSpPr>
        <p:spPr>
          <a:xfrm>
            <a:off x="838199" y="217174"/>
            <a:ext cx="11249025" cy="11619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hlinkClick r:id="rId3"/>
              </a:rPr>
              <a:t>https://www.hashicorp.com/devops-defined</a:t>
            </a:r>
            <a:endParaRPr lang="en-US" dirty="0"/>
          </a:p>
        </p:txBody>
      </p:sp>
    </p:spTree>
    <p:extLst>
      <p:ext uri="{BB962C8B-B14F-4D97-AF65-F5344CB8AC3E}">
        <p14:creationId xmlns:p14="http://schemas.microsoft.com/office/powerpoint/2010/main" val="248325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AFD9A-6467-004D-B9CE-1868C524E40D}"/>
              </a:ext>
            </a:extLst>
          </p:cNvPr>
          <p:cNvSpPr>
            <a:spLocks noGrp="1"/>
          </p:cNvSpPr>
          <p:nvPr>
            <p:ph idx="1"/>
          </p:nvPr>
        </p:nvSpPr>
        <p:spPr>
          <a:xfrm>
            <a:off x="838200" y="1251679"/>
            <a:ext cx="10614102" cy="5013390"/>
          </a:xfrm>
        </p:spPr>
        <p:txBody>
          <a:bodyPr>
            <a:normAutofit lnSpcReduction="10000"/>
          </a:bodyPr>
          <a:lstStyle/>
          <a:p>
            <a:pPr lvl="1"/>
            <a:endParaRPr lang="en-US" dirty="0"/>
          </a:p>
          <a:p>
            <a:pPr lvl="1"/>
            <a:r>
              <a:rPr lang="en-US" sz="2800" dirty="0"/>
              <a:t>So DevOps is a smart collection of tools</a:t>
            </a:r>
          </a:p>
          <a:p>
            <a:pPr marL="457200" lvl="1" indent="0">
              <a:buNone/>
            </a:pPr>
            <a:endParaRPr lang="en-US" sz="2800" dirty="0"/>
          </a:p>
          <a:p>
            <a:pPr lvl="1"/>
            <a:r>
              <a:rPr lang="en-US" sz="2800" dirty="0"/>
              <a:t>Is a functional collection of people/roles</a:t>
            </a:r>
          </a:p>
          <a:p>
            <a:pPr marL="457200" lvl="1" indent="0">
              <a:buNone/>
            </a:pPr>
            <a:endParaRPr lang="en-US" sz="2800" dirty="0"/>
          </a:p>
          <a:p>
            <a:pPr lvl="1"/>
            <a:r>
              <a:rPr lang="en-US" sz="2800" dirty="0"/>
              <a:t>Is a cultural evolution</a:t>
            </a:r>
          </a:p>
          <a:p>
            <a:pPr marL="457200" lvl="1" indent="0">
              <a:buNone/>
            </a:pPr>
            <a:endParaRPr lang="en-US" sz="2800" dirty="0"/>
          </a:p>
          <a:p>
            <a:pPr lvl="1"/>
            <a:r>
              <a:rPr lang="en-US" sz="2800" dirty="0"/>
              <a:t>Does cover a small to large collection of functional areas/flows/processes</a:t>
            </a:r>
          </a:p>
          <a:p>
            <a:pPr marL="457200" lvl="1" indent="0">
              <a:buNone/>
            </a:pPr>
            <a:endParaRPr lang="en-US" sz="2800" dirty="0"/>
          </a:p>
          <a:p>
            <a:pPr lvl="1"/>
            <a:r>
              <a:rPr lang="en-US" sz="2800" dirty="0"/>
              <a:t>The HashiCorp Tools will help you get there, but not by themselves and not without the non-tool aspects.</a:t>
            </a:r>
          </a:p>
          <a:p>
            <a:pPr lvl="1"/>
            <a:endParaRPr lang="en-US" sz="2800" dirty="0"/>
          </a:p>
        </p:txBody>
      </p:sp>
      <p:sp>
        <p:nvSpPr>
          <p:cNvPr id="5" name="Title 1"/>
          <p:cNvSpPr txBox="1">
            <a:spLocks/>
          </p:cNvSpPr>
          <p:nvPr/>
        </p:nvSpPr>
        <p:spPr>
          <a:xfrm>
            <a:off x="838199" y="217174"/>
            <a:ext cx="11249025" cy="11619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Will it get me all </a:t>
            </a:r>
            <a:r>
              <a:rPr lang="en-US" dirty="0" err="1"/>
              <a:t>DevOps'd</a:t>
            </a:r>
            <a:r>
              <a:rPr lang="en-US" dirty="0"/>
              <a:t>?</a:t>
            </a:r>
          </a:p>
        </p:txBody>
      </p:sp>
    </p:spTree>
    <p:extLst>
      <p:ext uri="{BB962C8B-B14F-4D97-AF65-F5344CB8AC3E}">
        <p14:creationId xmlns:p14="http://schemas.microsoft.com/office/powerpoint/2010/main" val="1276383874"/>
      </p:ext>
    </p:extLst>
  </p:cSld>
  <p:clrMapOvr>
    <a:masterClrMapping/>
  </p:clrMapOvr>
</p:sld>
</file>

<file path=ppt/theme/theme1.xml><?xml version="1.0" encoding="utf-8"?>
<a:theme xmlns:a="http://schemas.openxmlformats.org/drawingml/2006/main" name="Office Theme">
  <a:themeElements>
    <a:clrScheme name="Blackstone Federal">
      <a:dk1>
        <a:srgbClr val="000000"/>
      </a:dk1>
      <a:lt1>
        <a:srgbClr val="FFFFFF"/>
      </a:lt1>
      <a:dk2>
        <a:srgbClr val="414B57"/>
      </a:dk2>
      <a:lt2>
        <a:srgbClr val="E7E6E6"/>
      </a:lt2>
      <a:accent1>
        <a:srgbClr val="0878AF"/>
      </a:accent1>
      <a:accent2>
        <a:srgbClr val="C32033"/>
      </a:accent2>
      <a:accent3>
        <a:srgbClr val="4FB848"/>
      </a:accent3>
      <a:accent4>
        <a:srgbClr val="CF8220"/>
      </a:accent4>
      <a:accent5>
        <a:srgbClr val="512E89"/>
      </a:accent5>
      <a:accent6>
        <a:srgbClr val="202F61"/>
      </a:accent6>
      <a:hlink>
        <a:srgbClr val="089BE5"/>
      </a:hlink>
      <a:folHlink>
        <a:srgbClr val="8249DF"/>
      </a:folHlink>
    </a:clrScheme>
    <a:fontScheme name="Blackstone Federal">
      <a:majorFont>
        <a:latin typeface="Exo 2"/>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46827</TotalTime>
  <Words>737</Words>
  <Application>Microsoft Office PowerPoint</Application>
  <PresentationFormat>Widescreen</PresentationFormat>
  <Paragraphs>145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Exo 2</vt:lpstr>
      <vt:lpstr>Franklin Gothic Book</vt:lpstr>
      <vt:lpstr>Roboto</vt:lpstr>
      <vt:lpstr>Wingdings</vt:lpstr>
      <vt:lpstr>Office Theme</vt:lpstr>
      <vt:lpstr>E-Corp Discussion and Demo   </vt:lpstr>
      <vt:lpstr>PowerPoint Presentation</vt:lpstr>
      <vt:lpstr>Today’s Agenda</vt:lpstr>
      <vt:lpstr>PowerPoint Presentation</vt:lpstr>
      <vt:lpstr>HashiCorp Product Evolution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HashiConf Presentation Oct 2018</dc:title>
  <dc:creator>Mike Augustine</dc:creator>
  <cp:lastModifiedBy>Michael Augustine</cp:lastModifiedBy>
  <cp:revision>256</cp:revision>
  <dcterms:created xsi:type="dcterms:W3CDTF">2018-07-27T14:49:46Z</dcterms:created>
  <dcterms:modified xsi:type="dcterms:W3CDTF">2019-06-17T01:34:54Z</dcterms:modified>
</cp:coreProperties>
</file>