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sldIdLst>
    <p:sldId id="257" r:id="rId5"/>
    <p:sldId id="271" r:id="rId6"/>
    <p:sldId id="258" r:id="rId7"/>
    <p:sldId id="276" r:id="rId8"/>
    <p:sldId id="263" r:id="rId9"/>
    <p:sldId id="277" r:id="rId10"/>
    <p:sldId id="260" r:id="rId11"/>
    <p:sldId id="279" r:id="rId12"/>
    <p:sldId id="278" r:id="rId13"/>
    <p:sldId id="281" r:id="rId14"/>
    <p:sldId id="280" r:id="rId15"/>
    <p:sldId id="284" r:id="rId16"/>
    <p:sldId id="285" r:id="rId17"/>
    <p:sldId id="286" r:id="rId18"/>
    <p:sldId id="287" r:id="rId19"/>
    <p:sldId id="288" r:id="rId20"/>
    <p:sldId id="289" r:id="rId21"/>
    <p:sldId id="290" r:id="rId22"/>
    <p:sldId id="291" r:id="rId23"/>
    <p:sldId id="292"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14" autoAdjust="0"/>
  </p:normalViewPr>
  <p:slideViewPr>
    <p:cSldViewPr snapToGrid="0">
      <p:cViewPr varScale="1">
        <p:scale>
          <a:sx n="73" d="100"/>
          <a:sy n="73" d="100"/>
        </p:scale>
        <p:origin x="720" y="72"/>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9/2/2020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Footer Placeholder 6">
            <a:extLst>
              <a:ext uri="{FF2B5EF4-FFF2-40B4-BE49-F238E27FC236}">
                <a16:creationId xmlns:a16="http://schemas.microsoft.com/office/drawing/2014/main" xmlns=""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xmlns=""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xmlns=""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xmlns=""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xmlns=""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xmlns=""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xmlns=""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xmlns=""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xmlns=""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xmlns=""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xmlns=""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xmlns=""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xmlns="" id="{7C0EBF36-B9CA-4962-B198-27B56B54E58C}"/>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xmlns=""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xmlns=""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xmlns=""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xmlns=""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xmlns=""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xmlns=""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E5EAA7C-AE70-48A8-B582-013424EB9C44}"/>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xmlns=""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xmlns=""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xmlns=""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xmlns=""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xmlns=""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xmlns=""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smtClean="0"/>
              <a:t>Click to edit Master title style</a:t>
            </a:r>
            <a:endParaRPr lang="en-US" dirty="0"/>
          </a:p>
        </p:txBody>
      </p:sp>
      <p:sp>
        <p:nvSpPr>
          <p:cNvPr id="19" name="Freeform: Shape 18">
            <a:extLst>
              <a:ext uri="{FF2B5EF4-FFF2-40B4-BE49-F238E27FC236}">
                <a16:creationId xmlns:a16="http://schemas.microsoft.com/office/drawing/2014/main" xmlns=""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xmlns=""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xmlns=""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xmlns=""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xmlns=""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xmlns=""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xmlns=""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xmlns=""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xmlns=""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xmlns=""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xmlns=""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xmlns=""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xmlns=""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xmlns=""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xmlns=""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xmlns=""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xmlns=""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76D43D-0DDD-4BAD-8213-BDBF75C30A0C}"/>
              </a:ext>
              <a:ext uri="{C183D7F6-B498-43B3-948B-1728B52AA6E4}">
                <adec:decorative xmlns:adec="http://schemas.microsoft.com/office/drawing/2017/decorative" xmlns=""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xmlns=""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0BDF8FE7-66F4-4586-B49B-61E115ED291E}"/>
              </a:ext>
            </a:extLst>
          </p:cNvPr>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xmlns=""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xmlns=""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xmlns=""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xmlns=""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xmlns=""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xmlns=""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xmlns=""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xmlns=""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xmlns=""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xmlns=""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xmlns=""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xmlns=""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xmlns=""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xmlns=""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xmlns=""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xmlns=""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xmlns=""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xmlns=""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xmlns=""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xmlns=""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xmlns=""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smtClean="0"/>
              <a:t>Click to edit Master title style</a:t>
            </a:r>
            <a:endParaRPr lang="en-US" noProof="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xmlns=""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xmlns=""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xmlns=""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smtClean="0"/>
              <a:t>Click to edit Master title style</a:t>
            </a:r>
            <a:endParaRPr lang="en-US" dirty="0"/>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xmlns=""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xmlns=""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xmlns=""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xmlns=""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xmlns=""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xmlns="" id="{72F32FC1-1FF6-4874-9835-EB1A90F7E9F5}"/>
              </a:ext>
            </a:extLst>
          </p:cNvPr>
          <p:cNvSpPr>
            <a:spLocks noGrp="1"/>
          </p:cNvSpPr>
          <p:nvPr>
            <p:ph type="title"/>
          </p:nvPr>
        </p:nvSpPr>
        <p:spPr/>
        <p:txBody>
          <a:bodyPr/>
          <a:lstStyle/>
          <a:p>
            <a:r>
              <a:rPr lang="en-US" smtClean="0"/>
              <a:t>Click to edit Master title style</a:t>
            </a:r>
            <a:endParaRPr lang="en-US"/>
          </a:p>
        </p:txBody>
      </p:sp>
      <p:sp>
        <p:nvSpPr>
          <p:cNvPr id="10" name="Freeform: Shape 9">
            <a:extLst>
              <a:ext uri="{FF2B5EF4-FFF2-40B4-BE49-F238E27FC236}">
                <a16:creationId xmlns:a16="http://schemas.microsoft.com/office/drawing/2014/main" xmlns=""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smtClean="0"/>
              <a:t>Click to edit Master title style</a:t>
            </a:r>
            <a:endParaRPr lang="en-US" noProof="0" dirty="0"/>
          </a:p>
        </p:txBody>
      </p:sp>
      <p:sp>
        <p:nvSpPr>
          <p:cNvPr id="3" name="Text Placeholder 2">
            <a:extLst>
              <a:ext uri="{FF2B5EF4-FFF2-40B4-BE49-F238E27FC236}">
                <a16:creationId xmlns:a16="http://schemas.microsoft.com/office/drawing/2014/main" xmlns=""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xmlns=""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www.mathsisfun.com/mean.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mailto:praticallabs12@gmail.com(google" TargetMode="External"/><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12" Type="http://schemas.openxmlformats.org/officeDocument/2006/relationships/image" Target="../media/image13.sv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xmlns=""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xmlns="" id="{B8D8E648-93B0-47FF-A306-492EFF7FC499}"/>
              </a:ext>
            </a:extLst>
          </p:cNvPr>
          <p:cNvSpPr>
            <a:spLocks noGrp="1"/>
          </p:cNvSpPr>
          <p:nvPr>
            <p:ph type="ctrTitle"/>
          </p:nvPr>
        </p:nvSpPr>
        <p:spPr/>
        <p:txBody>
          <a:bodyPr/>
          <a:lstStyle/>
          <a:p>
            <a:pPr>
              <a:lnSpc>
                <a:spcPct val="110000"/>
              </a:lnSpc>
            </a:pPr>
            <a:r>
              <a:rPr lang="en-US" dirty="0" smtClean="0"/>
              <a:t>Basics of </a:t>
            </a:r>
            <a:r>
              <a:rPr lang="en-US" dirty="0"/>
              <a:t/>
            </a:r>
            <a:br>
              <a:rPr lang="en-US" dirty="0"/>
            </a:br>
            <a:r>
              <a:rPr lang="en-US" dirty="0" smtClean="0"/>
              <a:t>Statistics</a:t>
            </a:r>
            <a:endParaRPr lang="en-US" dirty="0"/>
          </a:p>
        </p:txBody>
      </p:sp>
      <p:sp>
        <p:nvSpPr>
          <p:cNvPr id="4" name="Subtitle 3">
            <a:extLst>
              <a:ext uri="{FF2B5EF4-FFF2-40B4-BE49-F238E27FC236}">
                <a16:creationId xmlns:a16="http://schemas.microsoft.com/office/drawing/2014/main" xmlns=""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smtClean="0"/>
              <a:t>Made Easy</a:t>
            </a:r>
            <a:endParaRPr lang="en-US" dirty="0"/>
          </a:p>
        </p:txBody>
      </p:sp>
      <p:sp>
        <p:nvSpPr>
          <p:cNvPr id="5" name="object 7" descr="Beige rectangle">
            <a:extLst>
              <a:ext uri="{FF2B5EF4-FFF2-40B4-BE49-F238E27FC236}">
                <a16:creationId xmlns:a16="http://schemas.microsoft.com/office/drawing/2014/main" xmlns=""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xmlns="" id="{DA136CB0-4ED9-43FA-81D5-6D3225795A7D}"/>
              </a:ext>
              <a:ext uri="{C183D7F6-B498-43B3-948B-1728B52AA6E4}">
                <adec:decorative xmlns:adec="http://schemas.microsoft.com/office/drawing/2017/decorative" xmlns=""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Placeholder 45" descr="Team">
            <a:extLst>
              <a:ext uri="{FF2B5EF4-FFF2-40B4-BE49-F238E27FC236}">
                <a16:creationId xmlns:a16="http://schemas.microsoft.com/office/drawing/2014/main" xmlns="" id="{09833D49-61B1-40F0-A9D1-6D1D4B8701A1}"/>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rcRect/>
          <a:stretch>
            <a:fillRect/>
          </a:stretch>
        </p:blipFill>
        <p:spPr>
          <a:xfrm>
            <a:off x="6244046" y="4245743"/>
            <a:ext cx="696440" cy="696440"/>
          </a:xfrm>
          <a:prstGeom prst="rect">
            <a:avLst/>
          </a:prstGeom>
        </p:spPr>
      </p:pic>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10</a:t>
            </a:fld>
            <a:endParaRPr lang="en-US" noProof="0" dirty="0"/>
          </a:p>
        </p:txBody>
      </p:sp>
      <p:sp>
        <p:nvSpPr>
          <p:cNvPr id="3" name="Rectangle 2"/>
          <p:cNvSpPr/>
          <p:nvPr/>
        </p:nvSpPr>
        <p:spPr>
          <a:xfrm>
            <a:off x="174170" y="2593539"/>
            <a:ext cx="10093235" cy="2862322"/>
          </a:xfrm>
          <a:prstGeom prst="rect">
            <a:avLst/>
          </a:prstGeom>
        </p:spPr>
        <p:txBody>
          <a:bodyPr wrap="square">
            <a:spAutoFit/>
          </a:bodyPr>
          <a:lstStyle/>
          <a:p>
            <a:pPr fontAlgn="base"/>
            <a:r>
              <a:rPr lang="en-US" b="1" dirty="0" smtClean="0"/>
              <a:t>Finding Mean:</a:t>
            </a:r>
            <a:r>
              <a:rPr lang="en-US" dirty="0"/>
              <a:t> </a:t>
            </a:r>
            <a:r>
              <a:rPr lang="en-US" i="1" dirty="0"/>
              <a:t>Add the numbers up to get a total</a:t>
            </a:r>
            <a:r>
              <a:rPr lang="en-US" dirty="0"/>
              <a:t>.</a:t>
            </a:r>
            <a:br>
              <a:rPr lang="en-US" dirty="0"/>
            </a:br>
            <a:r>
              <a:rPr lang="en-US" dirty="0"/>
              <a:t>Example: 2 +19 + 44 + 44 +44 + 51 + 56 + 78 + 86 + 99 + 99 = </a:t>
            </a:r>
            <a:r>
              <a:rPr lang="en-US" b="1" dirty="0"/>
              <a:t>622</a:t>
            </a:r>
            <a:r>
              <a:rPr lang="en-US" dirty="0"/>
              <a:t>. </a:t>
            </a:r>
            <a:endParaRPr lang="en-US" dirty="0" smtClean="0"/>
          </a:p>
          <a:p>
            <a:pPr fontAlgn="base"/>
            <a:r>
              <a:rPr lang="en-US" dirty="0" smtClean="0"/>
              <a:t>Set </a:t>
            </a:r>
            <a:r>
              <a:rPr lang="en-US" dirty="0"/>
              <a:t>this number aside for a moment.</a:t>
            </a:r>
          </a:p>
          <a:p>
            <a:pPr fontAlgn="base"/>
            <a:endParaRPr lang="en-US" i="1" dirty="0" smtClean="0"/>
          </a:p>
          <a:p>
            <a:pPr fontAlgn="base"/>
            <a:endParaRPr lang="en-US" i="1" dirty="0"/>
          </a:p>
          <a:p>
            <a:pPr fontAlgn="base"/>
            <a:r>
              <a:rPr lang="en-US" i="1" dirty="0" smtClean="0"/>
              <a:t>Count </a:t>
            </a:r>
            <a:r>
              <a:rPr lang="en-US" i="1" dirty="0"/>
              <a:t>the amount of numbers in the series</a:t>
            </a:r>
            <a:r>
              <a:rPr lang="en-US" dirty="0"/>
              <a:t>.</a:t>
            </a:r>
            <a:br>
              <a:rPr lang="en-US" dirty="0"/>
            </a:br>
            <a:r>
              <a:rPr lang="en-US" dirty="0"/>
              <a:t>In our example (2, 19, 44, 44, 44, 51, 56, 78, 86, 99, 99), we have </a:t>
            </a:r>
            <a:r>
              <a:rPr lang="en-US" b="1" dirty="0"/>
              <a:t>11</a:t>
            </a:r>
            <a:r>
              <a:rPr lang="en-US" dirty="0"/>
              <a:t> numbers</a:t>
            </a:r>
            <a:r>
              <a:rPr lang="en-US" dirty="0" smtClean="0"/>
              <a:t>.</a:t>
            </a:r>
          </a:p>
          <a:p>
            <a:pPr fontAlgn="base"/>
            <a:endParaRPr lang="en-US" dirty="0"/>
          </a:p>
          <a:p>
            <a:pPr fontAlgn="base"/>
            <a:r>
              <a:rPr lang="en-US" i="1" dirty="0" smtClean="0"/>
              <a:t>Divide </a:t>
            </a:r>
            <a:r>
              <a:rPr lang="en-US" i="1" dirty="0"/>
              <a:t>the number you found </a:t>
            </a:r>
            <a:r>
              <a:rPr lang="en-US" i="1" dirty="0" smtClean="0"/>
              <a:t>by </a:t>
            </a:r>
            <a:r>
              <a:rPr lang="en-US" i="1" dirty="0"/>
              <a:t>the number you found </a:t>
            </a:r>
            <a:r>
              <a:rPr lang="en-US" i="1" dirty="0" smtClean="0"/>
              <a:t>above</a:t>
            </a:r>
            <a:r>
              <a:rPr lang="en-US" dirty="0"/>
              <a:t/>
            </a:r>
            <a:br>
              <a:rPr lang="en-US" dirty="0"/>
            </a:br>
            <a:r>
              <a:rPr lang="en-US" dirty="0"/>
              <a:t>In our example: 622 / 11 = </a:t>
            </a:r>
            <a:r>
              <a:rPr lang="en-US" b="1" dirty="0"/>
              <a:t>56.5454545</a:t>
            </a:r>
            <a:r>
              <a:rPr lang="en-US" dirty="0"/>
              <a:t>. This is the </a:t>
            </a:r>
            <a:r>
              <a:rPr lang="en-US" b="1" dirty="0"/>
              <a:t>mean</a:t>
            </a:r>
            <a:r>
              <a:rPr lang="en-US" dirty="0"/>
              <a:t>, sometimes called the </a:t>
            </a:r>
            <a:r>
              <a:rPr lang="en-US" b="1" dirty="0"/>
              <a:t>average</a:t>
            </a:r>
            <a:r>
              <a:rPr lang="en-US" dirty="0"/>
              <a:t>.</a:t>
            </a:r>
          </a:p>
        </p:txBody>
      </p:sp>
      <p:pic>
        <p:nvPicPr>
          <p:cNvPr id="17" name="Picture 16"/>
          <p:cNvPicPr>
            <a:picLocks noChangeAspect="1"/>
          </p:cNvPicPr>
          <p:nvPr/>
        </p:nvPicPr>
        <p:blipFill>
          <a:blip r:embed="rId2"/>
          <a:stretch>
            <a:fillRect/>
          </a:stretch>
        </p:blipFill>
        <p:spPr>
          <a:xfrm>
            <a:off x="4063533" y="3326153"/>
            <a:ext cx="2640508" cy="698547"/>
          </a:xfrm>
          <a:prstGeom prst="rect">
            <a:avLst/>
          </a:prstGeom>
        </p:spPr>
      </p:pic>
    </p:spTree>
    <p:extLst>
      <p:ext uri="{BB962C8B-B14F-4D97-AF65-F5344CB8AC3E}">
        <p14:creationId xmlns:p14="http://schemas.microsoft.com/office/powerpoint/2010/main" val="127985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11</a:t>
            </a:fld>
            <a:endParaRPr lang="en-US" noProof="0" dirty="0"/>
          </a:p>
        </p:txBody>
      </p:sp>
      <p:sp>
        <p:nvSpPr>
          <p:cNvPr id="5" name="Rectangle 4"/>
          <p:cNvSpPr/>
          <p:nvPr/>
        </p:nvSpPr>
        <p:spPr>
          <a:xfrm>
            <a:off x="866502" y="3011769"/>
            <a:ext cx="6788331" cy="2166875"/>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arenR"/>
            </a:pPr>
            <a:r>
              <a:rPr lang="en-US" dirty="0" smtClean="0">
                <a:latin typeface="Calibri" panose="020F0502020204030204" pitchFamily="34" charset="0"/>
                <a:ea typeface="Calibri" panose="020F0502020204030204" pitchFamily="34" charset="0"/>
                <a:cs typeface="Times New Roman" panose="02020603050405020304" pitchFamily="18" charset="0"/>
              </a:rPr>
              <a:t>Arithmetic </a:t>
            </a:r>
            <a:r>
              <a:rPr lang="en-US" dirty="0">
                <a:latin typeface="Calibri" panose="020F0502020204030204" pitchFamily="34" charset="0"/>
                <a:ea typeface="Calibri" panose="020F0502020204030204" pitchFamily="34" charset="0"/>
                <a:cs typeface="Times New Roman" panose="02020603050405020304" pitchFamily="18" charset="0"/>
              </a:rPr>
              <a:t>Mean</a:t>
            </a:r>
          </a:p>
          <a:p>
            <a:pPr marL="342900" marR="0" lvl="0" indent="-342900">
              <a:lnSpc>
                <a:spcPct val="107000"/>
              </a:lnSpc>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Geometric Mean</a:t>
            </a:r>
          </a:p>
          <a:p>
            <a:pPr marL="342900" marR="0" lvl="0" indent="-342900">
              <a:lnSpc>
                <a:spcPct val="107000"/>
              </a:lnSpc>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Harmonic Mean</a:t>
            </a:r>
          </a:p>
          <a:p>
            <a:pPr marL="342900" marR="0" lvl="0" indent="-342900">
              <a:lnSpc>
                <a:spcPct val="107000"/>
              </a:lnSpc>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Quadratic Mean</a:t>
            </a:r>
          </a:p>
          <a:p>
            <a:pPr marL="342900" marR="0" lvl="0" indent="-342900">
              <a:lnSpc>
                <a:spcPct val="107000"/>
              </a:lnSpc>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Trimmed Mean</a:t>
            </a:r>
          </a:p>
          <a:p>
            <a:pPr marL="342900" marR="0" lvl="0" indent="-342900">
              <a:lnSpc>
                <a:spcPct val="107000"/>
              </a:lnSpc>
              <a:spcBef>
                <a:spcPts val="0"/>
              </a:spcBef>
              <a:spcAft>
                <a:spcPts val="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Weighted Mean</a:t>
            </a:r>
          </a:p>
          <a:p>
            <a:pPr marL="342900" marR="0" lvl="0" indent="-342900">
              <a:lnSpc>
                <a:spcPct val="107000"/>
              </a:lnSpc>
              <a:spcBef>
                <a:spcPts val="0"/>
              </a:spcBef>
              <a:spcAft>
                <a:spcPts val="800"/>
              </a:spcAft>
              <a:buFont typeface="+mj-lt"/>
              <a:buAutoNum type="arabicParenR"/>
            </a:pPr>
            <a:r>
              <a:rPr lang="en-US" dirty="0">
                <a:latin typeface="Calibri" panose="020F0502020204030204" pitchFamily="34" charset="0"/>
                <a:ea typeface="Calibri" panose="020F0502020204030204" pitchFamily="34" charset="0"/>
                <a:cs typeface="Times New Roman" panose="02020603050405020304" pitchFamily="18" charset="0"/>
              </a:rPr>
              <a:t>Combination Mean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054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12</a:t>
            </a:fld>
            <a:endParaRPr lang="en-US" noProof="0" dirty="0"/>
          </a:p>
        </p:txBody>
      </p:sp>
      <p:sp>
        <p:nvSpPr>
          <p:cNvPr id="5" name="Rectangle 4"/>
          <p:cNvSpPr/>
          <p:nvPr/>
        </p:nvSpPr>
        <p:spPr>
          <a:xfrm>
            <a:off x="461554" y="3150215"/>
            <a:ext cx="6096000" cy="3416320"/>
          </a:xfrm>
          <a:prstGeom prst="rect">
            <a:avLst/>
          </a:prstGeom>
        </p:spPr>
        <p:txBody>
          <a:bodyPr>
            <a:spAutoFit/>
          </a:bodyPr>
          <a:lstStyle/>
          <a:p>
            <a:r>
              <a:rPr lang="en-US" dirty="0">
                <a:solidFill>
                  <a:srgbClr val="21242C"/>
                </a:solidFill>
                <a:latin typeface="Lato" panose="020F0502020204030203"/>
              </a:rPr>
              <a:t>The median is the middle point in a dataset—half of the data points are smaller than the median and half of the data points are </a:t>
            </a:r>
            <a:r>
              <a:rPr lang="en-US" dirty="0" smtClean="0">
                <a:solidFill>
                  <a:srgbClr val="21242C"/>
                </a:solidFill>
                <a:latin typeface="Lato" panose="020F0502020204030203"/>
              </a:rPr>
              <a:t>larger</a:t>
            </a:r>
          </a:p>
          <a:p>
            <a:endParaRPr lang="en-US" dirty="0">
              <a:solidFill>
                <a:srgbClr val="21242C"/>
              </a:solidFill>
              <a:latin typeface="Lato" panose="020F0502020204030203"/>
            </a:endParaRPr>
          </a:p>
          <a:p>
            <a:pPr fontAlgn="base"/>
            <a:r>
              <a:rPr lang="en-US" dirty="0"/>
              <a:t>To find the median:</a:t>
            </a:r>
          </a:p>
          <a:p>
            <a:pPr fontAlgn="base"/>
            <a:r>
              <a:rPr lang="en-US" dirty="0"/>
              <a:t>Arrange the data points from smallest to largest.</a:t>
            </a:r>
          </a:p>
          <a:p>
            <a:pPr fontAlgn="base"/>
            <a:r>
              <a:rPr lang="en-US" dirty="0"/>
              <a:t>If the number of data points is odd, the median is the middle data point in the list.</a:t>
            </a:r>
          </a:p>
          <a:p>
            <a:pPr fontAlgn="base"/>
            <a:r>
              <a:rPr lang="en-US" dirty="0"/>
              <a:t>If the number of data points is even, the median is the average of the two middle data points in the list</a:t>
            </a:r>
            <a:r>
              <a:rPr lang="en-US" dirty="0" smtClean="0"/>
              <a:t>.</a:t>
            </a:r>
            <a:endParaRPr lang="en-US" dirty="0"/>
          </a:p>
          <a:p>
            <a:r>
              <a:rPr lang="en-US" dirty="0" smtClean="0"/>
              <a:t> </a:t>
            </a:r>
          </a:p>
          <a:p>
            <a:endParaRPr lang="en-US" dirty="0"/>
          </a:p>
        </p:txBody>
      </p:sp>
    </p:spTree>
    <p:extLst>
      <p:ext uri="{BB962C8B-B14F-4D97-AF65-F5344CB8AC3E}">
        <p14:creationId xmlns:p14="http://schemas.microsoft.com/office/powerpoint/2010/main" val="18737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Median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13</a:t>
            </a:fld>
            <a:endParaRPr lang="en-US" noProof="0" dirty="0"/>
          </a:p>
        </p:txBody>
      </p:sp>
      <p:sp>
        <p:nvSpPr>
          <p:cNvPr id="5" name="Rectangle 4"/>
          <p:cNvSpPr/>
          <p:nvPr/>
        </p:nvSpPr>
        <p:spPr>
          <a:xfrm>
            <a:off x="461554" y="3150215"/>
            <a:ext cx="6096000" cy="3416320"/>
          </a:xfrm>
          <a:prstGeom prst="rect">
            <a:avLst/>
          </a:prstGeom>
        </p:spPr>
        <p:txBody>
          <a:bodyPr>
            <a:spAutoFit/>
          </a:bodyPr>
          <a:lstStyle/>
          <a:p>
            <a:r>
              <a:rPr lang="en-US" b="1" dirty="0"/>
              <a:t>Find the median of this data:</a:t>
            </a:r>
            <a:r>
              <a:rPr lang="en-US" dirty="0"/>
              <a:t/>
            </a:r>
            <a:br>
              <a:rPr lang="en-US" dirty="0"/>
            </a:br>
            <a:r>
              <a:rPr lang="en-US" dirty="0" smtClean="0"/>
              <a:t>1,4,2,5,0</a:t>
            </a:r>
          </a:p>
          <a:p>
            <a:endParaRPr lang="en-US" dirty="0"/>
          </a:p>
          <a:p>
            <a:r>
              <a:rPr lang="en-US" dirty="0"/>
              <a:t>Put the data in order first:</a:t>
            </a:r>
            <a:r>
              <a:rPr lang="en-US" dirty="0"/>
              <a:t/>
            </a:r>
            <a:br>
              <a:rPr lang="en-US" dirty="0"/>
            </a:br>
            <a:r>
              <a:rPr lang="en-US" dirty="0" smtClean="0"/>
              <a:t>0,1,2,4,5</a:t>
            </a:r>
          </a:p>
          <a:p>
            <a:endParaRPr lang="en-US" dirty="0"/>
          </a:p>
          <a:p>
            <a:pPr fontAlgn="base"/>
            <a:r>
              <a:rPr lang="en-US" dirty="0"/>
              <a:t>There is an odd number of data points, so the median is the middle data point.</a:t>
            </a:r>
          </a:p>
          <a:p>
            <a:pPr fontAlgn="base"/>
            <a:r>
              <a:rPr lang="en-US" dirty="0" smtClean="0"/>
              <a:t> 0, 1, 2, 4, 5</a:t>
            </a:r>
          </a:p>
          <a:p>
            <a:pPr fontAlgn="base"/>
            <a:endParaRPr lang="en-US" dirty="0"/>
          </a:p>
          <a:p>
            <a:pPr fontAlgn="base"/>
            <a:r>
              <a:rPr lang="en-US" b="1" dirty="0"/>
              <a:t>The median is </a:t>
            </a:r>
            <a:r>
              <a:rPr lang="en-US" b="1" dirty="0" smtClean="0"/>
              <a:t>2.</a:t>
            </a:r>
            <a:endParaRPr lang="en-US" dirty="0"/>
          </a:p>
          <a:p>
            <a:endParaRPr lang="en-US" dirty="0"/>
          </a:p>
        </p:txBody>
      </p:sp>
    </p:spTree>
    <p:extLst>
      <p:ext uri="{BB962C8B-B14F-4D97-AF65-F5344CB8AC3E}">
        <p14:creationId xmlns:p14="http://schemas.microsoft.com/office/powerpoint/2010/main" val="276225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Median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14</a:t>
            </a:fld>
            <a:endParaRPr lang="en-US" noProof="0" dirty="0"/>
          </a:p>
        </p:txBody>
      </p:sp>
      <p:sp>
        <p:nvSpPr>
          <p:cNvPr id="5" name="Rectangle 4"/>
          <p:cNvSpPr/>
          <p:nvPr/>
        </p:nvSpPr>
        <p:spPr>
          <a:xfrm>
            <a:off x="461554" y="3150215"/>
            <a:ext cx="6096000" cy="2585323"/>
          </a:xfrm>
          <a:prstGeom prst="rect">
            <a:avLst/>
          </a:prstGeom>
        </p:spPr>
        <p:txBody>
          <a:bodyPr>
            <a:spAutoFit/>
          </a:bodyPr>
          <a:lstStyle/>
          <a:p>
            <a:r>
              <a:rPr lang="en-US" b="1" dirty="0"/>
              <a:t>Find the median of this data:</a:t>
            </a:r>
            <a:r>
              <a:rPr lang="en-US" dirty="0"/>
              <a:t/>
            </a:r>
            <a:br>
              <a:rPr lang="en-US" dirty="0"/>
            </a:br>
            <a:r>
              <a:rPr lang="en-US" dirty="0"/>
              <a:t>0, 3, 3, 12, 15, </a:t>
            </a:r>
            <a:r>
              <a:rPr lang="en-US" dirty="0" smtClean="0"/>
              <a:t>24 </a:t>
            </a:r>
          </a:p>
          <a:p>
            <a:endParaRPr lang="en-US" dirty="0"/>
          </a:p>
          <a:p>
            <a:r>
              <a:rPr lang="en-US" dirty="0" smtClean="0"/>
              <a:t>Middle Numbers: 3,12</a:t>
            </a:r>
          </a:p>
          <a:p>
            <a:endParaRPr lang="en-US" dirty="0"/>
          </a:p>
          <a:p>
            <a:endParaRPr lang="en-US" dirty="0"/>
          </a:p>
          <a:p>
            <a:pPr fontAlgn="base"/>
            <a:r>
              <a:rPr lang="en-US" dirty="0"/>
              <a:t>There is an </a:t>
            </a:r>
            <a:r>
              <a:rPr lang="en-US" dirty="0" smtClean="0"/>
              <a:t>Even </a:t>
            </a:r>
            <a:r>
              <a:rPr lang="en-US" dirty="0"/>
              <a:t>number of data points, (3 + 12)/2 = </a:t>
            </a:r>
            <a:r>
              <a:rPr lang="en-US" b="1" dirty="0"/>
              <a:t>7.5</a:t>
            </a:r>
            <a:endParaRPr lang="en-US" dirty="0"/>
          </a:p>
          <a:p>
            <a:pPr fontAlgn="base"/>
            <a:r>
              <a:rPr lang="en-US" b="1" dirty="0"/>
              <a:t>The median is </a:t>
            </a:r>
            <a:r>
              <a:rPr lang="en-US" b="1" dirty="0" smtClean="0"/>
              <a:t>7.5.</a:t>
            </a:r>
            <a:endParaRPr lang="en-US" dirty="0"/>
          </a:p>
          <a:p>
            <a:endParaRPr lang="en-US" dirty="0"/>
          </a:p>
        </p:txBody>
      </p:sp>
    </p:spTree>
    <p:extLst>
      <p:ext uri="{BB962C8B-B14F-4D97-AF65-F5344CB8AC3E}">
        <p14:creationId xmlns:p14="http://schemas.microsoft.com/office/powerpoint/2010/main" val="374360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for MODE</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15</a:t>
            </a:fld>
            <a:endParaRPr lang="en-US" noProof="0" dirty="0"/>
          </a:p>
        </p:txBody>
      </p:sp>
      <p:sp>
        <p:nvSpPr>
          <p:cNvPr id="5" name="Rectangle 4"/>
          <p:cNvSpPr/>
          <p:nvPr/>
        </p:nvSpPr>
        <p:spPr>
          <a:xfrm>
            <a:off x="461553" y="3150215"/>
            <a:ext cx="7545977" cy="3416320"/>
          </a:xfrm>
          <a:prstGeom prst="rect">
            <a:avLst/>
          </a:prstGeom>
        </p:spPr>
        <p:txBody>
          <a:bodyPr wrap="square">
            <a:spAutoFit/>
          </a:bodyPr>
          <a:lstStyle/>
          <a:p>
            <a:r>
              <a:rPr lang="en-US" dirty="0"/>
              <a:t>The mode is the most commonly occurring data point in a dataset. The mode is useful when there are a lot of repeated values in a dataset. </a:t>
            </a:r>
            <a:endParaRPr lang="en-US" dirty="0" smtClean="0"/>
          </a:p>
          <a:p>
            <a:endParaRPr lang="en-US" dirty="0"/>
          </a:p>
          <a:p>
            <a:r>
              <a:rPr lang="en-US" dirty="0" smtClean="0"/>
              <a:t>There </a:t>
            </a:r>
            <a:r>
              <a:rPr lang="en-US" dirty="0"/>
              <a:t>can be no mode, one mode, or multiple modes in a dataset</a:t>
            </a:r>
            <a:r>
              <a:rPr lang="en-US" dirty="0" smtClean="0"/>
              <a:t>.</a:t>
            </a:r>
          </a:p>
          <a:p>
            <a:endParaRPr lang="en-US" b="1" dirty="0"/>
          </a:p>
          <a:p>
            <a:endParaRPr lang="en-US" b="1" dirty="0" smtClean="0"/>
          </a:p>
          <a:p>
            <a:endParaRPr lang="en-US" b="1" dirty="0"/>
          </a:p>
          <a:p>
            <a:r>
              <a:rPr lang="en-US" b="1" dirty="0" smtClean="0"/>
              <a:t>What </a:t>
            </a:r>
            <a:r>
              <a:rPr lang="en-US" b="1" dirty="0"/>
              <a:t>is the mode of the following </a:t>
            </a:r>
            <a:r>
              <a:rPr lang="en-US" b="1" dirty="0" smtClean="0"/>
              <a:t>numbers?</a:t>
            </a:r>
          </a:p>
          <a:p>
            <a:endParaRPr lang="en-US" b="1" dirty="0"/>
          </a:p>
          <a:p>
            <a:r>
              <a:rPr lang="en-US" b="1" dirty="0" smtClean="0"/>
              <a:t>10,6,4,4,6,4,1</a:t>
            </a:r>
          </a:p>
          <a:p>
            <a:endParaRPr lang="en-US" b="1" dirty="0"/>
          </a:p>
          <a:p>
            <a:r>
              <a:rPr lang="en-US" b="1" dirty="0" smtClean="0"/>
              <a:t>Answer) Mode is 4</a:t>
            </a:r>
            <a:endParaRPr lang="en-US" dirty="0"/>
          </a:p>
        </p:txBody>
      </p:sp>
    </p:spTree>
    <p:extLst>
      <p:ext uri="{BB962C8B-B14F-4D97-AF65-F5344CB8AC3E}">
        <p14:creationId xmlns:p14="http://schemas.microsoft.com/office/powerpoint/2010/main" val="5868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5"/>
            <a:ext cx="9583406" cy="597457"/>
          </a:xfrm>
        </p:spPr>
        <p:txBody>
          <a:bodyPr/>
          <a:lstStyle/>
          <a:p>
            <a:r>
              <a:rPr lang="en-US" dirty="0"/>
              <a:t>Measure of variability or Dispersion</a:t>
            </a:r>
            <a:endParaRPr lang="en-US" dirty="0"/>
          </a:p>
        </p:txBody>
      </p:sp>
      <p:sp>
        <p:nvSpPr>
          <p:cNvPr id="3" name="Text Placeholder 2"/>
          <p:cNvSpPr>
            <a:spLocks noGrp="1"/>
          </p:cNvSpPr>
          <p:nvPr>
            <p:ph type="body" sz="quarter" idx="12"/>
          </p:nvPr>
        </p:nvSpPr>
        <p:spPr>
          <a:xfrm>
            <a:off x="684000" y="1784466"/>
            <a:ext cx="7559675" cy="360000"/>
          </a:xfrm>
        </p:spPr>
        <p:txBody>
          <a:bodyPr/>
          <a:lstStyle/>
          <a:p>
            <a:r>
              <a:rPr lang="en-US" dirty="0" smtClean="0"/>
              <a:t>Range</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16</a:t>
            </a:fld>
            <a:endParaRPr lang="en-US" noProof="0" dirty="0"/>
          </a:p>
        </p:txBody>
      </p:sp>
      <p:sp>
        <p:nvSpPr>
          <p:cNvPr id="5" name="Rectangle 4"/>
          <p:cNvSpPr/>
          <p:nvPr/>
        </p:nvSpPr>
        <p:spPr>
          <a:xfrm>
            <a:off x="683999" y="2700888"/>
            <a:ext cx="9335211" cy="369332"/>
          </a:xfrm>
          <a:prstGeom prst="rect">
            <a:avLst/>
          </a:prstGeom>
        </p:spPr>
        <p:txBody>
          <a:bodyPr wrap="square">
            <a:spAutoFit/>
          </a:bodyPr>
          <a:lstStyle/>
          <a:p>
            <a:r>
              <a:rPr lang="en-US" dirty="0">
                <a:solidFill>
                  <a:srgbClr val="333333"/>
                </a:solidFill>
                <a:latin typeface="Verdana" panose="020B0604030504040204" pitchFamily="34" charset="0"/>
              </a:rPr>
              <a:t>The Range is the difference between the lowest and highest values</a:t>
            </a:r>
            <a:endParaRPr lang="en-US" dirty="0"/>
          </a:p>
        </p:txBody>
      </p:sp>
      <p:pic>
        <p:nvPicPr>
          <p:cNvPr id="6" name="Picture 5"/>
          <p:cNvPicPr>
            <a:picLocks noChangeAspect="1"/>
          </p:cNvPicPr>
          <p:nvPr/>
        </p:nvPicPr>
        <p:blipFill>
          <a:blip r:embed="rId2"/>
          <a:stretch>
            <a:fillRect/>
          </a:stretch>
        </p:blipFill>
        <p:spPr>
          <a:xfrm>
            <a:off x="1508214" y="3439712"/>
            <a:ext cx="7283087" cy="2299375"/>
          </a:xfrm>
          <a:prstGeom prst="rect">
            <a:avLst/>
          </a:prstGeom>
        </p:spPr>
      </p:pic>
    </p:spTree>
    <p:extLst>
      <p:ext uri="{BB962C8B-B14F-4D97-AF65-F5344CB8AC3E}">
        <p14:creationId xmlns:p14="http://schemas.microsoft.com/office/powerpoint/2010/main" val="1385467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5"/>
            <a:ext cx="9583406" cy="597457"/>
          </a:xfrm>
        </p:spPr>
        <p:txBody>
          <a:bodyPr/>
          <a:lstStyle/>
          <a:p>
            <a:r>
              <a:rPr lang="en-US" dirty="0"/>
              <a:t>Measure of variability or Dispersion</a:t>
            </a:r>
            <a:endParaRPr lang="en-US" dirty="0"/>
          </a:p>
        </p:txBody>
      </p:sp>
      <p:sp>
        <p:nvSpPr>
          <p:cNvPr id="3" name="Text Placeholder 2"/>
          <p:cNvSpPr>
            <a:spLocks noGrp="1"/>
          </p:cNvSpPr>
          <p:nvPr>
            <p:ph type="body" sz="quarter" idx="12"/>
          </p:nvPr>
        </p:nvSpPr>
        <p:spPr>
          <a:xfrm>
            <a:off x="684000" y="1784466"/>
            <a:ext cx="7559675" cy="360000"/>
          </a:xfrm>
        </p:spPr>
        <p:txBody>
          <a:bodyPr/>
          <a:lstStyle/>
          <a:p>
            <a:r>
              <a:rPr lang="en-US" dirty="0" smtClean="0"/>
              <a:t>Range</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17</a:t>
            </a:fld>
            <a:endParaRPr lang="en-US" noProof="0" dirty="0"/>
          </a:p>
        </p:txBody>
      </p:sp>
      <p:sp>
        <p:nvSpPr>
          <p:cNvPr id="5" name="Rectangle 4"/>
          <p:cNvSpPr/>
          <p:nvPr/>
        </p:nvSpPr>
        <p:spPr>
          <a:xfrm>
            <a:off x="683999" y="2700888"/>
            <a:ext cx="9335211" cy="923330"/>
          </a:xfrm>
          <a:prstGeom prst="rect">
            <a:avLst/>
          </a:prstGeom>
        </p:spPr>
        <p:txBody>
          <a:bodyPr wrap="square">
            <a:spAutoFit/>
          </a:bodyPr>
          <a:lstStyle/>
          <a:p>
            <a:r>
              <a:rPr lang="en-US" b="1" dirty="0"/>
              <a:t>The Range Can Be </a:t>
            </a:r>
            <a:r>
              <a:rPr lang="en-US" b="1" dirty="0" smtClean="0"/>
              <a:t>Misleading</a:t>
            </a:r>
          </a:p>
          <a:p>
            <a:endParaRPr lang="en-US" b="1" dirty="0"/>
          </a:p>
          <a:p>
            <a:r>
              <a:rPr lang="en-US" dirty="0"/>
              <a:t>The range can sometimes be misleading when there are extremely high or low values.</a:t>
            </a:r>
          </a:p>
        </p:txBody>
      </p:sp>
      <p:pic>
        <p:nvPicPr>
          <p:cNvPr id="7" name="Picture 6"/>
          <p:cNvPicPr>
            <a:picLocks noChangeAspect="1"/>
          </p:cNvPicPr>
          <p:nvPr/>
        </p:nvPicPr>
        <p:blipFill>
          <a:blip r:embed="rId2"/>
          <a:stretch>
            <a:fillRect/>
          </a:stretch>
        </p:blipFill>
        <p:spPr>
          <a:xfrm>
            <a:off x="1599655" y="3963384"/>
            <a:ext cx="7974330" cy="2278380"/>
          </a:xfrm>
          <a:prstGeom prst="rect">
            <a:avLst/>
          </a:prstGeom>
        </p:spPr>
      </p:pic>
      <p:sp>
        <p:nvSpPr>
          <p:cNvPr id="8" name="Rectangle 7"/>
          <p:cNvSpPr/>
          <p:nvPr/>
        </p:nvSpPr>
        <p:spPr>
          <a:xfrm>
            <a:off x="10451965" y="4338935"/>
            <a:ext cx="928459" cy="369332"/>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smtClean="0">
                <a:ln/>
                <a:solidFill>
                  <a:schemeClr val="accent3"/>
                </a:solidFill>
              </a:rPr>
              <a:t>Outlier</a:t>
            </a:r>
            <a:endParaRPr lang="en-US" b="1" cap="none" spc="0" dirty="0">
              <a:ln/>
              <a:solidFill>
                <a:schemeClr val="accent3"/>
              </a:solidFill>
              <a:effectLst/>
            </a:endParaRPr>
          </a:p>
        </p:txBody>
      </p:sp>
      <p:cxnSp>
        <p:nvCxnSpPr>
          <p:cNvPr id="10" name="Straight Arrow Connector 9"/>
          <p:cNvCxnSpPr/>
          <p:nvPr/>
        </p:nvCxnSpPr>
        <p:spPr>
          <a:xfrm flipV="1">
            <a:off x="7249886" y="4572000"/>
            <a:ext cx="3017520" cy="927463"/>
          </a:xfrm>
          <a:prstGeom prst="straightConnector1">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78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5"/>
            <a:ext cx="9583406" cy="597457"/>
          </a:xfrm>
        </p:spPr>
        <p:txBody>
          <a:bodyPr/>
          <a:lstStyle/>
          <a:p>
            <a:r>
              <a:rPr lang="en-US" dirty="0"/>
              <a:t>Measure of variability or Dispersion</a:t>
            </a:r>
            <a:endParaRPr lang="en-US" dirty="0"/>
          </a:p>
        </p:txBody>
      </p:sp>
      <p:sp>
        <p:nvSpPr>
          <p:cNvPr id="3" name="Text Placeholder 2"/>
          <p:cNvSpPr>
            <a:spLocks noGrp="1"/>
          </p:cNvSpPr>
          <p:nvPr>
            <p:ph type="body" sz="quarter" idx="12"/>
          </p:nvPr>
        </p:nvSpPr>
        <p:spPr>
          <a:xfrm>
            <a:off x="684000" y="1784466"/>
            <a:ext cx="7559675" cy="360000"/>
          </a:xfrm>
        </p:spPr>
        <p:txBody>
          <a:bodyPr/>
          <a:lstStyle/>
          <a:p>
            <a:r>
              <a:rPr lang="en-US" dirty="0" smtClean="0"/>
              <a:t>Range</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18</a:t>
            </a:fld>
            <a:endParaRPr lang="en-US" noProof="0" dirty="0"/>
          </a:p>
        </p:txBody>
      </p:sp>
      <p:sp>
        <p:nvSpPr>
          <p:cNvPr id="5" name="Rectangle 4"/>
          <p:cNvSpPr/>
          <p:nvPr/>
        </p:nvSpPr>
        <p:spPr>
          <a:xfrm>
            <a:off x="683999" y="2700888"/>
            <a:ext cx="9335211" cy="2585323"/>
          </a:xfrm>
          <a:prstGeom prst="rect">
            <a:avLst/>
          </a:prstGeom>
        </p:spPr>
        <p:txBody>
          <a:bodyPr wrap="square">
            <a:spAutoFit/>
          </a:bodyPr>
          <a:lstStyle/>
          <a:p>
            <a:r>
              <a:rPr lang="en-US" dirty="0" smtClean="0"/>
              <a:t>Outlier:</a:t>
            </a:r>
          </a:p>
          <a:p>
            <a:endParaRPr lang="en-US" dirty="0"/>
          </a:p>
          <a:p>
            <a:r>
              <a:rPr lang="en-US" dirty="0" smtClean="0"/>
              <a:t>An</a:t>
            </a:r>
            <a:r>
              <a:rPr lang="en-US" dirty="0"/>
              <a:t> </a:t>
            </a:r>
            <a:r>
              <a:rPr lang="en-US" i="1" dirty="0"/>
              <a:t>outlier</a:t>
            </a:r>
            <a:r>
              <a:rPr lang="en-US" dirty="0"/>
              <a:t> is an observation that lies an </a:t>
            </a:r>
            <a:r>
              <a:rPr lang="en-US" dirty="0" smtClean="0"/>
              <a:t>abnormal</a:t>
            </a:r>
          </a:p>
          <a:p>
            <a:r>
              <a:rPr lang="en-US" dirty="0" smtClean="0"/>
              <a:t>distance </a:t>
            </a:r>
            <a:r>
              <a:rPr lang="en-US" dirty="0"/>
              <a:t>from other values in a random </a:t>
            </a:r>
            <a:r>
              <a:rPr lang="en-US" dirty="0" smtClean="0"/>
              <a:t>sample </a:t>
            </a:r>
          </a:p>
          <a:p>
            <a:r>
              <a:rPr lang="en-US" dirty="0" smtClean="0"/>
              <a:t>from </a:t>
            </a:r>
            <a:r>
              <a:rPr lang="en-US" dirty="0"/>
              <a:t>a population. In a sense, this definition leaves </a:t>
            </a:r>
            <a:endParaRPr lang="en-US" dirty="0" smtClean="0"/>
          </a:p>
          <a:p>
            <a:r>
              <a:rPr lang="en-US" dirty="0" smtClean="0"/>
              <a:t>it </a:t>
            </a:r>
            <a:r>
              <a:rPr lang="en-US" dirty="0"/>
              <a:t>up to the analyst (or a consensus process) to </a:t>
            </a:r>
            <a:r>
              <a:rPr lang="en-US" dirty="0" smtClean="0"/>
              <a:t>decide</a:t>
            </a:r>
          </a:p>
          <a:p>
            <a:r>
              <a:rPr lang="en-US" dirty="0" smtClean="0"/>
              <a:t>what </a:t>
            </a:r>
            <a:r>
              <a:rPr lang="en-US" dirty="0"/>
              <a:t>will be considered abnormal. Before abnormal </a:t>
            </a:r>
            <a:endParaRPr lang="en-US" dirty="0" smtClean="0"/>
          </a:p>
          <a:p>
            <a:r>
              <a:rPr lang="en-US" dirty="0" smtClean="0"/>
              <a:t>observations </a:t>
            </a:r>
            <a:r>
              <a:rPr lang="en-US" dirty="0"/>
              <a:t>can be singled out, it is necessary to </a:t>
            </a:r>
            <a:endParaRPr lang="en-US" dirty="0" smtClean="0"/>
          </a:p>
          <a:p>
            <a:r>
              <a:rPr lang="en-US" dirty="0" smtClean="0"/>
              <a:t>characterize </a:t>
            </a:r>
            <a:r>
              <a:rPr lang="en-US" dirty="0"/>
              <a:t>normal observations.</a:t>
            </a:r>
          </a:p>
        </p:txBody>
      </p:sp>
      <p:pic>
        <p:nvPicPr>
          <p:cNvPr id="8" name="Picture 7"/>
          <p:cNvPicPr>
            <a:picLocks noChangeAspect="1"/>
          </p:cNvPicPr>
          <p:nvPr/>
        </p:nvPicPr>
        <p:blipFill>
          <a:blip r:embed="rId2"/>
          <a:stretch>
            <a:fillRect/>
          </a:stretch>
        </p:blipFill>
        <p:spPr>
          <a:xfrm>
            <a:off x="6352360" y="2700888"/>
            <a:ext cx="5600700" cy="2390775"/>
          </a:xfrm>
          <a:prstGeom prst="rect">
            <a:avLst/>
          </a:prstGeom>
        </p:spPr>
      </p:pic>
    </p:spTree>
    <p:extLst>
      <p:ext uri="{BB962C8B-B14F-4D97-AF65-F5344CB8AC3E}">
        <p14:creationId xmlns:p14="http://schemas.microsoft.com/office/powerpoint/2010/main" val="3540933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5"/>
            <a:ext cx="9583406" cy="597457"/>
          </a:xfrm>
        </p:spPr>
        <p:txBody>
          <a:bodyPr/>
          <a:lstStyle/>
          <a:p>
            <a:r>
              <a:rPr lang="en-US" dirty="0"/>
              <a:t>Measure of variability or Dispersion</a:t>
            </a:r>
            <a:endParaRPr lang="en-US" dirty="0"/>
          </a:p>
        </p:txBody>
      </p:sp>
      <p:sp>
        <p:nvSpPr>
          <p:cNvPr id="3" name="Text Placeholder 2"/>
          <p:cNvSpPr>
            <a:spLocks noGrp="1"/>
          </p:cNvSpPr>
          <p:nvPr>
            <p:ph type="body" sz="quarter" idx="12"/>
          </p:nvPr>
        </p:nvSpPr>
        <p:spPr>
          <a:xfrm>
            <a:off x="684000" y="1784466"/>
            <a:ext cx="7559675" cy="360000"/>
          </a:xfrm>
        </p:spPr>
        <p:txBody>
          <a:bodyPr/>
          <a:lstStyle/>
          <a:p>
            <a:r>
              <a:rPr lang="en-US" dirty="0" smtClean="0"/>
              <a:t>Standard Deviation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19</a:t>
            </a:fld>
            <a:endParaRPr lang="en-US" noProof="0" dirty="0"/>
          </a:p>
        </p:txBody>
      </p:sp>
      <p:sp>
        <p:nvSpPr>
          <p:cNvPr id="5" name="Rectangle 4"/>
          <p:cNvSpPr/>
          <p:nvPr/>
        </p:nvSpPr>
        <p:spPr>
          <a:xfrm>
            <a:off x="683999" y="2700888"/>
            <a:ext cx="9335211" cy="646331"/>
          </a:xfrm>
          <a:prstGeom prst="rect">
            <a:avLst/>
          </a:prstGeom>
        </p:spPr>
        <p:txBody>
          <a:bodyPr wrap="square">
            <a:spAutoFit/>
          </a:bodyPr>
          <a:lstStyle/>
          <a:p>
            <a:r>
              <a:rPr lang="en-US" dirty="0" smtClean="0"/>
              <a:t>Standard Deviation: A </a:t>
            </a:r>
            <a:r>
              <a:rPr lang="en-US" dirty="0"/>
              <a:t>quantity expressing by how much the members of a group differ from the mean value for the group</a:t>
            </a:r>
            <a:endParaRPr lang="en-US" dirty="0"/>
          </a:p>
        </p:txBody>
      </p:sp>
      <p:pic>
        <p:nvPicPr>
          <p:cNvPr id="7" name="Picture 6"/>
          <p:cNvPicPr>
            <a:picLocks noChangeAspect="1"/>
          </p:cNvPicPr>
          <p:nvPr/>
        </p:nvPicPr>
        <p:blipFill>
          <a:blip r:embed="rId2"/>
          <a:stretch>
            <a:fillRect/>
          </a:stretch>
        </p:blipFill>
        <p:spPr>
          <a:xfrm>
            <a:off x="2071475" y="3439712"/>
            <a:ext cx="6172200" cy="3200400"/>
          </a:xfrm>
          <a:prstGeom prst="rect">
            <a:avLst/>
          </a:prstGeom>
        </p:spPr>
      </p:pic>
    </p:spTree>
    <p:extLst>
      <p:ext uri="{BB962C8B-B14F-4D97-AF65-F5344CB8AC3E}">
        <p14:creationId xmlns:p14="http://schemas.microsoft.com/office/powerpoint/2010/main" val="4096574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89FBC09-5A84-45A9-B63B-5DEAA4BE7605}"/>
              </a:ext>
            </a:extLst>
          </p:cNvPr>
          <p:cNvSpPr>
            <a:spLocks noGrp="1"/>
          </p:cNvSpPr>
          <p:nvPr>
            <p:ph type="title"/>
          </p:nvPr>
        </p:nvSpPr>
        <p:spPr/>
        <p:txBody>
          <a:bodyPr/>
          <a:lstStyle/>
          <a:p>
            <a:r>
              <a:rPr lang="en-US" dirty="0" smtClean="0"/>
              <a:t>Quick Recap:</a:t>
            </a:r>
            <a:endParaRPr lang="en-US" dirty="0"/>
          </a:p>
        </p:txBody>
      </p:sp>
      <p:sp>
        <p:nvSpPr>
          <p:cNvPr id="4" name="Content Placeholder 3">
            <a:extLst>
              <a:ext uri="{FF2B5EF4-FFF2-40B4-BE49-F238E27FC236}">
                <a16:creationId xmlns:a16="http://schemas.microsoft.com/office/drawing/2014/main" xmlns="" id="{199A93DB-B3B6-47AF-84B6-0AE60CEEF594}"/>
              </a:ext>
            </a:extLst>
          </p:cNvPr>
          <p:cNvSpPr>
            <a:spLocks noGrp="1"/>
          </p:cNvSpPr>
          <p:nvPr>
            <p:ph idx="1"/>
          </p:nvPr>
        </p:nvSpPr>
        <p:spPr>
          <a:xfrm>
            <a:off x="684000" y="1613204"/>
            <a:ext cx="10158171" cy="4121390"/>
          </a:xfrm>
        </p:spPr>
        <p:txBody>
          <a:bodyPr/>
          <a:lstStyle/>
          <a:p>
            <a:r>
              <a:rPr lang="en-US" b="1" noProof="1" smtClean="0">
                <a:solidFill>
                  <a:schemeClr val="accent2"/>
                </a:solidFill>
                <a:latin typeface="+mj-lt"/>
              </a:rPr>
              <a:t>Statistics = </a:t>
            </a:r>
            <a:r>
              <a:rPr lang="en-US" noProof="1" smtClean="0">
                <a:solidFill>
                  <a:schemeClr val="accent2"/>
                </a:solidFill>
                <a:latin typeface="+mj-lt"/>
              </a:rPr>
              <a:t>Descriptive Statistics + Inferential Statistics</a:t>
            </a:r>
          </a:p>
          <a:p>
            <a:r>
              <a:rPr lang="en-US" sz="1400" b="1" noProof="1" smtClean="0">
                <a:solidFill>
                  <a:schemeClr val="accent2"/>
                </a:solidFill>
                <a:latin typeface="Calibri" panose="020F0502020204030204" pitchFamily="34" charset="0"/>
                <a:cs typeface="Calibri" panose="020F0502020204030204" pitchFamily="34" charset="0"/>
              </a:rPr>
              <a:t>Variable and Constants</a:t>
            </a:r>
          </a:p>
          <a:p>
            <a:r>
              <a:rPr lang="en-US" sz="1400" b="1" noProof="1" smtClean="0">
                <a:solidFill>
                  <a:schemeClr val="accent2"/>
                </a:solidFill>
                <a:latin typeface="Calibri" panose="020F0502020204030204" pitchFamily="34" charset="0"/>
                <a:cs typeface="Calibri" panose="020F0502020204030204" pitchFamily="34" charset="0"/>
              </a:rPr>
              <a:t>Variables =&gt;  Catergorical + Numerical</a:t>
            </a:r>
          </a:p>
          <a:p>
            <a:r>
              <a:rPr lang="en-US" sz="1400" b="1" noProof="1" smtClean="0">
                <a:solidFill>
                  <a:schemeClr val="accent2"/>
                </a:solidFill>
                <a:latin typeface="Calibri" panose="020F0502020204030204" pitchFamily="34" charset="0"/>
                <a:cs typeface="Calibri" panose="020F0502020204030204" pitchFamily="34" charset="0"/>
              </a:rPr>
              <a:t>Dataset = Rows and Columns: ROW =&gt; Records, Observations, Sample, Datapoint &amp; COL=&gt; Feature, Variable, Columns</a:t>
            </a:r>
          </a:p>
          <a:p>
            <a:r>
              <a:rPr lang="en-US" sz="1400" b="1" noProof="1" smtClean="0">
                <a:solidFill>
                  <a:schemeClr val="accent2"/>
                </a:solidFill>
                <a:latin typeface="Calibri" panose="020F0502020204030204" pitchFamily="34" charset="0"/>
                <a:cs typeface="Calibri" panose="020F0502020204030204" pitchFamily="34" charset="0"/>
              </a:rPr>
              <a:t>Discrete Variable = Fixed number of object.  Example : Number of students or Total of Produts.</a:t>
            </a:r>
          </a:p>
          <a:p>
            <a:r>
              <a:rPr lang="en-US" sz="1400" b="1" noProof="1" smtClean="0">
                <a:solidFill>
                  <a:schemeClr val="accent2"/>
                </a:solidFill>
                <a:latin typeface="Calibri" panose="020F0502020204030204" pitchFamily="34" charset="0"/>
                <a:cs typeface="Calibri" panose="020F0502020204030204" pitchFamily="34" charset="0"/>
              </a:rPr>
              <a:t>Continous Variable = Continue precise value. Example: Weight of person or total Distance like 50.6 pounds or 20.3 miles.</a:t>
            </a:r>
          </a:p>
          <a:p>
            <a:r>
              <a:rPr lang="en-US" sz="1400" b="1" noProof="1" smtClean="0">
                <a:solidFill>
                  <a:schemeClr val="accent2"/>
                </a:solidFill>
                <a:latin typeface="Calibri" panose="020F0502020204030204" pitchFamily="34" charset="0"/>
                <a:cs typeface="Calibri" panose="020F0502020204030204" pitchFamily="34" charset="0"/>
              </a:rPr>
              <a:t>Indepdent Variable and dependent Variable</a:t>
            </a:r>
          </a:p>
          <a:p>
            <a:r>
              <a:rPr lang="en-US" sz="1400" b="1" noProof="1" smtClean="0">
                <a:solidFill>
                  <a:schemeClr val="accent2"/>
                </a:solidFill>
                <a:latin typeface="Calibri" panose="020F0502020204030204" pitchFamily="34" charset="0"/>
                <a:cs typeface="Calibri" panose="020F0502020204030204" pitchFamily="34" charset="0"/>
              </a:rPr>
              <a:t>Population &amp; Sample: Types of samples &gt; simple random sampling, stratified sampling, cluster sampling</a:t>
            </a:r>
          </a:p>
          <a:p>
            <a:r>
              <a:rPr lang="en-US" sz="1400" b="1" noProof="1" smtClean="0">
                <a:solidFill>
                  <a:schemeClr val="accent2"/>
                </a:solidFill>
                <a:latin typeface="Calibri" panose="020F0502020204030204" pitchFamily="34" charset="0"/>
                <a:cs typeface="Calibri" panose="020F0502020204030204" pitchFamily="34" charset="0"/>
              </a:rPr>
              <a:t>Types of Data &gt; Quantitative(Continous &amp; Discrete) + Qualitative(Binomial, Nominal, Ordinal)CATERGORICAL</a:t>
            </a:r>
          </a:p>
          <a:p>
            <a:r>
              <a:rPr lang="en-US" sz="1400" b="1" noProof="1" smtClean="0">
                <a:solidFill>
                  <a:schemeClr val="accent2"/>
                </a:solidFill>
                <a:latin typeface="Calibri" panose="020F0502020204030204" pitchFamily="34" charset="0"/>
                <a:cs typeface="Calibri" panose="020F0502020204030204" pitchFamily="34" charset="0"/>
              </a:rPr>
              <a:t>Continous = Interval + Ratio</a:t>
            </a:r>
          </a:p>
          <a:p>
            <a:r>
              <a:rPr lang="en-US" sz="1400" b="1" noProof="1" smtClean="0">
                <a:solidFill>
                  <a:schemeClr val="accent2"/>
                </a:solidFill>
                <a:latin typeface="Calibri" panose="020F0502020204030204" pitchFamily="34" charset="0"/>
                <a:cs typeface="Calibri" panose="020F0502020204030204" pitchFamily="34" charset="0"/>
              </a:rPr>
              <a:t>Data Analysis Process = Collect&gt;Prepare&gt;Structure&gt;Organize&gt;Present&gt;Visualize&gt;Graph = Descriptive Statistics</a:t>
            </a:r>
          </a:p>
          <a:p>
            <a:r>
              <a:rPr lang="en-US" sz="1400" b="1" noProof="1" smtClean="0">
                <a:solidFill>
                  <a:schemeClr val="accent2"/>
                </a:solidFill>
                <a:latin typeface="Calibri" panose="020F0502020204030204" pitchFamily="34" charset="0"/>
                <a:cs typeface="Calibri" panose="020F0502020204030204" pitchFamily="34" charset="0"/>
              </a:rPr>
              <a:t>Inferential Statiscs = DAP + Explore Releationship between variables and compare groups</a:t>
            </a:r>
          </a:p>
          <a:p>
            <a:endParaRPr lang="en-US" sz="1400" b="1" noProof="1" smtClean="0">
              <a:solidFill>
                <a:schemeClr val="accent2"/>
              </a:solidFill>
              <a:latin typeface="Calibri" panose="020F0502020204030204" pitchFamily="34" charset="0"/>
              <a:cs typeface="Calibri" panose="020F0502020204030204" pitchFamily="34" charset="0"/>
            </a:endParaRPr>
          </a:p>
          <a:p>
            <a:endParaRPr lang="en-US" sz="1400" b="1" noProof="1" smtClean="0">
              <a:solidFill>
                <a:schemeClr val="accent2"/>
              </a:solidFill>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endParaRPr lang="en-US" sz="1200" dirty="0"/>
          </a:p>
        </p:txBody>
      </p:sp>
      <p:sp>
        <p:nvSpPr>
          <p:cNvPr id="5" name="Slide Number Placeholder 4">
            <a:extLst>
              <a:ext uri="{FF2B5EF4-FFF2-40B4-BE49-F238E27FC236}">
                <a16:creationId xmlns:a16="http://schemas.microsoft.com/office/drawing/2014/main" xmlns="" id="{D3927B38-2109-4A32-9B61-7046301BA0E5}"/>
              </a:ext>
            </a:extLst>
          </p:cNvPr>
          <p:cNvSpPr>
            <a:spLocks noGrp="1"/>
          </p:cNvSpPr>
          <p:nvPr>
            <p:ph type="sldNum" sz="quarter" idx="11"/>
          </p:nvPr>
        </p:nvSpPr>
        <p:spPr/>
        <p:txBody>
          <a:bodyPr/>
          <a:lstStyle/>
          <a:p>
            <a:fld id="{EECC7194-A4D0-457B-9D3E-53681723AFF7}" type="slidenum">
              <a:rPr lang="en-US" smtClean="0"/>
              <a:pPr/>
              <a:t>2</a:t>
            </a:fld>
            <a:endParaRPr lang="en-US" dirty="0"/>
          </a:p>
        </p:txBody>
      </p:sp>
      <p:sp>
        <p:nvSpPr>
          <p:cNvPr id="11" name="object 7" descr="Beige rectangle">
            <a:extLst>
              <a:ext uri="{FF2B5EF4-FFF2-40B4-BE49-F238E27FC236}">
                <a16:creationId xmlns:a16="http://schemas.microsoft.com/office/drawing/2014/main" xmlns="" id="{0EF37AB9-30F5-41E6-9478-F4DEF99FA9B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13" name="Picture 12"/>
          <p:cNvPicPr>
            <a:picLocks noChangeAspect="1"/>
          </p:cNvPicPr>
          <p:nvPr/>
        </p:nvPicPr>
        <p:blipFill>
          <a:blip r:embed="rId2"/>
          <a:stretch>
            <a:fillRect/>
          </a:stretch>
        </p:blipFill>
        <p:spPr>
          <a:xfrm>
            <a:off x="9067462" y="3775166"/>
            <a:ext cx="2778776" cy="1607276"/>
          </a:xfrm>
          <a:prstGeom prst="rect">
            <a:avLst/>
          </a:prstGeom>
        </p:spPr>
      </p:pic>
    </p:spTree>
    <p:extLst>
      <p:ext uri="{BB962C8B-B14F-4D97-AF65-F5344CB8AC3E}">
        <p14:creationId xmlns:p14="http://schemas.microsoft.com/office/powerpoint/2010/main" val="111089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5"/>
            <a:ext cx="9583406" cy="597457"/>
          </a:xfrm>
        </p:spPr>
        <p:txBody>
          <a:bodyPr/>
          <a:lstStyle/>
          <a:p>
            <a:r>
              <a:rPr lang="en-US" dirty="0"/>
              <a:t>Measure of variability or Dispersion</a:t>
            </a:r>
            <a:endParaRPr lang="en-US" dirty="0"/>
          </a:p>
        </p:txBody>
      </p:sp>
      <p:sp>
        <p:nvSpPr>
          <p:cNvPr id="3" name="Text Placeholder 2"/>
          <p:cNvSpPr>
            <a:spLocks noGrp="1"/>
          </p:cNvSpPr>
          <p:nvPr>
            <p:ph type="body" sz="quarter" idx="12"/>
          </p:nvPr>
        </p:nvSpPr>
        <p:spPr>
          <a:xfrm>
            <a:off x="684000" y="1784466"/>
            <a:ext cx="7559675" cy="360000"/>
          </a:xfrm>
        </p:spPr>
        <p:txBody>
          <a:bodyPr/>
          <a:lstStyle/>
          <a:p>
            <a:r>
              <a:rPr lang="en-US" dirty="0" smtClean="0"/>
              <a:t>Standard Deviation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20</a:t>
            </a:fld>
            <a:endParaRPr lang="en-US" noProof="0" dirty="0"/>
          </a:p>
        </p:txBody>
      </p:sp>
      <p:sp>
        <p:nvSpPr>
          <p:cNvPr id="5" name="Rectangle 4"/>
          <p:cNvSpPr/>
          <p:nvPr/>
        </p:nvSpPr>
        <p:spPr>
          <a:xfrm>
            <a:off x="683999" y="2700888"/>
            <a:ext cx="9335211" cy="646331"/>
          </a:xfrm>
          <a:prstGeom prst="rect">
            <a:avLst/>
          </a:prstGeom>
        </p:spPr>
        <p:txBody>
          <a:bodyPr wrap="square">
            <a:spAutoFit/>
          </a:bodyPr>
          <a:lstStyle/>
          <a:p>
            <a:endParaRPr lang="en-US" dirty="0"/>
          </a:p>
          <a:p>
            <a:endParaRPr lang="en-US" dirty="0" smtClean="0"/>
          </a:p>
        </p:txBody>
      </p:sp>
      <p:sp>
        <p:nvSpPr>
          <p:cNvPr id="6" name="Rectangle 1"/>
          <p:cNvSpPr>
            <a:spLocks noChangeArrowheads="1"/>
          </p:cNvSpPr>
          <p:nvPr/>
        </p:nvSpPr>
        <p:spPr bwMode="auto">
          <a:xfrm>
            <a:off x="195942" y="2825444"/>
            <a:ext cx="1252330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n-lt"/>
              </a:rPr>
              <a:t>OK. Let us explain it step by step.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n-lt"/>
              </a:rPr>
              <a:t>Say we have a bunch of numbers like 9, 2, 5, 4, 12, 7, 8, 11.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n-lt"/>
              </a:rPr>
              <a:t>To calculate the standard deviation of those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mn-lt"/>
              </a:rPr>
              <a:t>1. Work out the </a:t>
            </a:r>
            <a:r>
              <a:rPr kumimoji="0" lang="en-US" b="0" i="0" u="none" strike="noStrike" cap="none" normalizeH="0" baseline="0" dirty="0" smtClean="0">
                <a:ln>
                  <a:noFill/>
                </a:ln>
                <a:solidFill>
                  <a:srgbClr val="333333"/>
                </a:solidFill>
                <a:effectLst/>
                <a:latin typeface="+mn-lt"/>
                <a:hlinkClick r:id="rId2"/>
              </a:rPr>
              <a:t>Mean</a:t>
            </a:r>
            <a:r>
              <a:rPr kumimoji="0" lang="en-US" b="0" i="0" u="none" strike="noStrike" cap="none" normalizeH="0" baseline="0" dirty="0" smtClean="0">
                <a:ln>
                  <a:noFill/>
                </a:ln>
                <a:solidFill>
                  <a:srgbClr val="333333"/>
                </a:solidFill>
                <a:effectLst/>
                <a:latin typeface="+mn-lt"/>
              </a:rPr>
              <a:t> (the simple average of the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mn-lt"/>
              </a:rPr>
              <a:t>2. Then for each number: subtract the Mean and square the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mn-lt"/>
              </a:rPr>
              <a:t>3. Then work out the mean of </a:t>
            </a:r>
            <a:r>
              <a:rPr kumimoji="0" lang="en-US" b="1" i="0" u="none" strike="noStrike" cap="none" normalizeH="0" baseline="0" dirty="0" smtClean="0">
                <a:ln>
                  <a:noFill/>
                </a:ln>
                <a:solidFill>
                  <a:srgbClr val="333333"/>
                </a:solidFill>
                <a:effectLst/>
                <a:latin typeface="+mn-lt"/>
              </a:rPr>
              <a:t>those</a:t>
            </a:r>
            <a:r>
              <a:rPr kumimoji="0" lang="en-US" b="0" i="0" u="none" strike="noStrike" cap="none" normalizeH="0" baseline="0" dirty="0" smtClean="0">
                <a:ln>
                  <a:noFill/>
                </a:ln>
                <a:solidFill>
                  <a:srgbClr val="333333"/>
                </a:solidFill>
                <a:effectLst/>
                <a:latin typeface="+mn-lt"/>
              </a:rPr>
              <a:t> squared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333333"/>
                </a:solidFill>
                <a:effectLst/>
                <a:latin typeface="+mn-lt"/>
              </a:rPr>
              <a:t>4. Take the square root of that and we are done!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mn-lt"/>
              </a:rPr>
              <a:t>The formula actually says all of that, and I will show you how.</a:t>
            </a:r>
            <a:endParaRPr kumimoji="0" lang="en-US"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234404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xmlns=""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xmlns=""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xmlns="" id="{7E7E363B-55F5-4528-8A9D-A5D90055CD92}"/>
              </a:ext>
            </a:extLst>
          </p:cNvPr>
          <p:cNvSpPr>
            <a:spLocks noGrp="1"/>
          </p:cNvSpPr>
          <p:nvPr>
            <p:ph type="body" sz="quarter" idx="13"/>
          </p:nvPr>
        </p:nvSpPr>
        <p:spPr/>
        <p:txBody>
          <a:bodyPr/>
          <a:lstStyle/>
          <a:p>
            <a:r>
              <a:rPr lang="en-US" dirty="0" smtClean="0"/>
              <a:t>Mohammed Azharuddin</a:t>
            </a:r>
            <a:endParaRPr lang="en-US" dirty="0"/>
          </a:p>
        </p:txBody>
      </p:sp>
      <p:sp>
        <p:nvSpPr>
          <p:cNvPr id="5" name="Text Placeholder 4">
            <a:extLst>
              <a:ext uri="{FF2B5EF4-FFF2-40B4-BE49-F238E27FC236}">
                <a16:creationId xmlns:a16="http://schemas.microsoft.com/office/drawing/2014/main" xmlns="" id="{045FEE4F-333C-40EF-B46D-8D25C79C05D2}"/>
              </a:ext>
            </a:extLst>
          </p:cNvPr>
          <p:cNvSpPr>
            <a:spLocks noGrp="1"/>
          </p:cNvSpPr>
          <p:nvPr>
            <p:ph type="body" sz="quarter" idx="14"/>
          </p:nvPr>
        </p:nvSpPr>
        <p:spPr/>
        <p:txBody>
          <a:bodyPr/>
          <a:lstStyle/>
          <a:p>
            <a:r>
              <a:rPr lang="en-US" dirty="0" smtClean="0"/>
              <a:t>FSA</a:t>
            </a:r>
            <a:endParaRPr lang="en-US" dirty="0"/>
          </a:p>
        </p:txBody>
      </p:sp>
      <p:sp>
        <p:nvSpPr>
          <p:cNvPr id="6" name="Text Placeholder 5">
            <a:extLst>
              <a:ext uri="{FF2B5EF4-FFF2-40B4-BE49-F238E27FC236}">
                <a16:creationId xmlns:a16="http://schemas.microsoft.com/office/drawing/2014/main" xmlns="" id="{05F44DEB-FABF-4ADE-B7EB-29DFAFA3DFF6}"/>
              </a:ext>
            </a:extLst>
          </p:cNvPr>
          <p:cNvSpPr>
            <a:spLocks noGrp="1"/>
          </p:cNvSpPr>
          <p:nvPr>
            <p:ph type="body" sz="quarter" idx="15"/>
          </p:nvPr>
        </p:nvSpPr>
        <p:spPr>
          <a:xfrm>
            <a:off x="1917699" y="5683562"/>
            <a:ext cx="4587604" cy="251274"/>
          </a:xfrm>
        </p:spPr>
        <p:txBody>
          <a:bodyPr/>
          <a:lstStyle/>
          <a:p>
            <a:r>
              <a:rPr lang="en-US" b="1" u="sng" dirty="0" smtClean="0">
                <a:solidFill>
                  <a:schemeClr val="tx1"/>
                </a:solidFill>
                <a:hlinkClick r:id="rId3"/>
              </a:rPr>
              <a:t>praticallabs12@gmail.com (Google</a:t>
            </a:r>
            <a:r>
              <a:rPr lang="en-US" b="1" u="sng" dirty="0" smtClean="0">
                <a:solidFill>
                  <a:schemeClr val="tx1"/>
                </a:solidFill>
              </a:rPr>
              <a:t> drive) forpractise</a:t>
            </a:r>
            <a:endParaRPr lang="en-US" b="1" u="sng" dirty="0">
              <a:solidFill>
                <a:schemeClr val="tx1"/>
              </a:solidFill>
            </a:endParaRPr>
          </a:p>
        </p:txBody>
      </p:sp>
      <p:sp>
        <p:nvSpPr>
          <p:cNvPr id="7" name="Text Placeholder 6">
            <a:extLst>
              <a:ext uri="{FF2B5EF4-FFF2-40B4-BE49-F238E27FC236}">
                <a16:creationId xmlns:a16="http://schemas.microsoft.com/office/drawing/2014/main" xmlns="" id="{CF795760-75DB-4415-BB10-2C6299BBF11C}"/>
              </a:ext>
            </a:extLst>
          </p:cNvPr>
          <p:cNvSpPr>
            <a:spLocks noGrp="1"/>
          </p:cNvSpPr>
          <p:nvPr>
            <p:ph type="body" sz="quarter" idx="16"/>
          </p:nvPr>
        </p:nvSpPr>
        <p:spPr/>
        <p:txBody>
          <a:bodyPr/>
          <a:lstStyle/>
          <a:p>
            <a:r>
              <a:rPr lang="en-US" sz="1400" dirty="0" smtClean="0"/>
              <a:t>Analyst</a:t>
            </a:r>
            <a:endParaRPr lang="en-US" sz="1400" dirty="0"/>
          </a:p>
        </p:txBody>
      </p:sp>
      <p:sp>
        <p:nvSpPr>
          <p:cNvPr id="18" name="Rectangle 17">
            <a:extLst>
              <a:ext uri="{FF2B5EF4-FFF2-40B4-BE49-F238E27FC236}">
                <a16:creationId xmlns:a16="http://schemas.microsoft.com/office/drawing/2014/main" xmlns="" id="{AAF39051-1049-4508-8373-6A289966AA59}"/>
              </a:ext>
              <a:ext uri="{C183D7F6-B498-43B3-948B-1728B52AA6E4}">
                <adec:decorative xmlns:adec="http://schemas.microsoft.com/office/drawing/2017/decorative" xmlns=""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xmlns=""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xmlns=""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xmlns=""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xmlns=""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xmlns=""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xmlns=""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xmlns=""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xmlns=""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xmlns=""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xmlns=""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xmlns=""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xmlns=""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xmlns=""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xmlns=""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xmlns=""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347695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xmlns=""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xmlns="" id="{DD509E5E-F68C-4F2B-8EC7-4325958603E7}"/>
              </a:ext>
              <a:ext uri="{C183D7F6-B498-43B3-948B-1728B52AA6E4}">
                <adec:decorative xmlns:adec="http://schemas.microsoft.com/office/drawing/2017/decorative" xmlns=""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xmlns="" id="{9AF7E39F-041F-4A45-A1CF-F8C269887D5A}"/>
              </a:ext>
            </a:extLst>
          </p:cNvPr>
          <p:cNvSpPr>
            <a:spLocks noGrp="1"/>
          </p:cNvSpPr>
          <p:nvPr>
            <p:ph type="body" sz="quarter" idx="13"/>
          </p:nvPr>
        </p:nvSpPr>
        <p:spPr>
          <a:xfrm>
            <a:off x="1147343" y="1854926"/>
            <a:ext cx="6903253" cy="4049164"/>
          </a:xfrm>
          <a:gradFill>
            <a:gsLst>
              <a:gs pos="0">
                <a:schemeClr val="tx2"/>
              </a:gs>
              <a:gs pos="100000">
                <a:schemeClr val="accent2"/>
              </a:gs>
            </a:gsLst>
            <a:lin ang="14400000" scaled="0"/>
          </a:gradFill>
        </p:spPr>
        <p:txBody>
          <a:bodyPr/>
          <a:lstStyle/>
          <a:p>
            <a:r>
              <a:rPr lang="en-US" sz="2000" b="1" dirty="0" smtClean="0">
                <a:latin typeface="Calibri" panose="020F0502020204030204" pitchFamily="34" charset="0"/>
                <a:cs typeface="Calibri" panose="020F0502020204030204" pitchFamily="34" charset="0"/>
              </a:rPr>
              <a:t>Univariate Analysis </a:t>
            </a:r>
            <a:r>
              <a:rPr lang="en-US" sz="2000" b="1" dirty="0" smtClean="0">
                <a:latin typeface="Calibri" panose="020F0502020204030204" pitchFamily="34" charset="0"/>
                <a:cs typeface="Calibri" panose="020F0502020204030204" pitchFamily="34" charset="0"/>
              </a:rPr>
              <a:t>: </a:t>
            </a:r>
          </a:p>
          <a:p>
            <a:endParaRPr lang="en-US" dirty="0" smtClean="0"/>
          </a:p>
          <a:p>
            <a:r>
              <a:rPr lang="en-US" b="1" dirty="0" smtClean="0"/>
              <a:t>Frequency Distribution,</a:t>
            </a:r>
          </a:p>
          <a:p>
            <a:r>
              <a:rPr lang="en-US" b="1" dirty="0" smtClean="0"/>
              <a:t>Measure Of Central Tendency,</a:t>
            </a:r>
          </a:p>
          <a:p>
            <a:r>
              <a:rPr lang="en-US" b="1" dirty="0" smtClean="0"/>
              <a:t>Measure of Variability </a:t>
            </a:r>
            <a:r>
              <a:rPr lang="en-US" dirty="0" smtClean="0"/>
              <a:t> </a:t>
            </a:r>
          </a:p>
        </p:txBody>
      </p:sp>
      <p:sp>
        <p:nvSpPr>
          <p:cNvPr id="3" name="Title 2">
            <a:extLst>
              <a:ext uri="{FF2B5EF4-FFF2-40B4-BE49-F238E27FC236}">
                <a16:creationId xmlns:a16="http://schemas.microsoft.com/office/drawing/2014/main" xmlns="" id="{E9BE4A06-2673-41EF-AF84-96B0EDEC0F01}"/>
              </a:ext>
            </a:extLst>
          </p:cNvPr>
          <p:cNvSpPr>
            <a:spLocks noGrp="1"/>
          </p:cNvSpPr>
          <p:nvPr>
            <p:ph type="title"/>
          </p:nvPr>
        </p:nvSpPr>
        <p:spPr>
          <a:xfrm>
            <a:off x="2305985" y="1887648"/>
            <a:ext cx="4585966" cy="1008000"/>
          </a:xfrm>
        </p:spPr>
        <p:txBody>
          <a:bodyPr/>
          <a:lstStyle/>
          <a:p>
            <a:r>
              <a:rPr lang="en-US" dirty="0"/>
              <a:t>statistical</a:t>
            </a:r>
            <a:br>
              <a:rPr lang="en-US" dirty="0"/>
            </a:br>
            <a:r>
              <a:rPr lang="en-US" dirty="0" smtClean="0"/>
              <a:t>Components</a:t>
            </a:r>
            <a:endParaRPr lang="en-US" dirty="0"/>
          </a:p>
        </p:txBody>
      </p:sp>
      <p:sp>
        <p:nvSpPr>
          <p:cNvPr id="9" name="object 7" descr="Beige rectangle">
            <a:extLst>
              <a:ext uri="{FF2B5EF4-FFF2-40B4-BE49-F238E27FC236}">
                <a16:creationId xmlns:a16="http://schemas.microsoft.com/office/drawing/2014/main" xmlns=""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xmlns="" id="{840CA54E-FBB9-4848-A45D-E086AA4A5012}"/>
              </a:ext>
            </a:extLst>
          </p:cNvPr>
          <p:cNvGrpSpPr>
            <a:grpSpLocks noChangeAspect="1"/>
          </p:cNvGrpSpPr>
          <p:nvPr/>
        </p:nvGrpSpPr>
        <p:grpSpPr>
          <a:xfrm>
            <a:off x="1465019" y="2015709"/>
            <a:ext cx="362015" cy="584795"/>
            <a:chOff x="1684741" y="3186732"/>
            <a:chExt cx="530027" cy="856197"/>
          </a:xfrm>
        </p:grpSpPr>
        <p:sp>
          <p:nvSpPr>
            <p:cNvPr id="32" name="Freeform: Shape 31">
              <a:extLst>
                <a:ext uri="{FF2B5EF4-FFF2-40B4-BE49-F238E27FC236}">
                  <a16:creationId xmlns:a16="http://schemas.microsoft.com/office/drawing/2014/main" xmlns=""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xmlns=""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xmlns=""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xmlns=""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xmlns="" id="{C3FC51DE-D10A-4DE8-A7E3-22FA2E4FC194}"/>
              </a:ext>
              <a:ext uri="{C183D7F6-B498-43B3-948B-1728B52AA6E4}">
                <adec:decorative xmlns:adec="http://schemas.microsoft.com/office/drawing/2017/decorative" xmlns=""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xmlns=""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pic>
        <p:nvPicPr>
          <p:cNvPr id="19" name="Picture Placeholder 59" descr="Upward trend">
            <a:extLst>
              <a:ext uri="{FF2B5EF4-FFF2-40B4-BE49-F238E27FC236}">
                <a16:creationId xmlns:a16="http://schemas.microsoft.com/office/drawing/2014/main" xmlns="" id="{8C1A4036-A328-4600-8C42-B65922A2C14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12"/>
              </a:ext>
            </a:extLst>
          </a:blip>
          <a:srcRect/>
          <a:stretch>
            <a:fillRect/>
          </a:stretch>
        </p:blipFill>
        <p:spPr>
          <a:xfrm>
            <a:off x="4866592" y="3311694"/>
            <a:ext cx="1135626" cy="1135626"/>
          </a:xfrm>
          <a:prstGeom prst="rect">
            <a:avLst/>
          </a:prstGeom>
        </p:spPr>
      </p:pic>
    </p:spTree>
    <p:extLst>
      <p:ext uri="{BB962C8B-B14F-4D97-AF65-F5344CB8AC3E}">
        <p14:creationId xmlns:p14="http://schemas.microsoft.com/office/powerpoint/2010/main" val="3043203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000" y="808186"/>
            <a:ext cx="10680686" cy="445848"/>
          </a:xfrm>
        </p:spPr>
        <p:txBody>
          <a:bodyPr/>
          <a:lstStyle/>
          <a:p>
            <a:r>
              <a:rPr lang="en-US" dirty="0"/>
              <a:t>There are 3 main types of descriptive </a:t>
            </a:r>
            <a:r>
              <a:rPr lang="en-US" dirty="0" smtClean="0"/>
              <a:t>statistics</a:t>
            </a:r>
            <a:r>
              <a:rPr lang="en-US" spc="25" dirty="0">
                <a:latin typeface="Arial" panose="020B0604020202020204" pitchFamily="34" charset="0"/>
                <a:ea typeface="Calibri" panose="020F0502020204030204" pitchFamily="34" charset="0"/>
                <a:cs typeface="Times New Roman" panose="02020603050405020304" pitchFamily="18" charset="0"/>
              </a:rPr>
              <a:t/>
            </a:r>
            <a:br>
              <a:rPr lang="en-US" spc="25" dirty="0">
                <a:latin typeface="Arial" panose="020B060402020202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sz="quarter" idx="12"/>
          </p:nvPr>
        </p:nvSpPr>
        <p:spPr>
          <a:xfrm>
            <a:off x="702007" y="1672928"/>
            <a:ext cx="7559675" cy="360000"/>
          </a:xfrm>
        </p:spPr>
        <p:txBody>
          <a:bodyPr/>
          <a:lstStyle/>
          <a:p>
            <a:r>
              <a:rPr lang="en-US" dirty="0" smtClean="0"/>
              <a:t>Uni-Variate </a:t>
            </a:r>
            <a:r>
              <a:rPr lang="en-US" dirty="0"/>
              <a:t>Analysis:</a:t>
            </a:r>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4</a:t>
            </a:fld>
            <a:endParaRPr lang="en-US" noProof="0" dirty="0"/>
          </a:p>
        </p:txBody>
      </p:sp>
      <p:sp>
        <p:nvSpPr>
          <p:cNvPr id="5" name="Rectangle 4"/>
          <p:cNvSpPr/>
          <p:nvPr/>
        </p:nvSpPr>
        <p:spPr>
          <a:xfrm>
            <a:off x="83109" y="2633590"/>
            <a:ext cx="11138263" cy="3603807"/>
          </a:xfrm>
          <a:prstGeom prst="rect">
            <a:avLst/>
          </a:prstGeom>
        </p:spPr>
        <p:txBody>
          <a:bodyPr wrap="square">
            <a:spAutoFit/>
          </a:bodyPr>
          <a:lstStyle/>
          <a:p>
            <a:pPr>
              <a:lnSpc>
                <a:spcPct val="107000"/>
              </a:lnSpc>
              <a:spcAft>
                <a:spcPts val="800"/>
              </a:spcAft>
            </a:pPr>
            <a:r>
              <a:rPr lang="en-US" sz="1400" b="1" dirty="0" smtClean="0">
                <a:latin typeface="Calibri" panose="020F0502020204030204" pitchFamily="34" charset="0"/>
                <a:ea typeface="Calibri" panose="020F0502020204030204" pitchFamily="34" charset="0"/>
                <a:cs typeface="Calibri" panose="020F0502020204030204" pitchFamily="34" charset="0"/>
              </a:rPr>
              <a:t> </a:t>
            </a:r>
            <a:r>
              <a:rPr lang="en-US" b="1" spc="10" dirty="0" smtClean="0">
                <a:latin typeface="Calibri" panose="020F0502020204030204" pitchFamily="34" charset="0"/>
                <a:ea typeface="Times New Roman" panose="02020603050405020304" pitchFamily="18" charset="0"/>
                <a:cs typeface="Calibri" panose="020F0502020204030204" pitchFamily="34" charset="0"/>
              </a:rPr>
              <a:t>Univariate analysis</a:t>
            </a:r>
            <a:r>
              <a:rPr lang="en-US" spc="10" dirty="0" smtClean="0">
                <a:latin typeface="Calibri" panose="020F0502020204030204" pitchFamily="34" charset="0"/>
                <a:ea typeface="Times New Roman" panose="02020603050405020304" pitchFamily="18" charset="0"/>
                <a:cs typeface="Calibri" panose="020F0502020204030204" pitchFamily="34" charset="0"/>
              </a:rPr>
              <a:t> </a:t>
            </a:r>
            <a:r>
              <a:rPr lang="en-US" spc="10" dirty="0">
                <a:latin typeface="Calibri" panose="020F0502020204030204" pitchFamily="34" charset="0"/>
                <a:ea typeface="Times New Roman" panose="02020603050405020304" pitchFamily="18" charset="0"/>
                <a:cs typeface="Calibri" panose="020F0502020204030204" pitchFamily="34" charset="0"/>
              </a:rPr>
              <a:t>is defined as analysis carried out on only one (“</a:t>
            </a:r>
            <a:r>
              <a:rPr lang="en-US" spc="10" dirty="0" err="1">
                <a:latin typeface="Calibri" panose="020F0502020204030204" pitchFamily="34" charset="0"/>
                <a:ea typeface="Times New Roman" panose="02020603050405020304" pitchFamily="18" charset="0"/>
                <a:cs typeface="Calibri" panose="020F0502020204030204" pitchFamily="34" charset="0"/>
              </a:rPr>
              <a:t>uni</a:t>
            </a:r>
            <a:r>
              <a:rPr lang="en-US" spc="10" dirty="0">
                <a:latin typeface="Calibri" panose="020F0502020204030204" pitchFamily="34" charset="0"/>
                <a:ea typeface="Times New Roman" panose="02020603050405020304" pitchFamily="18" charset="0"/>
                <a:cs typeface="Calibri" panose="020F0502020204030204" pitchFamily="34" charset="0"/>
              </a:rPr>
              <a:t>”) variable (“</a:t>
            </a:r>
            <a:r>
              <a:rPr lang="en-US" spc="10" dirty="0" err="1">
                <a:latin typeface="Calibri" panose="020F0502020204030204" pitchFamily="34" charset="0"/>
                <a:ea typeface="Times New Roman" panose="02020603050405020304" pitchFamily="18" charset="0"/>
                <a:cs typeface="Calibri" panose="020F0502020204030204" pitchFamily="34" charset="0"/>
              </a:rPr>
              <a:t>variate</a:t>
            </a:r>
            <a:r>
              <a:rPr lang="en-US" spc="10" dirty="0">
                <a:latin typeface="Calibri" panose="020F0502020204030204" pitchFamily="34" charset="0"/>
                <a:ea typeface="Times New Roman" panose="02020603050405020304" pitchFamily="18" charset="0"/>
                <a:cs typeface="Calibri" panose="020F0502020204030204" pitchFamily="34" charset="0"/>
              </a:rPr>
              <a:t>”) to summarize or describe the feature</a:t>
            </a:r>
            <a:r>
              <a:rPr lang="en-US" spc="10" dirty="0" smtClean="0">
                <a:latin typeface="Calibri" panose="020F0502020204030204" pitchFamily="34" charset="0"/>
                <a:ea typeface="Times New Roman" panose="02020603050405020304" pitchFamily="18"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The Examination of the distribution of cases on only one variable at a </a:t>
            </a:r>
            <a:r>
              <a:rPr lang="en-US" sz="1600" dirty="0" smtClean="0">
                <a:latin typeface="Calibri" panose="020F0502020204030204" pitchFamily="34" charset="0"/>
                <a:cs typeface="Calibri" panose="020F0502020204030204" pitchFamily="34" charset="0"/>
              </a:rPr>
              <a:t>time”</a:t>
            </a:r>
            <a:endParaRPr lang="en-US" sz="1600" dirty="0">
              <a:latin typeface="Calibri" panose="020F0502020204030204" pitchFamily="34" charset="0"/>
              <a:cs typeface="Calibri" panose="020F0502020204030204" pitchFamily="34" charset="0"/>
            </a:endParaRPr>
          </a:p>
          <a:p>
            <a:pPr>
              <a:spcBef>
                <a:spcPts val="1200"/>
              </a:spcBef>
              <a:spcAft>
                <a:spcPts val="1440"/>
              </a:spcAft>
            </a:pPr>
            <a:r>
              <a:rPr lang="en-US" spc="10" dirty="0" smtClean="0">
                <a:latin typeface="Calibri" panose="020F0502020204030204" pitchFamily="34" charset="0"/>
                <a:ea typeface="Times New Roman" panose="02020603050405020304" pitchFamily="18" charset="0"/>
                <a:cs typeface="Calibri" panose="020F0502020204030204" pitchFamily="34" charset="0"/>
              </a:rPr>
              <a:t>However</a:t>
            </a:r>
            <a:r>
              <a:rPr lang="en-US" spc="10" dirty="0">
                <a:latin typeface="Calibri" panose="020F0502020204030204" pitchFamily="34" charset="0"/>
                <a:ea typeface="Times New Roman" panose="02020603050405020304" pitchFamily="18" charset="0"/>
                <a:cs typeface="Calibri" panose="020F0502020204030204" pitchFamily="34" charset="0"/>
              </a:rPr>
              <a:t>, another use of the term “univariate analysis” exists and refers to statistical analyses that involve only one </a:t>
            </a:r>
            <a:r>
              <a:rPr lang="en-US" i="1" spc="10" dirty="0">
                <a:latin typeface="Calibri" panose="020F0502020204030204" pitchFamily="34" charset="0"/>
                <a:ea typeface="Times New Roman" panose="02020603050405020304" pitchFamily="18" charset="0"/>
                <a:cs typeface="Calibri" panose="020F0502020204030204" pitchFamily="34" charset="0"/>
              </a:rPr>
              <a:t>dependent</a:t>
            </a:r>
            <a:r>
              <a:rPr lang="en-US" spc="10" dirty="0">
                <a:latin typeface="Calibri" panose="020F0502020204030204" pitchFamily="34" charset="0"/>
                <a:ea typeface="Times New Roman" panose="02020603050405020304" pitchFamily="18" charset="0"/>
                <a:cs typeface="Calibri" panose="020F0502020204030204" pitchFamily="34" charset="0"/>
              </a:rPr>
              <a:t> variable and which are used to test hypotheses and draw inferences about populations based on samples, also referred to as univariate </a:t>
            </a:r>
            <a:r>
              <a:rPr lang="en-US" spc="10" dirty="0" smtClean="0">
                <a:latin typeface="Calibri" panose="020F0502020204030204" pitchFamily="34" charset="0"/>
                <a:ea typeface="Times New Roman" panose="02020603050405020304" pitchFamily="18" charset="0"/>
                <a:cs typeface="Calibri" panose="020F0502020204030204" pitchFamily="34" charset="0"/>
              </a:rPr>
              <a:t>statistics.</a:t>
            </a:r>
          </a:p>
          <a:p>
            <a:pPr>
              <a:spcBef>
                <a:spcPts val="1200"/>
              </a:spcBef>
              <a:spcAft>
                <a:spcPts val="1440"/>
              </a:spcAft>
            </a:pPr>
            <a:r>
              <a:rPr lang="en-US" dirty="0"/>
              <a:t>We may set up margins that allow us to group cases into categories Ex: AGE</a:t>
            </a:r>
          </a:p>
          <a:p>
            <a:pPr>
              <a:spcBef>
                <a:spcPts val="1200"/>
              </a:spcBef>
              <a:spcAft>
                <a:spcPts val="1440"/>
              </a:spcAft>
            </a:pPr>
            <a:r>
              <a:rPr lang="en-US" spc="10" dirty="0" smtClean="0">
                <a:latin typeface="Calibri" panose="020F0502020204030204" pitchFamily="34" charset="0"/>
                <a:ea typeface="Times New Roman" panose="02020603050405020304" pitchFamily="18" charset="0"/>
                <a:cs typeface="Calibri" panose="020F0502020204030204" pitchFamily="34" charset="0"/>
              </a:rPr>
              <a:t>Univariate </a:t>
            </a:r>
            <a:r>
              <a:rPr lang="en-US" spc="10" dirty="0">
                <a:latin typeface="Calibri" panose="020F0502020204030204" pitchFamily="34" charset="0"/>
                <a:ea typeface="Times New Roman" panose="02020603050405020304" pitchFamily="18" charset="0"/>
                <a:cs typeface="Calibri" panose="020F0502020204030204" pitchFamily="34" charset="0"/>
              </a:rPr>
              <a:t>analyses are contrasted with </a:t>
            </a:r>
            <a:r>
              <a:rPr lang="en-US" b="1" spc="10" dirty="0">
                <a:latin typeface="Calibri" panose="020F0502020204030204" pitchFamily="34" charset="0"/>
                <a:ea typeface="Times New Roman" panose="02020603050405020304" pitchFamily="18" charset="0"/>
                <a:cs typeface="Calibri" panose="020F0502020204030204" pitchFamily="34" charset="0"/>
              </a:rPr>
              <a:t>bivariate analyses </a:t>
            </a:r>
            <a:r>
              <a:rPr lang="en-US" spc="10" dirty="0">
                <a:latin typeface="Calibri" panose="020F0502020204030204" pitchFamily="34" charset="0"/>
                <a:ea typeface="Times New Roman" panose="02020603050405020304" pitchFamily="18" charset="0"/>
                <a:cs typeface="Calibri" panose="020F0502020204030204" pitchFamily="34" charset="0"/>
              </a:rPr>
              <a:t>(analyses involving two variables) </a:t>
            </a:r>
          </a:p>
          <a:p>
            <a:pPr>
              <a:spcBef>
                <a:spcPts val="1200"/>
              </a:spcBef>
              <a:spcAft>
                <a:spcPts val="1440"/>
              </a:spcAft>
            </a:pPr>
            <a:r>
              <a:rPr lang="en-US" spc="10" dirty="0">
                <a:latin typeface="Calibri" panose="020F0502020204030204" pitchFamily="34" charset="0"/>
                <a:ea typeface="Times New Roman" panose="02020603050405020304" pitchFamily="18" charset="0"/>
                <a:cs typeface="Calibri" panose="020F0502020204030204" pitchFamily="34" charset="0"/>
              </a:rPr>
              <a:t>and </a:t>
            </a:r>
            <a:r>
              <a:rPr lang="en-US" b="1" spc="10" dirty="0">
                <a:latin typeface="Calibri" panose="020F0502020204030204" pitchFamily="34" charset="0"/>
                <a:ea typeface="Times New Roman" panose="02020603050405020304" pitchFamily="18" charset="0"/>
                <a:cs typeface="Calibri" panose="020F0502020204030204" pitchFamily="34" charset="0"/>
              </a:rPr>
              <a:t>multivariate analyses</a:t>
            </a:r>
            <a:r>
              <a:rPr lang="en-US" spc="10" dirty="0">
                <a:latin typeface="Calibri" panose="020F0502020204030204" pitchFamily="34" charset="0"/>
                <a:ea typeface="Times New Roman" panose="02020603050405020304" pitchFamily="18" charset="0"/>
                <a:cs typeface="Calibri" panose="020F0502020204030204" pitchFamily="34" charset="0"/>
              </a:rPr>
              <a:t> (analyses of two or more variables simultaneously</a:t>
            </a:r>
            <a:r>
              <a:rPr lang="en-US" spc="10" dirty="0" smtClean="0">
                <a:latin typeface="Calibri" panose="020F0502020204030204" pitchFamily="34" charset="0"/>
                <a:ea typeface="Times New Roman" panose="02020603050405020304" pitchFamily="18" charset="0"/>
                <a:cs typeface="Calibri" panose="020F0502020204030204" pitchFamily="34" charset="0"/>
              </a:rPr>
              <a:t>).</a:t>
            </a:r>
            <a:endParaRPr lang="en-US" sz="1600" dirty="0">
              <a:latin typeface="Calibri" panose="020F0502020204030204" pitchFamily="34" charset="0"/>
              <a:ea typeface="Times New Roman" panose="02020603050405020304" pitchFamily="18"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8843554" y="4056172"/>
            <a:ext cx="3252651" cy="2181225"/>
          </a:xfrm>
          <a:prstGeom prst="rect">
            <a:avLst/>
          </a:prstGeom>
        </p:spPr>
      </p:pic>
    </p:spTree>
    <p:extLst>
      <p:ext uri="{BB962C8B-B14F-4D97-AF65-F5344CB8AC3E}">
        <p14:creationId xmlns:p14="http://schemas.microsoft.com/office/powerpoint/2010/main" val="381848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11123242-1802-4890-85C8-48524FEB9010}"/>
              </a:ext>
            </a:extLst>
          </p:cNvPr>
          <p:cNvSpPr>
            <a:spLocks noGrp="1"/>
          </p:cNvSpPr>
          <p:nvPr>
            <p:ph type="title"/>
          </p:nvPr>
        </p:nvSpPr>
        <p:spPr/>
        <p:txBody>
          <a:bodyPr/>
          <a:lstStyle/>
          <a:p>
            <a:r>
              <a:rPr lang="en-US" dirty="0" smtClean="0"/>
              <a:t>Uni-Variate Analysis</a:t>
            </a:r>
            <a:br>
              <a:rPr lang="en-US" dirty="0" smtClean="0"/>
            </a:br>
            <a:r>
              <a:rPr lang="en-US" dirty="0"/>
              <a:t/>
            </a:r>
            <a:br>
              <a:rPr lang="en-US" dirty="0"/>
            </a:br>
            <a:r>
              <a:rPr lang="en-US" dirty="0" smtClean="0"/>
              <a:t> Components</a:t>
            </a:r>
            <a:endParaRPr lang="en-US" dirty="0"/>
          </a:p>
        </p:txBody>
      </p:sp>
      <p:sp>
        <p:nvSpPr>
          <p:cNvPr id="4" name="Slide Number Placeholder 3">
            <a:extLst>
              <a:ext uri="{FF2B5EF4-FFF2-40B4-BE49-F238E27FC236}">
                <a16:creationId xmlns:a16="http://schemas.microsoft.com/office/drawing/2014/main" xmlns="" id="{65A32E52-1B70-4F84-B381-E9D9871504C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17" name="Text Placeholder 16">
            <a:extLst>
              <a:ext uri="{FF2B5EF4-FFF2-40B4-BE49-F238E27FC236}">
                <a16:creationId xmlns:a16="http://schemas.microsoft.com/office/drawing/2014/main" xmlns="" id="{7ED86B65-490B-4A46-9A35-518F306514E2}"/>
              </a:ext>
            </a:extLst>
          </p:cNvPr>
          <p:cNvSpPr>
            <a:spLocks noGrp="1"/>
          </p:cNvSpPr>
          <p:nvPr>
            <p:ph type="body" sz="quarter" idx="13"/>
          </p:nvPr>
        </p:nvSpPr>
        <p:spPr>
          <a:xfrm>
            <a:off x="536989" y="3649198"/>
            <a:ext cx="3276000" cy="2238815"/>
          </a:xfrm>
        </p:spPr>
        <p:txBody>
          <a:bodyPr/>
          <a:lstStyle/>
          <a:p>
            <a:r>
              <a:rPr lang="en-US" dirty="0"/>
              <a:t>The distribution is a summary of the frequency of individual values or ranges of values for a </a:t>
            </a:r>
            <a:r>
              <a:rPr lang="en-US" dirty="0" smtClean="0"/>
              <a:t>variable</a:t>
            </a:r>
          </a:p>
          <a:p>
            <a:r>
              <a:rPr lang="en-US" dirty="0" smtClean="0"/>
              <a:t>A </a:t>
            </a:r>
            <a:r>
              <a:rPr lang="en-US" dirty="0"/>
              <a:t>typical way to describe t</a:t>
            </a:r>
            <a:r>
              <a:rPr lang="en-US" dirty="0" smtClean="0"/>
              <a:t>he </a:t>
            </a:r>
            <a:r>
              <a:rPr lang="en-US" dirty="0"/>
              <a:t>distribution of college students is by year in </a:t>
            </a:r>
            <a:r>
              <a:rPr lang="en-US" dirty="0" smtClean="0"/>
              <a:t>college</a:t>
            </a:r>
          </a:p>
          <a:p>
            <a:endParaRPr lang="en-US" dirty="0"/>
          </a:p>
          <a:p>
            <a:endParaRPr lang="en-US" noProof="1" smtClean="0"/>
          </a:p>
        </p:txBody>
      </p:sp>
      <p:sp>
        <p:nvSpPr>
          <p:cNvPr id="18" name="Text Placeholder 17">
            <a:extLst>
              <a:ext uri="{FF2B5EF4-FFF2-40B4-BE49-F238E27FC236}">
                <a16:creationId xmlns:a16="http://schemas.microsoft.com/office/drawing/2014/main" xmlns="" id="{60CBFD8E-64DF-4423-A5AD-A66942481960}"/>
              </a:ext>
            </a:extLst>
          </p:cNvPr>
          <p:cNvSpPr>
            <a:spLocks noGrp="1"/>
          </p:cNvSpPr>
          <p:nvPr>
            <p:ph type="body" sz="quarter" idx="14"/>
          </p:nvPr>
        </p:nvSpPr>
        <p:spPr>
          <a:xfrm>
            <a:off x="682863" y="3068555"/>
            <a:ext cx="3276000" cy="360445"/>
          </a:xfrm>
        </p:spPr>
        <p:txBody>
          <a:bodyPr/>
          <a:lstStyle/>
          <a:p>
            <a:r>
              <a:rPr lang="en-US" dirty="0" smtClean="0"/>
              <a:t>Frequency Distribution</a:t>
            </a:r>
            <a:endParaRPr lang="en-US" dirty="0"/>
          </a:p>
        </p:txBody>
      </p:sp>
      <p:sp>
        <p:nvSpPr>
          <p:cNvPr id="19" name="Text Placeholder 18">
            <a:extLst>
              <a:ext uri="{FF2B5EF4-FFF2-40B4-BE49-F238E27FC236}">
                <a16:creationId xmlns:a16="http://schemas.microsoft.com/office/drawing/2014/main" xmlns="" id="{5546E0D8-3EE8-4FA5-9941-005B12026C46}"/>
              </a:ext>
            </a:extLst>
          </p:cNvPr>
          <p:cNvSpPr>
            <a:spLocks noGrp="1"/>
          </p:cNvSpPr>
          <p:nvPr>
            <p:ph type="body" sz="quarter" idx="15"/>
          </p:nvPr>
        </p:nvSpPr>
        <p:spPr>
          <a:xfrm>
            <a:off x="4464000" y="3649198"/>
            <a:ext cx="3276000" cy="2238815"/>
          </a:xfrm>
        </p:spPr>
        <p:txBody>
          <a:bodyPr/>
          <a:lstStyle/>
          <a:p>
            <a:r>
              <a:rPr lang="en-US" dirty="0" smtClean="0"/>
              <a:t>It </a:t>
            </a:r>
            <a:r>
              <a:rPr lang="en-US" dirty="0"/>
              <a:t>is an estimate of the “center” of a distribution of values. There are three major types of estimates of central tendency</a:t>
            </a:r>
            <a:r>
              <a:rPr lang="en-US" dirty="0" smtClean="0"/>
              <a:t>:</a:t>
            </a:r>
          </a:p>
          <a:p>
            <a:endParaRPr lang="en-US" noProof="1" smtClean="0"/>
          </a:p>
          <a:p>
            <a:r>
              <a:rPr lang="en-US" dirty="0"/>
              <a:t>Mean</a:t>
            </a:r>
          </a:p>
          <a:p>
            <a:r>
              <a:rPr lang="en-US" dirty="0"/>
              <a:t>Median</a:t>
            </a:r>
          </a:p>
          <a:p>
            <a:r>
              <a:rPr lang="en-US" dirty="0"/>
              <a:t>Mode</a:t>
            </a:r>
          </a:p>
        </p:txBody>
      </p:sp>
      <p:sp>
        <p:nvSpPr>
          <p:cNvPr id="20" name="Text Placeholder 19">
            <a:extLst>
              <a:ext uri="{FF2B5EF4-FFF2-40B4-BE49-F238E27FC236}">
                <a16:creationId xmlns:a16="http://schemas.microsoft.com/office/drawing/2014/main" xmlns="" id="{DD2E6CBE-74EE-4EC6-97D7-36D6F95ED203}"/>
              </a:ext>
            </a:extLst>
          </p:cNvPr>
          <p:cNvSpPr>
            <a:spLocks noGrp="1"/>
          </p:cNvSpPr>
          <p:nvPr>
            <p:ph type="body" sz="quarter" idx="16"/>
          </p:nvPr>
        </p:nvSpPr>
        <p:spPr>
          <a:xfrm>
            <a:off x="4445432" y="3068555"/>
            <a:ext cx="3276000" cy="360445"/>
          </a:xfrm>
        </p:spPr>
        <p:txBody>
          <a:bodyPr/>
          <a:lstStyle/>
          <a:p>
            <a:r>
              <a:rPr lang="en-US" dirty="0" smtClean="0"/>
              <a:t>Measure of Central Tendency</a:t>
            </a:r>
            <a:endParaRPr lang="en-US" dirty="0"/>
          </a:p>
        </p:txBody>
      </p:sp>
      <p:sp>
        <p:nvSpPr>
          <p:cNvPr id="21" name="Text Placeholder 20">
            <a:extLst>
              <a:ext uri="{FF2B5EF4-FFF2-40B4-BE49-F238E27FC236}">
                <a16:creationId xmlns:a16="http://schemas.microsoft.com/office/drawing/2014/main" xmlns="" id="{839944D4-2F2D-438D-93AE-CFC498C791DD}"/>
              </a:ext>
            </a:extLst>
          </p:cNvPr>
          <p:cNvSpPr>
            <a:spLocks noGrp="1"/>
          </p:cNvSpPr>
          <p:nvPr>
            <p:ph type="body" sz="quarter" idx="17"/>
          </p:nvPr>
        </p:nvSpPr>
        <p:spPr>
          <a:xfrm>
            <a:off x="8208000" y="3857676"/>
            <a:ext cx="3276000" cy="2238815"/>
          </a:xfrm>
        </p:spPr>
        <p:txBody>
          <a:bodyPr/>
          <a:lstStyle/>
          <a:p>
            <a:r>
              <a:rPr lang="en-US" dirty="0"/>
              <a:t>Dispersion refers to the spread of the values around the central tendency. </a:t>
            </a:r>
            <a:endParaRPr lang="en-US" dirty="0" smtClean="0"/>
          </a:p>
          <a:p>
            <a:r>
              <a:rPr lang="en-US" dirty="0" smtClean="0"/>
              <a:t>There </a:t>
            </a:r>
            <a:r>
              <a:rPr lang="en-US" dirty="0"/>
              <a:t>are two common measures of </a:t>
            </a:r>
            <a:r>
              <a:rPr lang="en-US" dirty="0" smtClean="0"/>
              <a:t>dispersion </a:t>
            </a:r>
            <a:r>
              <a:rPr lang="en-US" dirty="0"/>
              <a:t>the range and the standard </a:t>
            </a:r>
            <a:r>
              <a:rPr lang="en-US" dirty="0" smtClean="0"/>
              <a:t>deviation</a:t>
            </a:r>
          </a:p>
          <a:p>
            <a:r>
              <a:rPr lang="en-US" dirty="0" smtClean="0"/>
              <a:t>Range</a:t>
            </a:r>
          </a:p>
          <a:p>
            <a:r>
              <a:rPr lang="en-US" dirty="0" smtClean="0"/>
              <a:t>Variance</a:t>
            </a:r>
          </a:p>
          <a:p>
            <a:r>
              <a:rPr lang="en-US" dirty="0" smtClean="0"/>
              <a:t>Standard Deviation</a:t>
            </a:r>
          </a:p>
          <a:p>
            <a:endParaRPr lang="en-US" dirty="0" smtClean="0"/>
          </a:p>
        </p:txBody>
      </p:sp>
      <p:sp>
        <p:nvSpPr>
          <p:cNvPr id="22" name="Text Placeholder 21">
            <a:extLst>
              <a:ext uri="{FF2B5EF4-FFF2-40B4-BE49-F238E27FC236}">
                <a16:creationId xmlns:a16="http://schemas.microsoft.com/office/drawing/2014/main" xmlns="" id="{D0937D34-C77C-4A01-8453-A119A44FEA1D}"/>
              </a:ext>
            </a:extLst>
          </p:cNvPr>
          <p:cNvSpPr>
            <a:spLocks noGrp="1"/>
          </p:cNvSpPr>
          <p:nvPr>
            <p:ph type="body" sz="quarter" idx="18"/>
          </p:nvPr>
        </p:nvSpPr>
        <p:spPr>
          <a:xfrm>
            <a:off x="8208000" y="3068555"/>
            <a:ext cx="3496320" cy="360445"/>
          </a:xfrm>
        </p:spPr>
        <p:txBody>
          <a:bodyPr/>
          <a:lstStyle/>
          <a:p>
            <a:r>
              <a:rPr lang="en-US" dirty="0" smtClean="0"/>
              <a:t>Measure of variability or Dispersion</a:t>
            </a:r>
            <a:endParaRPr lang="en-US" dirty="0"/>
          </a:p>
        </p:txBody>
      </p:sp>
      <p:sp>
        <p:nvSpPr>
          <p:cNvPr id="30" name="object 7" descr="Beige rectangle">
            <a:extLst>
              <a:ext uri="{FF2B5EF4-FFF2-40B4-BE49-F238E27FC236}">
                <a16:creationId xmlns:a16="http://schemas.microsoft.com/office/drawing/2014/main" xmlns="" id="{1E04C292-AE6A-4666-9EA6-9D87F84CB793}"/>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pic>
        <p:nvPicPr>
          <p:cNvPr id="9" name="Picture 8"/>
          <p:cNvPicPr>
            <a:picLocks noChangeAspect="1"/>
          </p:cNvPicPr>
          <p:nvPr/>
        </p:nvPicPr>
        <p:blipFill>
          <a:blip r:embed="rId2"/>
          <a:stretch>
            <a:fillRect/>
          </a:stretch>
        </p:blipFill>
        <p:spPr>
          <a:xfrm>
            <a:off x="594675" y="4707676"/>
            <a:ext cx="2301543" cy="2148672"/>
          </a:xfrm>
          <a:prstGeom prst="rect">
            <a:avLst/>
          </a:prstGeom>
        </p:spPr>
      </p:pic>
      <p:pic>
        <p:nvPicPr>
          <p:cNvPr id="11" name="Picture 10"/>
          <p:cNvPicPr>
            <a:picLocks noChangeAspect="1"/>
          </p:cNvPicPr>
          <p:nvPr/>
        </p:nvPicPr>
        <p:blipFill>
          <a:blip r:embed="rId3"/>
          <a:stretch>
            <a:fillRect/>
          </a:stretch>
        </p:blipFill>
        <p:spPr>
          <a:xfrm>
            <a:off x="10553861" y="5429587"/>
            <a:ext cx="1581150" cy="704850"/>
          </a:xfrm>
          <a:prstGeom prst="rect">
            <a:avLst/>
          </a:prstGeom>
        </p:spPr>
      </p:pic>
      <p:sp>
        <p:nvSpPr>
          <p:cNvPr id="31" name="Graphic 29" descr="Coins">
            <a:extLst>
              <a:ext uri="{FF2B5EF4-FFF2-40B4-BE49-F238E27FC236}">
                <a16:creationId xmlns:a16="http://schemas.microsoft.com/office/drawing/2014/main" xmlns="" id="{DCBC284C-D543-411D-8B74-818179724E8C}"/>
              </a:ext>
            </a:extLst>
          </p:cNvPr>
          <p:cNvSpPr/>
          <p:nvPr/>
        </p:nvSpPr>
        <p:spPr>
          <a:xfrm>
            <a:off x="9956160" y="5534790"/>
            <a:ext cx="451636" cy="387116"/>
          </a:xfrm>
          <a:custGeom>
            <a:avLst/>
            <a:gdLst>
              <a:gd name="connsiteX0" fmla="*/ 419914 w 451635"/>
              <a:gd name="connsiteY0" fmla="*/ 322597 h 387116"/>
              <a:gd name="connsiteX1" fmla="*/ 398407 w 451635"/>
              <a:gd name="connsiteY1" fmla="*/ 340877 h 387116"/>
              <a:gd name="connsiteX2" fmla="*/ 398407 w 451635"/>
              <a:gd name="connsiteY2" fmla="*/ 321522 h 387116"/>
              <a:gd name="connsiteX3" fmla="*/ 419914 w 451635"/>
              <a:gd name="connsiteY3" fmla="*/ 312919 h 387116"/>
              <a:gd name="connsiteX4" fmla="*/ 419914 w 451635"/>
              <a:gd name="connsiteY4" fmla="*/ 322597 h 387116"/>
              <a:gd name="connsiteX5" fmla="*/ 376901 w 451635"/>
              <a:gd name="connsiteY5" fmla="*/ 287111 h 387116"/>
              <a:gd name="connsiteX6" fmla="*/ 376901 w 451635"/>
              <a:gd name="connsiteY6" fmla="*/ 267755 h 387116"/>
              <a:gd name="connsiteX7" fmla="*/ 398407 w 451635"/>
              <a:gd name="connsiteY7" fmla="*/ 259153 h 387116"/>
              <a:gd name="connsiteX8" fmla="*/ 398407 w 451635"/>
              <a:gd name="connsiteY8" fmla="*/ 268831 h 387116"/>
              <a:gd name="connsiteX9" fmla="*/ 376901 w 451635"/>
              <a:gd name="connsiteY9" fmla="*/ 287111 h 387116"/>
              <a:gd name="connsiteX10" fmla="*/ 376901 w 451635"/>
              <a:gd name="connsiteY10" fmla="*/ 347329 h 387116"/>
              <a:gd name="connsiteX11" fmla="*/ 355394 w 451635"/>
              <a:gd name="connsiteY11" fmla="*/ 351093 h 387116"/>
              <a:gd name="connsiteX12" fmla="*/ 355394 w 451635"/>
              <a:gd name="connsiteY12" fmla="*/ 330124 h 387116"/>
              <a:gd name="connsiteX13" fmla="*/ 376901 w 451635"/>
              <a:gd name="connsiteY13" fmla="*/ 326898 h 387116"/>
              <a:gd name="connsiteX14" fmla="*/ 376901 w 451635"/>
              <a:gd name="connsiteY14" fmla="*/ 347329 h 387116"/>
              <a:gd name="connsiteX15" fmla="*/ 333888 w 451635"/>
              <a:gd name="connsiteY15" fmla="*/ 276358 h 387116"/>
              <a:gd name="connsiteX16" fmla="*/ 355394 w 451635"/>
              <a:gd name="connsiteY16" fmla="*/ 273132 h 387116"/>
              <a:gd name="connsiteX17" fmla="*/ 355394 w 451635"/>
              <a:gd name="connsiteY17" fmla="*/ 293563 h 387116"/>
              <a:gd name="connsiteX18" fmla="*/ 333888 w 451635"/>
              <a:gd name="connsiteY18" fmla="*/ 297327 h 387116"/>
              <a:gd name="connsiteX19" fmla="*/ 333888 w 451635"/>
              <a:gd name="connsiteY19" fmla="*/ 276358 h 387116"/>
              <a:gd name="connsiteX20" fmla="*/ 333888 w 451635"/>
              <a:gd name="connsiteY20" fmla="*/ 353781 h 387116"/>
              <a:gd name="connsiteX21" fmla="*/ 312381 w 451635"/>
              <a:gd name="connsiteY21" fmla="*/ 354857 h 387116"/>
              <a:gd name="connsiteX22" fmla="*/ 312381 w 451635"/>
              <a:gd name="connsiteY22" fmla="*/ 333350 h 387116"/>
              <a:gd name="connsiteX23" fmla="*/ 333888 w 451635"/>
              <a:gd name="connsiteY23" fmla="*/ 332275 h 387116"/>
              <a:gd name="connsiteX24" fmla="*/ 333888 w 451635"/>
              <a:gd name="connsiteY24" fmla="*/ 353781 h 387116"/>
              <a:gd name="connsiteX25" fmla="*/ 290875 w 451635"/>
              <a:gd name="connsiteY25" fmla="*/ 301090 h 387116"/>
              <a:gd name="connsiteX26" fmla="*/ 290875 w 451635"/>
              <a:gd name="connsiteY26" fmla="*/ 279584 h 387116"/>
              <a:gd name="connsiteX27" fmla="*/ 312381 w 451635"/>
              <a:gd name="connsiteY27" fmla="*/ 278509 h 387116"/>
              <a:gd name="connsiteX28" fmla="*/ 312381 w 451635"/>
              <a:gd name="connsiteY28" fmla="*/ 300015 h 387116"/>
              <a:gd name="connsiteX29" fmla="*/ 290875 w 451635"/>
              <a:gd name="connsiteY29" fmla="*/ 301090 h 387116"/>
              <a:gd name="connsiteX30" fmla="*/ 290875 w 451635"/>
              <a:gd name="connsiteY30" fmla="*/ 354857 h 387116"/>
              <a:gd name="connsiteX31" fmla="*/ 269368 w 451635"/>
              <a:gd name="connsiteY31" fmla="*/ 353781 h 387116"/>
              <a:gd name="connsiteX32" fmla="*/ 269368 w 451635"/>
              <a:gd name="connsiteY32" fmla="*/ 333350 h 387116"/>
              <a:gd name="connsiteX33" fmla="*/ 280122 w 451635"/>
              <a:gd name="connsiteY33" fmla="*/ 333350 h 387116"/>
              <a:gd name="connsiteX34" fmla="*/ 290875 w 451635"/>
              <a:gd name="connsiteY34" fmla="*/ 333350 h 387116"/>
              <a:gd name="connsiteX35" fmla="*/ 290875 w 451635"/>
              <a:gd name="connsiteY35" fmla="*/ 354857 h 387116"/>
              <a:gd name="connsiteX36" fmla="*/ 247862 w 451635"/>
              <a:gd name="connsiteY36" fmla="*/ 278509 h 387116"/>
              <a:gd name="connsiteX37" fmla="*/ 269368 w 451635"/>
              <a:gd name="connsiteY37" fmla="*/ 279584 h 387116"/>
              <a:gd name="connsiteX38" fmla="*/ 269368 w 451635"/>
              <a:gd name="connsiteY38" fmla="*/ 301090 h 387116"/>
              <a:gd name="connsiteX39" fmla="*/ 247862 w 451635"/>
              <a:gd name="connsiteY39" fmla="*/ 300015 h 387116"/>
              <a:gd name="connsiteX40" fmla="*/ 247862 w 451635"/>
              <a:gd name="connsiteY40" fmla="*/ 278509 h 387116"/>
              <a:gd name="connsiteX41" fmla="*/ 247862 w 451635"/>
              <a:gd name="connsiteY41" fmla="*/ 351093 h 387116"/>
              <a:gd name="connsiteX42" fmla="*/ 226355 w 451635"/>
              <a:gd name="connsiteY42" fmla="*/ 347329 h 387116"/>
              <a:gd name="connsiteX43" fmla="*/ 226355 w 451635"/>
              <a:gd name="connsiteY43" fmla="*/ 330124 h 387116"/>
              <a:gd name="connsiteX44" fmla="*/ 247862 w 451635"/>
              <a:gd name="connsiteY44" fmla="*/ 332275 h 387116"/>
              <a:gd name="connsiteX45" fmla="*/ 247862 w 451635"/>
              <a:gd name="connsiteY45" fmla="*/ 351093 h 387116"/>
              <a:gd name="connsiteX46" fmla="*/ 204849 w 451635"/>
              <a:gd name="connsiteY46" fmla="*/ 293563 h 387116"/>
              <a:gd name="connsiteX47" fmla="*/ 204849 w 451635"/>
              <a:gd name="connsiteY47" fmla="*/ 272594 h 387116"/>
              <a:gd name="connsiteX48" fmla="*/ 226355 w 451635"/>
              <a:gd name="connsiteY48" fmla="*/ 275820 h 387116"/>
              <a:gd name="connsiteX49" fmla="*/ 226355 w 451635"/>
              <a:gd name="connsiteY49" fmla="*/ 297327 h 387116"/>
              <a:gd name="connsiteX50" fmla="*/ 204849 w 451635"/>
              <a:gd name="connsiteY50" fmla="*/ 293563 h 387116"/>
              <a:gd name="connsiteX51" fmla="*/ 204849 w 451635"/>
              <a:gd name="connsiteY51" fmla="*/ 340877 h 387116"/>
              <a:gd name="connsiteX52" fmla="*/ 183343 w 451635"/>
              <a:gd name="connsiteY52" fmla="*/ 322597 h 387116"/>
              <a:gd name="connsiteX53" fmla="*/ 183343 w 451635"/>
              <a:gd name="connsiteY53" fmla="*/ 321522 h 387116"/>
              <a:gd name="connsiteX54" fmla="*/ 183880 w 451635"/>
              <a:gd name="connsiteY54" fmla="*/ 321522 h 387116"/>
              <a:gd name="connsiteX55" fmla="*/ 188182 w 451635"/>
              <a:gd name="connsiteY55" fmla="*/ 322597 h 387116"/>
              <a:gd name="connsiteX56" fmla="*/ 204849 w 451635"/>
              <a:gd name="connsiteY56" fmla="*/ 326361 h 387116"/>
              <a:gd name="connsiteX57" fmla="*/ 204849 w 451635"/>
              <a:gd name="connsiteY57" fmla="*/ 340877 h 387116"/>
              <a:gd name="connsiteX58" fmla="*/ 118823 w 451635"/>
              <a:gd name="connsiteY58" fmla="*/ 267755 h 387116"/>
              <a:gd name="connsiteX59" fmla="*/ 129576 w 451635"/>
              <a:gd name="connsiteY59" fmla="*/ 268293 h 387116"/>
              <a:gd name="connsiteX60" fmla="*/ 129576 w 451635"/>
              <a:gd name="connsiteY60" fmla="*/ 268831 h 387116"/>
              <a:gd name="connsiteX61" fmla="*/ 134953 w 451635"/>
              <a:gd name="connsiteY61" fmla="*/ 289800 h 387116"/>
              <a:gd name="connsiteX62" fmla="*/ 118823 w 451635"/>
              <a:gd name="connsiteY62" fmla="*/ 288724 h 387116"/>
              <a:gd name="connsiteX63" fmla="*/ 118823 w 451635"/>
              <a:gd name="connsiteY63" fmla="*/ 267755 h 387116"/>
              <a:gd name="connsiteX64" fmla="*/ 97317 w 451635"/>
              <a:gd name="connsiteY64" fmla="*/ 203236 h 387116"/>
              <a:gd name="connsiteX65" fmla="*/ 118823 w 451635"/>
              <a:gd name="connsiteY65" fmla="*/ 206462 h 387116"/>
              <a:gd name="connsiteX66" fmla="*/ 118823 w 451635"/>
              <a:gd name="connsiteY66" fmla="*/ 227968 h 387116"/>
              <a:gd name="connsiteX67" fmla="*/ 97317 w 451635"/>
              <a:gd name="connsiteY67" fmla="*/ 224205 h 387116"/>
              <a:gd name="connsiteX68" fmla="*/ 97317 w 451635"/>
              <a:gd name="connsiteY68" fmla="*/ 203236 h 387116"/>
              <a:gd name="connsiteX69" fmla="*/ 97317 w 451635"/>
              <a:gd name="connsiteY69" fmla="*/ 286574 h 387116"/>
              <a:gd name="connsiteX70" fmla="*/ 75810 w 451635"/>
              <a:gd name="connsiteY70" fmla="*/ 282810 h 387116"/>
              <a:gd name="connsiteX71" fmla="*/ 75810 w 451635"/>
              <a:gd name="connsiteY71" fmla="*/ 261841 h 387116"/>
              <a:gd name="connsiteX72" fmla="*/ 97317 w 451635"/>
              <a:gd name="connsiteY72" fmla="*/ 265067 h 387116"/>
              <a:gd name="connsiteX73" fmla="*/ 97317 w 451635"/>
              <a:gd name="connsiteY73" fmla="*/ 286574 h 387116"/>
              <a:gd name="connsiteX74" fmla="*/ 54304 w 451635"/>
              <a:gd name="connsiteY74" fmla="*/ 198935 h 387116"/>
              <a:gd name="connsiteX75" fmla="*/ 54304 w 451635"/>
              <a:gd name="connsiteY75" fmla="*/ 189257 h 387116"/>
              <a:gd name="connsiteX76" fmla="*/ 75810 w 451635"/>
              <a:gd name="connsiteY76" fmla="*/ 197322 h 387116"/>
              <a:gd name="connsiteX77" fmla="*/ 75810 w 451635"/>
              <a:gd name="connsiteY77" fmla="*/ 217215 h 387116"/>
              <a:gd name="connsiteX78" fmla="*/ 54304 w 451635"/>
              <a:gd name="connsiteY78" fmla="*/ 198935 h 387116"/>
              <a:gd name="connsiteX79" fmla="*/ 54304 w 451635"/>
              <a:gd name="connsiteY79" fmla="*/ 276358 h 387116"/>
              <a:gd name="connsiteX80" fmla="*/ 32797 w 451635"/>
              <a:gd name="connsiteY80" fmla="*/ 258078 h 387116"/>
              <a:gd name="connsiteX81" fmla="*/ 32797 w 451635"/>
              <a:gd name="connsiteY81" fmla="*/ 248400 h 387116"/>
              <a:gd name="connsiteX82" fmla="*/ 54304 w 451635"/>
              <a:gd name="connsiteY82" fmla="*/ 256465 h 387116"/>
              <a:gd name="connsiteX83" fmla="*/ 54304 w 451635"/>
              <a:gd name="connsiteY83" fmla="*/ 276358 h 387116"/>
              <a:gd name="connsiteX84" fmla="*/ 32797 w 451635"/>
              <a:gd name="connsiteY84" fmla="*/ 108608 h 387116"/>
              <a:gd name="connsiteX85" fmla="*/ 54304 w 451635"/>
              <a:gd name="connsiteY85" fmla="*/ 116673 h 387116"/>
              <a:gd name="connsiteX86" fmla="*/ 54304 w 451635"/>
              <a:gd name="connsiteY86" fmla="*/ 136566 h 387116"/>
              <a:gd name="connsiteX87" fmla="*/ 32797 w 451635"/>
              <a:gd name="connsiteY87" fmla="*/ 118286 h 387116"/>
              <a:gd name="connsiteX88" fmla="*/ 32797 w 451635"/>
              <a:gd name="connsiteY88" fmla="*/ 108608 h 387116"/>
              <a:gd name="connsiteX89" fmla="*/ 97317 w 451635"/>
              <a:gd name="connsiteY89" fmla="*/ 125813 h 387116"/>
              <a:gd name="connsiteX90" fmla="*/ 97317 w 451635"/>
              <a:gd name="connsiteY90" fmla="*/ 147319 h 387116"/>
              <a:gd name="connsiteX91" fmla="*/ 75810 w 451635"/>
              <a:gd name="connsiteY91" fmla="*/ 143556 h 387116"/>
              <a:gd name="connsiteX92" fmla="*/ 75810 w 451635"/>
              <a:gd name="connsiteY92" fmla="*/ 122587 h 387116"/>
              <a:gd name="connsiteX93" fmla="*/ 97317 w 451635"/>
              <a:gd name="connsiteY93" fmla="*/ 125813 h 387116"/>
              <a:gd name="connsiteX94" fmla="*/ 151083 w 451635"/>
              <a:gd name="connsiteY94" fmla="*/ 32260 h 387116"/>
              <a:gd name="connsiteX95" fmla="*/ 269368 w 451635"/>
              <a:gd name="connsiteY95" fmla="*/ 64519 h 387116"/>
              <a:gd name="connsiteX96" fmla="*/ 151083 w 451635"/>
              <a:gd name="connsiteY96" fmla="*/ 96779 h 387116"/>
              <a:gd name="connsiteX97" fmla="*/ 32797 w 451635"/>
              <a:gd name="connsiteY97" fmla="*/ 64519 h 387116"/>
              <a:gd name="connsiteX98" fmla="*/ 151083 w 451635"/>
              <a:gd name="connsiteY98" fmla="*/ 32260 h 387116"/>
              <a:gd name="connsiteX99" fmla="*/ 183343 w 451635"/>
              <a:gd name="connsiteY99" fmla="*/ 287111 h 387116"/>
              <a:gd name="connsiteX100" fmla="*/ 161836 w 451635"/>
              <a:gd name="connsiteY100" fmla="*/ 268831 h 387116"/>
              <a:gd name="connsiteX101" fmla="*/ 161836 w 451635"/>
              <a:gd name="connsiteY101" fmla="*/ 259153 h 387116"/>
              <a:gd name="connsiteX102" fmla="*/ 183343 w 451635"/>
              <a:gd name="connsiteY102" fmla="*/ 267218 h 387116"/>
              <a:gd name="connsiteX103" fmla="*/ 183343 w 451635"/>
              <a:gd name="connsiteY103" fmla="*/ 287111 h 387116"/>
              <a:gd name="connsiteX104" fmla="*/ 247862 w 451635"/>
              <a:gd name="connsiteY104" fmla="*/ 136566 h 387116"/>
              <a:gd name="connsiteX105" fmla="*/ 247862 w 451635"/>
              <a:gd name="connsiteY105" fmla="*/ 117210 h 387116"/>
              <a:gd name="connsiteX106" fmla="*/ 269368 w 451635"/>
              <a:gd name="connsiteY106" fmla="*/ 108608 h 387116"/>
              <a:gd name="connsiteX107" fmla="*/ 269368 w 451635"/>
              <a:gd name="connsiteY107" fmla="*/ 118286 h 387116"/>
              <a:gd name="connsiteX108" fmla="*/ 247862 w 451635"/>
              <a:gd name="connsiteY108" fmla="*/ 136566 h 387116"/>
              <a:gd name="connsiteX109" fmla="*/ 204849 w 451635"/>
              <a:gd name="connsiteY109" fmla="*/ 146782 h 387116"/>
              <a:gd name="connsiteX110" fmla="*/ 204849 w 451635"/>
              <a:gd name="connsiteY110" fmla="*/ 125813 h 387116"/>
              <a:gd name="connsiteX111" fmla="*/ 226355 w 451635"/>
              <a:gd name="connsiteY111" fmla="*/ 122587 h 387116"/>
              <a:gd name="connsiteX112" fmla="*/ 226355 w 451635"/>
              <a:gd name="connsiteY112" fmla="*/ 143018 h 387116"/>
              <a:gd name="connsiteX113" fmla="*/ 204849 w 451635"/>
              <a:gd name="connsiteY113" fmla="*/ 146782 h 387116"/>
              <a:gd name="connsiteX114" fmla="*/ 161836 w 451635"/>
              <a:gd name="connsiteY114" fmla="*/ 150545 h 387116"/>
              <a:gd name="connsiteX115" fmla="*/ 161836 w 451635"/>
              <a:gd name="connsiteY115" fmla="*/ 129039 h 387116"/>
              <a:gd name="connsiteX116" fmla="*/ 183343 w 451635"/>
              <a:gd name="connsiteY116" fmla="*/ 127963 h 387116"/>
              <a:gd name="connsiteX117" fmla="*/ 183343 w 451635"/>
              <a:gd name="connsiteY117" fmla="*/ 149470 h 387116"/>
              <a:gd name="connsiteX118" fmla="*/ 161836 w 451635"/>
              <a:gd name="connsiteY118" fmla="*/ 150545 h 387116"/>
              <a:gd name="connsiteX119" fmla="*/ 118823 w 451635"/>
              <a:gd name="connsiteY119" fmla="*/ 149470 h 387116"/>
              <a:gd name="connsiteX120" fmla="*/ 118823 w 451635"/>
              <a:gd name="connsiteY120" fmla="*/ 127963 h 387116"/>
              <a:gd name="connsiteX121" fmla="*/ 140330 w 451635"/>
              <a:gd name="connsiteY121" fmla="*/ 129039 h 387116"/>
              <a:gd name="connsiteX122" fmla="*/ 140330 w 451635"/>
              <a:gd name="connsiteY122" fmla="*/ 150545 h 387116"/>
              <a:gd name="connsiteX123" fmla="*/ 118823 w 451635"/>
              <a:gd name="connsiteY123" fmla="*/ 149470 h 387116"/>
              <a:gd name="connsiteX124" fmla="*/ 398407 w 451635"/>
              <a:gd name="connsiteY124" fmla="*/ 215065 h 387116"/>
              <a:gd name="connsiteX125" fmla="*/ 280122 w 451635"/>
              <a:gd name="connsiteY125" fmla="*/ 247324 h 387116"/>
              <a:gd name="connsiteX126" fmla="*/ 161836 w 451635"/>
              <a:gd name="connsiteY126" fmla="*/ 215065 h 387116"/>
              <a:gd name="connsiteX127" fmla="*/ 280122 w 451635"/>
              <a:gd name="connsiteY127" fmla="*/ 182805 h 387116"/>
              <a:gd name="connsiteX128" fmla="*/ 398407 w 451635"/>
              <a:gd name="connsiteY128" fmla="*/ 215065 h 387116"/>
              <a:gd name="connsiteX129" fmla="*/ 430667 w 451635"/>
              <a:gd name="connsiteY129" fmla="*/ 231194 h 387116"/>
              <a:gd name="connsiteX130" fmla="*/ 430667 w 451635"/>
              <a:gd name="connsiteY130" fmla="*/ 215065 h 387116"/>
              <a:gd name="connsiteX131" fmla="*/ 372062 w 451635"/>
              <a:gd name="connsiteY131" fmla="*/ 161298 h 387116"/>
              <a:gd name="connsiteX132" fmla="*/ 322059 w 451635"/>
              <a:gd name="connsiteY132" fmla="*/ 152696 h 387116"/>
              <a:gd name="connsiteX133" fmla="*/ 322597 w 451635"/>
              <a:gd name="connsiteY133" fmla="*/ 145169 h 387116"/>
              <a:gd name="connsiteX134" fmla="*/ 301090 w 451635"/>
              <a:gd name="connsiteY134" fmla="*/ 107532 h 387116"/>
              <a:gd name="connsiteX135" fmla="*/ 301090 w 451635"/>
              <a:gd name="connsiteY135" fmla="*/ 64519 h 387116"/>
              <a:gd name="connsiteX136" fmla="*/ 242485 w 451635"/>
              <a:gd name="connsiteY136" fmla="*/ 10753 h 387116"/>
              <a:gd name="connsiteX137" fmla="*/ 150545 w 451635"/>
              <a:gd name="connsiteY137" fmla="*/ 0 h 387116"/>
              <a:gd name="connsiteX138" fmla="*/ 0 w 451635"/>
              <a:gd name="connsiteY138" fmla="*/ 64519 h 387116"/>
              <a:gd name="connsiteX139" fmla="*/ 0 w 451635"/>
              <a:gd name="connsiteY139" fmla="*/ 118286 h 387116"/>
              <a:gd name="connsiteX140" fmla="*/ 21506 w 451635"/>
              <a:gd name="connsiteY140" fmla="*/ 155922 h 387116"/>
              <a:gd name="connsiteX141" fmla="*/ 21506 w 451635"/>
              <a:gd name="connsiteY141" fmla="*/ 166137 h 387116"/>
              <a:gd name="connsiteX142" fmla="*/ 0 w 451635"/>
              <a:gd name="connsiteY142" fmla="*/ 204311 h 387116"/>
              <a:gd name="connsiteX143" fmla="*/ 0 w 451635"/>
              <a:gd name="connsiteY143" fmla="*/ 258078 h 387116"/>
              <a:gd name="connsiteX144" fmla="*/ 58605 w 451635"/>
              <a:gd name="connsiteY144" fmla="*/ 311844 h 387116"/>
              <a:gd name="connsiteX145" fmla="*/ 150545 w 451635"/>
              <a:gd name="connsiteY145" fmla="*/ 322597 h 387116"/>
              <a:gd name="connsiteX146" fmla="*/ 209150 w 451635"/>
              <a:gd name="connsiteY146" fmla="*/ 376363 h 387116"/>
              <a:gd name="connsiteX147" fmla="*/ 301090 w 451635"/>
              <a:gd name="connsiteY147" fmla="*/ 387116 h 387116"/>
              <a:gd name="connsiteX148" fmla="*/ 451636 w 451635"/>
              <a:gd name="connsiteY148" fmla="*/ 322597 h 387116"/>
              <a:gd name="connsiteX149" fmla="*/ 451636 w 451635"/>
              <a:gd name="connsiteY149" fmla="*/ 268831 h 387116"/>
              <a:gd name="connsiteX150" fmla="*/ 430667 w 451635"/>
              <a:gd name="connsiteY150" fmla="*/ 231194 h 387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51635" h="387116">
                <a:moveTo>
                  <a:pt x="419914" y="322597"/>
                </a:moveTo>
                <a:cubicBezTo>
                  <a:pt x="419914" y="329587"/>
                  <a:pt x="411849" y="336038"/>
                  <a:pt x="398407" y="340877"/>
                </a:cubicBezTo>
                <a:lnTo>
                  <a:pt x="398407" y="321522"/>
                </a:lnTo>
                <a:cubicBezTo>
                  <a:pt x="405934" y="319371"/>
                  <a:pt x="413462" y="316145"/>
                  <a:pt x="419914" y="312919"/>
                </a:cubicBezTo>
                <a:lnTo>
                  <a:pt x="419914" y="322597"/>
                </a:lnTo>
                <a:close/>
                <a:moveTo>
                  <a:pt x="376901" y="287111"/>
                </a:moveTo>
                <a:lnTo>
                  <a:pt x="376901" y="267755"/>
                </a:lnTo>
                <a:cubicBezTo>
                  <a:pt x="384428" y="265605"/>
                  <a:pt x="391955" y="262379"/>
                  <a:pt x="398407" y="259153"/>
                </a:cubicBezTo>
                <a:lnTo>
                  <a:pt x="398407" y="268831"/>
                </a:lnTo>
                <a:cubicBezTo>
                  <a:pt x="398407" y="275820"/>
                  <a:pt x="390342" y="282272"/>
                  <a:pt x="376901" y="287111"/>
                </a:cubicBezTo>
                <a:close/>
                <a:moveTo>
                  <a:pt x="376901" y="347329"/>
                </a:moveTo>
                <a:cubicBezTo>
                  <a:pt x="370449" y="348942"/>
                  <a:pt x="362922" y="350018"/>
                  <a:pt x="355394" y="351093"/>
                </a:cubicBezTo>
                <a:lnTo>
                  <a:pt x="355394" y="330124"/>
                </a:lnTo>
                <a:cubicBezTo>
                  <a:pt x="362384" y="329049"/>
                  <a:pt x="369911" y="327974"/>
                  <a:pt x="376901" y="326898"/>
                </a:cubicBezTo>
                <a:lnTo>
                  <a:pt x="376901" y="347329"/>
                </a:lnTo>
                <a:close/>
                <a:moveTo>
                  <a:pt x="333888" y="276358"/>
                </a:moveTo>
                <a:cubicBezTo>
                  <a:pt x="340877" y="275283"/>
                  <a:pt x="348405" y="274207"/>
                  <a:pt x="355394" y="273132"/>
                </a:cubicBezTo>
                <a:lnTo>
                  <a:pt x="355394" y="293563"/>
                </a:lnTo>
                <a:cubicBezTo>
                  <a:pt x="348942" y="295176"/>
                  <a:pt x="341415" y="296251"/>
                  <a:pt x="333888" y="297327"/>
                </a:cubicBezTo>
                <a:lnTo>
                  <a:pt x="333888" y="276358"/>
                </a:lnTo>
                <a:close/>
                <a:moveTo>
                  <a:pt x="333888" y="353781"/>
                </a:moveTo>
                <a:cubicBezTo>
                  <a:pt x="326898" y="354319"/>
                  <a:pt x="319909" y="354857"/>
                  <a:pt x="312381" y="354857"/>
                </a:cubicBezTo>
                <a:lnTo>
                  <a:pt x="312381" y="333350"/>
                </a:lnTo>
                <a:cubicBezTo>
                  <a:pt x="318833" y="333350"/>
                  <a:pt x="326361" y="332812"/>
                  <a:pt x="333888" y="332275"/>
                </a:cubicBezTo>
                <a:lnTo>
                  <a:pt x="333888" y="353781"/>
                </a:lnTo>
                <a:close/>
                <a:moveTo>
                  <a:pt x="290875" y="301090"/>
                </a:moveTo>
                <a:lnTo>
                  <a:pt x="290875" y="279584"/>
                </a:lnTo>
                <a:cubicBezTo>
                  <a:pt x="297327" y="279584"/>
                  <a:pt x="304854" y="279046"/>
                  <a:pt x="312381" y="278509"/>
                </a:cubicBezTo>
                <a:lnTo>
                  <a:pt x="312381" y="300015"/>
                </a:lnTo>
                <a:cubicBezTo>
                  <a:pt x="305392" y="300553"/>
                  <a:pt x="298402" y="300553"/>
                  <a:pt x="290875" y="301090"/>
                </a:cubicBezTo>
                <a:close/>
                <a:moveTo>
                  <a:pt x="290875" y="354857"/>
                </a:moveTo>
                <a:cubicBezTo>
                  <a:pt x="283348" y="354857"/>
                  <a:pt x="276358" y="354319"/>
                  <a:pt x="269368" y="353781"/>
                </a:cubicBezTo>
                <a:lnTo>
                  <a:pt x="269368" y="333350"/>
                </a:lnTo>
                <a:cubicBezTo>
                  <a:pt x="273132" y="333350"/>
                  <a:pt x="276358" y="333350"/>
                  <a:pt x="280122" y="333350"/>
                </a:cubicBezTo>
                <a:cubicBezTo>
                  <a:pt x="283348" y="333350"/>
                  <a:pt x="287111" y="333350"/>
                  <a:pt x="290875" y="333350"/>
                </a:cubicBezTo>
                <a:lnTo>
                  <a:pt x="290875" y="354857"/>
                </a:lnTo>
                <a:close/>
                <a:moveTo>
                  <a:pt x="247862" y="278509"/>
                </a:moveTo>
                <a:cubicBezTo>
                  <a:pt x="254852" y="279046"/>
                  <a:pt x="261841" y="279584"/>
                  <a:pt x="269368" y="279584"/>
                </a:cubicBezTo>
                <a:lnTo>
                  <a:pt x="269368" y="301090"/>
                </a:lnTo>
                <a:cubicBezTo>
                  <a:pt x="261841" y="301090"/>
                  <a:pt x="254852" y="300553"/>
                  <a:pt x="247862" y="300015"/>
                </a:cubicBezTo>
                <a:lnTo>
                  <a:pt x="247862" y="278509"/>
                </a:lnTo>
                <a:close/>
                <a:moveTo>
                  <a:pt x="247862" y="351093"/>
                </a:moveTo>
                <a:cubicBezTo>
                  <a:pt x="240335" y="350018"/>
                  <a:pt x="232807" y="348942"/>
                  <a:pt x="226355" y="347329"/>
                </a:cubicBezTo>
                <a:lnTo>
                  <a:pt x="226355" y="330124"/>
                </a:lnTo>
                <a:cubicBezTo>
                  <a:pt x="233345" y="331199"/>
                  <a:pt x="240335" y="331737"/>
                  <a:pt x="247862" y="332275"/>
                </a:cubicBezTo>
                <a:lnTo>
                  <a:pt x="247862" y="351093"/>
                </a:lnTo>
                <a:close/>
                <a:moveTo>
                  <a:pt x="204849" y="293563"/>
                </a:moveTo>
                <a:lnTo>
                  <a:pt x="204849" y="272594"/>
                </a:lnTo>
                <a:cubicBezTo>
                  <a:pt x="211839" y="273670"/>
                  <a:pt x="218828" y="275283"/>
                  <a:pt x="226355" y="275820"/>
                </a:cubicBezTo>
                <a:lnTo>
                  <a:pt x="226355" y="297327"/>
                </a:lnTo>
                <a:cubicBezTo>
                  <a:pt x="218828" y="296251"/>
                  <a:pt x="211301" y="295176"/>
                  <a:pt x="204849" y="293563"/>
                </a:cubicBezTo>
                <a:close/>
                <a:moveTo>
                  <a:pt x="204849" y="340877"/>
                </a:moveTo>
                <a:cubicBezTo>
                  <a:pt x="191407" y="335501"/>
                  <a:pt x="183343" y="329049"/>
                  <a:pt x="183343" y="322597"/>
                </a:cubicBezTo>
                <a:lnTo>
                  <a:pt x="183343" y="321522"/>
                </a:lnTo>
                <a:cubicBezTo>
                  <a:pt x="183343" y="321522"/>
                  <a:pt x="183343" y="321522"/>
                  <a:pt x="183880" y="321522"/>
                </a:cubicBezTo>
                <a:cubicBezTo>
                  <a:pt x="185493" y="322059"/>
                  <a:pt x="186569" y="322597"/>
                  <a:pt x="188182" y="322597"/>
                </a:cubicBezTo>
                <a:cubicBezTo>
                  <a:pt x="193558" y="324210"/>
                  <a:pt x="198935" y="325285"/>
                  <a:pt x="204849" y="326361"/>
                </a:cubicBezTo>
                <a:lnTo>
                  <a:pt x="204849" y="340877"/>
                </a:lnTo>
                <a:close/>
                <a:moveTo>
                  <a:pt x="118823" y="267755"/>
                </a:moveTo>
                <a:cubicBezTo>
                  <a:pt x="122587" y="267755"/>
                  <a:pt x="125813" y="268293"/>
                  <a:pt x="129576" y="268293"/>
                </a:cubicBezTo>
                <a:lnTo>
                  <a:pt x="129576" y="268831"/>
                </a:lnTo>
                <a:cubicBezTo>
                  <a:pt x="129576" y="276358"/>
                  <a:pt x="131189" y="283885"/>
                  <a:pt x="134953" y="289800"/>
                </a:cubicBezTo>
                <a:cubicBezTo>
                  <a:pt x="129576" y="289800"/>
                  <a:pt x="124200" y="289262"/>
                  <a:pt x="118823" y="288724"/>
                </a:cubicBezTo>
                <a:lnTo>
                  <a:pt x="118823" y="267755"/>
                </a:lnTo>
                <a:close/>
                <a:moveTo>
                  <a:pt x="97317" y="203236"/>
                </a:moveTo>
                <a:cubicBezTo>
                  <a:pt x="104306" y="204311"/>
                  <a:pt x="111296" y="205924"/>
                  <a:pt x="118823" y="206462"/>
                </a:cubicBezTo>
                <a:lnTo>
                  <a:pt x="118823" y="227968"/>
                </a:lnTo>
                <a:cubicBezTo>
                  <a:pt x="111296" y="226893"/>
                  <a:pt x="103769" y="225818"/>
                  <a:pt x="97317" y="224205"/>
                </a:cubicBezTo>
                <a:lnTo>
                  <a:pt x="97317" y="203236"/>
                </a:lnTo>
                <a:close/>
                <a:moveTo>
                  <a:pt x="97317" y="286574"/>
                </a:moveTo>
                <a:cubicBezTo>
                  <a:pt x="89789" y="285498"/>
                  <a:pt x="82262" y="284423"/>
                  <a:pt x="75810" y="282810"/>
                </a:cubicBezTo>
                <a:lnTo>
                  <a:pt x="75810" y="261841"/>
                </a:lnTo>
                <a:cubicBezTo>
                  <a:pt x="82800" y="262916"/>
                  <a:pt x="89789" y="264529"/>
                  <a:pt x="97317" y="265067"/>
                </a:cubicBezTo>
                <a:lnTo>
                  <a:pt x="97317" y="286574"/>
                </a:lnTo>
                <a:close/>
                <a:moveTo>
                  <a:pt x="54304" y="198935"/>
                </a:moveTo>
                <a:lnTo>
                  <a:pt x="54304" y="189257"/>
                </a:lnTo>
                <a:cubicBezTo>
                  <a:pt x="60756" y="192483"/>
                  <a:pt x="67745" y="195171"/>
                  <a:pt x="75810" y="197322"/>
                </a:cubicBezTo>
                <a:lnTo>
                  <a:pt x="75810" y="217215"/>
                </a:lnTo>
                <a:cubicBezTo>
                  <a:pt x="62369" y="212376"/>
                  <a:pt x="54304" y="205924"/>
                  <a:pt x="54304" y="198935"/>
                </a:cubicBezTo>
                <a:close/>
                <a:moveTo>
                  <a:pt x="54304" y="276358"/>
                </a:moveTo>
                <a:cubicBezTo>
                  <a:pt x="40862" y="270981"/>
                  <a:pt x="32797" y="264529"/>
                  <a:pt x="32797" y="258078"/>
                </a:cubicBezTo>
                <a:lnTo>
                  <a:pt x="32797" y="248400"/>
                </a:lnTo>
                <a:cubicBezTo>
                  <a:pt x="39249" y="251626"/>
                  <a:pt x="46239" y="254314"/>
                  <a:pt x="54304" y="256465"/>
                </a:cubicBezTo>
                <a:lnTo>
                  <a:pt x="54304" y="276358"/>
                </a:lnTo>
                <a:close/>
                <a:moveTo>
                  <a:pt x="32797" y="108608"/>
                </a:moveTo>
                <a:cubicBezTo>
                  <a:pt x="39249" y="111834"/>
                  <a:pt x="46239" y="114522"/>
                  <a:pt x="54304" y="116673"/>
                </a:cubicBezTo>
                <a:lnTo>
                  <a:pt x="54304" y="136566"/>
                </a:lnTo>
                <a:cubicBezTo>
                  <a:pt x="40862" y="131189"/>
                  <a:pt x="32797" y="124737"/>
                  <a:pt x="32797" y="118286"/>
                </a:cubicBezTo>
                <a:lnTo>
                  <a:pt x="32797" y="108608"/>
                </a:lnTo>
                <a:close/>
                <a:moveTo>
                  <a:pt x="97317" y="125813"/>
                </a:moveTo>
                <a:lnTo>
                  <a:pt x="97317" y="147319"/>
                </a:lnTo>
                <a:cubicBezTo>
                  <a:pt x="89789" y="146244"/>
                  <a:pt x="82262" y="145169"/>
                  <a:pt x="75810" y="143556"/>
                </a:cubicBezTo>
                <a:lnTo>
                  <a:pt x="75810" y="122587"/>
                </a:lnTo>
                <a:cubicBezTo>
                  <a:pt x="82800" y="123662"/>
                  <a:pt x="89789" y="124737"/>
                  <a:pt x="97317" y="125813"/>
                </a:cubicBezTo>
                <a:close/>
                <a:moveTo>
                  <a:pt x="151083" y="32260"/>
                </a:moveTo>
                <a:cubicBezTo>
                  <a:pt x="216678" y="32260"/>
                  <a:pt x="269368" y="46777"/>
                  <a:pt x="269368" y="64519"/>
                </a:cubicBezTo>
                <a:cubicBezTo>
                  <a:pt x="269368" y="82262"/>
                  <a:pt x="216678" y="96779"/>
                  <a:pt x="151083" y="96779"/>
                </a:cubicBezTo>
                <a:cubicBezTo>
                  <a:pt x="85488" y="96779"/>
                  <a:pt x="32797" y="82262"/>
                  <a:pt x="32797" y="64519"/>
                </a:cubicBezTo>
                <a:cubicBezTo>
                  <a:pt x="32797" y="46777"/>
                  <a:pt x="85488" y="32260"/>
                  <a:pt x="151083" y="32260"/>
                </a:cubicBezTo>
                <a:close/>
                <a:moveTo>
                  <a:pt x="183343" y="287111"/>
                </a:moveTo>
                <a:cubicBezTo>
                  <a:pt x="169901" y="281735"/>
                  <a:pt x="161836" y="275283"/>
                  <a:pt x="161836" y="268831"/>
                </a:cubicBezTo>
                <a:lnTo>
                  <a:pt x="161836" y="259153"/>
                </a:lnTo>
                <a:cubicBezTo>
                  <a:pt x="168288" y="262379"/>
                  <a:pt x="175278" y="265067"/>
                  <a:pt x="183343" y="267218"/>
                </a:cubicBezTo>
                <a:lnTo>
                  <a:pt x="183343" y="287111"/>
                </a:lnTo>
                <a:close/>
                <a:moveTo>
                  <a:pt x="247862" y="136566"/>
                </a:moveTo>
                <a:lnTo>
                  <a:pt x="247862" y="117210"/>
                </a:lnTo>
                <a:cubicBezTo>
                  <a:pt x="255389" y="115060"/>
                  <a:pt x="262916" y="111834"/>
                  <a:pt x="269368" y="108608"/>
                </a:cubicBezTo>
                <a:lnTo>
                  <a:pt x="269368" y="118286"/>
                </a:lnTo>
                <a:cubicBezTo>
                  <a:pt x="269368" y="125275"/>
                  <a:pt x="261303" y="131727"/>
                  <a:pt x="247862" y="136566"/>
                </a:cubicBezTo>
                <a:close/>
                <a:moveTo>
                  <a:pt x="204849" y="146782"/>
                </a:moveTo>
                <a:lnTo>
                  <a:pt x="204849" y="125813"/>
                </a:lnTo>
                <a:cubicBezTo>
                  <a:pt x="211839" y="124737"/>
                  <a:pt x="219366" y="123662"/>
                  <a:pt x="226355" y="122587"/>
                </a:cubicBezTo>
                <a:lnTo>
                  <a:pt x="226355" y="143018"/>
                </a:lnTo>
                <a:cubicBezTo>
                  <a:pt x="219904" y="144631"/>
                  <a:pt x="212376" y="145706"/>
                  <a:pt x="204849" y="146782"/>
                </a:cubicBezTo>
                <a:close/>
                <a:moveTo>
                  <a:pt x="161836" y="150545"/>
                </a:moveTo>
                <a:lnTo>
                  <a:pt x="161836" y="129039"/>
                </a:lnTo>
                <a:cubicBezTo>
                  <a:pt x="168288" y="129039"/>
                  <a:pt x="175815" y="128501"/>
                  <a:pt x="183343" y="127963"/>
                </a:cubicBezTo>
                <a:lnTo>
                  <a:pt x="183343" y="149470"/>
                </a:lnTo>
                <a:cubicBezTo>
                  <a:pt x="176353" y="150008"/>
                  <a:pt x="169363" y="150008"/>
                  <a:pt x="161836" y="150545"/>
                </a:cubicBezTo>
                <a:close/>
                <a:moveTo>
                  <a:pt x="118823" y="149470"/>
                </a:moveTo>
                <a:lnTo>
                  <a:pt x="118823" y="127963"/>
                </a:lnTo>
                <a:cubicBezTo>
                  <a:pt x="125813" y="128501"/>
                  <a:pt x="132802" y="129039"/>
                  <a:pt x="140330" y="129039"/>
                </a:cubicBezTo>
                <a:lnTo>
                  <a:pt x="140330" y="150545"/>
                </a:lnTo>
                <a:cubicBezTo>
                  <a:pt x="132802" y="150008"/>
                  <a:pt x="125813" y="150008"/>
                  <a:pt x="118823" y="149470"/>
                </a:cubicBezTo>
                <a:close/>
                <a:moveTo>
                  <a:pt x="398407" y="215065"/>
                </a:moveTo>
                <a:cubicBezTo>
                  <a:pt x="398407" y="232807"/>
                  <a:pt x="345716" y="247324"/>
                  <a:pt x="280122" y="247324"/>
                </a:cubicBezTo>
                <a:cubicBezTo>
                  <a:pt x="214527" y="247324"/>
                  <a:pt x="161836" y="232807"/>
                  <a:pt x="161836" y="215065"/>
                </a:cubicBezTo>
                <a:cubicBezTo>
                  <a:pt x="161836" y="197322"/>
                  <a:pt x="214527" y="182805"/>
                  <a:pt x="280122" y="182805"/>
                </a:cubicBezTo>
                <a:cubicBezTo>
                  <a:pt x="345716" y="182805"/>
                  <a:pt x="398407" y="197322"/>
                  <a:pt x="398407" y="215065"/>
                </a:cubicBezTo>
                <a:close/>
                <a:moveTo>
                  <a:pt x="430667" y="231194"/>
                </a:moveTo>
                <a:lnTo>
                  <a:pt x="430667" y="215065"/>
                </a:lnTo>
                <a:cubicBezTo>
                  <a:pt x="430667" y="189794"/>
                  <a:pt x="410773" y="171514"/>
                  <a:pt x="372062" y="161298"/>
                </a:cubicBezTo>
                <a:cubicBezTo>
                  <a:pt x="357545" y="157535"/>
                  <a:pt x="340877" y="154309"/>
                  <a:pt x="322059" y="152696"/>
                </a:cubicBezTo>
                <a:cubicBezTo>
                  <a:pt x="322597" y="150545"/>
                  <a:pt x="322597" y="147857"/>
                  <a:pt x="322597" y="145169"/>
                </a:cubicBezTo>
                <a:cubicBezTo>
                  <a:pt x="322597" y="130114"/>
                  <a:pt x="315607" y="117210"/>
                  <a:pt x="301090" y="107532"/>
                </a:cubicBezTo>
                <a:lnTo>
                  <a:pt x="301090" y="64519"/>
                </a:lnTo>
                <a:cubicBezTo>
                  <a:pt x="301090" y="39249"/>
                  <a:pt x="281197" y="20969"/>
                  <a:pt x="242485" y="10753"/>
                </a:cubicBezTo>
                <a:cubicBezTo>
                  <a:pt x="217215" y="3764"/>
                  <a:pt x="184956" y="0"/>
                  <a:pt x="150545" y="0"/>
                </a:cubicBezTo>
                <a:cubicBezTo>
                  <a:pt x="105382" y="0"/>
                  <a:pt x="0" y="6452"/>
                  <a:pt x="0" y="64519"/>
                </a:cubicBezTo>
                <a:lnTo>
                  <a:pt x="0" y="118286"/>
                </a:lnTo>
                <a:cubicBezTo>
                  <a:pt x="0" y="133340"/>
                  <a:pt x="6990" y="146244"/>
                  <a:pt x="21506" y="155922"/>
                </a:cubicBezTo>
                <a:lnTo>
                  <a:pt x="21506" y="166137"/>
                </a:lnTo>
                <a:cubicBezTo>
                  <a:pt x="8603" y="175278"/>
                  <a:pt x="0" y="187644"/>
                  <a:pt x="0" y="204311"/>
                </a:cubicBezTo>
                <a:lnTo>
                  <a:pt x="0" y="258078"/>
                </a:lnTo>
                <a:cubicBezTo>
                  <a:pt x="0" y="283348"/>
                  <a:pt x="19893" y="301628"/>
                  <a:pt x="58605" y="311844"/>
                </a:cubicBezTo>
                <a:cubicBezTo>
                  <a:pt x="83875" y="318833"/>
                  <a:pt x="116135" y="322597"/>
                  <a:pt x="150545" y="322597"/>
                </a:cubicBezTo>
                <a:cubicBezTo>
                  <a:pt x="150545" y="347867"/>
                  <a:pt x="170439" y="366147"/>
                  <a:pt x="209150" y="376363"/>
                </a:cubicBezTo>
                <a:cubicBezTo>
                  <a:pt x="234420" y="383353"/>
                  <a:pt x="266680" y="387116"/>
                  <a:pt x="301090" y="387116"/>
                </a:cubicBezTo>
                <a:cubicBezTo>
                  <a:pt x="346254" y="387116"/>
                  <a:pt x="451636" y="380664"/>
                  <a:pt x="451636" y="322597"/>
                </a:cubicBezTo>
                <a:lnTo>
                  <a:pt x="451636" y="268831"/>
                </a:lnTo>
                <a:cubicBezTo>
                  <a:pt x="452173" y="253776"/>
                  <a:pt x="445184" y="240872"/>
                  <a:pt x="430667" y="231194"/>
                </a:cubicBezTo>
                <a:close/>
              </a:path>
            </a:pathLst>
          </a:custGeom>
          <a:gradFill>
            <a:gsLst>
              <a:gs pos="0">
                <a:schemeClr val="tx2"/>
              </a:gs>
              <a:gs pos="100000">
                <a:schemeClr val="accent2"/>
              </a:gs>
            </a:gsLst>
            <a:lin ang="14400000" scaled="0"/>
          </a:gradFill>
          <a:ln w="5358" cap="flat">
            <a:noFill/>
            <a:prstDash val="solid"/>
            <a:miter/>
          </a:ln>
        </p:spPr>
        <p:txBody>
          <a:bodyPr rtlCol="0" anchor="ctr"/>
          <a:lstStyle/>
          <a:p>
            <a:endParaRPr lang="en-US" dirty="0"/>
          </a:p>
        </p:txBody>
      </p:sp>
    </p:spTree>
    <p:extLst>
      <p:ext uri="{BB962C8B-B14F-4D97-AF65-F5344CB8AC3E}">
        <p14:creationId xmlns:p14="http://schemas.microsoft.com/office/powerpoint/2010/main" val="129971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understanding</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6</a:t>
            </a:fld>
            <a:endParaRPr lang="en-US" noProof="0" dirty="0"/>
          </a:p>
        </p:txBody>
      </p:sp>
      <p:pic>
        <p:nvPicPr>
          <p:cNvPr id="5" name="Picture 4"/>
          <p:cNvPicPr>
            <a:picLocks noChangeAspect="1"/>
          </p:cNvPicPr>
          <p:nvPr/>
        </p:nvPicPr>
        <p:blipFill>
          <a:blip r:embed="rId2"/>
          <a:stretch>
            <a:fillRect/>
          </a:stretch>
        </p:blipFill>
        <p:spPr>
          <a:xfrm>
            <a:off x="2063931" y="2528355"/>
            <a:ext cx="7850778" cy="4186389"/>
          </a:xfrm>
          <a:prstGeom prst="rect">
            <a:avLst/>
          </a:prstGeom>
        </p:spPr>
      </p:pic>
    </p:spTree>
    <p:extLst>
      <p:ext uri="{BB962C8B-B14F-4D97-AF65-F5344CB8AC3E}">
        <p14:creationId xmlns:p14="http://schemas.microsoft.com/office/powerpoint/2010/main" val="6918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xmlns=""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xmlns="" id="{3CBC84C2-2B48-4B15-A420-8B5F2BDE2398}"/>
              </a:ext>
              <a:ext uri="{C183D7F6-B498-43B3-948B-1728B52AA6E4}">
                <adec:decorative xmlns:adec="http://schemas.microsoft.com/office/drawing/2017/decorative" xmlns=""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3" name="Title 2">
            <a:extLst>
              <a:ext uri="{FF2B5EF4-FFF2-40B4-BE49-F238E27FC236}">
                <a16:creationId xmlns:a16="http://schemas.microsoft.com/office/drawing/2014/main" xmlns="" id="{E34E91A8-F608-453C-810A-BE991818063F}"/>
              </a:ext>
            </a:extLst>
          </p:cNvPr>
          <p:cNvSpPr>
            <a:spLocks noGrp="1"/>
          </p:cNvSpPr>
          <p:nvPr>
            <p:ph type="title"/>
          </p:nvPr>
        </p:nvSpPr>
        <p:spPr/>
        <p:txBody>
          <a:bodyPr/>
          <a:lstStyle/>
          <a:p>
            <a:r>
              <a:rPr lang="en-US" dirty="0" smtClean="0"/>
              <a:t>Analysis </a:t>
            </a:r>
            <a:r>
              <a:rPr lang="en-US" dirty="0"/>
              <a:t>outlook</a:t>
            </a:r>
          </a:p>
        </p:txBody>
      </p:sp>
      <p:sp>
        <p:nvSpPr>
          <p:cNvPr id="4" name="Slide Number Placeholder 3">
            <a:extLst>
              <a:ext uri="{FF2B5EF4-FFF2-40B4-BE49-F238E27FC236}">
                <a16:creationId xmlns:a16="http://schemas.microsoft.com/office/drawing/2014/main" xmlns="" id="{D2DDB908-45C5-4999-982F-0A82DA013F58}"/>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19" name="object 7" descr="Beige rectangle">
            <a:extLst>
              <a:ext uri="{FF2B5EF4-FFF2-40B4-BE49-F238E27FC236}">
                <a16:creationId xmlns:a16="http://schemas.microsoft.com/office/drawing/2014/main" xmlns=""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xmlns="" id="{79784603-2F8F-493A-894B-9ECFC35876FE}"/>
              </a:ext>
              <a:ext uri="{C183D7F6-B498-43B3-948B-1728B52AA6E4}">
                <adec:decorative xmlns:adec="http://schemas.microsoft.com/office/drawing/2017/decorative" xmlns=""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ounded Rectangle 64"/>
          <p:cNvSpPr/>
          <p:nvPr/>
        </p:nvSpPr>
        <p:spPr>
          <a:xfrm>
            <a:off x="4288702" y="1577964"/>
            <a:ext cx="2261241" cy="679269"/>
          </a:xfrm>
          <a:prstGeom prst="round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UniVariate Analysis</a:t>
            </a:r>
            <a:endParaRPr lang="en-US" dirty="0"/>
          </a:p>
        </p:txBody>
      </p:sp>
      <p:sp>
        <p:nvSpPr>
          <p:cNvPr id="68" name="Rounded Rectangle 67"/>
          <p:cNvSpPr/>
          <p:nvPr/>
        </p:nvSpPr>
        <p:spPr>
          <a:xfrm>
            <a:off x="1643478" y="2721090"/>
            <a:ext cx="2928522" cy="792819"/>
          </a:xfrm>
          <a:prstGeom prst="roundRect">
            <a:avLst/>
          </a:prstGeom>
          <a:solidFill>
            <a:schemeClr val="tx2">
              <a:lumMod val="75000"/>
              <a:lumOff val="25000"/>
            </a:schemeClr>
          </a:solidFill>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Descriptive Statistics</a:t>
            </a:r>
            <a:endParaRPr lang="en-US" dirty="0"/>
          </a:p>
        </p:txBody>
      </p:sp>
      <p:sp>
        <p:nvSpPr>
          <p:cNvPr id="69" name="Rounded Rectangle 68"/>
          <p:cNvSpPr/>
          <p:nvPr/>
        </p:nvSpPr>
        <p:spPr>
          <a:xfrm>
            <a:off x="5927478" y="2714051"/>
            <a:ext cx="2928522" cy="792819"/>
          </a:xfrm>
          <a:prstGeom prst="roundRect">
            <a:avLst/>
          </a:prstGeom>
          <a:solidFill>
            <a:schemeClr val="bg2">
              <a:lumMod val="75000"/>
            </a:schemeClr>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Inferential Statistics</a:t>
            </a:r>
            <a:endParaRPr lang="en-US" dirty="0"/>
          </a:p>
        </p:txBody>
      </p:sp>
      <p:sp>
        <p:nvSpPr>
          <p:cNvPr id="66" name="Rectangle 65"/>
          <p:cNvSpPr/>
          <p:nvPr/>
        </p:nvSpPr>
        <p:spPr>
          <a:xfrm>
            <a:off x="979715" y="4284618"/>
            <a:ext cx="3846384" cy="2227620"/>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Measure of Central Tendency</a:t>
            </a:r>
          </a:p>
          <a:p>
            <a:pPr algn="ctr"/>
            <a:r>
              <a:rPr lang="en-US" dirty="0" smtClean="0"/>
              <a:t>Mean</a:t>
            </a:r>
          </a:p>
          <a:p>
            <a:pPr algn="ctr"/>
            <a:r>
              <a:rPr lang="en-US" dirty="0" smtClean="0"/>
              <a:t>Median</a:t>
            </a:r>
          </a:p>
          <a:p>
            <a:pPr algn="ctr"/>
            <a:r>
              <a:rPr lang="en-US" dirty="0" smtClean="0"/>
              <a:t>Mode</a:t>
            </a:r>
          </a:p>
          <a:p>
            <a:pPr algn="ctr"/>
            <a:r>
              <a:rPr lang="en-US" dirty="0" smtClean="0"/>
              <a:t>Measure of Dispersion</a:t>
            </a:r>
          </a:p>
          <a:p>
            <a:pPr algn="ctr"/>
            <a:r>
              <a:rPr lang="en-US" dirty="0" smtClean="0"/>
              <a:t>Range</a:t>
            </a:r>
          </a:p>
          <a:p>
            <a:pPr algn="ctr"/>
            <a:r>
              <a:rPr lang="en-US" dirty="0" smtClean="0"/>
              <a:t>Variance</a:t>
            </a:r>
          </a:p>
          <a:p>
            <a:pPr algn="ctr"/>
            <a:r>
              <a:rPr lang="en-US" dirty="0" smtClean="0"/>
              <a:t>Standard Deviation</a:t>
            </a:r>
            <a:endParaRPr lang="en-US" dirty="0"/>
          </a:p>
        </p:txBody>
      </p:sp>
      <p:sp>
        <p:nvSpPr>
          <p:cNvPr id="72" name="Rectangle 71"/>
          <p:cNvSpPr/>
          <p:nvPr/>
        </p:nvSpPr>
        <p:spPr>
          <a:xfrm>
            <a:off x="5683213" y="4284618"/>
            <a:ext cx="3846384" cy="2227620"/>
          </a:xfrm>
          <a:prstGeom prst="rect">
            <a:avLst/>
          </a:prstGeom>
          <a:gradFill>
            <a:gsLst>
              <a:gs pos="0">
                <a:schemeClr val="tx2"/>
              </a:gs>
              <a:gs pos="100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T-Test</a:t>
            </a:r>
          </a:p>
          <a:p>
            <a:pPr algn="ctr"/>
            <a:r>
              <a:rPr lang="en-US" dirty="0" smtClean="0"/>
              <a:t>Z-Test</a:t>
            </a:r>
          </a:p>
          <a:p>
            <a:pPr algn="ctr"/>
            <a:r>
              <a:rPr lang="en-US" dirty="0" smtClean="0"/>
              <a:t>Chi-Square Test</a:t>
            </a:r>
            <a:endParaRPr lang="en-US" dirty="0"/>
          </a:p>
        </p:txBody>
      </p:sp>
      <p:cxnSp>
        <p:nvCxnSpPr>
          <p:cNvPr id="75" name="Straight Arrow Connector 74"/>
          <p:cNvCxnSpPr/>
          <p:nvPr/>
        </p:nvCxnSpPr>
        <p:spPr>
          <a:xfrm flipH="1">
            <a:off x="3192304" y="2228198"/>
            <a:ext cx="2192796" cy="45681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385100" y="2257233"/>
            <a:ext cx="2006639" cy="4277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Down Arrow 77"/>
          <p:cNvSpPr/>
          <p:nvPr/>
        </p:nvSpPr>
        <p:spPr>
          <a:xfrm>
            <a:off x="2625634" y="3670663"/>
            <a:ext cx="718457" cy="613955"/>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p:cNvSpPr/>
          <p:nvPr/>
        </p:nvSpPr>
        <p:spPr>
          <a:xfrm>
            <a:off x="7032510" y="3623630"/>
            <a:ext cx="718457" cy="613955"/>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69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xmlns=""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xmlns="" id="{3CBC84C2-2B48-4B15-A420-8B5F2BDE2398}"/>
              </a:ext>
              <a:ext uri="{C183D7F6-B498-43B3-948B-1728B52AA6E4}">
                <adec:decorative xmlns:adec="http://schemas.microsoft.com/office/drawing/2017/decorative" xmlns="" val="1"/>
              </a:ext>
            </a:extLst>
          </p:cNvPr>
          <p:cNvSpPr/>
          <p:nvPr/>
        </p:nvSpPr>
        <p:spPr>
          <a:xfrm>
            <a:off x="180000" y="17910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a:p>
          <a:p>
            <a:endParaRPr lang="en-US" dirty="0" smtClean="0"/>
          </a:p>
          <a:p>
            <a:r>
              <a:rPr lang="en-US" dirty="0" smtClean="0"/>
              <a:t>A </a:t>
            </a:r>
            <a:r>
              <a:rPr lang="en-US" dirty="0"/>
              <a:t>measure of </a:t>
            </a:r>
            <a:r>
              <a:rPr lang="en-US" dirty="0" smtClean="0"/>
              <a:t>central </a:t>
            </a:r>
            <a:r>
              <a:rPr lang="en-US" dirty="0"/>
              <a:t>tendency is a single value that attempts to describe a set of data by identifying the central position within that set of data. As such, measures of central tendency are sometimes called measures of central location. They are also classed as summary statistics. The mean (often called the average) is most likely the measure of central tendency that you are most familiar with, but there are others, such as the median and the mode</a:t>
            </a:r>
            <a:r>
              <a:rPr lang="en-US" dirty="0" smtClean="0"/>
              <a:t>.</a:t>
            </a:r>
          </a:p>
          <a:p>
            <a:endParaRPr lang="en-US" dirty="0"/>
          </a:p>
          <a:p>
            <a:r>
              <a:rPr lang="en-US" dirty="0"/>
              <a:t>The mean, median and mode are all valid measures of central tendency, but under different conditions, some measures of central tendency become more appropriate to use than others. </a:t>
            </a:r>
            <a:endParaRPr lang="en-US" dirty="0" smtClean="0"/>
          </a:p>
          <a:p>
            <a:endParaRPr lang="en-US" dirty="0"/>
          </a:p>
          <a:p>
            <a:r>
              <a:rPr lang="en-US" dirty="0" smtClean="0"/>
              <a:t>Mean: </a:t>
            </a:r>
            <a:r>
              <a:rPr lang="en-US" dirty="0"/>
              <a:t>The mean (or average) is the most popular and well known measure of central tendency. It can be used with both discrete and continuous </a:t>
            </a:r>
            <a:r>
              <a:rPr lang="en-US" dirty="0" smtClean="0"/>
              <a:t>data </a:t>
            </a:r>
          </a:p>
          <a:p>
            <a:endParaRPr lang="en-US" dirty="0" smtClean="0"/>
          </a:p>
          <a:p>
            <a:r>
              <a:rPr lang="en-US" dirty="0"/>
              <a:t>This formula is usually written in a slightly different manner using the Greek capitol letter, </a:t>
            </a:r>
            <a:r>
              <a:rPr lang="en-US" dirty="0"/>
              <a:t>∑</a:t>
            </a:r>
            <a:r>
              <a:rPr lang="en-US" dirty="0"/>
              <a:t>, pronounced "sigma", which means "sum </a:t>
            </a:r>
            <a:r>
              <a:rPr lang="en-US" dirty="0" smtClean="0"/>
              <a:t>of": </a:t>
            </a:r>
          </a:p>
          <a:p>
            <a:r>
              <a:rPr lang="en-US" dirty="0" smtClean="0"/>
              <a:t>Suppose 15 =&gt; x1 and 3 =&gt; x2, 12 =&gt; x3, 0 =&gt;x4, 24 =&gt; x5, 3 =&gt; </a:t>
            </a:r>
            <a:r>
              <a:rPr lang="en-US" dirty="0" err="1" smtClean="0"/>
              <a:t>xn</a:t>
            </a:r>
            <a:r>
              <a:rPr lang="en-US" dirty="0" smtClean="0"/>
              <a:t>, Always Last element has </a:t>
            </a:r>
            <a:r>
              <a:rPr lang="en-US" dirty="0" err="1" smtClean="0"/>
              <a:t>Xn</a:t>
            </a:r>
            <a:r>
              <a:rPr lang="en-US" dirty="0" smtClean="0"/>
              <a:t>.</a:t>
            </a:r>
          </a:p>
          <a:p>
            <a:endParaRPr lang="en-US" dirty="0"/>
          </a:p>
        </p:txBody>
      </p:sp>
      <p:sp>
        <p:nvSpPr>
          <p:cNvPr id="3" name="Title 2">
            <a:extLst>
              <a:ext uri="{FF2B5EF4-FFF2-40B4-BE49-F238E27FC236}">
                <a16:creationId xmlns:a16="http://schemas.microsoft.com/office/drawing/2014/main" xmlns="" id="{E34E91A8-F608-453C-810A-BE991818063F}"/>
              </a:ext>
            </a:extLst>
          </p:cNvPr>
          <p:cNvSpPr>
            <a:spLocks noGrp="1"/>
          </p:cNvSpPr>
          <p:nvPr>
            <p:ph type="title"/>
          </p:nvPr>
        </p:nvSpPr>
        <p:spPr/>
        <p:txBody>
          <a:bodyPr/>
          <a:lstStyle/>
          <a:p>
            <a:r>
              <a:rPr lang="en-US" dirty="0" smtClean="0"/>
              <a:t>Measure of Central Tendency</a:t>
            </a:r>
            <a:endParaRPr lang="en-US" dirty="0"/>
          </a:p>
        </p:txBody>
      </p:sp>
      <p:sp>
        <p:nvSpPr>
          <p:cNvPr id="4" name="Slide Number Placeholder 3">
            <a:extLst>
              <a:ext uri="{FF2B5EF4-FFF2-40B4-BE49-F238E27FC236}">
                <a16:creationId xmlns:a16="http://schemas.microsoft.com/office/drawing/2014/main" xmlns="" id="{D2DDB908-45C5-4999-982F-0A82DA013F58}"/>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19" name="object 7" descr="Beige rectangle">
            <a:extLst>
              <a:ext uri="{FF2B5EF4-FFF2-40B4-BE49-F238E27FC236}">
                <a16:creationId xmlns:a16="http://schemas.microsoft.com/office/drawing/2014/main" xmlns="" id="{9B6BE182-7444-49DA-B6FA-215DD68D50CA}"/>
              </a:ext>
            </a:extLst>
          </p:cNvPr>
          <p:cNvSpPr/>
          <p:nvPr/>
        </p:nvSpPr>
        <p:spPr bwMode="white">
          <a:xfrm>
            <a:off x="722099" y="13227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243009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sp>
        <p:nvSpPr>
          <p:cNvPr id="4" name="Slide Number Placeholder 3"/>
          <p:cNvSpPr>
            <a:spLocks noGrp="1"/>
          </p:cNvSpPr>
          <p:nvPr>
            <p:ph type="sldNum" sz="quarter" idx="11"/>
          </p:nvPr>
        </p:nvSpPr>
        <p:spPr/>
        <p:txBody>
          <a:bodyPr/>
          <a:lstStyle/>
          <a:p>
            <a:fld id="{EECC7194-A4D0-457B-9D3E-53681723AFF7}" type="slidenum">
              <a:rPr lang="en-US" noProof="0" smtClean="0"/>
              <a:pPr/>
              <a:t>9</a:t>
            </a:fld>
            <a:endParaRPr lang="en-US" noProof="0" dirty="0"/>
          </a:p>
        </p:txBody>
      </p:sp>
      <p:sp>
        <p:nvSpPr>
          <p:cNvPr id="5" name="Rectangle 4"/>
          <p:cNvSpPr/>
          <p:nvPr/>
        </p:nvSpPr>
        <p:spPr>
          <a:xfrm>
            <a:off x="552993" y="2742588"/>
            <a:ext cx="10315303" cy="1477328"/>
          </a:xfrm>
          <a:prstGeom prst="rect">
            <a:avLst/>
          </a:prstGeom>
        </p:spPr>
        <p:txBody>
          <a:bodyPr wrap="square">
            <a:spAutoFit/>
          </a:bodyPr>
          <a:lstStyle/>
          <a:p>
            <a:r>
              <a:rPr lang="en-US" b="1" dirty="0" smtClean="0">
                <a:solidFill>
                  <a:srgbClr val="FF0000"/>
                </a:solidFill>
              </a:rPr>
              <a:t>Population means </a:t>
            </a:r>
            <a:r>
              <a:rPr lang="en-US" dirty="0" smtClean="0"/>
              <a:t>is denoted as Greek lower letter MU “       ”</a:t>
            </a:r>
            <a:endParaRPr lang="en-US" dirty="0"/>
          </a:p>
          <a:p>
            <a:endParaRPr lang="en-US" dirty="0" smtClean="0"/>
          </a:p>
          <a:p>
            <a:r>
              <a:rPr lang="en-US" dirty="0" smtClean="0"/>
              <a:t>Example</a:t>
            </a:r>
            <a:r>
              <a:rPr lang="en-US" dirty="0"/>
              <a:t>: 15, 3, 12, 0, 24, 3 Total number of values is 6 and its Denoted By n (small n</a:t>
            </a:r>
            <a:r>
              <a:rPr lang="en-US" dirty="0" smtClean="0"/>
              <a:t>)</a:t>
            </a:r>
          </a:p>
          <a:p>
            <a:endParaRPr lang="en-US" dirty="0"/>
          </a:p>
          <a:p>
            <a:r>
              <a:rPr lang="en-US" dirty="0"/>
              <a:t>	</a:t>
            </a:r>
            <a:r>
              <a:rPr lang="en-US" dirty="0" smtClean="0"/>
              <a:t> 15 + </a:t>
            </a:r>
            <a:r>
              <a:rPr lang="en-US" dirty="0"/>
              <a:t>3 + 12 + 0 + 24 + 3 = 57, Zero is also a value. Null is not a value, ex “nan”</a:t>
            </a:r>
          </a:p>
        </p:txBody>
      </p:sp>
      <p:pic>
        <p:nvPicPr>
          <p:cNvPr id="6" name="Picture 5"/>
          <p:cNvPicPr>
            <a:picLocks noChangeAspect="1"/>
          </p:cNvPicPr>
          <p:nvPr/>
        </p:nvPicPr>
        <p:blipFill>
          <a:blip r:embed="rId2"/>
          <a:stretch>
            <a:fillRect/>
          </a:stretch>
        </p:blipFill>
        <p:spPr>
          <a:xfrm>
            <a:off x="1464024" y="3665389"/>
            <a:ext cx="2640508" cy="698547"/>
          </a:xfrm>
          <a:prstGeom prst="rect">
            <a:avLst/>
          </a:prstGeom>
        </p:spPr>
      </p:pic>
      <p:pic>
        <p:nvPicPr>
          <p:cNvPr id="7" name="Picture 6"/>
          <p:cNvPicPr>
            <a:picLocks noChangeAspect="1"/>
          </p:cNvPicPr>
          <p:nvPr/>
        </p:nvPicPr>
        <p:blipFill>
          <a:blip r:embed="rId3"/>
          <a:stretch>
            <a:fillRect/>
          </a:stretch>
        </p:blipFill>
        <p:spPr>
          <a:xfrm>
            <a:off x="3767347" y="4228031"/>
            <a:ext cx="674370" cy="876681"/>
          </a:xfrm>
          <a:prstGeom prst="rect">
            <a:avLst/>
          </a:prstGeom>
        </p:spPr>
      </p:pic>
      <p:sp>
        <p:nvSpPr>
          <p:cNvPr id="8" name="Rectangle 7"/>
          <p:cNvSpPr/>
          <p:nvPr/>
        </p:nvSpPr>
        <p:spPr>
          <a:xfrm>
            <a:off x="552993" y="4507956"/>
            <a:ext cx="3330912" cy="388696"/>
          </a:xfrm>
          <a:prstGeom prst="rect">
            <a:avLst/>
          </a:prstGeom>
        </p:spPr>
        <p:txBody>
          <a:bodyPr wrap="none">
            <a:spAutoFit/>
          </a:bodyPr>
          <a:lstStyle/>
          <a:p>
            <a:pPr>
              <a:lnSpc>
                <a:spcPct val="107000"/>
              </a:lnSpc>
              <a:spcAft>
                <a:spcPts val="800"/>
              </a:spcAft>
            </a:pPr>
            <a:r>
              <a:rPr lang="en-US"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Sample Mean</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is denoted by X bar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4848735" y="4280243"/>
            <a:ext cx="1479386" cy="796592"/>
          </a:xfrm>
          <a:prstGeom prst="rect">
            <a:avLst/>
          </a:prstGeom>
        </p:spPr>
      </p:pic>
      <p:sp>
        <p:nvSpPr>
          <p:cNvPr id="10" name="Rectangle 9"/>
          <p:cNvSpPr/>
          <p:nvPr/>
        </p:nvSpPr>
        <p:spPr>
          <a:xfrm>
            <a:off x="552993" y="5123258"/>
            <a:ext cx="8917578" cy="141718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Our Dataset  </a:t>
            </a:r>
            <a:r>
              <a:rPr lang="en-US" sz="32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15, 3, 12, 0, 24, </a:t>
            </a:r>
            <a:r>
              <a:rPr lang="en-US" dirty="0" smtClean="0">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N Value is 6 and               is 57. </a:t>
            </a:r>
            <a:r>
              <a:rPr lang="en-US" dirty="0" smtClean="0">
                <a:latin typeface="Calibri" panose="020F0502020204030204" pitchFamily="34" charset="0"/>
                <a:ea typeface="Calibri" panose="020F0502020204030204" pitchFamily="34" charset="0"/>
                <a:cs typeface="Times New Roman" panose="02020603050405020304" pitchFamily="18" charset="0"/>
              </a:rPr>
              <a:t>Finally		. 57/6  = &gt; 9.5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2225770" y="5831850"/>
            <a:ext cx="558660" cy="332176"/>
          </a:xfrm>
          <a:prstGeom prst="rect">
            <a:avLst/>
          </a:prstGeom>
        </p:spPr>
      </p:pic>
      <p:pic>
        <p:nvPicPr>
          <p:cNvPr id="12" name="Picture 11"/>
          <p:cNvPicPr>
            <a:picLocks noChangeAspect="1"/>
          </p:cNvPicPr>
          <p:nvPr/>
        </p:nvPicPr>
        <p:blipFill>
          <a:blip r:embed="rId6"/>
          <a:stretch>
            <a:fillRect/>
          </a:stretch>
        </p:blipFill>
        <p:spPr>
          <a:xfrm>
            <a:off x="6399391" y="2747023"/>
            <a:ext cx="317192" cy="417358"/>
          </a:xfrm>
          <a:prstGeom prst="rect">
            <a:avLst/>
          </a:prstGeom>
        </p:spPr>
      </p:pic>
      <p:pic>
        <p:nvPicPr>
          <p:cNvPr id="15" name="Picture 14"/>
          <p:cNvPicPr>
            <a:picLocks noChangeAspect="1"/>
          </p:cNvPicPr>
          <p:nvPr/>
        </p:nvPicPr>
        <p:blipFill>
          <a:blip r:embed="rId7"/>
          <a:stretch>
            <a:fillRect/>
          </a:stretch>
        </p:blipFill>
        <p:spPr>
          <a:xfrm>
            <a:off x="4104532" y="5445563"/>
            <a:ext cx="1137788" cy="772572"/>
          </a:xfrm>
          <a:prstGeom prst="rect">
            <a:avLst/>
          </a:prstGeom>
        </p:spPr>
      </p:pic>
      <p:pic>
        <p:nvPicPr>
          <p:cNvPr id="16" name="Picture 15"/>
          <p:cNvPicPr>
            <a:picLocks noChangeAspect="1"/>
          </p:cNvPicPr>
          <p:nvPr/>
        </p:nvPicPr>
        <p:blipFill>
          <a:blip r:embed="rId8"/>
          <a:stretch>
            <a:fillRect/>
          </a:stretch>
        </p:blipFill>
        <p:spPr>
          <a:xfrm>
            <a:off x="7507605" y="4284162"/>
            <a:ext cx="2537731" cy="788754"/>
          </a:xfrm>
          <a:prstGeom prst="rect">
            <a:avLst/>
          </a:prstGeom>
        </p:spPr>
      </p:pic>
    </p:spTree>
    <p:extLst>
      <p:ext uri="{BB962C8B-B14F-4D97-AF65-F5344CB8AC3E}">
        <p14:creationId xmlns:p14="http://schemas.microsoft.com/office/powerpoint/2010/main" val="4260037530"/>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documentManagement/types"/>
    <ds:schemaRef ds:uri="16c05727-aa75-4e4a-9b5f-8a80a1165891"/>
    <ds:schemaRef ds:uri="http://schemas.microsoft.com/office/infopath/2007/PartnerControls"/>
    <ds:schemaRef ds:uri="http://purl.org/dc/terms/"/>
    <ds:schemaRef ds:uri="http://purl.org/dc/elements/1.1/"/>
    <ds:schemaRef ds:uri="http://schemas.openxmlformats.org/package/2006/metadata/core-properties"/>
    <ds:schemaRef ds:uri="http://www.w3.org/XML/1998/namespace"/>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0</TotalTime>
  <Words>901</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vt:lpstr>
      <vt:lpstr>Calibri</vt:lpstr>
      <vt:lpstr>Courier New</vt:lpstr>
      <vt:lpstr>Gill Sans MT</vt:lpstr>
      <vt:lpstr>Lato</vt:lpstr>
      <vt:lpstr>Times New Roman</vt:lpstr>
      <vt:lpstr>Verdana</vt:lpstr>
      <vt:lpstr>Office Theme</vt:lpstr>
      <vt:lpstr>Basics of  Statistics</vt:lpstr>
      <vt:lpstr>Quick Recap:</vt:lpstr>
      <vt:lpstr>statistical Components</vt:lpstr>
      <vt:lpstr>There are 3 main types of descriptive statistics </vt:lpstr>
      <vt:lpstr>Uni-Variate Analysis   Components</vt:lpstr>
      <vt:lpstr>Flow understanding</vt:lpstr>
      <vt:lpstr>Analysis outlook</vt:lpstr>
      <vt:lpstr>Measure of Central Tendency</vt:lpstr>
      <vt:lpstr>Mean</vt:lpstr>
      <vt:lpstr>Mean</vt:lpstr>
      <vt:lpstr>Types of mean</vt:lpstr>
      <vt:lpstr>Median</vt:lpstr>
      <vt:lpstr>Examples for Median</vt:lpstr>
      <vt:lpstr>Examples for Median</vt:lpstr>
      <vt:lpstr>Examples for MODE</vt:lpstr>
      <vt:lpstr>Measure of variability or Dispersion</vt:lpstr>
      <vt:lpstr>Measure of variability or Dispersion</vt:lpstr>
      <vt:lpstr>Measure of variability or Dispersion</vt:lpstr>
      <vt:lpstr>Measure of variability or Dispersion</vt:lpstr>
      <vt:lpstr>Measure of variability or Dispersion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2020-09-02T03:38:46Z</dcterms:created>
  <dcterms:modified xsi:type="dcterms:W3CDTF">2020-09-02T10:25:34Z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