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28D780F-D5FB-48E3-8806-C6AD8FC4D1C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DF851B0A-FF10-4945-9A3B-03D2D63BAA3C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We are going to now look at a particular simulator – the NS2 simulator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Its open source – available at source forge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CBAFA20-A8BD-4621-91FE-9E9CF6B1CD6C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Read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Installing NS2 is non-trivial on the cs machines because of various dependencies, so its been already done for us.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1A2FAC4-3262-44EB-96DD-8CB4CCD65891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We are going to now look at a particular simulator – the NS2 simulator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Its open source – available at source forge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4FB1DF4-161A-4AF5-802B-0B8842DEA1A2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We’ll look at how to create topologies, how to get the traces and then how to use NAM to visualise our network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EECB451-013B-435F-8000-C1595EADFDEC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NS2 lets us create topologies with different nodes, different types of links in betweeb them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C5538040-4D15-4F31-B459-BB0E7CD25A01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</a:t>
            </a:r>
            <a:r>
              <a:rPr b="0" i="1" lang="en-IN" sz="2000" spc="-1" strike="noStrike">
                <a:latin typeface="Arial"/>
              </a:rPr>
              <a:t>ns</a:t>
            </a:r>
            <a:r>
              <a:rPr b="0" lang="en-IN" sz="2000" spc="-1" strike="noStrike">
                <a:latin typeface="Arial"/>
              </a:rPr>
              <a:t> [new Simulator]: generates an NS simulator object instance, and assigns it to variable </a:t>
            </a:r>
            <a:r>
              <a:rPr b="0" i="1" lang="en-IN" sz="2000" spc="-1" strike="noStrike">
                <a:latin typeface="Arial"/>
              </a:rPr>
              <a:t>ns</a:t>
            </a:r>
            <a:r>
              <a:rPr b="0" lang="en-IN" sz="2000" spc="-1" strike="noStrike">
                <a:latin typeface="Arial"/>
              </a:rPr>
              <a:t> (italics is used for variables and values in this section). What this line does is the following:</a:t>
            </a:r>
            <a:br/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a scheduler (default is calendar scheduler)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"Simulator" object has member functions that do the following:</a:t>
            </a:r>
            <a:br/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compound objects such as nodes and links (described later)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Connect network component objects created (ex. attach-agent)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network component parameters (mostly for compound objects)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connections between agents (ex. make connection between a "tcp" and "sink")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E2EB73B-5D4E-4D4D-B0F9-21EC128A960B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</a:t>
            </a:r>
            <a:r>
              <a:rPr b="0" i="1" lang="en-IN" sz="2000" spc="-1" strike="noStrike">
                <a:latin typeface="Arial"/>
              </a:rPr>
              <a:t>ns</a:t>
            </a:r>
            <a:r>
              <a:rPr b="0" lang="en-IN" sz="2000" spc="-1" strike="noStrike">
                <a:latin typeface="Arial"/>
              </a:rPr>
              <a:t> [new Simulator]: generates an NS simulator object instance, and assigns it to variable </a:t>
            </a:r>
            <a:r>
              <a:rPr b="0" i="1" lang="en-IN" sz="2000" spc="-1" strike="noStrike">
                <a:latin typeface="Arial"/>
              </a:rPr>
              <a:t>ns</a:t>
            </a:r>
            <a:r>
              <a:rPr b="0" lang="en-IN" sz="2000" spc="-1" strike="noStrike">
                <a:latin typeface="Arial"/>
              </a:rPr>
              <a:t> (italics is used for variables and values in this section). What this line does is the following:</a:t>
            </a:r>
            <a:br/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a scheduler (default is calendar scheduler)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"Simulator" object has member functions that do the following:</a:t>
            </a:r>
            <a:br/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compound objects such as nodes and links (described later)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Connect network component objects created (ex. attach-agent)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network component parameters (mostly for compound objects)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Create connections between agents (ex. make connection between a "tcp" and "sink")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 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DE772B7-91AD-42A4-B809-AC54166F6635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</a:t>
            </a:r>
            <a:r>
              <a:rPr b="0" i="1" lang="en-IN" sz="2000" spc="-1" strike="noStrike">
                <a:latin typeface="Arial"/>
              </a:rPr>
              <a:t>n0</a:t>
            </a:r>
            <a:r>
              <a:rPr b="0" lang="en-IN" sz="2000" spc="-1" strike="noStrike">
                <a:latin typeface="Arial"/>
              </a:rPr>
              <a:t> [</a:t>
            </a: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node]: The member function node creates a node. A node in NS is compound object made of address and port classifiers (described in a later section). Users can create a node by separately creating an address and a port classifier objects and connecting them together. However, this member function of Simulator object makes the job easier.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duplex-link </a:t>
            </a:r>
            <a:r>
              <a:rPr b="0" i="1" lang="en-IN" sz="2000" spc="-1" strike="noStrike">
                <a:latin typeface="Arial"/>
              </a:rPr>
              <a:t>node1 node2 bandwidth delay queue-type</a:t>
            </a:r>
            <a:r>
              <a:rPr b="0" lang="en-IN" sz="2000" spc="-1" strike="noStrike">
                <a:latin typeface="Arial"/>
              </a:rPr>
              <a:t>: creates two simplex links of specified bandwidth and delay, and connects the two specified nodes. In NS, the output queue of a node is implemented as a part of a link, therefore users should specify the queue-type when creating links. In the above simulation script, DropTail queue is used. If the reader wants to use a RED queue, simply replace the word DropTail with RED.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8D90562-866D-4BC6-8DD8-0C7EF15876F5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We are going to now look at a particular simulator – the NS2 simulator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Its open source – available at source forge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62A78DC-A6BF-4E16-A467-8FD161BE1E90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</a:t>
            </a:r>
            <a:r>
              <a:rPr b="0" i="1" lang="en-IN" sz="2000" spc="-1" strike="noStrike">
                <a:latin typeface="Arial"/>
              </a:rPr>
              <a:t>n0</a:t>
            </a:r>
            <a:r>
              <a:rPr b="0" lang="en-IN" sz="2000" spc="-1" strike="noStrike">
                <a:latin typeface="Arial"/>
              </a:rPr>
              <a:t> [</a:t>
            </a: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node]: The member function node creates a node. A node in NS is compound object made of address and port classifiers (described in a later section). Users can create a node by separately creating an address and a port classifier objects and connecting them together. However, this member function of Simulator object makes the job easier.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duplex-link </a:t>
            </a:r>
            <a:r>
              <a:rPr b="0" i="1" lang="en-IN" sz="2000" spc="-1" strike="noStrike">
                <a:latin typeface="Arial"/>
              </a:rPr>
              <a:t>node1 node2 bandwidth delay queue-type</a:t>
            </a:r>
            <a:r>
              <a:rPr b="0" lang="en-IN" sz="2000" spc="-1" strike="noStrike">
                <a:latin typeface="Arial"/>
              </a:rPr>
              <a:t>: creates two simplex links of specified bandwidth and delay, and connects the two specified nodes. In NS, the output queue of a node is implemented as a part of a link, therefore users should specify the queue-type when creating links. In the above simulation script, DropTail queue is used. If the reader wants to use a RED queue, simply replace the word DropTail with RED.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9E73E918-9670-4290-BC63-FDFD447F0657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set </a:t>
            </a:r>
            <a:r>
              <a:rPr b="0" i="1" lang="en-IN" sz="2000" spc="-1" strike="noStrike">
                <a:latin typeface="Arial"/>
              </a:rPr>
              <a:t>n0</a:t>
            </a:r>
            <a:r>
              <a:rPr b="0" lang="en-IN" sz="2000" spc="-1" strike="noStrike">
                <a:latin typeface="Arial"/>
              </a:rPr>
              <a:t> [</a:t>
            </a: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node]: The member function node creates a node. A node in NS is compound object made of address and port classifiers (described in a later section). Users can create a node by separately creating an address and a port classifier objects and connecting them together. However, this member function of Simulator object makes the job easier.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IN" sz="2000" spc="-1" strike="noStrike">
                <a:latin typeface="Arial"/>
              </a:rPr>
              <a:t>$ns</a:t>
            </a:r>
            <a:r>
              <a:rPr b="0" lang="en-IN" sz="2000" spc="-1" strike="noStrike">
                <a:latin typeface="Arial"/>
              </a:rPr>
              <a:t> duplex-link </a:t>
            </a:r>
            <a:r>
              <a:rPr b="0" i="1" lang="en-IN" sz="2000" spc="-1" strike="noStrike">
                <a:latin typeface="Arial"/>
              </a:rPr>
              <a:t>node1 node2 bandwidth delay queue-type</a:t>
            </a:r>
            <a:r>
              <a:rPr b="0" lang="en-IN" sz="2000" spc="-1" strike="noStrike">
                <a:latin typeface="Arial"/>
              </a:rPr>
              <a:t>: creates two simplex links of specified bandwidth and delay, and connects the two specified nodes. In NS, the output queue of a node is implemented as a part of a link, therefore users should specify the queue-type when creating links. In the above simulation script, DropTail queue is used. If the reader wants to use a RED queue, simply replace the word DropTail with RED.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7CF2E4BE-1C47-4D27-992B-411B414CE5EC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Read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86C9C95C-3CC2-44AE-9B57-E4A468DEA65F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The picture shows an example trace file: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- + shows that a packet entered the queue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- shows that a packet left the queue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- r shows the packet was received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time, type of packet etc </a:t>
            </a:r>
            <a:r>
              <a:rPr b="0" lang="en-IN" sz="2000" spc="-1" strike="noStrike">
                <a:latin typeface="Arial"/>
              </a:rPr>
              <a:t>	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A2D1ED03-BB3B-4027-8871-5D45E62D1A64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Apart from having a trace file, it comes with a Network animator tool that allows visualization of nodes (much like the diagrams that we see in text books)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5E9A7E75-AD46-450C-BF4D-50C4EF14BA57}" type="slidenum">
              <a:rPr b="0" lang="en-IN" sz="1300" spc="-1" strike="noStrike">
                <a:latin typeface="Times New Rom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840" rIns="96840" tIns="48240" bIns="48240"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Read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208834F1-5498-4611-919C-0C598A1D12C4}" type="slidenum">
              <a:rPr b="0" lang="en-IN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Img"/>
          </p:nvPr>
        </p:nvSpPr>
        <p:spPr>
          <a:xfrm>
            <a:off x="1258920" y="720720"/>
            <a:ext cx="4798800" cy="3598560"/>
          </a:xfrm>
          <a:prstGeom prst="rect">
            <a:avLst/>
          </a:prstGeom>
        </p:spPr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975960" y="4560840"/>
            <a:ext cx="5364360" cy="4322160"/>
          </a:xfrm>
          <a:prstGeom prst="rect">
            <a:avLst/>
          </a:prstGeom>
        </p:spPr>
        <p:txBody>
          <a:bodyPr lIns="96840" rIns="96840" tIns="48240" bIns="48240" anchor="ctr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439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40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38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439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40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762120" y="762120"/>
            <a:ext cx="79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439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40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838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439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40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762120" y="762120"/>
            <a:ext cx="79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439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40080" y="236232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838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439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040080" y="4307760"/>
            <a:ext cx="247680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762120" y="762120"/>
            <a:ext cx="79243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372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80080" y="430776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80080" y="2362320"/>
            <a:ext cx="375408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38080" y="4307760"/>
            <a:ext cx="7692840" cy="17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7619400" cy="6857640"/>
            <a:chOff x="0" y="0"/>
            <a:chExt cx="7619400" cy="6857640"/>
          </a:xfrm>
        </p:grpSpPr>
        <p:grpSp>
          <p:nvGrpSpPr>
            <p:cNvPr id="1" name="Group 2"/>
            <p:cNvGrpSpPr/>
            <p:nvPr/>
          </p:nvGrpSpPr>
          <p:grpSpPr>
            <a:xfrm>
              <a:off x="0" y="0"/>
              <a:ext cx="3200040" cy="6857640"/>
              <a:chOff x="0" y="0"/>
              <a:chExt cx="3200040" cy="68576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0" y="0"/>
                <a:ext cx="761760" cy="6857640"/>
              </a:xfrm>
              <a:prstGeom prst="rect">
                <a:avLst/>
              </a:pr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457200" y="0"/>
                <a:ext cx="2742840" cy="1166400"/>
              </a:xfrm>
              <a:custGeom>
                <a:avLst/>
                <a:gdLst/>
                <a:ahLst/>
                <a:rect l="l" t="t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228240" y="1981080"/>
              <a:ext cx="7391160" cy="318600"/>
              <a:chOff x="228240" y="1981080"/>
              <a:chExt cx="7391160" cy="31860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609480" y="1981080"/>
                <a:ext cx="7009920" cy="31716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H="1">
                <a:off x="227880" y="1981080"/>
                <a:ext cx="393480" cy="318600"/>
              </a:xfrm>
              <a:prstGeom prst="flowChartDelay">
                <a:avLst/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" name="Group 8"/>
          <p:cNvGrpSpPr/>
          <p:nvPr/>
        </p:nvGrpSpPr>
        <p:grpSpPr>
          <a:xfrm>
            <a:off x="0" y="0"/>
            <a:ext cx="5866920" cy="6857640"/>
            <a:chOff x="0" y="0"/>
            <a:chExt cx="5866920" cy="6857640"/>
          </a:xfrm>
        </p:grpSpPr>
        <p:sp>
          <p:nvSpPr>
            <p:cNvPr id="8" name="CustomShape 9"/>
            <p:cNvSpPr/>
            <p:nvPr/>
          </p:nvSpPr>
          <p:spPr>
            <a:xfrm>
              <a:off x="0" y="0"/>
              <a:ext cx="4571640" cy="6857640"/>
            </a:xfrm>
            <a:prstGeom prst="rect">
              <a:avLst/>
            </a:prstGeom>
            <a:solidFill>
              <a:schemeClr val="accent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85800" y="990720"/>
              <a:ext cx="5181120" cy="19047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" name="Group 11"/>
          <p:cNvGrpSpPr/>
          <p:nvPr/>
        </p:nvGrpSpPr>
        <p:grpSpPr>
          <a:xfrm>
            <a:off x="3631680" y="4889520"/>
            <a:ext cx="4876920" cy="318600"/>
            <a:chOff x="3631680" y="4889520"/>
            <a:chExt cx="4876920" cy="318600"/>
          </a:xfrm>
        </p:grpSpPr>
        <p:sp>
          <p:nvSpPr>
            <p:cNvPr id="11" name="CustomShape 12"/>
            <p:cNvSpPr/>
            <p:nvPr/>
          </p:nvSpPr>
          <p:spPr>
            <a:xfrm flipH="1">
              <a:off x="3631320" y="4889520"/>
              <a:ext cx="4625640" cy="31716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248680" y="4889520"/>
              <a:ext cx="259920" cy="318600"/>
            </a:xfrm>
            <a:prstGeom prst="flowChartDelay">
              <a:avLst/>
            </a:prstGeom>
            <a:solidFill>
              <a:schemeClr val="hlink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120" cy="47448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76320" y="624852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E625324D-69DE-42AE-80B0-9B27652D7F80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85800" y="990720"/>
            <a:ext cx="8229240" cy="1904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0" y="0"/>
            <a:ext cx="7619400" cy="6857640"/>
            <a:chOff x="0" y="0"/>
            <a:chExt cx="7619400" cy="6857640"/>
          </a:xfrm>
        </p:grpSpPr>
        <p:grpSp>
          <p:nvGrpSpPr>
            <p:cNvPr id="54" name="Group 2"/>
            <p:cNvGrpSpPr/>
            <p:nvPr/>
          </p:nvGrpSpPr>
          <p:grpSpPr>
            <a:xfrm>
              <a:off x="0" y="0"/>
              <a:ext cx="3200040" cy="6857640"/>
              <a:chOff x="0" y="0"/>
              <a:chExt cx="3200040" cy="6857640"/>
            </a:xfrm>
          </p:grpSpPr>
          <p:sp>
            <p:nvSpPr>
              <p:cNvPr id="55" name="CustomShape 3"/>
              <p:cNvSpPr/>
              <p:nvPr/>
            </p:nvSpPr>
            <p:spPr>
              <a:xfrm>
                <a:off x="0" y="0"/>
                <a:ext cx="761760" cy="6857640"/>
              </a:xfrm>
              <a:prstGeom prst="rect">
                <a:avLst/>
              </a:pr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4"/>
              <p:cNvSpPr/>
              <p:nvPr/>
            </p:nvSpPr>
            <p:spPr>
              <a:xfrm>
                <a:off x="457200" y="0"/>
                <a:ext cx="2742840" cy="1166400"/>
              </a:xfrm>
              <a:custGeom>
                <a:avLst/>
                <a:gdLst/>
                <a:ahLst/>
                <a:rect l="l" t="t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" name="Group 5"/>
            <p:cNvGrpSpPr/>
            <p:nvPr/>
          </p:nvGrpSpPr>
          <p:grpSpPr>
            <a:xfrm>
              <a:off x="228240" y="1981080"/>
              <a:ext cx="7391160" cy="318600"/>
              <a:chOff x="228240" y="1981080"/>
              <a:chExt cx="7391160" cy="318600"/>
            </a:xfrm>
          </p:grpSpPr>
          <p:sp>
            <p:nvSpPr>
              <p:cNvPr id="58" name="CustomShape 6"/>
              <p:cNvSpPr/>
              <p:nvPr/>
            </p:nvSpPr>
            <p:spPr>
              <a:xfrm>
                <a:off x="609480" y="1981080"/>
                <a:ext cx="7009920" cy="31716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CustomShape 7"/>
              <p:cNvSpPr/>
              <p:nvPr/>
            </p:nvSpPr>
            <p:spPr>
              <a:xfrm flipH="1">
                <a:off x="227880" y="1981080"/>
                <a:ext cx="393480" cy="318600"/>
              </a:xfrm>
              <a:prstGeom prst="flowChartDelay">
                <a:avLst/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762120" y="762120"/>
            <a:ext cx="79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838080" y="2362320"/>
            <a:ext cx="7692840" cy="37238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6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120" cy="47448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sldNum"/>
          </p:nvPr>
        </p:nvSpPr>
        <p:spPr>
          <a:xfrm>
            <a:off x="84240" y="624204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70D5DF02-713A-4816-BDCF-7DDBD3DAD0F0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0" y="0"/>
            <a:ext cx="7619400" cy="6857640"/>
            <a:chOff x="0" y="0"/>
            <a:chExt cx="7619400" cy="6857640"/>
          </a:xfrm>
        </p:grpSpPr>
        <p:grpSp>
          <p:nvGrpSpPr>
            <p:cNvPr id="101" name="Group 2"/>
            <p:cNvGrpSpPr/>
            <p:nvPr/>
          </p:nvGrpSpPr>
          <p:grpSpPr>
            <a:xfrm>
              <a:off x="0" y="0"/>
              <a:ext cx="3200040" cy="6857640"/>
              <a:chOff x="0" y="0"/>
              <a:chExt cx="3200040" cy="6857640"/>
            </a:xfrm>
          </p:grpSpPr>
          <p:sp>
            <p:nvSpPr>
              <p:cNvPr id="102" name="CustomShape 3"/>
              <p:cNvSpPr/>
              <p:nvPr/>
            </p:nvSpPr>
            <p:spPr>
              <a:xfrm>
                <a:off x="0" y="0"/>
                <a:ext cx="761760" cy="6857640"/>
              </a:xfrm>
              <a:prstGeom prst="rect">
                <a:avLst/>
              </a:pr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4"/>
              <p:cNvSpPr/>
              <p:nvPr/>
            </p:nvSpPr>
            <p:spPr>
              <a:xfrm>
                <a:off x="457200" y="0"/>
                <a:ext cx="2742840" cy="1166400"/>
              </a:xfrm>
              <a:custGeom>
                <a:avLst/>
                <a:gdLst/>
                <a:ahLst/>
                <a:rect l="l" t="t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" name="Group 5"/>
            <p:cNvGrpSpPr/>
            <p:nvPr/>
          </p:nvGrpSpPr>
          <p:grpSpPr>
            <a:xfrm>
              <a:off x="228240" y="1981080"/>
              <a:ext cx="7391160" cy="318600"/>
              <a:chOff x="228240" y="1981080"/>
              <a:chExt cx="7391160" cy="318600"/>
            </a:xfrm>
          </p:grpSpPr>
          <p:sp>
            <p:nvSpPr>
              <p:cNvPr id="105" name="CustomShape 6"/>
              <p:cNvSpPr/>
              <p:nvPr/>
            </p:nvSpPr>
            <p:spPr>
              <a:xfrm>
                <a:off x="609480" y="1981080"/>
                <a:ext cx="7009920" cy="31716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7"/>
              <p:cNvSpPr/>
              <p:nvPr/>
            </p:nvSpPr>
            <p:spPr>
              <a:xfrm flipH="1">
                <a:off x="227880" y="1981080"/>
                <a:ext cx="393480" cy="318600"/>
              </a:xfrm>
              <a:prstGeom prst="flowChartDelay">
                <a:avLst/>
              </a:prstGeom>
              <a:solidFill>
                <a:schemeClr val="hlink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7" name="PlaceHolder 8"/>
          <p:cNvSpPr>
            <a:spLocks noGrp="1"/>
          </p:cNvSpPr>
          <p:nvPr>
            <p:ph type="dt"/>
          </p:nvPr>
        </p:nvSpPr>
        <p:spPr>
          <a:xfrm>
            <a:off x="2438280" y="6248520"/>
            <a:ext cx="2130120" cy="47448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9" name="PlaceHolder 10"/>
          <p:cNvSpPr>
            <a:spLocks noGrp="1"/>
          </p:cNvSpPr>
          <p:nvPr>
            <p:ph type="sldNum"/>
          </p:nvPr>
        </p:nvSpPr>
        <p:spPr>
          <a:xfrm>
            <a:off x="84240" y="6242040"/>
            <a:ext cx="587160" cy="48852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fld id="{AD951A04-2C75-43D9-87C5-03909A763833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1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mannasim.dcc.ufmg.br/download.ht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www.isi.edu/nsnam/ns/doc/index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www.isi.edu/nsnam/ns/tutorial/index.html" TargetMode="External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www-sop.inria.fr/maestro/personnel/Eitan.Altman/COURS-NS/n3.pdf" TargetMode="Externa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762120"/>
            <a:ext cx="8229240" cy="2133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Computer Network Lab-2015 Course”</a:t>
            </a:r>
            <a:br/>
            <a:b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Network Simulator-2</a:t>
            </a:r>
            <a:br/>
            <a:br/>
            <a:br/>
            <a:b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B56FC110-0F0F-45FD-9BFC-C850E9DB0EEE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62120" y="83808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Class Hierarchy (Partial)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48" name="Group 3"/>
          <p:cNvGrpSpPr/>
          <p:nvPr/>
        </p:nvGrpSpPr>
        <p:grpSpPr>
          <a:xfrm>
            <a:off x="838080" y="2514600"/>
            <a:ext cx="8229600" cy="3885840"/>
            <a:chOff x="838080" y="2514600"/>
            <a:chExt cx="8229600" cy="3885840"/>
          </a:xfrm>
        </p:grpSpPr>
        <p:sp>
          <p:nvSpPr>
            <p:cNvPr id="249" name="CustomShape 4"/>
            <p:cNvSpPr/>
            <p:nvPr/>
          </p:nvSpPr>
          <p:spPr>
            <a:xfrm>
              <a:off x="4303440" y="2514600"/>
              <a:ext cx="12988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TclObject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0" name="CustomShape 5"/>
            <p:cNvSpPr/>
            <p:nvPr/>
          </p:nvSpPr>
          <p:spPr>
            <a:xfrm>
              <a:off x="4303440" y="3174480"/>
              <a:ext cx="12988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NsObject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1" name="CustomShape 6"/>
            <p:cNvSpPr/>
            <p:nvPr/>
          </p:nvSpPr>
          <p:spPr>
            <a:xfrm>
              <a:off x="2859480" y="3907800"/>
              <a:ext cx="12988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Connector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2" name="CustomShape 7"/>
            <p:cNvSpPr/>
            <p:nvPr/>
          </p:nvSpPr>
          <p:spPr>
            <a:xfrm>
              <a:off x="5819400" y="3907800"/>
              <a:ext cx="13712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Classifier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3" name="CustomShape 8"/>
            <p:cNvSpPr/>
            <p:nvPr/>
          </p:nvSpPr>
          <p:spPr>
            <a:xfrm>
              <a:off x="2282040" y="4567680"/>
              <a:ext cx="79380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Delay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4" name="CustomShape 9"/>
            <p:cNvSpPr/>
            <p:nvPr/>
          </p:nvSpPr>
          <p:spPr>
            <a:xfrm>
              <a:off x="5385960" y="4567680"/>
              <a:ext cx="180432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AddrClassifier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5" name="CustomShape 10"/>
            <p:cNvSpPr/>
            <p:nvPr/>
          </p:nvSpPr>
          <p:spPr>
            <a:xfrm>
              <a:off x="3292560" y="4567680"/>
              <a:ext cx="7214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Agent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6" name="CustomShape 11"/>
            <p:cNvSpPr/>
            <p:nvPr/>
          </p:nvSpPr>
          <p:spPr>
            <a:xfrm>
              <a:off x="7335360" y="4567680"/>
              <a:ext cx="173232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McastClasifier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7" name="CustomShape 12"/>
            <p:cNvSpPr/>
            <p:nvPr/>
          </p:nvSpPr>
          <p:spPr>
            <a:xfrm>
              <a:off x="1199160" y="4567680"/>
              <a:ext cx="86580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Queue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8" name="CustomShape 13"/>
            <p:cNvSpPr/>
            <p:nvPr/>
          </p:nvSpPr>
          <p:spPr>
            <a:xfrm>
              <a:off x="4303440" y="4567680"/>
              <a:ext cx="7214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Trace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9" name="CustomShape 14"/>
            <p:cNvSpPr/>
            <p:nvPr/>
          </p:nvSpPr>
          <p:spPr>
            <a:xfrm>
              <a:off x="838080" y="5301000"/>
              <a:ext cx="108252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DropTail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0" name="CustomShape 15"/>
            <p:cNvSpPr/>
            <p:nvPr/>
          </p:nvSpPr>
          <p:spPr>
            <a:xfrm>
              <a:off x="2065320" y="5301000"/>
              <a:ext cx="7214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RED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1" name="CustomShape 16"/>
            <p:cNvSpPr/>
            <p:nvPr/>
          </p:nvSpPr>
          <p:spPr>
            <a:xfrm>
              <a:off x="3148200" y="5301000"/>
              <a:ext cx="7214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2" name="CustomShape 17"/>
            <p:cNvSpPr/>
            <p:nvPr/>
          </p:nvSpPr>
          <p:spPr>
            <a:xfrm>
              <a:off x="4303440" y="5301000"/>
              <a:ext cx="5770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Enq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3" name="CustomShape 18"/>
            <p:cNvSpPr/>
            <p:nvPr/>
          </p:nvSpPr>
          <p:spPr>
            <a:xfrm>
              <a:off x="5025240" y="5301000"/>
              <a:ext cx="5770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Dnq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4" name="CustomShape 19"/>
            <p:cNvSpPr/>
            <p:nvPr/>
          </p:nvSpPr>
          <p:spPr>
            <a:xfrm>
              <a:off x="5819400" y="5301000"/>
              <a:ext cx="57708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Drop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5" name="Line 20"/>
            <p:cNvSpPr/>
            <p:nvPr/>
          </p:nvSpPr>
          <p:spPr>
            <a:xfrm>
              <a:off x="4952880" y="2954520"/>
              <a:ext cx="360" cy="219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21"/>
            <p:cNvSpPr/>
            <p:nvPr/>
          </p:nvSpPr>
          <p:spPr>
            <a:xfrm flipH="1">
              <a:off x="3508920" y="3614400"/>
              <a:ext cx="144396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22"/>
            <p:cNvSpPr/>
            <p:nvPr/>
          </p:nvSpPr>
          <p:spPr>
            <a:xfrm>
              <a:off x="4952880" y="3614400"/>
              <a:ext cx="158796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23"/>
            <p:cNvSpPr/>
            <p:nvPr/>
          </p:nvSpPr>
          <p:spPr>
            <a:xfrm flipH="1">
              <a:off x="1632240" y="4347360"/>
              <a:ext cx="180468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24"/>
            <p:cNvSpPr/>
            <p:nvPr/>
          </p:nvSpPr>
          <p:spPr>
            <a:xfrm flipH="1">
              <a:off x="2787120" y="4347360"/>
              <a:ext cx="57744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25"/>
            <p:cNvSpPr/>
            <p:nvPr/>
          </p:nvSpPr>
          <p:spPr>
            <a:xfrm>
              <a:off x="3364560" y="4347360"/>
              <a:ext cx="28872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26"/>
            <p:cNvSpPr/>
            <p:nvPr/>
          </p:nvSpPr>
          <p:spPr>
            <a:xfrm>
              <a:off x="3364560" y="4347360"/>
              <a:ext cx="129960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27"/>
            <p:cNvSpPr/>
            <p:nvPr/>
          </p:nvSpPr>
          <p:spPr>
            <a:xfrm flipH="1">
              <a:off x="6324480" y="4347360"/>
              <a:ext cx="21636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28"/>
            <p:cNvSpPr/>
            <p:nvPr/>
          </p:nvSpPr>
          <p:spPr>
            <a:xfrm>
              <a:off x="6540840" y="4347360"/>
              <a:ext cx="1732680" cy="2203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29"/>
            <p:cNvSpPr/>
            <p:nvPr/>
          </p:nvSpPr>
          <p:spPr>
            <a:xfrm flipH="1">
              <a:off x="1415520" y="5007600"/>
              <a:ext cx="21672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30"/>
            <p:cNvSpPr/>
            <p:nvPr/>
          </p:nvSpPr>
          <p:spPr>
            <a:xfrm>
              <a:off x="1632240" y="5007600"/>
              <a:ext cx="79380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31"/>
            <p:cNvSpPr/>
            <p:nvPr/>
          </p:nvSpPr>
          <p:spPr>
            <a:xfrm flipH="1">
              <a:off x="3508920" y="5007600"/>
              <a:ext cx="14436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32"/>
            <p:cNvSpPr/>
            <p:nvPr/>
          </p:nvSpPr>
          <p:spPr>
            <a:xfrm flipH="1">
              <a:off x="4591800" y="5007600"/>
              <a:ext cx="7236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33"/>
            <p:cNvSpPr/>
            <p:nvPr/>
          </p:nvSpPr>
          <p:spPr>
            <a:xfrm>
              <a:off x="4664160" y="5007600"/>
              <a:ext cx="64944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34"/>
            <p:cNvSpPr/>
            <p:nvPr/>
          </p:nvSpPr>
          <p:spPr>
            <a:xfrm>
              <a:off x="4664160" y="5007600"/>
              <a:ext cx="1443600" cy="293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35"/>
            <p:cNvSpPr/>
            <p:nvPr/>
          </p:nvSpPr>
          <p:spPr>
            <a:xfrm>
              <a:off x="2570760" y="5960880"/>
              <a:ext cx="72144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Reno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1" name="CustomShape 36"/>
            <p:cNvSpPr/>
            <p:nvPr/>
          </p:nvSpPr>
          <p:spPr>
            <a:xfrm>
              <a:off x="3509280" y="5960880"/>
              <a:ext cx="793800" cy="439560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SACK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2" name="Line 37"/>
            <p:cNvSpPr/>
            <p:nvPr/>
          </p:nvSpPr>
          <p:spPr>
            <a:xfrm flipH="1">
              <a:off x="2931480" y="5740560"/>
              <a:ext cx="577440" cy="219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38"/>
            <p:cNvSpPr/>
            <p:nvPr/>
          </p:nvSpPr>
          <p:spPr>
            <a:xfrm>
              <a:off x="3508920" y="5740560"/>
              <a:ext cx="361080" cy="219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AA159888-FCAA-46B4-BE9D-5D4941C4E29C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NS2 Outline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What is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9900"/>
                </a:solidFill>
                <a:latin typeface="Arial"/>
              </a:rPr>
              <a:t>How do I get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do I use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Documentation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CFEA6172-62E1-4361-8AE0-BE8E3FCEA029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How Do I get NS2?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38080" y="2362320"/>
            <a:ext cx="807696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Get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ns-2.29 all-in-one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package from ns site. Get MannaSim Framework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ns-2.29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patch.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336600"/>
                </a:solidFill>
                <a:uFillTx/>
                <a:latin typeface="Arial"/>
                <a:hlinkClick r:id="rId1"/>
              </a:rPr>
              <a:t>http://www.mannasim.dcc.ufmg.br/download.htm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Type the following command on the ns-allinone-2.29 folder: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patch -p1 &lt; file_name.diff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Install ns-2.29 as usual typing ns-allinone-2.29 folder: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./install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6002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6D95DE8F-344C-4376-887D-3A425D08E3EF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NS2 Outline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What is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How do I get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9900"/>
                </a:solidFill>
                <a:latin typeface="Arial"/>
              </a:rPr>
              <a:t>How do I use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Documentation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D31899A5-5ED1-4CD3-818C-FB7DA43E7652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How Do I use it?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Creating a Simple Topology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Getting Traces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Using NAM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BB3E2F85-D019-4522-8937-ABABDF6792B6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 simple Example – Creating the topology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828800" y="487692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867280" y="518148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5791320" y="332244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3048120" y="419112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6934320" y="586728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6934320" y="286524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Line 9"/>
          <p:cNvSpPr/>
          <p:nvPr/>
        </p:nvSpPr>
        <p:spPr>
          <a:xfrm>
            <a:off x="2316240" y="3718440"/>
            <a:ext cx="803160" cy="543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0"/>
          <p:cNvSpPr/>
          <p:nvPr/>
        </p:nvSpPr>
        <p:spPr>
          <a:xfrm flipV="1">
            <a:off x="2316240" y="4606920"/>
            <a:ext cx="803160" cy="513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1"/>
          <p:cNvSpPr/>
          <p:nvPr/>
        </p:nvSpPr>
        <p:spPr>
          <a:xfrm flipV="1">
            <a:off x="3535560" y="4404240"/>
            <a:ext cx="960120" cy="30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2"/>
          <p:cNvSpPr/>
          <p:nvPr/>
        </p:nvSpPr>
        <p:spPr>
          <a:xfrm flipV="1">
            <a:off x="4911840" y="3738240"/>
            <a:ext cx="950760" cy="493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3"/>
          <p:cNvSpPr/>
          <p:nvPr/>
        </p:nvSpPr>
        <p:spPr>
          <a:xfrm>
            <a:off x="4911840" y="4576680"/>
            <a:ext cx="1026720" cy="6760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4"/>
          <p:cNvSpPr/>
          <p:nvPr/>
        </p:nvSpPr>
        <p:spPr>
          <a:xfrm flipV="1">
            <a:off x="6207120" y="3108960"/>
            <a:ext cx="726840" cy="284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5"/>
          <p:cNvSpPr/>
          <p:nvPr/>
        </p:nvSpPr>
        <p:spPr>
          <a:xfrm>
            <a:off x="6283440" y="5597640"/>
            <a:ext cx="722160" cy="340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6"/>
          <p:cNvSpPr/>
          <p:nvPr/>
        </p:nvSpPr>
        <p:spPr>
          <a:xfrm>
            <a:off x="1447920" y="2971800"/>
            <a:ext cx="76176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TCP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Line 17"/>
          <p:cNvSpPr/>
          <p:nvPr/>
        </p:nvSpPr>
        <p:spPr>
          <a:xfrm flipH="1" flipV="1">
            <a:off x="1828800" y="3276360"/>
            <a:ext cx="243720" cy="198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8"/>
          <p:cNvSpPr/>
          <p:nvPr/>
        </p:nvSpPr>
        <p:spPr>
          <a:xfrm>
            <a:off x="1447920" y="5715000"/>
            <a:ext cx="76176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UDP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Line 19"/>
          <p:cNvSpPr/>
          <p:nvPr/>
        </p:nvSpPr>
        <p:spPr>
          <a:xfrm flipV="1">
            <a:off x="1828800" y="5364360"/>
            <a:ext cx="243720" cy="350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0"/>
          <p:cNvSpPr/>
          <p:nvPr/>
        </p:nvSpPr>
        <p:spPr>
          <a:xfrm>
            <a:off x="7848720" y="2895480"/>
            <a:ext cx="76176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sink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Line 21"/>
          <p:cNvSpPr/>
          <p:nvPr/>
        </p:nvSpPr>
        <p:spPr>
          <a:xfrm flipV="1">
            <a:off x="7421760" y="3047760"/>
            <a:ext cx="426600" cy="61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2"/>
          <p:cNvSpPr/>
          <p:nvPr/>
        </p:nvSpPr>
        <p:spPr>
          <a:xfrm>
            <a:off x="7848720" y="5943600"/>
            <a:ext cx="761760" cy="30456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null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Line 23"/>
          <p:cNvSpPr/>
          <p:nvPr/>
        </p:nvSpPr>
        <p:spPr>
          <a:xfrm flipV="1">
            <a:off x="7421760" y="6095880"/>
            <a:ext cx="426600" cy="15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4"/>
          <p:cNvSpPr/>
          <p:nvPr/>
        </p:nvSpPr>
        <p:spPr>
          <a:xfrm>
            <a:off x="838080" y="2362320"/>
            <a:ext cx="761760" cy="38052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5"/>
          <p:cNvSpPr/>
          <p:nvPr/>
        </p:nvSpPr>
        <p:spPr>
          <a:xfrm flipH="1" flipV="1">
            <a:off x="1218960" y="2743200"/>
            <a:ext cx="22860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6"/>
          <p:cNvSpPr/>
          <p:nvPr/>
        </p:nvSpPr>
        <p:spPr>
          <a:xfrm>
            <a:off x="838080" y="6248520"/>
            <a:ext cx="1066320" cy="60912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CBR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2" name="Line 27"/>
          <p:cNvSpPr/>
          <p:nvPr/>
        </p:nvSpPr>
        <p:spPr>
          <a:xfrm flipV="1">
            <a:off x="1371600" y="5867280"/>
            <a:ext cx="7596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8"/>
          <p:cNvSpPr/>
          <p:nvPr/>
        </p:nvSpPr>
        <p:spPr>
          <a:xfrm>
            <a:off x="4465440" y="419112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4" name="CustomShape 29"/>
          <p:cNvSpPr/>
          <p:nvPr/>
        </p:nvSpPr>
        <p:spPr>
          <a:xfrm>
            <a:off x="1950840" y="3352680"/>
            <a:ext cx="487440" cy="4874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n0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EE241068-5DAB-4543-BE94-55BBD7CC0F12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2039040" y="2362320"/>
            <a:ext cx="5291280" cy="3723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A335612A-AA03-4044-AF46-2DB0A7F6EE38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838080" y="2286000"/>
            <a:ext cx="7772040" cy="43423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#create a new simulator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ns [new Simulator]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generates an NS simulator object instance, and assigns it to variable 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ns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What this line does is the following: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Initialize the packet format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a scheduler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Select the default address format</a:t>
            </a:r>
            <a:br/>
            <a:r>
              <a:rPr b="0" lang="en-IN" sz="9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"Simulator" object has member functions that do the following: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compound objects such as nodes and links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Connect network component objects created (ex. attach-agent)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network component parameters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connections between agents (ex. make connection between a "tcp" and "sink")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Specify NAM display options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685800" y="76212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AB5BAE2-AC0C-4338-8349-647542EFC1D4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838080" y="2286000"/>
            <a:ext cx="7772040" cy="38847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#open the nam trace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nf [open out.nam w]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namtrace-all $nf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#define a 'finish' procedure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proc finish {}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global ns 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flush-trace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    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#close the trace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close $nf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    </a:t>
            </a: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#execute nam on the trace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exec nam out.nam &amp;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exit 0}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685800" y="76212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2D9CA9BF-2513-4603-AED5-BE6842B1AAEF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77960" y="2306520"/>
            <a:ext cx="5804640" cy="365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#create nodes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n0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n1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n2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n3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n4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n5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n6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n7 [$ns node]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#create a duplex link between the nodes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$n0 $n2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FAA700CA-6F19-424E-A9CF-6F93AA17EE26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NS2 Outline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is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do I get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do I use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392FFF06-E3E3-4F1B-86BE-C1EC65EDACE5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9400" y="2306520"/>
            <a:ext cx="6353280" cy="420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#create a duplex link between the nodes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$n0 $n2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$n1 $n2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$n2 $n3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$n3 $n4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$n4 $n5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$n3 $n6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 $n6 $n7 1Mb 10ms DropTail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#setting up the queue limit between the nodes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queue-limit node2 node3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2BAF23ED-1C7F-4F4F-94BF-4CE65CAD2D29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79040" y="2306520"/>
            <a:ext cx="6216120" cy="310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#create a duplex link between the nodes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$n0 $n2 orient right-down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$n1 $n2 orient right-up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$n2 $n3 orient right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$n3 $n4 orient right-up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$n4 $n5 orient right-up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$n3 $n6 orient right-down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duplex-link-op $n6 $n7 orient right-down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838080" y="2362320"/>
            <a:ext cx="7692840" cy="4266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3300"/>
                </a:solidFill>
                <a:latin typeface="Courier New"/>
              </a:rPr>
              <a:t>#Setup a TCP connection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set tcp [new Agent/TCP]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$tcp set class_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$ns attach-agent $n0 $tcp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set sink [new Agent/TCPSink]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$ns attach-agent $n5 $sink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$ns connect $tcp $sink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$tcp set fid_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3300"/>
                </a:solidFill>
                <a:latin typeface="Courier New"/>
              </a:rPr>
              <a:t>#Setup a FTP over TCP connection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set ftp [new Application/FTP]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$ftp attach-agent $tcp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$ftp set type_ FTP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91BB696D-CC0B-4FAD-8A6B-D723B2C4F42B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EE125B5D-F36B-40A5-AADF-E45F48F207A8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752400" y="2392200"/>
            <a:ext cx="5254560" cy="4479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#Setup a UDP connection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udp [new Agent/UDP]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attach-agent $n1 $udp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null [new Agent/Null]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attach-agent $n7 $null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$ns connect $udp $null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$udp set fid_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3300"/>
                </a:solidFill>
                <a:latin typeface="Courier New"/>
              </a:rPr>
              <a:t>#Setup a CBR over UDP connection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set cbr [new Application/Traffic/CBR]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$cbr attach-agent $udp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$cbr set type_ CBR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$cbr set packet_size_ 1000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$cbr set rate_ 1mb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$cbr set random_ false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E65B780-D994-4641-B87A-58A2795CDD3A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Creating the topology (Contd)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753840" y="2286000"/>
            <a:ext cx="7327080" cy="41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3300"/>
                </a:solidFill>
                <a:latin typeface="Courier New"/>
              </a:rPr>
              <a:t>#Schedule events for the CBR and FTP agents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0.1 "$cbr start"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1.0 "$ftp start"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4.0 "$ftp stop"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4.5 "$cbr stop"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3300"/>
                </a:solidFill>
                <a:latin typeface="Courier New"/>
              </a:rPr>
              <a:t>#Detach tcp and sink agents (not really necessary)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4.5 "$ns detach-agent $n0 $tcp ; $ns detach-agent $n3 $sink"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3300"/>
                </a:solidFill>
                <a:latin typeface="Courier New"/>
              </a:rPr>
              <a:t>#Call the finish procedure after 5 seconds of simulation time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at 5.0 "finish"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3300"/>
                </a:solidFill>
                <a:latin typeface="Courier New"/>
              </a:rPr>
              <a:t>#Print CBR packet size and interval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puts "CBR packet size = [$cbr set packet_size_]"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puts "CBR interval = [$cbr set interval_]"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3300"/>
                </a:solidFill>
                <a:latin typeface="Courier New"/>
              </a:rPr>
              <a:t>#Run the simulation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ourier New"/>
              </a:rPr>
              <a:t>$ns run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BEE1A6C7-840B-4DBD-AE76-DA95159807DA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To run a tcl script using NS2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run,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$ ns simple.tcl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Internally, NS2 instantiates C++ classes based on the tcl scripts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Output is in form of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trace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files or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NAM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file or both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71EB22B1-8219-423E-BDD8-0AA7A348DF2D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Observing Network Behavior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Observe behavior by tracing “events”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Eg. packet received, packet drop etc.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Picture 4" descr=""/>
          <p:cNvPicPr/>
          <p:nvPr/>
        </p:nvPicPr>
        <p:blipFill>
          <a:blip r:embed="rId1"/>
          <a:stretch/>
        </p:blipFill>
        <p:spPr>
          <a:xfrm>
            <a:off x="1066680" y="3581280"/>
            <a:ext cx="7372080" cy="1820520"/>
          </a:xfrm>
          <a:prstGeom prst="rect">
            <a:avLst/>
          </a:prstGeom>
          <a:ln w="57240">
            <a:solidFill>
              <a:schemeClr val="accent2"/>
            </a:solidFill>
            <a:miter/>
          </a:ln>
        </p:spPr>
      </p:pic>
      <p:sp>
        <p:nvSpPr>
          <p:cNvPr id="358" name="CustomShape 4"/>
          <p:cNvSpPr/>
          <p:nvPr/>
        </p:nvSpPr>
        <p:spPr>
          <a:xfrm>
            <a:off x="1600200" y="3657600"/>
            <a:ext cx="5638320" cy="914040"/>
          </a:xfrm>
          <a:prstGeom prst="rect">
            <a:avLst/>
          </a:prstGeom>
          <a:solidFill>
            <a:srgbClr val="99cc00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5"/>
          <p:cNvSpPr/>
          <p:nvPr/>
        </p:nvSpPr>
        <p:spPr>
          <a:xfrm>
            <a:off x="1981080" y="3657600"/>
            <a:ext cx="533160" cy="304560"/>
          </a:xfrm>
          <a:prstGeom prst="rect">
            <a:avLst/>
          </a:prstGeom>
          <a:solidFill>
            <a:srgbClr val="ffff00">
              <a:alpha val="43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 rot="10800000">
            <a:off x="1143000" y="5181480"/>
            <a:ext cx="1142640" cy="380520"/>
          </a:xfrm>
          <a:prstGeom prst="wedgeRoundRectCallout">
            <a:avLst>
              <a:gd name="adj1" fmla="val -116810"/>
              <a:gd name="adj2" fmla="val 255833"/>
              <a:gd name="adj3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rot="10800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time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7200000" y="2397960"/>
            <a:ext cx="2057040" cy="914040"/>
          </a:xfrm>
          <a:prstGeom prst="wedgeRoundRectCallout">
            <a:avLst>
              <a:gd name="adj1" fmla="val -91588"/>
              <a:gd name="adj2" fmla="val 88194"/>
              <a:gd name="adj3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Src Dst IP Address, Port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5486400" y="3657600"/>
            <a:ext cx="990360" cy="304560"/>
          </a:xfrm>
          <a:prstGeom prst="rect">
            <a:avLst/>
          </a:prstGeom>
          <a:solidFill>
            <a:schemeClr val="folHlink">
              <a:alpha val="35001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DD0E8AFD-3F3C-425B-9BE2-7B86E5368BA6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Observing Network Behavior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Network Animator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visual aid showing how packets flow along the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We’ll see a demo..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10837483-3B3A-4C5C-B30F-1372374BD287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What is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How do I get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0c0c0"/>
                </a:solidFill>
                <a:latin typeface="Arial"/>
              </a:rPr>
              <a:t>How do I use it?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9900"/>
                </a:solidFill>
                <a:latin typeface="Arial"/>
              </a:rPr>
              <a:t>Documentation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122AC575-EB3C-450B-BCF1-C033FA1C9F4B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Documentation – NS2 Documentation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NS2 Manual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Information about Otcl interpreter, C++ class hierarchy, parameters for various protocols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 u="sng">
                <a:solidFill>
                  <a:srgbClr val="336600"/>
                </a:solidFill>
                <a:uFillTx/>
                <a:latin typeface="Arial"/>
                <a:hlinkClick r:id="rId1"/>
              </a:rPr>
              <a:t>http://www.isi.edu/nsnam/ns/doc/index.html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Very detailed, useful when looking for something specific, like: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What are the shadowing models available for wireless? How do I select them?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How do I make my routing strategy to be Distance Vector routing?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4DEBC547-F841-428B-8D0B-7D2D48372866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What is NS2?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2362320"/>
            <a:ext cx="830556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ns-2 stands for Network Simulator version 2.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ns-2: is a discrete event simulator for networking research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Work at packet level.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Provide substantial support to simulate bunch of protocols like TCP, UDP, FTP, HTTP and DSR.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Simulate wired and wireless network.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primarily Unix based.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5E5D7D0B-A3D2-4510-938E-49CB7F42F5FC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Documentation – NS2 documentation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NS2 Tutorial by Marc Greis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 u="sng">
                <a:solidFill>
                  <a:srgbClr val="336600"/>
                </a:solidFill>
                <a:uFillTx/>
                <a:latin typeface="Arial"/>
                <a:hlinkClick r:id="rId1"/>
              </a:rPr>
              <a:t>http://www.isi.edu/nsnam/ns/tutorial/index.html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Good starting point for understanding the overall structure of NS2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What is the relation between c++ classes and Otcl classes?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basic info on instantiating NS2 instance, tcl scripting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0A505395-37F0-4E53-B089-049EB6CD63AE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Documentation – NS2 Documentation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NS2 for beginners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u="sng">
                <a:solidFill>
                  <a:srgbClr val="336600"/>
                </a:solidFill>
                <a:uFillTx/>
                <a:latin typeface="Arial"/>
                <a:hlinkClick r:id="rId1"/>
              </a:rPr>
              <a:t>http://www-sop.inria.fr/maestro/personnel/Eitan.Altman/COURS-NS/n3.pdf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More detailed than Marc Greis’ Tutorial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More info on getting it up and running – rather than internals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What does each line of a tcl script do?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900"/>
                </a:solidFill>
                <a:latin typeface="Arial"/>
              </a:rPr>
              <a:t>Most common examples of trace formats that are useful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5F8516BF-E898-4928-9209-D8DB30322E30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Documentation – Tcl Documentation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838080" y="2362320"/>
            <a:ext cx="769284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Tcl Tutorial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http://www.tcl.tk/man/tcl8.5/tutorial/tcltutorial.html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Tcl Manual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All commands and their explanation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9900"/>
                </a:solidFill>
                <a:latin typeface="Arial"/>
              </a:rPr>
              <a:t>http://www.tcl.tk/man/tcl8.6/TclCmd/contents.htm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87F576FD-1B55-4B0A-B87A-542DFF3950CB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pic>
        <p:nvPicPr>
          <p:cNvPr id="382" name="Picture 6" descr=""/>
          <p:cNvPicPr/>
          <p:nvPr/>
        </p:nvPicPr>
        <p:blipFill>
          <a:blip r:embed="rId1"/>
          <a:stretch/>
        </p:blipFill>
        <p:spPr>
          <a:xfrm>
            <a:off x="3505320" y="3124080"/>
            <a:ext cx="195372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What is NS2?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(contd…)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2362320"/>
            <a:ext cx="8076960" cy="372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TCL as its scripting language.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ns-2 is a standard experiment environment in research community.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otcl: Object-oriented support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tclcl: C++ and otcl linkage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BF5C0201-940E-489C-A495-6F72C29BE7F6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BE782759-057D-4A67-8CC5-D10EE966A568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1066680" y="2590920"/>
            <a:ext cx="7389360" cy="3809520"/>
          </a:xfrm>
          <a:prstGeom prst="rect">
            <a:avLst/>
          </a:prstGeom>
          <a:ln w="9360"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What is NS2?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(contd…)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81680" y="632448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D48FB4E-C656-413B-B5DF-077CD80BB7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838080"/>
            <a:ext cx="779256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NS Status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4400" y="2362320"/>
            <a:ext cx="7772040" cy="4495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ns-2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100K lines of C++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70K lines of OTcl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50K+ lines of test suite, examples, docs</a:t>
            </a:r>
            <a:endParaRPr b="0" lang="en-IN" sz="2800" spc="-1" strike="noStrike">
              <a:latin typeface="Arial"/>
            </a:endParaRPr>
          </a:p>
          <a:p>
            <a:pPr marL="341280" indent="-3409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Platforms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Most UNIX and UNIX-like systems (FreeBSD, Linux, Sun Solaris)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Window 95/98/NT with Cygwin</a:t>
            </a:r>
            <a:endParaRPr b="0" lang="en-IN" sz="28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(Emulation only for FreeBSD for now)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0A3C1ADE-85E4-4E43-AE7B-F89580C5A31A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Why two language? (Tcl &amp; C++)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2362320"/>
            <a:ext cx="830556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C++: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Detailed protocol simulations require systems programming language (byte manipulation, packet processing, algorithm implementation)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Run time speed is important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Turn around time (run simulation, find bug, fix bug,recompile, re-run) is slower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Tcl: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Simulation of slightly varying parameters or configurations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quickly exploring a number of scenarios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iteration time (change the model and re -run) is more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important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6EEEAF21-6404-46A8-8948-456049A22C5B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2901E017-A6C6-4E2D-822F-F107E50BB82F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62120" y="762120"/>
            <a:ext cx="792432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Otcl and C++: The Duality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1182600" y="5105520"/>
            <a:ext cx="7772040" cy="1676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OTcl (object variant of Tcl) and C++ share class hierarchy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TclCL is glue library that makes it easy to share functions, variables, etc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523880" y="2778120"/>
            <a:ext cx="2590560" cy="2133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1676520" y="32353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1905120" y="29304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2209680" y="32353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8"/>
          <p:cNvSpPr/>
          <p:nvPr/>
        </p:nvSpPr>
        <p:spPr>
          <a:xfrm flipH="1">
            <a:off x="1904760" y="3082680"/>
            <a:ext cx="15264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9"/>
          <p:cNvSpPr/>
          <p:nvPr/>
        </p:nvSpPr>
        <p:spPr>
          <a:xfrm>
            <a:off x="2209680" y="308268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2666880" y="376884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2438280" y="40734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3048120" y="40734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3352680" y="43783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2743200" y="43783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5"/>
          <p:cNvSpPr/>
          <p:nvPr/>
        </p:nvSpPr>
        <p:spPr>
          <a:xfrm flipH="1">
            <a:off x="2590560" y="3921120"/>
            <a:ext cx="22860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6"/>
          <p:cNvSpPr/>
          <p:nvPr/>
        </p:nvSpPr>
        <p:spPr>
          <a:xfrm>
            <a:off x="2971800" y="3921120"/>
            <a:ext cx="3045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7"/>
          <p:cNvSpPr/>
          <p:nvPr/>
        </p:nvSpPr>
        <p:spPr>
          <a:xfrm flipH="1">
            <a:off x="2971800" y="422568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8"/>
          <p:cNvSpPr/>
          <p:nvPr/>
        </p:nvSpPr>
        <p:spPr>
          <a:xfrm>
            <a:off x="3352680" y="422568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"/>
          <p:cNvSpPr/>
          <p:nvPr/>
        </p:nvSpPr>
        <p:spPr>
          <a:xfrm>
            <a:off x="4343400" y="2778120"/>
            <a:ext cx="2590560" cy="2133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0"/>
          <p:cNvSpPr/>
          <p:nvPr/>
        </p:nvSpPr>
        <p:spPr>
          <a:xfrm>
            <a:off x="5867280" y="46069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1"/>
          <p:cNvSpPr/>
          <p:nvPr/>
        </p:nvSpPr>
        <p:spPr>
          <a:xfrm>
            <a:off x="6095880" y="43020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2"/>
          <p:cNvSpPr/>
          <p:nvPr/>
        </p:nvSpPr>
        <p:spPr>
          <a:xfrm>
            <a:off x="6400800" y="46069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3"/>
          <p:cNvSpPr/>
          <p:nvPr/>
        </p:nvSpPr>
        <p:spPr>
          <a:xfrm flipH="1">
            <a:off x="6095880" y="4454280"/>
            <a:ext cx="15228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4"/>
          <p:cNvSpPr/>
          <p:nvPr/>
        </p:nvSpPr>
        <p:spPr>
          <a:xfrm>
            <a:off x="6400800" y="4454280"/>
            <a:ext cx="228600" cy="1526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5"/>
          <p:cNvSpPr/>
          <p:nvPr/>
        </p:nvSpPr>
        <p:spPr>
          <a:xfrm>
            <a:off x="4724280" y="300672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6"/>
          <p:cNvSpPr/>
          <p:nvPr/>
        </p:nvSpPr>
        <p:spPr>
          <a:xfrm>
            <a:off x="4495680" y="331164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7"/>
          <p:cNvSpPr/>
          <p:nvPr/>
        </p:nvSpPr>
        <p:spPr>
          <a:xfrm>
            <a:off x="5105520" y="331164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8"/>
          <p:cNvSpPr/>
          <p:nvPr/>
        </p:nvSpPr>
        <p:spPr>
          <a:xfrm>
            <a:off x="5410080" y="36162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9"/>
          <p:cNvSpPr/>
          <p:nvPr/>
        </p:nvSpPr>
        <p:spPr>
          <a:xfrm>
            <a:off x="4800600" y="3616200"/>
            <a:ext cx="380520" cy="151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30"/>
          <p:cNvSpPr/>
          <p:nvPr/>
        </p:nvSpPr>
        <p:spPr>
          <a:xfrm flipH="1">
            <a:off x="4647960" y="3159000"/>
            <a:ext cx="22860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31"/>
          <p:cNvSpPr/>
          <p:nvPr/>
        </p:nvSpPr>
        <p:spPr>
          <a:xfrm>
            <a:off x="5029200" y="3159000"/>
            <a:ext cx="30456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32"/>
          <p:cNvSpPr/>
          <p:nvPr/>
        </p:nvSpPr>
        <p:spPr>
          <a:xfrm flipH="1">
            <a:off x="5029200" y="3463920"/>
            <a:ext cx="22860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33"/>
          <p:cNvSpPr/>
          <p:nvPr/>
        </p:nvSpPr>
        <p:spPr>
          <a:xfrm>
            <a:off x="5410080" y="3463920"/>
            <a:ext cx="22860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4"/>
          <p:cNvSpPr/>
          <p:nvPr/>
        </p:nvSpPr>
        <p:spPr>
          <a:xfrm>
            <a:off x="6301080" y="2743200"/>
            <a:ext cx="5925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C++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5"/>
          <p:cNvSpPr/>
          <p:nvPr/>
        </p:nvSpPr>
        <p:spPr>
          <a:xfrm>
            <a:off x="1641240" y="4495680"/>
            <a:ext cx="5256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otcl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6"/>
          <p:cNvSpPr/>
          <p:nvPr/>
        </p:nvSpPr>
        <p:spPr>
          <a:xfrm>
            <a:off x="3352680" y="3032280"/>
            <a:ext cx="1676160" cy="1041120"/>
          </a:xfrm>
          <a:custGeom>
            <a:avLst/>
            <a:gdLst/>
            <a:ahLst/>
            <a:rect l="l" t="t" r="r" b="b"/>
            <a:pathLst>
              <a:path w="1056" h="656">
                <a:moveTo>
                  <a:pt x="0" y="656"/>
                </a:moveTo>
                <a:cubicBezTo>
                  <a:pt x="104" y="408"/>
                  <a:pt x="208" y="160"/>
                  <a:pt x="384" y="80"/>
                </a:cubicBezTo>
                <a:cubicBezTo>
                  <a:pt x="560" y="0"/>
                  <a:pt x="944" y="160"/>
                  <a:pt x="1056" y="176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7"/>
          <p:cNvSpPr/>
          <p:nvPr/>
        </p:nvSpPr>
        <p:spPr>
          <a:xfrm>
            <a:off x="3048120" y="3844800"/>
            <a:ext cx="2158560" cy="1028520"/>
          </a:xfrm>
          <a:custGeom>
            <a:avLst/>
            <a:gdLst/>
            <a:ahLst/>
            <a:rect l="l" t="t" r="r" b="b"/>
            <a:pathLst>
              <a:path w="1360" h="648">
                <a:moveTo>
                  <a:pt x="0" y="432"/>
                </a:moveTo>
                <a:cubicBezTo>
                  <a:pt x="472" y="540"/>
                  <a:pt x="944" y="648"/>
                  <a:pt x="1152" y="576"/>
                </a:cubicBezTo>
                <a:cubicBezTo>
                  <a:pt x="1360" y="504"/>
                  <a:pt x="1232" y="96"/>
                  <a:pt x="1248" y="0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8"/>
          <p:cNvSpPr/>
          <p:nvPr/>
        </p:nvSpPr>
        <p:spPr>
          <a:xfrm>
            <a:off x="3657600" y="3844800"/>
            <a:ext cx="2082600" cy="1028520"/>
          </a:xfrm>
          <a:custGeom>
            <a:avLst/>
            <a:gdLst/>
            <a:ahLst/>
            <a:rect l="l" t="t" r="r" b="b"/>
            <a:pathLst>
              <a:path w="1312" h="648">
                <a:moveTo>
                  <a:pt x="0" y="432"/>
                </a:moveTo>
                <a:cubicBezTo>
                  <a:pt x="448" y="540"/>
                  <a:pt x="896" y="648"/>
                  <a:pt x="1104" y="576"/>
                </a:cubicBezTo>
                <a:cubicBezTo>
                  <a:pt x="1312" y="504"/>
                  <a:pt x="1280" y="252"/>
                  <a:pt x="1248" y="0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9"/>
          <p:cNvSpPr/>
          <p:nvPr/>
        </p:nvSpPr>
        <p:spPr>
          <a:xfrm>
            <a:off x="2514600" y="2955960"/>
            <a:ext cx="1904760" cy="1117080"/>
          </a:xfrm>
          <a:custGeom>
            <a:avLst/>
            <a:gdLst/>
            <a:ahLst/>
            <a:rect l="l" t="t" r="r" b="b"/>
            <a:pathLst>
              <a:path w="1200" h="704">
                <a:moveTo>
                  <a:pt x="0" y="704"/>
                </a:moveTo>
                <a:cubicBezTo>
                  <a:pt x="68" y="432"/>
                  <a:pt x="136" y="160"/>
                  <a:pt x="336" y="80"/>
                </a:cubicBezTo>
                <a:cubicBezTo>
                  <a:pt x="536" y="0"/>
                  <a:pt x="868" y="112"/>
                  <a:pt x="1200" y="224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0"/>
          <p:cNvSpPr/>
          <p:nvPr/>
        </p:nvSpPr>
        <p:spPr>
          <a:xfrm>
            <a:off x="2971800" y="2727360"/>
            <a:ext cx="1676160" cy="1041120"/>
          </a:xfrm>
          <a:custGeom>
            <a:avLst/>
            <a:gdLst/>
            <a:ahLst/>
            <a:rect l="l" t="t" r="r" b="b"/>
            <a:pathLst>
              <a:path w="1056" h="656">
                <a:moveTo>
                  <a:pt x="0" y="656"/>
                </a:moveTo>
                <a:cubicBezTo>
                  <a:pt x="80" y="408"/>
                  <a:pt x="160" y="160"/>
                  <a:pt x="336" y="80"/>
                </a:cubicBezTo>
                <a:cubicBezTo>
                  <a:pt x="512" y="0"/>
                  <a:pt x="784" y="88"/>
                  <a:pt x="1056" y="176"/>
                </a:cubicBezTo>
              </a:path>
            </a:pathLst>
          </a:custGeom>
          <a:noFill/>
          <a:ln w="9360">
            <a:solidFill>
              <a:schemeClr val="tx1"/>
            </a:solidFill>
            <a:custDash>
              <a:ds d="500000" sp="4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1"/>
          <p:cNvSpPr/>
          <p:nvPr/>
        </p:nvSpPr>
        <p:spPr>
          <a:xfrm>
            <a:off x="3657600" y="3784680"/>
            <a:ext cx="1142640" cy="51660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C++/OTcl 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split objects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4240" y="6242040"/>
            <a:ext cx="587160" cy="488520"/>
          </a:xfrm>
          <a:prstGeom prst="rect">
            <a:avLst/>
          </a:prstGeom>
          <a:noFill/>
          <a:ln w="9360">
            <a:noFill/>
          </a:ln>
        </p:spPr>
        <p:txBody>
          <a:bodyPr anchor="b" anchorCtr="1"/>
          <a:p>
            <a:pPr>
              <a:lnSpc>
                <a:spcPct val="100000"/>
              </a:lnSpc>
            </a:pPr>
            <a:fld id="{6CF511B0-E2EF-4A46-BEE9-BCFDF7377949}" type="slidenum">
              <a:rPr b="1" lang="en-IN" sz="2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2600" spc="-1" strike="noStrike">
              <a:latin typeface="Times New Roman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143000" y="762120"/>
            <a:ext cx="64004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rial"/>
              </a:rPr>
              <a:t>ns-2 Directory Structure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17" name="Group 3"/>
          <p:cNvGrpSpPr/>
          <p:nvPr/>
        </p:nvGrpSpPr>
        <p:grpSpPr>
          <a:xfrm>
            <a:off x="1066680" y="2209680"/>
            <a:ext cx="7086240" cy="3124080"/>
            <a:chOff x="1066680" y="2209680"/>
            <a:chExt cx="7086240" cy="3124080"/>
          </a:xfrm>
        </p:grpSpPr>
        <p:sp>
          <p:nvSpPr>
            <p:cNvPr id="218" name="CustomShape 4"/>
            <p:cNvSpPr/>
            <p:nvPr/>
          </p:nvSpPr>
          <p:spPr>
            <a:xfrm>
              <a:off x="3581280" y="220968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sim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9" name="CustomShape 5"/>
            <p:cNvSpPr/>
            <p:nvPr/>
          </p:nvSpPr>
          <p:spPr>
            <a:xfrm>
              <a:off x="228600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tk8.0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0" name="CustomShape 6"/>
            <p:cNvSpPr/>
            <p:nvPr/>
          </p:nvSpPr>
          <p:spPr>
            <a:xfrm>
              <a:off x="358128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otcl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1" name="CustomShape 7"/>
            <p:cNvSpPr/>
            <p:nvPr/>
          </p:nvSpPr>
          <p:spPr>
            <a:xfrm>
              <a:off x="480060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Tcl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2" name="CustomShape 8"/>
            <p:cNvSpPr/>
            <p:nvPr/>
          </p:nvSpPr>
          <p:spPr>
            <a:xfrm>
              <a:off x="106668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tcl8.0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3" name="CustomShape 9"/>
            <p:cNvSpPr/>
            <p:nvPr/>
          </p:nvSpPr>
          <p:spPr>
            <a:xfrm>
              <a:off x="601992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ns-2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4" name="CustomShape 10"/>
            <p:cNvSpPr/>
            <p:nvPr/>
          </p:nvSpPr>
          <p:spPr>
            <a:xfrm>
              <a:off x="7238880" y="30481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nam-1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5" name="CustomShape 11"/>
            <p:cNvSpPr/>
            <p:nvPr/>
          </p:nvSpPr>
          <p:spPr>
            <a:xfrm>
              <a:off x="5486400" y="403848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tcl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6" name="CustomShape 12"/>
            <p:cNvSpPr/>
            <p:nvPr/>
          </p:nvSpPr>
          <p:spPr>
            <a:xfrm>
              <a:off x="3505320" y="48769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ex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7" name="CustomShape 13"/>
            <p:cNvSpPr/>
            <p:nvPr/>
          </p:nvSpPr>
          <p:spPr>
            <a:xfrm>
              <a:off x="4724280" y="48769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test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8" name="CustomShape 14"/>
            <p:cNvSpPr/>
            <p:nvPr/>
          </p:nvSpPr>
          <p:spPr>
            <a:xfrm>
              <a:off x="5867280" y="4876920"/>
              <a:ext cx="914040" cy="45684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</a:rPr>
                <a:t>lib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29" name="Line 15"/>
            <p:cNvSpPr/>
            <p:nvPr/>
          </p:nvSpPr>
          <p:spPr>
            <a:xfrm flipH="1">
              <a:off x="1600200" y="2666880"/>
              <a:ext cx="236196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16"/>
            <p:cNvSpPr/>
            <p:nvPr/>
          </p:nvSpPr>
          <p:spPr>
            <a:xfrm flipH="1">
              <a:off x="2819160" y="2666880"/>
              <a:ext cx="114300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17"/>
            <p:cNvSpPr/>
            <p:nvPr/>
          </p:nvSpPr>
          <p:spPr>
            <a:xfrm>
              <a:off x="3962160" y="2666880"/>
              <a:ext cx="36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18"/>
            <p:cNvSpPr/>
            <p:nvPr/>
          </p:nvSpPr>
          <p:spPr>
            <a:xfrm>
              <a:off x="3962160" y="2666880"/>
              <a:ext cx="129564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19"/>
            <p:cNvSpPr/>
            <p:nvPr/>
          </p:nvSpPr>
          <p:spPr>
            <a:xfrm>
              <a:off x="3962160" y="2666880"/>
              <a:ext cx="251460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20"/>
            <p:cNvSpPr/>
            <p:nvPr/>
          </p:nvSpPr>
          <p:spPr>
            <a:xfrm>
              <a:off x="3962160" y="2666880"/>
              <a:ext cx="373392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21"/>
            <p:cNvSpPr/>
            <p:nvPr/>
          </p:nvSpPr>
          <p:spPr>
            <a:xfrm flipH="1">
              <a:off x="5943600" y="3504960"/>
              <a:ext cx="533160" cy="5335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2"/>
            <p:cNvSpPr/>
            <p:nvPr/>
          </p:nvSpPr>
          <p:spPr>
            <a:xfrm>
              <a:off x="6481080" y="4003560"/>
              <a:ext cx="3729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</a:rPr>
                <a:t>...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7" name="Line 23"/>
            <p:cNvSpPr/>
            <p:nvPr/>
          </p:nvSpPr>
          <p:spPr>
            <a:xfrm flipH="1">
              <a:off x="3962160" y="4495680"/>
              <a:ext cx="190512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24"/>
            <p:cNvSpPr/>
            <p:nvPr/>
          </p:nvSpPr>
          <p:spPr>
            <a:xfrm flipH="1">
              <a:off x="5257800" y="4495680"/>
              <a:ext cx="60948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25"/>
            <p:cNvSpPr/>
            <p:nvPr/>
          </p:nvSpPr>
          <p:spPr>
            <a:xfrm>
              <a:off x="5867280" y="4495680"/>
              <a:ext cx="457200" cy="380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6"/>
            <p:cNvSpPr/>
            <p:nvPr/>
          </p:nvSpPr>
          <p:spPr>
            <a:xfrm>
              <a:off x="6877800" y="4876920"/>
              <a:ext cx="3729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Arial"/>
                </a:rPr>
                <a:t>...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41" name="CustomShape 27"/>
          <p:cNvSpPr/>
          <p:nvPr/>
        </p:nvSpPr>
        <p:spPr>
          <a:xfrm>
            <a:off x="4191120" y="3657600"/>
            <a:ext cx="990360" cy="456840"/>
          </a:xfrm>
          <a:prstGeom prst="wedgeRoundRectCallout">
            <a:avLst>
              <a:gd name="adj1" fmla="val 70514"/>
              <a:gd name="adj2" fmla="val 64931"/>
              <a:gd name="adj3" fmla="val 16667"/>
            </a:avLst>
          </a:prstGeom>
          <a:solidFill>
            <a:srgbClr val="ffff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tcl 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28"/>
          <p:cNvSpPr/>
          <p:nvPr/>
        </p:nvSpPr>
        <p:spPr>
          <a:xfrm>
            <a:off x="2133720" y="4419720"/>
            <a:ext cx="1142640" cy="456840"/>
          </a:xfrm>
          <a:prstGeom prst="wedgeRoundRectCallout">
            <a:avLst>
              <a:gd name="adj1" fmla="val 72500"/>
              <a:gd name="adj2" fmla="val 93750"/>
              <a:gd name="adj3" fmla="val 16667"/>
            </a:avLst>
          </a:prstGeom>
          <a:solidFill>
            <a:srgbClr val="ffff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CustomShape 29"/>
          <p:cNvSpPr/>
          <p:nvPr/>
        </p:nvSpPr>
        <p:spPr>
          <a:xfrm>
            <a:off x="3657600" y="5486400"/>
            <a:ext cx="1828440" cy="456840"/>
          </a:xfrm>
          <a:prstGeom prst="wedgeRoundRectCallout">
            <a:avLst>
              <a:gd name="adj1" fmla="val 33856"/>
              <a:gd name="adj2" fmla="val -85764"/>
              <a:gd name="adj3" fmla="val 16667"/>
            </a:avLst>
          </a:prstGeom>
          <a:solidFill>
            <a:srgbClr val="ffff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validation test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30"/>
          <p:cNvSpPr/>
          <p:nvPr/>
        </p:nvSpPr>
        <p:spPr>
          <a:xfrm>
            <a:off x="6858000" y="3657600"/>
            <a:ext cx="1294920" cy="456840"/>
          </a:xfrm>
          <a:prstGeom prst="wedgeRoundRectCallout">
            <a:avLst>
              <a:gd name="adj1" fmla="val -52204"/>
              <a:gd name="adj2" fmla="val -85069"/>
              <a:gd name="adj3" fmla="val 16667"/>
            </a:avLst>
          </a:prstGeom>
          <a:solidFill>
            <a:srgbClr val="ffff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C++ 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31"/>
          <p:cNvSpPr/>
          <p:nvPr/>
        </p:nvSpPr>
        <p:spPr>
          <a:xfrm>
            <a:off x="6400800" y="5486400"/>
            <a:ext cx="1676160" cy="456840"/>
          </a:xfrm>
          <a:prstGeom prst="wedgeRoundRectCallout">
            <a:avLst>
              <a:gd name="adj1" fmla="val -32199"/>
              <a:gd name="adj2" fmla="val -85764"/>
              <a:gd name="adj3" fmla="val 16667"/>
            </a:avLst>
          </a:prstGeom>
          <a:solidFill>
            <a:srgbClr val="ffff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tcl code core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00"/>
      </a:lt2>
      <a:accent1>
        <a:srgbClr val="ffcc99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b900"/>
      </a:accent6>
      <a:hlink>
        <a:srgbClr val="336600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00"/>
      </a:lt2>
      <a:accent1>
        <a:srgbClr val="ffcc99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b900"/>
      </a:accent6>
      <a:hlink>
        <a:srgbClr val="336600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00"/>
      </a:lt2>
      <a:accent1>
        <a:srgbClr val="ffcc99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b900"/>
      </a:accent6>
      <a:hlink>
        <a:srgbClr val="336600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00"/>
      </a:lt2>
      <a:accent1>
        <a:srgbClr val="ffcc99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8ab900"/>
      </a:accent6>
      <a:hlink>
        <a:srgbClr val="336600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Application>LibreOffice/6.0.7.3$Linux_X86_64 LibreOffice_project/00m0$Build-3</Application>
  <Words>2137</Words>
  <Paragraphs>377</Paragraphs>
  <Company>utexas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2009-02-16T17:49:09Z</dcterms:created>
  <dc:creator>Preferred Customer</dc:creator>
  <dc:description/>
  <dc:language>en-IN</dc:language>
  <cp:lastModifiedBy/>
  <dcterms:modified xsi:type="dcterms:W3CDTF">2019-09-17T14:24:26Z</dcterms:modified>
  <cp:revision>60</cp:revision>
  <dc:subject/>
  <dc:title>Network Simulator Tutorial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utexas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33</vt:i4>
  </property>
</Properties>
</file>