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9" r:id="rId3"/>
    <p:sldId id="433" r:id="rId4"/>
    <p:sldId id="329" r:id="rId5"/>
    <p:sldId id="417" r:id="rId6"/>
    <p:sldId id="437" r:id="rId7"/>
    <p:sldId id="390" r:id="rId8"/>
    <p:sldId id="371" r:id="rId9"/>
    <p:sldId id="374" r:id="rId10"/>
    <p:sldId id="380" r:id="rId11"/>
    <p:sldId id="420" r:id="rId12"/>
    <p:sldId id="421" r:id="rId13"/>
    <p:sldId id="442" r:id="rId14"/>
    <p:sldId id="422" r:id="rId15"/>
    <p:sldId id="423" r:id="rId16"/>
    <p:sldId id="446" r:id="rId17"/>
    <p:sldId id="424" r:id="rId18"/>
    <p:sldId id="425" r:id="rId19"/>
    <p:sldId id="447" r:id="rId20"/>
    <p:sldId id="426" r:id="rId21"/>
    <p:sldId id="438" r:id="rId22"/>
    <p:sldId id="427" r:id="rId23"/>
    <p:sldId id="428" r:id="rId24"/>
    <p:sldId id="429" r:id="rId25"/>
    <p:sldId id="445" r:id="rId26"/>
    <p:sldId id="419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354" autoAdjust="0"/>
    <p:restoredTop sz="98017" autoAdjust="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23B536-8E53-4BF4-99B4-41CF14D6CB4B}" type="datetimeFigureOut">
              <a:rPr lang="en-US" smtClean="0"/>
              <a:pPr/>
              <a:t>18-Feb-11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519ECA-5D9D-4A22-A46E-E0194AAEC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32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540.24243" units="1/in"/>
          <inkml:channelProperty channel="Y" name="resolution" value="2540.15503" units="1/in"/>
          <inkml:channelProperty channel="F" name="resolution" value="0" units="1/dev"/>
        </inkml:channelProperties>
      </inkml:inkSource>
      <inkml:timestamp xml:id="ts0" timeString="2010-01-05T15:25:12.6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 89,'17'-8'34,"-17"8"-30,0 0-4,0 0-34,0 0-4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5716903-D4F8-44C3-98E7-F4DB290B7168}" type="datetimeFigureOut">
              <a:rPr lang="en-US" smtClean="0"/>
              <a:pPr/>
              <a:t>18-Feb-11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CA00D6A-0005-4EA6-BE0A-3177E894C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0D6A-0005-4EA6-BE0A-3177E894CF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Chase-Lev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thing fence</a:t>
            </a:r>
            <a:r>
              <a:rPr lang="en-US" baseline="0" dirty="0" smtClean="0"/>
              <a:t> flushes has to be the last value written…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0D6A-0005-4EA6-BE0A-3177E894CF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0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FD can not handle Lam0, Fas0, Fast1c.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PD can handle Lam0 and Fast0 partially, and Fast1c fully.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66612">
              <a:defRPr/>
            </a:pPr>
            <a:r>
              <a:rPr lang="en-US" dirty="0" smtClean="0"/>
              <a:t>Unclear even with concrete WMM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7BBDA1-40FB-4857-8E8F-6ACD8BE94A89}" type="datetime1">
              <a:rPr lang="en-US" smtClean="0"/>
              <a:t>18-Feb-11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781E5C-AD6D-44F7-9933-51F4491FD2AD}" type="datetime1">
              <a:rPr lang="en-US" smtClean="0"/>
              <a:t>18-Feb-11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7EADAE-7B7B-4DCB-9978-A3D708D0B02E}" type="datetime1">
              <a:rPr lang="en-US" smtClean="0"/>
              <a:t>18-Feb-11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4D24D8-642E-4143-BE46-44648122BD5B}" type="datetime1">
              <a:rPr lang="en-US" smtClean="0"/>
              <a:t>18-Feb-11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AC68C4-84E9-4849-9563-BF3BD5B17370}" type="datetime1">
              <a:rPr lang="en-US" smtClean="0"/>
              <a:t>18-Feb-11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AFA15C-E705-4757-8B30-879AC9601A3C}" type="datetime1">
              <a:rPr lang="en-US" smtClean="0"/>
              <a:t>18-Feb-11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D5AA0-7F86-4E90-BD54-FDAD51F55810}" type="datetime1">
              <a:rPr lang="en-US" smtClean="0"/>
              <a:t>18-Feb-11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64A2D5-C3B0-478D-9C51-B5B24FB0849C}" type="datetime1">
              <a:rPr lang="en-US" smtClean="0"/>
              <a:t>18-Feb-11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727B57-3686-425B-AC90-462202232B8D}" type="datetime1">
              <a:rPr lang="en-US" smtClean="0"/>
              <a:t>18-Feb-11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546653-D7D0-43CA-9D80-D7F377678A42}" type="datetime1">
              <a:rPr lang="en-US" smtClean="0"/>
              <a:t>18-Feb-11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93E18BB-5D84-4BEF-8C0D-FEE01BB00A4E}" type="datetime1">
              <a:rPr lang="en-US" smtClean="0"/>
              <a:t>18-Feb-11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FE0893E-4E84-45A6-9C97-B60ABFBBA19C}" type="datetime1">
              <a:rPr lang="en-US" smtClean="0"/>
              <a:t>18-Feb-11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975104"/>
          </a:xfrm>
        </p:spPr>
        <p:txBody>
          <a:bodyPr/>
          <a:lstStyle/>
          <a:p>
            <a:pPr algn="ctr"/>
            <a:r>
              <a:rPr lang="en-US" sz="3600" dirty="0" smtClean="0"/>
              <a:t>Automatic verification </a:t>
            </a:r>
            <a:br>
              <a:rPr lang="en-US" sz="3600" dirty="0" smtClean="0"/>
            </a:br>
            <a:r>
              <a:rPr lang="en-US" sz="3600" dirty="0" smtClean="0"/>
              <a:t>and fence inference </a:t>
            </a:r>
            <a:br>
              <a:rPr lang="en-US" sz="3600" dirty="0" smtClean="0"/>
            </a:br>
            <a:r>
              <a:rPr lang="en-US" sz="3600" dirty="0" smtClean="0"/>
              <a:t>for relaxed memory models</a:t>
            </a:r>
            <a:endParaRPr lang="en-US" sz="3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5793" y="3810000"/>
            <a:ext cx="7512415" cy="1085910"/>
            <a:chOff x="762000" y="3810000"/>
            <a:chExt cx="7512415" cy="1085910"/>
          </a:xfrm>
        </p:grpSpPr>
        <p:grpSp>
          <p:nvGrpSpPr>
            <p:cNvPr id="11" name="Group 10"/>
            <p:cNvGrpSpPr/>
            <p:nvPr/>
          </p:nvGrpSpPr>
          <p:grpSpPr>
            <a:xfrm>
              <a:off x="3990723" y="3810000"/>
              <a:ext cx="2292359" cy="1085910"/>
              <a:chOff x="3990723" y="3810000"/>
              <a:chExt cx="2292359" cy="108591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90723" y="3810000"/>
                <a:ext cx="22923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800" dirty="0" smtClean="0"/>
                  <a:t>Martin </a:t>
                </a:r>
                <a:r>
                  <a:rPr lang="en-US" sz="2800" dirty="0" err="1" smtClean="0"/>
                  <a:t>Vechev</a:t>
                </a:r>
                <a:endParaRPr lang="en-US" sz="28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296865" y="4495800"/>
                <a:ext cx="16800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000" dirty="0" smtClean="0">
                    <a:solidFill>
                      <a:prstClr val="white"/>
                    </a:solidFill>
                  </a:rPr>
                  <a:t>IBM Research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2000" y="3820180"/>
              <a:ext cx="3034805" cy="1075730"/>
              <a:chOff x="762000" y="3820180"/>
              <a:chExt cx="3034805" cy="10757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62000" y="3820180"/>
                <a:ext cx="30348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800" dirty="0" smtClean="0">
                    <a:solidFill>
                      <a:prstClr val="white"/>
                    </a:solidFill>
                  </a:rPr>
                  <a:t>Michael </a:t>
                </a:r>
                <a:r>
                  <a:rPr lang="en-US" sz="2800" dirty="0" err="1" smtClean="0">
                    <a:solidFill>
                      <a:prstClr val="white"/>
                    </a:solidFill>
                  </a:rPr>
                  <a:t>Kuperstein</a:t>
                </a:r>
                <a:endParaRPr lang="en-US" sz="28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03091" y="4495800"/>
                <a:ext cx="1152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000" dirty="0" err="1" smtClean="0">
                    <a:solidFill>
                      <a:prstClr val="white"/>
                    </a:solidFill>
                  </a:rPr>
                  <a:t>Technion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7000" y="3810000"/>
              <a:ext cx="1797415" cy="1085910"/>
              <a:chOff x="6477000" y="3810000"/>
              <a:chExt cx="1797415" cy="10859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477000" y="3810000"/>
                <a:ext cx="17974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800" dirty="0" err="1" smtClean="0">
                    <a:solidFill>
                      <a:schemeClr val="accent3"/>
                    </a:solidFill>
                  </a:rPr>
                  <a:t>Eran</a:t>
                </a:r>
                <a:r>
                  <a:rPr lang="en-US" sz="28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accent3"/>
                    </a:solidFill>
                  </a:rPr>
                  <a:t>Yahav</a:t>
                </a:r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99396" y="4495800"/>
                <a:ext cx="1152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buClr>
                    <a:srgbClr val="D6ECFF"/>
                  </a:buClr>
                  <a:buSzPct val="95000"/>
                </a:pPr>
                <a:r>
                  <a:rPr lang="en-US" sz="2000" dirty="0" err="1" smtClean="0">
                    <a:solidFill>
                      <a:prstClr val="white"/>
                    </a:solidFill>
                  </a:rPr>
                  <a:t>Technion</a:t>
                </a: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9206" y="6324600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(FMCAD’10, PLDI’11)</a:t>
            </a:r>
            <a:endParaRPr lang="en-US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Approach: Recipe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Compute reachable states for the program</a:t>
            </a:r>
          </a:p>
          <a:p>
            <a:endParaRPr lang="en-US" sz="3200" dirty="0" smtClean="0"/>
          </a:p>
          <a:p>
            <a:r>
              <a:rPr lang="en-US" sz="3200" dirty="0" smtClean="0"/>
              <a:t>Compute constraints on execution that guarantee that all “bad states” are avoided</a:t>
            </a:r>
          </a:p>
          <a:p>
            <a:endParaRPr lang="en-US" sz="3200" dirty="0" smtClean="0"/>
          </a:p>
          <a:p>
            <a:r>
              <a:rPr lang="en-US" sz="3200" dirty="0" smtClean="0"/>
              <a:t>Implement the constraints with fences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066800" y="2514600"/>
            <a:ext cx="7467600" cy="3657600"/>
          </a:xfrm>
          <a:prstGeom prst="roundRect">
            <a:avLst/>
          </a:prstGeom>
          <a:solidFill>
            <a:srgbClr val="FF0000">
              <a:alpha val="9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Bad News [</a:t>
            </a:r>
            <a:r>
              <a:rPr lang="en-US" sz="3200" b="1" dirty="0" err="1"/>
              <a:t>Atig</a:t>
            </a:r>
            <a:r>
              <a:rPr lang="en-US" sz="3200" b="1" dirty="0"/>
              <a:t> et. </a:t>
            </a:r>
            <a:r>
              <a:rPr lang="en-US" sz="3200" b="1" dirty="0" smtClean="0"/>
              <a:t>al </a:t>
            </a:r>
            <a:r>
              <a:rPr lang="en-US" sz="3200" b="1" dirty="0"/>
              <a:t>POPL’10</a:t>
            </a:r>
            <a:r>
              <a:rPr lang="en-US" sz="3200" b="1" dirty="0" smtClean="0"/>
              <a:t>]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Reachability </a:t>
            </a:r>
            <a:r>
              <a:rPr lang="en-US" sz="3200" dirty="0" err="1" smtClean="0"/>
              <a:t>undecidable</a:t>
            </a:r>
            <a:r>
              <a:rPr lang="en-US" sz="3200" dirty="0" smtClean="0"/>
              <a:t> for RMO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Non-primitive recursive complexity for </a:t>
            </a:r>
            <a:r>
              <a:rPr lang="en-US" sz="3200" dirty="0" smtClean="0"/>
              <a:t>TSO/PSO</a:t>
            </a:r>
          </a:p>
          <a:p>
            <a:pPr algn="ctr"/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Buffers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733800" y="2853872"/>
            <a:ext cx="2057400" cy="458817"/>
            <a:chOff x="1143000" y="292100"/>
            <a:chExt cx="2057400" cy="458817"/>
          </a:xfrm>
        </p:grpSpPr>
        <p:sp>
          <p:nvSpPr>
            <p:cNvPr id="6" name="Rounded Rectangle 5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905000" y="2743200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P0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6400800" y="2897217"/>
            <a:ext cx="914400" cy="20828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</a:p>
          <a:p>
            <a:pPr algn="ctr"/>
            <a:r>
              <a:rPr lang="en-US" sz="1400" dirty="0" smtClean="0"/>
              <a:t>Memory</a:t>
            </a:r>
            <a:endParaRPr lang="en-US" sz="1400" dirty="0"/>
          </a:p>
        </p:txBody>
      </p:sp>
      <p:cxnSp>
        <p:nvCxnSpPr>
          <p:cNvPr id="16" name="Curved Connector 15"/>
          <p:cNvCxnSpPr>
            <a:stCxn id="14" idx="3"/>
          </p:cNvCxnSpPr>
          <p:nvPr/>
        </p:nvCxnSpPr>
        <p:spPr>
          <a:xfrm>
            <a:off x="2819400" y="3200400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5791200" y="3201714"/>
            <a:ext cx="609600" cy="4558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6"/>
          <p:cNvGrpSpPr/>
          <p:nvPr/>
        </p:nvGrpSpPr>
        <p:grpSpPr>
          <a:xfrm>
            <a:off x="3733800" y="4301672"/>
            <a:ext cx="2057400" cy="458817"/>
            <a:chOff x="1143000" y="292100"/>
            <a:chExt cx="2057400" cy="458817"/>
          </a:xfrm>
        </p:grpSpPr>
        <p:sp>
          <p:nvSpPr>
            <p:cNvPr id="19" name="Rounded Rectangle 18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1905000" y="4191000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P1</a:t>
            </a:r>
            <a:endParaRPr lang="en-US" sz="1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>
            <a:off x="2819400" y="4648200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5791200" y="4343400"/>
            <a:ext cx="609600" cy="306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5"/>
          <p:cNvGrpSpPr/>
          <p:nvPr/>
        </p:nvGrpSpPr>
        <p:grpSpPr>
          <a:xfrm>
            <a:off x="3733800" y="3124200"/>
            <a:ext cx="2057400" cy="458817"/>
            <a:chOff x="1143000" y="292100"/>
            <a:chExt cx="2057400" cy="458817"/>
          </a:xfrm>
        </p:grpSpPr>
        <p:sp>
          <p:nvSpPr>
            <p:cNvPr id="31" name="Rounded Rectangle 30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39" name="Curved Connector 38"/>
          <p:cNvCxnSpPr/>
          <p:nvPr/>
        </p:nvCxnSpPr>
        <p:spPr>
          <a:xfrm>
            <a:off x="2819400" y="34707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15" idx="1"/>
          </p:cNvCxnSpPr>
          <p:nvPr/>
        </p:nvCxnSpPr>
        <p:spPr>
          <a:xfrm>
            <a:off x="5791200" y="3472042"/>
            <a:ext cx="609600" cy="4665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5"/>
          <p:cNvGrpSpPr/>
          <p:nvPr/>
        </p:nvGrpSpPr>
        <p:grpSpPr>
          <a:xfrm>
            <a:off x="3733800" y="2590800"/>
            <a:ext cx="2057400" cy="458817"/>
            <a:chOff x="1143000" y="292100"/>
            <a:chExt cx="2057400" cy="458817"/>
          </a:xfrm>
        </p:grpSpPr>
        <p:sp>
          <p:nvSpPr>
            <p:cNvPr id="42" name="Rounded Rectangle 41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50" name="Curved Connector 49"/>
          <p:cNvCxnSpPr/>
          <p:nvPr/>
        </p:nvCxnSpPr>
        <p:spPr>
          <a:xfrm>
            <a:off x="2819400" y="29373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>
            <a:off x="5791200" y="2938642"/>
            <a:ext cx="609600" cy="4903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66"/>
          <p:cNvGrpSpPr/>
          <p:nvPr/>
        </p:nvGrpSpPr>
        <p:grpSpPr>
          <a:xfrm>
            <a:off x="3733800" y="4038600"/>
            <a:ext cx="2057400" cy="458817"/>
            <a:chOff x="1143000" y="292100"/>
            <a:chExt cx="2057400" cy="458817"/>
          </a:xfrm>
        </p:grpSpPr>
        <p:sp>
          <p:nvSpPr>
            <p:cNvPr id="53" name="Rounded Rectangle 52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61" name="Curved Connector 60"/>
          <p:cNvCxnSpPr/>
          <p:nvPr/>
        </p:nvCxnSpPr>
        <p:spPr>
          <a:xfrm>
            <a:off x="2819400" y="43851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flipV="1">
            <a:off x="5791200" y="4114800"/>
            <a:ext cx="609600" cy="27164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6"/>
          <p:cNvGrpSpPr/>
          <p:nvPr/>
        </p:nvGrpSpPr>
        <p:grpSpPr>
          <a:xfrm>
            <a:off x="3733800" y="4572000"/>
            <a:ext cx="2057400" cy="458817"/>
            <a:chOff x="1143000" y="292100"/>
            <a:chExt cx="2057400" cy="458817"/>
          </a:xfrm>
        </p:grpSpPr>
        <p:sp>
          <p:nvSpPr>
            <p:cNvPr id="64" name="Rounded Rectangle 63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72" name="Curved Connector 71"/>
          <p:cNvCxnSpPr/>
          <p:nvPr/>
        </p:nvCxnSpPr>
        <p:spPr>
          <a:xfrm>
            <a:off x="2819400" y="4918528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flipV="1">
            <a:off x="5791200" y="4613728"/>
            <a:ext cx="609600" cy="306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124200" y="26670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124200" y="2907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ent1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124200" y="318304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124200" y="410028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ent0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24200" y="436958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124200" y="46453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</a:t>
            </a:r>
            <a:endParaRPr lang="en-US" dirty="0"/>
          </a:p>
        </p:txBody>
      </p:sp>
      <p:cxnSp>
        <p:nvCxnSpPr>
          <p:cNvPr id="80" name="Shape 37"/>
          <p:cNvCxnSpPr/>
          <p:nvPr/>
        </p:nvCxnSpPr>
        <p:spPr>
          <a:xfrm rot="16200000" flipV="1">
            <a:off x="4533092" y="572309"/>
            <a:ext cx="154017" cy="4495800"/>
          </a:xfrm>
          <a:prstGeom prst="curvedConnector3">
            <a:avLst>
              <a:gd name="adj1" fmla="val 2484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5400000">
            <a:off x="4547409" y="2794808"/>
            <a:ext cx="125383" cy="4495800"/>
          </a:xfrm>
          <a:prstGeom prst="curvedConnector3">
            <a:avLst>
              <a:gd name="adj1" fmla="val 2823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113"/>
          <p:cNvCxnSpPr>
            <a:endCxn id="14" idx="2"/>
          </p:cNvCxnSpPr>
          <p:nvPr/>
        </p:nvCxnSpPr>
        <p:spPr>
          <a:xfrm rot="5400000">
            <a:off x="3067859" y="2877358"/>
            <a:ext cx="74583" cy="1485900"/>
          </a:xfrm>
          <a:prstGeom prst="curvedConnector3">
            <a:avLst>
              <a:gd name="adj1" fmla="val 4065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114"/>
          <p:cNvCxnSpPr>
            <a:endCxn id="27" idx="0"/>
          </p:cNvCxnSpPr>
          <p:nvPr/>
        </p:nvCxnSpPr>
        <p:spPr>
          <a:xfrm rot="16200000" flipV="1">
            <a:off x="3062917" y="3490284"/>
            <a:ext cx="84467" cy="1485900"/>
          </a:xfrm>
          <a:prstGeom prst="curvedConnector3">
            <a:avLst>
              <a:gd name="adj1" fmla="val 3706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6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Unbounded Store Buffers…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Even for very simple patterns</a:t>
            </a:r>
          </a:p>
          <a:p>
            <a:pPr lvl="1"/>
            <a:r>
              <a:rPr lang="en-US" dirty="0" smtClean="0"/>
              <a:t>e.g. spin-loops with writes in loop body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3330476"/>
            <a:ext cx="480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flag := true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other_flag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true {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flag := false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//Do something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flag := true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5600" y="6013861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78286" y="6013861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false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40086" y="6013861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212277" y="6013861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false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74077" y="6013861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35877" y="6013861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false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97677" y="6013861"/>
            <a:ext cx="838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392877" y="616626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26177" y="616626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7577" y="616626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04800" y="340667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9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64162E-6 L 3.33333E-6 0.110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1098 L 3.33333E-6 0.2219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2222 L -0.00417 0.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19" grpId="2" animBg="1"/>
      <p:bldP spid="19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Under-approximate</a:t>
            </a:r>
          </a:p>
          <a:p>
            <a:pPr lvl="1"/>
            <a:r>
              <a:rPr lang="en-US" dirty="0" smtClean="0"/>
              <a:t>Bound the length of execution buffers [FMCAD’10]</a:t>
            </a:r>
          </a:p>
          <a:p>
            <a:pPr lvl="2"/>
            <a:r>
              <a:rPr lang="en-US" dirty="0" smtClean="0"/>
              <a:t>Implies a bound on state space</a:t>
            </a:r>
          </a:p>
          <a:p>
            <a:pPr lvl="1"/>
            <a:r>
              <a:rPr lang="en-US" dirty="0" smtClean="0"/>
              <a:t>Bound context switches (Ahmed’s talk from yesterday)</a:t>
            </a:r>
          </a:p>
          <a:p>
            <a:pPr lvl="1"/>
            <a:r>
              <a:rPr lang="en-US" dirty="0" smtClean="0"/>
              <a:t>Dynamic synthesis of fences (In progress)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Over-approximate </a:t>
            </a:r>
          </a:p>
          <a:p>
            <a:pPr lvl="1"/>
            <a:r>
              <a:rPr lang="en-US" dirty="0" smtClean="0"/>
              <a:t>Sound abstraction of buffer content [PLDI’11]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Abstract Interpretation for RMM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Main Idea: Bounded over-approximation </a:t>
            </a:r>
            <a:r>
              <a:rPr lang="en-US" dirty="0">
                <a:solidFill>
                  <a:srgbClr val="FFFF00"/>
                </a:solidFill>
              </a:rPr>
              <a:t>of unbounded buffers</a:t>
            </a:r>
          </a:p>
          <a:p>
            <a:endParaRPr lang="en-US" dirty="0" smtClean="0"/>
          </a:p>
          <a:p>
            <a:r>
              <a:rPr lang="en-US" dirty="0"/>
              <a:t>Hierarchy of </a:t>
            </a:r>
            <a:r>
              <a:rPr lang="en-US" dirty="0" smtClean="0">
                <a:solidFill>
                  <a:srgbClr val="FFFF00"/>
                </a:solidFill>
              </a:rPr>
              <a:t>abstract</a:t>
            </a:r>
            <a:r>
              <a:rPr lang="en-US" dirty="0" smtClean="0"/>
              <a:t> memory models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Strictly weaker than concrete TSO/PSO</a:t>
            </a:r>
          </a:p>
          <a:p>
            <a:pPr lvl="1"/>
            <a:r>
              <a:rPr lang="en-US" dirty="0" smtClean="0"/>
              <a:t>Maintain partial-coherence </a:t>
            </a:r>
          </a:p>
          <a:p>
            <a:endParaRPr lang="en-US" dirty="0" smtClean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28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First Attempt: Set Abstraction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419100" y="6248400"/>
            <a:ext cx="6048500" cy="53857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Abstract each store buffer as a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219200"/>
            <a:ext cx="37645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0: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ent0 = true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 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turn = 1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ent1;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  <a:r>
              <a:rPr lang="en-US" sz="2400" dirty="0"/>
              <a:t>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1);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ent0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25806" y="1219200"/>
            <a:ext cx="37853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1: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store </a:t>
            </a:r>
            <a:r>
              <a:rPr lang="en-US" sz="2400" dirty="0"/>
              <a:t>ent1 = true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turn = 0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ent0;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turn;</a:t>
            </a:r>
          </a:p>
          <a:p>
            <a:r>
              <a:rPr lang="en-US" sz="2400" dirty="0" smtClean="0"/>
              <a:t>  }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0);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ent1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1219200"/>
            <a:ext cx="5334000" cy="3200401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5"/>
          <p:cNvGrpSpPr/>
          <p:nvPr/>
        </p:nvGrpSpPr>
        <p:grpSpPr>
          <a:xfrm>
            <a:off x="5638800" y="1787073"/>
            <a:ext cx="1600200" cy="458817"/>
            <a:chOff x="1143000" y="292100"/>
            <a:chExt cx="2057400" cy="458817"/>
          </a:xfrm>
        </p:grpSpPr>
        <p:sp>
          <p:nvSpPr>
            <p:cNvPr id="14" name="Rounded Rectangle 13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3810000" y="1676401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P0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7884225" y="1830418"/>
            <a:ext cx="914400" cy="20828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</a:p>
          <a:p>
            <a:pPr algn="ctr"/>
            <a:r>
              <a:rPr lang="en-US" sz="1400" dirty="0" smtClean="0"/>
              <a:t>Memory</a:t>
            </a:r>
            <a:endParaRPr lang="en-US" sz="1400" dirty="0"/>
          </a:p>
        </p:txBody>
      </p:sp>
      <p:cxnSp>
        <p:nvCxnSpPr>
          <p:cNvPr id="24" name="Curved Connector 23"/>
          <p:cNvCxnSpPr>
            <a:stCxn id="22" idx="3"/>
          </p:cNvCxnSpPr>
          <p:nvPr/>
        </p:nvCxnSpPr>
        <p:spPr>
          <a:xfrm>
            <a:off x="4724400" y="2133601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7274625" y="2134915"/>
            <a:ext cx="609600" cy="4558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6"/>
          <p:cNvGrpSpPr/>
          <p:nvPr/>
        </p:nvGrpSpPr>
        <p:grpSpPr>
          <a:xfrm>
            <a:off x="5638800" y="3234873"/>
            <a:ext cx="1600200" cy="458817"/>
            <a:chOff x="1143000" y="292100"/>
            <a:chExt cx="2057400" cy="458817"/>
          </a:xfrm>
        </p:grpSpPr>
        <p:sp>
          <p:nvSpPr>
            <p:cNvPr id="27" name="Rounded Rectangle 26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810000" y="3124201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P1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35" idx="3"/>
          </p:cNvCxnSpPr>
          <p:nvPr/>
        </p:nvCxnSpPr>
        <p:spPr>
          <a:xfrm>
            <a:off x="4724400" y="3581401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flipV="1">
            <a:off x="7274625" y="3276601"/>
            <a:ext cx="609600" cy="306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5"/>
          <p:cNvGrpSpPr/>
          <p:nvPr/>
        </p:nvGrpSpPr>
        <p:grpSpPr>
          <a:xfrm>
            <a:off x="5638800" y="2057401"/>
            <a:ext cx="1600200" cy="458817"/>
            <a:chOff x="1143000" y="292100"/>
            <a:chExt cx="2057400" cy="458817"/>
          </a:xfrm>
        </p:grpSpPr>
        <p:sp>
          <p:nvSpPr>
            <p:cNvPr id="39" name="Rounded Rectangle 38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47" name="Curved Connector 46"/>
          <p:cNvCxnSpPr/>
          <p:nvPr/>
        </p:nvCxnSpPr>
        <p:spPr>
          <a:xfrm>
            <a:off x="4724400" y="2403929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23" idx="1"/>
          </p:cNvCxnSpPr>
          <p:nvPr/>
        </p:nvCxnSpPr>
        <p:spPr>
          <a:xfrm>
            <a:off x="7274625" y="2405243"/>
            <a:ext cx="609600" cy="4665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5"/>
          <p:cNvGrpSpPr/>
          <p:nvPr/>
        </p:nvGrpSpPr>
        <p:grpSpPr>
          <a:xfrm>
            <a:off x="5638800" y="1524001"/>
            <a:ext cx="1600200" cy="458817"/>
            <a:chOff x="1143000" y="292100"/>
            <a:chExt cx="2057400" cy="458817"/>
          </a:xfrm>
        </p:grpSpPr>
        <p:sp>
          <p:nvSpPr>
            <p:cNvPr id="50" name="Rounded Rectangle 49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58" name="Curved Connector 57"/>
          <p:cNvCxnSpPr/>
          <p:nvPr/>
        </p:nvCxnSpPr>
        <p:spPr>
          <a:xfrm>
            <a:off x="4724400" y="1870529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>
            <a:off x="7274625" y="1871843"/>
            <a:ext cx="609600" cy="4903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66"/>
          <p:cNvGrpSpPr/>
          <p:nvPr/>
        </p:nvGrpSpPr>
        <p:grpSpPr>
          <a:xfrm>
            <a:off x="5638800" y="2971801"/>
            <a:ext cx="1600200" cy="458817"/>
            <a:chOff x="1143000" y="292100"/>
            <a:chExt cx="2057400" cy="458817"/>
          </a:xfrm>
        </p:grpSpPr>
        <p:sp>
          <p:nvSpPr>
            <p:cNvPr id="61" name="Rounded Rectangle 60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69" name="Curved Connector 68"/>
          <p:cNvCxnSpPr/>
          <p:nvPr/>
        </p:nvCxnSpPr>
        <p:spPr>
          <a:xfrm>
            <a:off x="4724400" y="3318329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/>
          <p:nvPr/>
        </p:nvCxnSpPr>
        <p:spPr>
          <a:xfrm flipV="1">
            <a:off x="7274625" y="3048001"/>
            <a:ext cx="609600" cy="27164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66"/>
          <p:cNvGrpSpPr/>
          <p:nvPr/>
        </p:nvGrpSpPr>
        <p:grpSpPr>
          <a:xfrm>
            <a:off x="5638800" y="3505201"/>
            <a:ext cx="1600200" cy="458817"/>
            <a:chOff x="1143000" y="292100"/>
            <a:chExt cx="2057400" cy="458817"/>
          </a:xfrm>
        </p:grpSpPr>
        <p:sp>
          <p:nvSpPr>
            <p:cNvPr id="72" name="Rounded Rectangle 71"/>
            <p:cNvSpPr/>
            <p:nvPr/>
          </p:nvSpPr>
          <p:spPr>
            <a:xfrm>
              <a:off x="1143000" y="528967"/>
              <a:ext cx="20574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1430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371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9718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743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6002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514600" y="528967"/>
              <a:ext cx="228600" cy="22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81200" y="292100"/>
              <a:ext cx="439544" cy="38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cxnSp>
        <p:nvCxnSpPr>
          <p:cNvPr id="80" name="Curved Connector 79"/>
          <p:cNvCxnSpPr/>
          <p:nvPr/>
        </p:nvCxnSpPr>
        <p:spPr>
          <a:xfrm>
            <a:off x="4724400" y="3851729"/>
            <a:ext cx="914400" cy="1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flipV="1">
            <a:off x="7274625" y="3546929"/>
            <a:ext cx="609600" cy="3061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029200" y="160020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ent0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029200" y="184046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029200" y="211624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029200" y="30334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ent0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029200" y="330278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029200" y="35785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</a:t>
            </a:r>
            <a:endParaRPr lang="en-US" dirty="0"/>
          </a:p>
        </p:txBody>
      </p:sp>
      <p:cxnSp>
        <p:nvCxnSpPr>
          <p:cNvPr id="88" name="Shape 37"/>
          <p:cNvCxnSpPr/>
          <p:nvPr/>
        </p:nvCxnSpPr>
        <p:spPr>
          <a:xfrm rot="16200000" flipV="1">
            <a:off x="6209492" y="-494490"/>
            <a:ext cx="154017" cy="4495800"/>
          </a:xfrm>
          <a:prstGeom prst="curvedConnector3">
            <a:avLst>
              <a:gd name="adj1" fmla="val 2484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/>
          <p:nvPr/>
        </p:nvCxnSpPr>
        <p:spPr>
          <a:xfrm rot="5400000">
            <a:off x="6223809" y="1728009"/>
            <a:ext cx="125383" cy="4495800"/>
          </a:xfrm>
          <a:prstGeom prst="curvedConnector3">
            <a:avLst>
              <a:gd name="adj1" fmla="val 2823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13"/>
          <p:cNvCxnSpPr>
            <a:endCxn id="22" idx="2"/>
          </p:cNvCxnSpPr>
          <p:nvPr/>
        </p:nvCxnSpPr>
        <p:spPr>
          <a:xfrm rot="5400000">
            <a:off x="4972859" y="1810559"/>
            <a:ext cx="74583" cy="1485900"/>
          </a:xfrm>
          <a:prstGeom prst="curvedConnector3">
            <a:avLst>
              <a:gd name="adj1" fmla="val 4065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114"/>
          <p:cNvCxnSpPr>
            <a:endCxn id="35" idx="0"/>
          </p:cNvCxnSpPr>
          <p:nvPr/>
        </p:nvCxnSpPr>
        <p:spPr>
          <a:xfrm rot="16200000" flipV="1">
            <a:off x="4967917" y="2423485"/>
            <a:ext cx="84467" cy="1485900"/>
          </a:xfrm>
          <a:prstGeom prst="curvedConnector3">
            <a:avLst>
              <a:gd name="adj1" fmla="val 3706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327575" y="3126531"/>
            <a:ext cx="379646" cy="876445"/>
            <a:chOff x="5686413" y="1914462"/>
            <a:chExt cx="379646" cy="876445"/>
          </a:xfrm>
        </p:grpSpPr>
        <p:sp>
          <p:nvSpPr>
            <p:cNvPr id="97" name="TextBox 96"/>
            <p:cNvSpPr txBox="1"/>
            <p:nvPr/>
          </p:nvSpPr>
          <p:spPr>
            <a:xfrm>
              <a:off x="5692239" y="1914462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{ }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686413" y="214526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{ }</a:t>
              </a:r>
              <a:endParaRPr lang="en-US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91363" y="2421575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{ }</a:t>
              </a:r>
              <a:endParaRPr lang="en-US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284490" y="219792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{1} 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116316" y="167640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{true} 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365288" y="168806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073074" y="165957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false }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814952" y="167619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false, true }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324600" y="2197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 </a:t>
            </a:r>
            <a:endParaRPr lang="en-US" dirty="0"/>
          </a:p>
        </p:txBody>
      </p:sp>
      <p:sp>
        <p:nvSpPr>
          <p:cNvPr id="121" name="Rounded Rectangle 120"/>
          <p:cNvSpPr/>
          <p:nvPr/>
        </p:nvSpPr>
        <p:spPr>
          <a:xfrm>
            <a:off x="509650" y="2033650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533400" y="2390899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533400" y="2743200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533400" y="3124200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533400" y="5317175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318802" y="2209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 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324600" y="1940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 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6324600" y="1659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 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516575" y="2033649"/>
            <a:ext cx="2438400" cy="35230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528450" y="2374075"/>
            <a:ext cx="2438400" cy="352301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5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35" grpId="0" animBg="1"/>
      <p:bldP spid="82" grpId="0"/>
      <p:bldP spid="83" grpId="0"/>
      <p:bldP spid="84" grpId="0"/>
      <p:bldP spid="85" grpId="0"/>
      <p:bldP spid="86" grpId="0"/>
      <p:bldP spid="87" grpId="0"/>
      <p:bldP spid="104" grpId="0"/>
      <p:bldP spid="104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20" grpId="0"/>
      <p:bldP spid="121" grpId="0" animBg="1"/>
      <p:bldP spid="121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/>
      <p:bldP spid="130" grpId="1"/>
      <p:bldP spid="131" grpId="0"/>
      <p:bldP spid="132" grpId="0"/>
      <p:bldP spid="132" grpId="1"/>
      <p:bldP spid="133" grpId="0" animBg="1"/>
      <p:bldP spid="133" grpId="1" animBg="1"/>
      <p:bldP spid="1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Second Attempt: record most recent value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41486" y="1502064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:=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96968" y="1502064"/>
            <a:ext cx="213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Process 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(X != 1) { </a:t>
            </a:r>
            <a:r>
              <a:rPr lang="en-US" dirty="0" err="1"/>
              <a:t>nop</a:t>
            </a:r>
            <a:r>
              <a:rPr lang="en-US" dirty="0"/>
              <a:t> } </a:t>
            </a:r>
          </a:p>
          <a:p>
            <a:r>
              <a:rPr lang="en-US" dirty="0" smtClean="0"/>
              <a:t>X </a:t>
            </a:r>
            <a:r>
              <a:rPr lang="en-US" dirty="0"/>
              <a:t>:= </a:t>
            </a:r>
            <a:r>
              <a:rPr lang="en-US" dirty="0" smtClean="0"/>
              <a:t>2</a:t>
            </a:r>
          </a:p>
          <a:p>
            <a:r>
              <a:rPr lang="en-US" b="1" dirty="0" smtClean="0"/>
              <a:t>fence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 smtClean="0"/>
              <a:t>e </a:t>
            </a:r>
            <a:r>
              <a:rPr lang="en-US" dirty="0"/>
              <a:t>:= </a:t>
            </a:r>
            <a:r>
              <a:rPr lang="en-US" dirty="0" smtClean="0"/>
              <a:t>X</a:t>
            </a:r>
          </a:p>
          <a:p>
            <a:r>
              <a:rPr lang="en-US" dirty="0" smtClean="0"/>
              <a:t>assert e == 2;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47326" y="1132732"/>
            <a:ext cx="1500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Initially X == 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3962400"/>
            <a:ext cx="5334000" cy="2590800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4191000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P0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6055425" y="4191000"/>
            <a:ext cx="914400" cy="20828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</a:p>
          <a:p>
            <a:pPr algn="ctr"/>
            <a:r>
              <a:rPr lang="en-US" sz="1400" dirty="0" smtClean="0"/>
              <a:t>Memory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81200" y="5408676"/>
            <a:ext cx="914400" cy="914400"/>
          </a:xfrm>
          <a:prstGeom prst="roundRect">
            <a:avLst/>
          </a:prstGeom>
          <a:solidFill>
            <a:srgbClr val="6E97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31863" y="446416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61002" y="56917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6522" y="446416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1 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81031" y="504848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87856" y="54487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567001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  }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895600" y="4649462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56815" y="46482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95600" y="5867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56815" y="5866138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81031" y="586789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2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4000" y="2110596"/>
            <a:ext cx="2438400" cy="247291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531425" y="2110596"/>
            <a:ext cx="2438400" cy="255397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531425" y="2388998"/>
            <a:ext cx="2438400" cy="260750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531425" y="2649747"/>
            <a:ext cx="2438400" cy="262853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31425" y="2942000"/>
            <a:ext cx="2438400" cy="249302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531425" y="3225808"/>
            <a:ext cx="2438400" cy="279392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57233" y="2517726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flush (1</a:t>
            </a:r>
            <a:r>
              <a:rPr lang="en-US" baseline="30000" dirty="0" smtClean="0"/>
              <a:t>st</a:t>
            </a:r>
            <a:r>
              <a:rPr lang="en-US" dirty="0" smtClean="0"/>
              <a:t> time)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61002" y="56917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53306" y="2803636"/>
            <a:ext cx="16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flush (2</a:t>
            </a:r>
            <a:r>
              <a:rPr lang="en-US" baseline="30000" dirty="0" smtClean="0"/>
              <a:t>nd</a:t>
            </a:r>
            <a:r>
              <a:rPr lang="en-US" dirty="0" smtClean="0"/>
              <a:t>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6" grpId="1"/>
      <p:bldP spid="16" grpId="2"/>
      <p:bldP spid="17" grpId="0"/>
      <p:bldP spid="17" grpId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Abstract Memory Models - Requirements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Intra-process coherence: a process should see the most recent value it wrote</a:t>
            </a:r>
          </a:p>
          <a:p>
            <a:endParaRPr lang="en-US" dirty="0" smtClean="0"/>
          </a:p>
          <a:p>
            <a:r>
              <a:rPr lang="en-US" dirty="0" smtClean="0"/>
              <a:t>Preserve </a:t>
            </a:r>
            <a:r>
              <a:rPr lang="en-US" dirty="0"/>
              <a:t>fence </a:t>
            </a:r>
            <a:r>
              <a:rPr lang="en-US" dirty="0" smtClean="0"/>
              <a:t>semantics</a:t>
            </a:r>
          </a:p>
          <a:p>
            <a:endParaRPr lang="en-US" dirty="0" smtClean="0"/>
          </a:p>
          <a:p>
            <a:r>
              <a:rPr lang="en-US" dirty="0" smtClean="0"/>
              <a:t>Partial inter-process coherence</a:t>
            </a:r>
            <a:r>
              <a:rPr lang="en-US" dirty="0"/>
              <a:t>: </a:t>
            </a:r>
            <a:r>
              <a:rPr lang="en-US" dirty="0" smtClean="0"/>
              <a:t>preserve </a:t>
            </a:r>
            <a:r>
              <a:rPr lang="en-US" dirty="0"/>
              <a:t>as much order information as </a:t>
            </a:r>
            <a:r>
              <a:rPr lang="en-US" dirty="0" smtClean="0"/>
              <a:t>feasible (bounded)</a:t>
            </a:r>
          </a:p>
          <a:p>
            <a:pPr lvl="1"/>
            <a:r>
              <a:rPr lang="en-US" dirty="0" smtClean="0"/>
              <a:t>Enable strong flushes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Sound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Simple construction!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Partial Coherence Abstractions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905000" y="3501077"/>
            <a:ext cx="5410200" cy="2514600"/>
            <a:chOff x="1905000" y="2590800"/>
            <a:chExt cx="5410200" cy="2514600"/>
          </a:xfrm>
        </p:grpSpPr>
        <p:grpSp>
          <p:nvGrpSpPr>
            <p:cNvPr id="4" name="Group 5"/>
            <p:cNvGrpSpPr/>
            <p:nvPr/>
          </p:nvGrpSpPr>
          <p:grpSpPr>
            <a:xfrm>
              <a:off x="3733800" y="2853872"/>
              <a:ext cx="2057400" cy="458817"/>
              <a:chOff x="1143000" y="292100"/>
              <a:chExt cx="2057400" cy="458817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1905000" y="2743200"/>
              <a:ext cx="914400" cy="914400"/>
            </a:xfrm>
            <a:prstGeom prst="roundRect">
              <a:avLst/>
            </a:prstGeom>
            <a:solidFill>
              <a:srgbClr val="6E97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P0</a:t>
              </a:r>
              <a:endParaRPr lang="en-US" sz="1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400800" y="2897217"/>
              <a:ext cx="914400" cy="2082800"/>
            </a:xfrm>
            <a:prstGeom prst="roundRect">
              <a:avLst/>
            </a:prstGeom>
            <a:solidFill>
              <a:srgbClr val="6E97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Main</a:t>
              </a:r>
            </a:p>
            <a:p>
              <a:pPr algn="ctr"/>
              <a:r>
                <a:rPr lang="en-US" sz="1400" dirty="0" smtClean="0"/>
                <a:t>Memory</a:t>
              </a:r>
              <a:endParaRPr lang="en-US" sz="1400" dirty="0"/>
            </a:p>
          </p:txBody>
        </p:sp>
        <p:cxnSp>
          <p:nvCxnSpPr>
            <p:cNvPr id="16" name="Curved Connector 15"/>
            <p:cNvCxnSpPr>
              <a:stCxn id="14" idx="3"/>
            </p:cNvCxnSpPr>
            <p:nvPr/>
          </p:nvCxnSpPr>
          <p:spPr>
            <a:xfrm>
              <a:off x="2819400" y="3200400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>
              <a:off x="5791200" y="3201714"/>
              <a:ext cx="609600" cy="45588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66"/>
            <p:cNvGrpSpPr/>
            <p:nvPr/>
          </p:nvGrpSpPr>
          <p:grpSpPr>
            <a:xfrm>
              <a:off x="3733800" y="4301672"/>
              <a:ext cx="2057400" cy="458817"/>
              <a:chOff x="1143000" y="292100"/>
              <a:chExt cx="2057400" cy="458817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1905000" y="4191000"/>
              <a:ext cx="914400" cy="914400"/>
            </a:xfrm>
            <a:prstGeom prst="roundRect">
              <a:avLst/>
            </a:prstGeom>
            <a:solidFill>
              <a:srgbClr val="6E97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P1</a:t>
              </a:r>
              <a:endParaRPr lang="en-US" sz="1400" dirty="0"/>
            </a:p>
          </p:txBody>
        </p:sp>
        <p:cxnSp>
          <p:nvCxnSpPr>
            <p:cNvPr id="28" name="Curved Connector 27"/>
            <p:cNvCxnSpPr>
              <a:stCxn id="27" idx="3"/>
            </p:cNvCxnSpPr>
            <p:nvPr/>
          </p:nvCxnSpPr>
          <p:spPr>
            <a:xfrm>
              <a:off x="2819400" y="4648200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flipV="1">
              <a:off x="5791200" y="4343400"/>
              <a:ext cx="609600" cy="30611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5"/>
            <p:cNvGrpSpPr/>
            <p:nvPr/>
          </p:nvGrpSpPr>
          <p:grpSpPr>
            <a:xfrm>
              <a:off x="3733800" y="3124200"/>
              <a:ext cx="2057400" cy="458817"/>
              <a:chOff x="1143000" y="292100"/>
              <a:chExt cx="2057400" cy="458817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cxnSp>
          <p:nvCxnSpPr>
            <p:cNvPr id="39" name="Curved Connector 38"/>
            <p:cNvCxnSpPr/>
            <p:nvPr/>
          </p:nvCxnSpPr>
          <p:spPr>
            <a:xfrm>
              <a:off x="2819400" y="3470728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endCxn id="15" idx="1"/>
            </p:cNvCxnSpPr>
            <p:nvPr/>
          </p:nvCxnSpPr>
          <p:spPr>
            <a:xfrm>
              <a:off x="5791200" y="3472042"/>
              <a:ext cx="609600" cy="46657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5"/>
            <p:cNvGrpSpPr/>
            <p:nvPr/>
          </p:nvGrpSpPr>
          <p:grpSpPr>
            <a:xfrm>
              <a:off x="3733800" y="2590800"/>
              <a:ext cx="2057400" cy="458817"/>
              <a:chOff x="1143000" y="292100"/>
              <a:chExt cx="2057400" cy="458817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>
              <a:off x="2819400" y="2937328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>
              <a:off x="5791200" y="2938642"/>
              <a:ext cx="609600" cy="49035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66"/>
            <p:cNvGrpSpPr/>
            <p:nvPr/>
          </p:nvGrpSpPr>
          <p:grpSpPr>
            <a:xfrm>
              <a:off x="3733800" y="4038600"/>
              <a:ext cx="2057400" cy="458817"/>
              <a:chOff x="1143000" y="292100"/>
              <a:chExt cx="2057400" cy="458817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cxnSp>
          <p:nvCxnSpPr>
            <p:cNvPr id="61" name="Curved Connector 60"/>
            <p:cNvCxnSpPr/>
            <p:nvPr/>
          </p:nvCxnSpPr>
          <p:spPr>
            <a:xfrm>
              <a:off x="2819400" y="4385128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flipV="1">
              <a:off x="5791200" y="4114800"/>
              <a:ext cx="609600" cy="271643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66"/>
            <p:cNvGrpSpPr/>
            <p:nvPr/>
          </p:nvGrpSpPr>
          <p:grpSpPr>
            <a:xfrm>
              <a:off x="3733800" y="4572000"/>
              <a:ext cx="2057400" cy="458817"/>
              <a:chOff x="1143000" y="292100"/>
              <a:chExt cx="2057400" cy="458817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143000" y="528967"/>
                <a:ext cx="20574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1430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371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9718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743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16002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514600" y="528967"/>
                <a:ext cx="228600" cy="22195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981200" y="292100"/>
                <a:ext cx="439544" cy="381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…</a:t>
                </a:r>
                <a:endParaRPr lang="en-US" sz="2800" dirty="0"/>
              </a:p>
            </p:txBody>
          </p:sp>
        </p:grpSp>
        <p:cxnSp>
          <p:nvCxnSpPr>
            <p:cNvPr id="72" name="Curved Connector 71"/>
            <p:cNvCxnSpPr/>
            <p:nvPr/>
          </p:nvCxnSpPr>
          <p:spPr>
            <a:xfrm>
              <a:off x="2819400" y="4918528"/>
              <a:ext cx="914400" cy="131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/>
            <p:nvPr/>
          </p:nvCxnSpPr>
          <p:spPr>
            <a:xfrm flipV="1">
              <a:off x="5791200" y="4613728"/>
              <a:ext cx="609600" cy="306116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124200" y="26670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ent0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124200" y="290726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24200" y="318304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turn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24200" y="410028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ent0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24200" y="4369582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ent1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24200" y="464535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turn</a:t>
              </a:r>
              <a:endParaRPr lang="en-US" dirty="0"/>
            </a:p>
          </p:txBody>
        </p:sp>
        <p:cxnSp>
          <p:nvCxnSpPr>
            <p:cNvPr id="80" name="Shape 37"/>
            <p:cNvCxnSpPr/>
            <p:nvPr/>
          </p:nvCxnSpPr>
          <p:spPr>
            <a:xfrm rot="16200000" flipV="1">
              <a:off x="4533092" y="572309"/>
              <a:ext cx="154017" cy="4495800"/>
            </a:xfrm>
            <a:prstGeom prst="curvedConnector3">
              <a:avLst>
                <a:gd name="adj1" fmla="val 2484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5400000">
              <a:off x="4547409" y="2794808"/>
              <a:ext cx="125383" cy="4495800"/>
            </a:xfrm>
            <a:prstGeom prst="curvedConnector3">
              <a:avLst>
                <a:gd name="adj1" fmla="val 28232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hape 113"/>
            <p:cNvCxnSpPr>
              <a:endCxn id="14" idx="2"/>
            </p:cNvCxnSpPr>
            <p:nvPr/>
          </p:nvCxnSpPr>
          <p:spPr>
            <a:xfrm rot="5400000">
              <a:off x="3067859" y="2877358"/>
              <a:ext cx="74583" cy="1485900"/>
            </a:xfrm>
            <a:prstGeom prst="curvedConnector3">
              <a:avLst>
                <a:gd name="adj1" fmla="val 40650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hape 114"/>
            <p:cNvCxnSpPr>
              <a:endCxn id="27" idx="0"/>
            </p:cNvCxnSpPr>
            <p:nvPr/>
          </p:nvCxnSpPr>
          <p:spPr>
            <a:xfrm rot="16200000" flipV="1">
              <a:off x="3062917" y="3490284"/>
              <a:ext cx="84467" cy="1485900"/>
            </a:xfrm>
            <a:prstGeom prst="curvedConnector3">
              <a:avLst>
                <a:gd name="adj1" fmla="val 3706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905000" y="2583868"/>
            <a:ext cx="5410200" cy="3512132"/>
            <a:chOff x="1619991" y="4183449"/>
            <a:chExt cx="5410200" cy="3512132"/>
          </a:xfrm>
        </p:grpSpPr>
        <p:grpSp>
          <p:nvGrpSpPr>
            <p:cNvPr id="85" name="Group 84"/>
            <p:cNvGrpSpPr/>
            <p:nvPr/>
          </p:nvGrpSpPr>
          <p:grpSpPr>
            <a:xfrm>
              <a:off x="1619991" y="4183449"/>
              <a:ext cx="5410200" cy="3512132"/>
              <a:chOff x="1600200" y="2057400"/>
              <a:chExt cx="5410200" cy="3512132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1600200" y="3124200"/>
                <a:ext cx="914400" cy="914400"/>
              </a:xfrm>
              <a:prstGeom prst="roundRect">
                <a:avLst/>
              </a:prstGeom>
              <a:solidFill>
                <a:srgbClr val="6E97C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P0</a:t>
                </a:r>
                <a:endParaRPr lang="en-US" sz="14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6096000" y="3278217"/>
                <a:ext cx="914400" cy="2082800"/>
              </a:xfrm>
              <a:prstGeom prst="roundRect">
                <a:avLst/>
              </a:prstGeom>
              <a:solidFill>
                <a:srgbClr val="6E97C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Main</a:t>
                </a:r>
              </a:p>
              <a:p>
                <a:pPr algn="ctr"/>
                <a:r>
                  <a:rPr lang="en-US" sz="1400" dirty="0" smtClean="0"/>
                  <a:t>Memory</a:t>
                </a:r>
                <a:endParaRPr lang="en-US" sz="1400" dirty="0"/>
              </a:p>
            </p:txBody>
          </p:sp>
          <p:cxnSp>
            <p:nvCxnSpPr>
              <p:cNvPr id="88" name="Curved Connector 87"/>
              <p:cNvCxnSpPr>
                <a:stCxn id="86" idx="3"/>
              </p:cNvCxnSpPr>
              <p:nvPr/>
            </p:nvCxnSpPr>
            <p:spPr>
              <a:xfrm>
                <a:off x="2514600" y="3581400"/>
                <a:ext cx="914400" cy="1314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/>
              <p:cNvCxnSpPr/>
              <p:nvPr/>
            </p:nvCxnSpPr>
            <p:spPr>
              <a:xfrm>
                <a:off x="5486400" y="3582714"/>
                <a:ext cx="609600" cy="455886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ounded Rectangle 89"/>
              <p:cNvSpPr/>
              <p:nvPr/>
            </p:nvSpPr>
            <p:spPr>
              <a:xfrm>
                <a:off x="1600200" y="4572000"/>
                <a:ext cx="914400" cy="914400"/>
              </a:xfrm>
              <a:prstGeom prst="roundRect">
                <a:avLst/>
              </a:prstGeom>
              <a:solidFill>
                <a:srgbClr val="6E97C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P1</a:t>
                </a:r>
                <a:endParaRPr lang="en-US" sz="1400" dirty="0"/>
              </a:p>
            </p:txBody>
          </p:sp>
          <p:cxnSp>
            <p:nvCxnSpPr>
              <p:cNvPr id="91" name="Curved Connector 90"/>
              <p:cNvCxnSpPr>
                <a:stCxn id="90" idx="3"/>
              </p:cNvCxnSpPr>
              <p:nvPr/>
            </p:nvCxnSpPr>
            <p:spPr>
              <a:xfrm>
                <a:off x="2514600" y="5029200"/>
                <a:ext cx="914400" cy="1314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urved Connector 91"/>
              <p:cNvCxnSpPr/>
              <p:nvPr/>
            </p:nvCxnSpPr>
            <p:spPr>
              <a:xfrm flipV="1">
                <a:off x="5486400" y="4572000"/>
                <a:ext cx="609600" cy="458516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>
                <a:endCxn id="141" idx="3"/>
              </p:cNvCxnSpPr>
              <p:nvPr/>
            </p:nvCxnSpPr>
            <p:spPr>
              <a:xfrm>
                <a:off x="2514600" y="3851728"/>
                <a:ext cx="914400" cy="114138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>
                <a:stCxn id="141" idx="1"/>
                <a:endCxn id="87" idx="1"/>
              </p:cNvCxnSpPr>
              <p:nvPr/>
            </p:nvCxnSpPr>
            <p:spPr>
              <a:xfrm>
                <a:off x="5486400" y="3965866"/>
                <a:ext cx="609600" cy="353751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flipV="1">
                <a:off x="2514600" y="3203866"/>
                <a:ext cx="914400" cy="114462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>
                <a:off x="5486400" y="3203866"/>
                <a:ext cx="609600" cy="606134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>
                <a:endCxn id="136" idx="3"/>
              </p:cNvCxnSpPr>
              <p:nvPr/>
            </p:nvCxnSpPr>
            <p:spPr>
              <a:xfrm flipV="1">
                <a:off x="2514600" y="4651666"/>
                <a:ext cx="914400" cy="114462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>
                <a:stCxn id="136" idx="1"/>
                <a:endCxn id="87" idx="1"/>
              </p:cNvCxnSpPr>
              <p:nvPr/>
            </p:nvCxnSpPr>
            <p:spPr>
              <a:xfrm flipV="1">
                <a:off x="5486400" y="4319617"/>
                <a:ext cx="609600" cy="332049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>
                <a:endCxn id="126" idx="3"/>
              </p:cNvCxnSpPr>
              <p:nvPr/>
            </p:nvCxnSpPr>
            <p:spPr>
              <a:xfrm>
                <a:off x="2514600" y="5299528"/>
                <a:ext cx="914400" cy="114138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>
                <a:stCxn id="126" idx="1"/>
              </p:cNvCxnSpPr>
              <p:nvPr/>
            </p:nvCxnSpPr>
            <p:spPr>
              <a:xfrm flipV="1">
                <a:off x="5486400" y="4876800"/>
                <a:ext cx="609600" cy="536866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2819400" y="30480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736570" y="291915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ent0</a:t>
                </a:r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748150" y="3564040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turn</a:t>
                </a:r>
                <a:endParaRPr lang="en-US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748150" y="4371380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ent0</a:t>
                </a:r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819400" y="4750582"/>
                <a:ext cx="606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ent1</a:t>
                </a:r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819400" y="5026354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turn</a:t>
                </a:r>
                <a:endParaRPr lang="en-US" dirty="0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 flipH="1">
                <a:off x="3429000" y="30480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47" name="Rounded Rectangle 26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ounded Rectangle 27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ounded Rectangle 28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29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ounded Rectangle 30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31"/>
              <p:cNvGrpSpPr/>
              <p:nvPr/>
            </p:nvGrpSpPr>
            <p:grpSpPr>
              <a:xfrm flipH="1">
                <a:off x="3429000" y="34290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42" name="Rounded Rectangle 141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37"/>
              <p:cNvGrpSpPr/>
              <p:nvPr/>
            </p:nvGrpSpPr>
            <p:grpSpPr>
              <a:xfrm flipH="1">
                <a:off x="3429000" y="38100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37" name="Rounded Rectangle 136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ounded Rectangle 139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43"/>
              <p:cNvGrpSpPr/>
              <p:nvPr/>
            </p:nvGrpSpPr>
            <p:grpSpPr>
              <a:xfrm flipH="1">
                <a:off x="3429000" y="44958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32" name="Rounded Rectangle 131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49"/>
              <p:cNvGrpSpPr/>
              <p:nvPr/>
            </p:nvGrpSpPr>
            <p:grpSpPr>
              <a:xfrm flipH="1">
                <a:off x="3429000" y="48768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27" name="Rounded Rectangle 126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55"/>
              <p:cNvGrpSpPr/>
              <p:nvPr/>
            </p:nvGrpSpPr>
            <p:grpSpPr>
              <a:xfrm flipH="1">
                <a:off x="3429000" y="5257800"/>
                <a:ext cx="2057400" cy="311732"/>
                <a:chOff x="1975262" y="1020151"/>
                <a:chExt cx="2057400" cy="311732"/>
              </a:xfrm>
            </p:grpSpPr>
            <p:sp>
              <p:nvSpPr>
                <p:cNvPr id="122" name="Rounded Rectangle 121"/>
                <p:cNvSpPr/>
                <p:nvPr/>
              </p:nvSpPr>
              <p:spPr>
                <a:xfrm>
                  <a:off x="2057400" y="1066661"/>
                  <a:ext cx="1524000" cy="21751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20574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22860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3657600" y="1064444"/>
                  <a:ext cx="228600" cy="2219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1975262" y="1020151"/>
                  <a:ext cx="2057400" cy="311732"/>
                </a:xfrm>
                <a:prstGeom prst="round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Line Callout 1 (No Border) 112"/>
              <p:cNvSpPr/>
              <p:nvPr/>
            </p:nvSpPr>
            <p:spPr>
              <a:xfrm>
                <a:off x="2667000" y="2057400"/>
                <a:ext cx="838200" cy="457200"/>
              </a:xfrm>
              <a:prstGeom prst="callout1">
                <a:avLst>
                  <a:gd name="adj1" fmla="val 101687"/>
                  <a:gd name="adj2" fmla="val 82360"/>
                  <a:gd name="adj3" fmla="val 139485"/>
                  <a:gd name="adj4" fmla="val 9712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Recent value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Line Callout 1 (No Border) 113"/>
              <p:cNvSpPr/>
              <p:nvPr/>
            </p:nvSpPr>
            <p:spPr>
              <a:xfrm>
                <a:off x="5638800" y="2057400"/>
                <a:ext cx="914400" cy="457200"/>
              </a:xfrm>
              <a:prstGeom prst="callout1">
                <a:avLst>
                  <a:gd name="adj1" fmla="val 53671"/>
                  <a:gd name="adj2" fmla="val 1839"/>
                  <a:gd name="adj3" fmla="val 125199"/>
                  <a:gd name="adj4" fmla="val -4378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Bounded length k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Left Brace 114"/>
              <p:cNvSpPr/>
              <p:nvPr/>
            </p:nvSpPr>
            <p:spPr>
              <a:xfrm rot="5400000" flipV="1">
                <a:off x="5119914" y="2681514"/>
                <a:ext cx="199572" cy="5334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Left Brace 115"/>
              <p:cNvSpPr/>
              <p:nvPr/>
            </p:nvSpPr>
            <p:spPr>
              <a:xfrm rot="5400000" flipV="1">
                <a:off x="4279900" y="2451100"/>
                <a:ext cx="203200" cy="99060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Line Callout 1 (No Border) 116"/>
              <p:cNvSpPr/>
              <p:nvPr/>
            </p:nvSpPr>
            <p:spPr>
              <a:xfrm>
                <a:off x="3810000" y="2057400"/>
                <a:ext cx="1295400" cy="457200"/>
              </a:xfrm>
              <a:prstGeom prst="callout1">
                <a:avLst>
                  <a:gd name="adj1" fmla="val 93751"/>
                  <a:gd name="adj2" fmla="val 60116"/>
                  <a:gd name="adj3" fmla="val 123612"/>
                  <a:gd name="adj4" fmla="val 4863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Unordered elements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Shape 37"/>
              <p:cNvCxnSpPr/>
              <p:nvPr/>
            </p:nvCxnSpPr>
            <p:spPr>
              <a:xfrm rot="16200000" flipV="1">
                <a:off x="4228292" y="953309"/>
                <a:ext cx="154017" cy="4495800"/>
              </a:xfrm>
              <a:prstGeom prst="curvedConnector3">
                <a:avLst>
                  <a:gd name="adj1" fmla="val 34030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urved Connector 118"/>
              <p:cNvCxnSpPr/>
              <p:nvPr/>
            </p:nvCxnSpPr>
            <p:spPr>
              <a:xfrm rot="5400000">
                <a:off x="4242609" y="3175808"/>
                <a:ext cx="125383" cy="4495800"/>
              </a:xfrm>
              <a:prstGeom prst="curvedConnector3">
                <a:avLst>
                  <a:gd name="adj1" fmla="val 3691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urved Connector 119"/>
              <p:cNvCxnSpPr>
                <a:stCxn id="140" idx="2"/>
                <a:endCxn id="86" idx="2"/>
              </p:cNvCxnSpPr>
              <p:nvPr/>
            </p:nvCxnSpPr>
            <p:spPr>
              <a:xfrm rot="5400000" flipH="1">
                <a:off x="2854759" y="3241241"/>
                <a:ext cx="37643" cy="1632362"/>
              </a:xfrm>
              <a:prstGeom prst="curvedConnector3">
                <a:avLst>
                  <a:gd name="adj1" fmla="val -43377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urved Connector 120"/>
              <p:cNvCxnSpPr>
                <a:stCxn id="135" idx="0"/>
                <a:endCxn id="90" idx="0"/>
              </p:cNvCxnSpPr>
              <p:nvPr/>
            </p:nvCxnSpPr>
            <p:spPr>
              <a:xfrm rot="16200000" flipH="1" flipV="1">
                <a:off x="2857627" y="3739865"/>
                <a:ext cx="31907" cy="1632362"/>
              </a:xfrm>
              <a:prstGeom prst="curvedConnector3">
                <a:avLst>
                  <a:gd name="adj1" fmla="val -47763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TextBox 152"/>
            <p:cNvSpPr txBox="1"/>
            <p:nvPr/>
          </p:nvSpPr>
          <p:spPr>
            <a:xfrm>
              <a:off x="2743200" y="5410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ent1</a:t>
              </a:r>
              <a:endParaRPr lang="en-US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10558" y="1422238"/>
            <a:ext cx="2937442" cy="1092362"/>
            <a:chOff x="110558" y="1422238"/>
            <a:chExt cx="2937442" cy="1092362"/>
          </a:xfrm>
        </p:grpSpPr>
        <p:sp>
          <p:nvSpPr>
            <p:cNvPr id="154" name="Rounded Rectangular Callout 153"/>
            <p:cNvSpPr/>
            <p:nvPr/>
          </p:nvSpPr>
          <p:spPr>
            <a:xfrm>
              <a:off x="110558" y="1422238"/>
              <a:ext cx="2937441" cy="1092362"/>
            </a:xfrm>
            <a:prstGeom prst="wedgeRoundRectCallout">
              <a:avLst>
                <a:gd name="adj1" fmla="val 49090"/>
                <a:gd name="adj2" fmla="val 75536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sz="16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43038" y="1548809"/>
              <a:ext cx="2904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Allows precise fence semantics</a:t>
              </a:r>
            </a:p>
            <a:p>
              <a:endParaRPr lang="en-US" sz="1600" dirty="0" smtClean="0"/>
            </a:p>
            <a:p>
              <a:r>
                <a:rPr lang="en-US" sz="1600" dirty="0" smtClean="0"/>
                <a:t>Allows </a:t>
              </a:r>
              <a:r>
                <a:rPr lang="en-US" sz="1600" dirty="0"/>
                <a:t>precise loads from </a:t>
              </a:r>
              <a:r>
                <a:rPr lang="en-US" sz="1600" dirty="0" smtClean="0"/>
                <a:t>buffer</a:t>
              </a:r>
              <a:endParaRPr lang="en-US" sz="16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562600" y="1422238"/>
            <a:ext cx="2937441" cy="1092362"/>
            <a:chOff x="5562600" y="1422238"/>
            <a:chExt cx="2937441" cy="1092362"/>
          </a:xfrm>
        </p:grpSpPr>
        <p:sp>
          <p:nvSpPr>
            <p:cNvPr id="156" name="Rounded Rectangular Callout 155"/>
            <p:cNvSpPr/>
            <p:nvPr/>
          </p:nvSpPr>
          <p:spPr>
            <a:xfrm>
              <a:off x="5562600" y="1422238"/>
              <a:ext cx="2937441" cy="1092362"/>
            </a:xfrm>
            <a:prstGeom prst="wedgeRoundRectCallout">
              <a:avLst>
                <a:gd name="adj1" fmla="val 2651"/>
                <a:gd name="adj2" fmla="val 67302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sz="16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638800" y="1638749"/>
              <a:ext cx="26984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Keeps the analysis precise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for </a:t>
              </a:r>
              <a:r>
                <a:rPr lang="en-US" dirty="0"/>
                <a:t>“normal” programs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184154" y="1415733"/>
            <a:ext cx="2142352" cy="1092362"/>
            <a:chOff x="3184154" y="1415733"/>
            <a:chExt cx="2142352" cy="1092362"/>
          </a:xfrm>
        </p:grpSpPr>
        <p:sp>
          <p:nvSpPr>
            <p:cNvPr id="158" name="Rounded Rectangular Callout 157"/>
            <p:cNvSpPr/>
            <p:nvPr/>
          </p:nvSpPr>
          <p:spPr>
            <a:xfrm>
              <a:off x="3184154" y="1415733"/>
              <a:ext cx="2133600" cy="1092362"/>
            </a:xfrm>
            <a:prstGeom prst="wedgeRoundRectCallout">
              <a:avLst>
                <a:gd name="adj1" fmla="val -793"/>
                <a:gd name="adj2" fmla="val 72791"/>
                <a:gd name="adj3" fmla="val 1666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en-US" sz="16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216633" y="1542304"/>
              <a:ext cx="21098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Fallback for soundness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99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178840"/>
          </a:xfrm>
        </p:spPr>
        <p:txBody>
          <a:bodyPr/>
          <a:lstStyle/>
          <a:p>
            <a:r>
              <a:rPr lang="en-US" dirty="0" smtClean="0"/>
              <a:t>Making unbounded number of writes to a memory </a:t>
            </a:r>
            <a:r>
              <a:rPr lang="en-US" smtClean="0"/>
              <a:t>location without a flush?</a:t>
            </a:r>
            <a:endParaRPr lang="en-US" dirty="0" smtClean="0"/>
          </a:p>
          <a:p>
            <a:pPr lvl="1"/>
            <a:r>
              <a:rPr lang="en-US" dirty="0" smtClean="0"/>
              <a:t>Seems very esoteric</a:t>
            </a:r>
          </a:p>
          <a:p>
            <a:pPr lvl="1"/>
            <a:r>
              <a:rPr lang="en-US" dirty="0" smtClean="0"/>
              <a:t>Your program is suspicious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4321076"/>
            <a:ext cx="480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flag := true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other_flag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true {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flag := false 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//Do something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flag := true 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24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7924800" cy="914400"/>
          </a:xfrm>
        </p:spPr>
        <p:txBody>
          <a:bodyPr/>
          <a:lstStyle/>
          <a:p>
            <a:r>
              <a:rPr lang="en-US" sz="2800" dirty="0" smtClean="0"/>
              <a:t>Textbook Example: Peterson’s Algorithm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265908"/>
            <a:ext cx="2565070" cy="1010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38400" y="2265908"/>
            <a:ext cx="2946070" cy="1010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6324600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Specification: mutual exclusion over critical section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76455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0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ent0 = true;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turn = 1;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ent1;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  <a:r>
              <a:rPr lang="en-US" sz="2400" dirty="0"/>
              <a:t>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1);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ent0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5806" y="1219200"/>
            <a:ext cx="37853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1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store </a:t>
            </a:r>
            <a:r>
              <a:rPr lang="en-US" sz="2400" dirty="0"/>
              <a:t>ent1 = true;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turn = 0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ent0;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turn;</a:t>
            </a:r>
          </a:p>
          <a:p>
            <a:r>
              <a:rPr lang="en-US" sz="2400" dirty="0" smtClean="0"/>
              <a:t>  }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0);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ent1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Adjusted Recipe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398752" y="2104235"/>
            <a:ext cx="457200" cy="365125"/>
          </a:xfrm>
        </p:spPr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200" dirty="0" smtClean="0">
                <a:solidFill>
                  <a:srgbClr val="FFFF00"/>
                </a:solidFill>
              </a:rPr>
              <a:t>Compute (abstract) reachable states for the program using partial-coherence abstraction</a:t>
            </a:r>
          </a:p>
          <a:p>
            <a:pPr marL="68580" indent="0">
              <a:buNone/>
            </a:pPr>
            <a:endParaRPr lang="en-US" sz="3200" dirty="0" smtClean="0"/>
          </a:p>
          <a:p>
            <a:r>
              <a:rPr lang="en-US" sz="3200" dirty="0" smtClean="0"/>
              <a:t>Compute constraints on execution that guarantee that all “bad states” are avoided</a:t>
            </a:r>
          </a:p>
          <a:p>
            <a:endParaRPr lang="en-US" sz="3200" dirty="0" smtClean="0"/>
          </a:p>
          <a:p>
            <a:r>
              <a:rPr lang="en-US" sz="3200" dirty="0" smtClean="0"/>
              <a:t>Implement the constraints with fences</a:t>
            </a:r>
          </a:p>
          <a:p>
            <a:pPr lvl="2"/>
            <a:endParaRPr lang="en-US" sz="2800" dirty="0" smtClean="0"/>
          </a:p>
          <a:p>
            <a:pPr lvl="2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918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Precision/fences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abstractions lead to different fences</a:t>
            </a:r>
          </a:p>
          <a:p>
            <a:pPr lvl="1"/>
            <a:r>
              <a:rPr lang="en-US" dirty="0" smtClean="0"/>
              <a:t>More precise abstraction – potentially fewer fences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 the paper</a:t>
            </a:r>
          </a:p>
          <a:p>
            <a:pPr lvl="1"/>
            <a:r>
              <a:rPr lang="en-US" dirty="0" smtClean="0"/>
              <a:t>SC-Recoverability </a:t>
            </a:r>
          </a:p>
          <a:p>
            <a:pPr lvl="1"/>
            <a:r>
              <a:rPr lang="en-US" dirty="0"/>
              <a:t>PSO as an abstraction of </a:t>
            </a:r>
            <a:r>
              <a:rPr lang="en-US" dirty="0" smtClean="0"/>
              <a:t>TSO</a:t>
            </a:r>
          </a:p>
          <a:p>
            <a:pPr lvl="1"/>
            <a:r>
              <a:rPr lang="en-US" dirty="0" smtClean="0"/>
              <a:t>Partially disjunctive abstraction allows more aggressive merging of buffer, scales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 smtClean="0"/>
              <a:t>Mostly mutual exclusion primitives</a:t>
            </a:r>
          </a:p>
          <a:p>
            <a:r>
              <a:rPr lang="en-US" dirty="0" smtClean="0"/>
              <a:t>Different variations of the abstraction</a:t>
            </a:r>
          </a:p>
          <a:p>
            <a:pPr lvl="1"/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45176"/>
              </p:ext>
            </p:extLst>
          </p:nvPr>
        </p:nvGraphicFramePr>
        <p:xfrm>
          <a:off x="914400" y="3048000"/>
          <a:ext cx="7239000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Program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FD k=0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FD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k=1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PD k=0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PD k=1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PD k=2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Sense0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Pet0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Dek0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Lam0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Fast0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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Fast1a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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Fast1b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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Fast1c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T/O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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 2"/>
                        </a:rPr>
                        <a:t>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/>
                        </a:rPr>
                        <a:t>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relaxed memory models</a:t>
            </a:r>
          </a:p>
          <a:p>
            <a:pPr lvl="1"/>
            <a:r>
              <a:rPr lang="en-US" dirty="0" smtClean="0"/>
              <a:t>Need reasonable concrete semantics first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the program is infinite-space?</a:t>
            </a:r>
          </a:p>
          <a:p>
            <a:pPr lvl="1"/>
            <a:r>
              <a:rPr lang="en-US" dirty="0" smtClean="0"/>
              <a:t>Or simply large</a:t>
            </a:r>
          </a:p>
          <a:p>
            <a:pPr lvl="1"/>
            <a:r>
              <a:rPr lang="en-US" dirty="0" smtClean="0"/>
              <a:t>Partial-coherence isn’t enough</a:t>
            </a:r>
          </a:p>
          <a:p>
            <a:pPr lvl="1"/>
            <a:r>
              <a:rPr lang="en-US" dirty="0" smtClean="0"/>
              <a:t>We want to also use “standard” abstract interpretation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5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Abstractions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Trivial for value abstractions</a:t>
            </a:r>
          </a:p>
          <a:p>
            <a:pPr lvl="1"/>
            <a:r>
              <a:rPr lang="en-US" dirty="0" smtClean="0"/>
              <a:t>Abstract buffers of abstract values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Challenging for more complex abstractions</a:t>
            </a:r>
          </a:p>
          <a:p>
            <a:pPr lvl="1"/>
            <a:r>
              <a:rPr lang="en-US" dirty="0" smtClean="0"/>
              <a:t>Heap abstractions</a:t>
            </a:r>
          </a:p>
          <a:p>
            <a:pPr lvl="1"/>
            <a:r>
              <a:rPr lang="en-US" dirty="0" smtClean="0"/>
              <a:t>Predicate abstractions</a:t>
            </a:r>
          </a:p>
          <a:p>
            <a:pPr lvl="1"/>
            <a:r>
              <a:rPr lang="en-US" dirty="0" smtClean="0"/>
              <a:t>Buffers for “abstract locations”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Partial-coherence abstractions</a:t>
            </a:r>
          </a:p>
          <a:p>
            <a:pPr lvl="1"/>
            <a:r>
              <a:rPr lang="en-US" dirty="0" smtClean="0"/>
              <a:t>Verification without context bounds </a:t>
            </a:r>
          </a:p>
          <a:p>
            <a:pPr lvl="1"/>
            <a:r>
              <a:rPr lang="en-US" dirty="0" smtClean="0"/>
              <a:t>but possibly with false alarms</a:t>
            </a:r>
          </a:p>
          <a:p>
            <a:endParaRPr lang="en-US" dirty="0" smtClean="0"/>
          </a:p>
          <a:p>
            <a:r>
              <a:rPr lang="en-US" dirty="0" smtClean="0"/>
              <a:t>Automatic fence inference</a:t>
            </a:r>
          </a:p>
          <a:p>
            <a:pPr lvl="1"/>
            <a:r>
              <a:rPr lang="en-US" dirty="0" smtClean="0"/>
              <a:t>Precision affects quality of results</a:t>
            </a:r>
          </a:p>
          <a:p>
            <a:pPr lvl="1"/>
            <a:endParaRPr lang="en-US" dirty="0"/>
          </a:p>
          <a:p>
            <a:r>
              <a:rPr lang="en-US" dirty="0" smtClean="0"/>
              <a:t>In progress</a:t>
            </a:r>
          </a:p>
          <a:p>
            <a:pPr lvl="1"/>
            <a:r>
              <a:rPr lang="en-US" dirty="0" smtClean="0"/>
              <a:t>Combination of abstractions</a:t>
            </a:r>
            <a:endParaRPr lang="en-US" dirty="0"/>
          </a:p>
          <a:p>
            <a:pPr lvl="1"/>
            <a:r>
              <a:rPr lang="en-US" dirty="0" smtClean="0"/>
              <a:t>Scalable (dynamic) fence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Invited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sz="2800" dirty="0"/>
              <a:t>Do you ever need to use k&gt;1 ?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In your abstraction, do you ever fall into the unordered set?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How far can we expect this to scale?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Why over-approximation for fence inference?</a:t>
            </a:r>
          </a:p>
          <a:p>
            <a:pPr marL="582930" indent="-514350">
              <a:buFont typeface="+mj-lt"/>
              <a:buAutoNum type="arabicPeriod"/>
            </a:pPr>
            <a:r>
              <a:rPr lang="en-US" sz="2800" dirty="0" smtClean="0"/>
              <a:t>Can you explain how the inference works?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7924800" cy="914400"/>
          </a:xfrm>
        </p:spPr>
        <p:txBody>
          <a:bodyPr/>
          <a:lstStyle/>
          <a:p>
            <a:r>
              <a:rPr lang="en-US" sz="2800" dirty="0"/>
              <a:t>Beyond Textbooks: Relaxed Memory Models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269492"/>
            <a:ext cx="2565070" cy="1010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38400" y="2269492"/>
            <a:ext cx="2946070" cy="1010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6324600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Specification: mutual exclusion over critical section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76455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0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ent0 = true;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turn = 1;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ent1;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  <a:r>
              <a:rPr lang="en-US" sz="2400" dirty="0"/>
              <a:t>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1);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ent0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5806" y="1219200"/>
            <a:ext cx="378539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1</a:t>
            </a:r>
            <a:r>
              <a:rPr lang="en-US" sz="2400" dirty="0" smtClean="0"/>
              <a:t>:</a:t>
            </a:r>
            <a:endParaRPr lang="en-US" sz="2400" b="1" dirty="0" smtClean="0"/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store </a:t>
            </a:r>
            <a:r>
              <a:rPr lang="en-US" sz="2400" dirty="0"/>
              <a:t>ent1 = true;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turn = 0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ent0;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turn;</a:t>
            </a:r>
          </a:p>
          <a:p>
            <a:r>
              <a:rPr lang="en-US" sz="2400" dirty="0" smtClean="0"/>
              <a:t>  }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0);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ent1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3071750"/>
            <a:ext cx="2438400" cy="381000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321643" y="3071750"/>
            <a:ext cx="2438400" cy="381000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9830" y="2004950"/>
            <a:ext cx="2438400" cy="381000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267700" y="2004950"/>
            <a:ext cx="2438400" cy="381000"/>
          </a:xfrm>
          <a:prstGeom prst="round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>
            <a:spLocks noGrp="1"/>
          </p:cNvSpPr>
          <p:nvPr>
            <p:ph sz="quarter" idx="1"/>
          </p:nvPr>
        </p:nvSpPr>
        <p:spPr>
          <a:xfrm>
            <a:off x="457200" y="5352800"/>
            <a:ext cx="8153400" cy="9144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Re-ordering of operations</a:t>
            </a:r>
          </a:p>
          <a:p>
            <a:r>
              <a:rPr lang="en-US" sz="2800" dirty="0" smtClean="0"/>
              <a:t>Non-atomic stores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7875" y="4179125"/>
            <a:ext cx="3200400" cy="381000"/>
          </a:xfrm>
          <a:prstGeom prst="roundRect">
            <a:avLst/>
          </a:prstGeom>
          <a:solidFill>
            <a:schemeClr val="accent2">
              <a:alpha val="5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19549" y="4179125"/>
            <a:ext cx="3200400" cy="381000"/>
          </a:xfrm>
          <a:prstGeom prst="roundRect">
            <a:avLst/>
          </a:prstGeom>
          <a:solidFill>
            <a:schemeClr val="accent2">
              <a:alpha val="5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Enforce order… at a cost</a:t>
            </a:r>
          </a:p>
          <a:p>
            <a:r>
              <a:rPr lang="en-US" sz="4000" dirty="0" smtClean="0"/>
              <a:t>Fences are expensive</a:t>
            </a:r>
          </a:p>
          <a:p>
            <a:pPr lvl="1"/>
            <a:r>
              <a:rPr lang="en-US" sz="3600" dirty="0" smtClean="0"/>
              <a:t>10s-100s of cycles</a:t>
            </a:r>
          </a:p>
          <a:p>
            <a:pPr lvl="1"/>
            <a:r>
              <a:rPr lang="en-US" sz="3600" dirty="0" smtClean="0"/>
              <a:t>collateral damage (e.g., prevent compiler opts)</a:t>
            </a:r>
          </a:p>
          <a:p>
            <a:r>
              <a:rPr lang="en-US" sz="4000" dirty="0" smtClean="0"/>
              <a:t>example: removing a </a:t>
            </a:r>
            <a:r>
              <a:rPr lang="en-US" sz="4000" dirty="0" smtClean="0">
                <a:solidFill>
                  <a:srgbClr val="FFFF00"/>
                </a:solidFill>
              </a:rPr>
              <a:t>single fence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/>
              <a:t>yields</a:t>
            </a:r>
            <a:r>
              <a:rPr lang="en-US" sz="4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FFFF00"/>
                </a:solidFill>
              </a:rPr>
              <a:t>3x speedup</a:t>
            </a:r>
            <a:r>
              <a:rPr lang="en-US" sz="4000" dirty="0" smtClean="0"/>
              <a:t> in a work-stealing queue</a:t>
            </a:r>
          </a:p>
          <a:p>
            <a:endParaRPr lang="en-US" sz="4000" dirty="0" smtClean="0"/>
          </a:p>
          <a:p>
            <a:r>
              <a:rPr lang="en-US" sz="4000" dirty="0" smtClean="0"/>
              <a:t>Required fences depend on memory model</a:t>
            </a:r>
          </a:p>
          <a:p>
            <a:endParaRPr lang="en-US" sz="4000" dirty="0" smtClean="0"/>
          </a:p>
          <a:p>
            <a:r>
              <a:rPr lang="en-US" sz="4000" dirty="0" smtClean="0">
                <a:solidFill>
                  <a:srgbClr val="FFFF00"/>
                </a:solidFill>
              </a:rPr>
              <a:t>Where should I put fences?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should I put fences?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3048000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On </a:t>
            </a:r>
            <a:r>
              <a:rPr lang="en-US" sz="3200" i="1" dirty="0"/>
              <a:t>the other, </a:t>
            </a:r>
            <a:r>
              <a:rPr lang="en-US" sz="3200" i="1" dirty="0" smtClean="0"/>
              <a:t>synchronization bugs </a:t>
            </a:r>
            <a:r>
              <a:rPr lang="en-US" sz="3200" i="1" dirty="0"/>
              <a:t>can be very difficult to track down, so </a:t>
            </a:r>
            <a:r>
              <a:rPr lang="en-US" sz="3200" i="1" dirty="0" smtClean="0"/>
              <a:t>memory barriers </a:t>
            </a:r>
            <a:r>
              <a:rPr lang="en-US" sz="3200" b="1" i="1" dirty="0">
                <a:solidFill>
                  <a:srgbClr val="FFFF00"/>
                </a:solidFill>
              </a:rPr>
              <a:t>should be used liberally</a:t>
            </a:r>
            <a:r>
              <a:rPr lang="en-US" sz="3200" i="1" dirty="0"/>
              <a:t>, rather than </a:t>
            </a:r>
            <a:r>
              <a:rPr lang="en-US" sz="3200" i="1" dirty="0" smtClean="0"/>
              <a:t>relying on </a:t>
            </a:r>
            <a:r>
              <a:rPr lang="en-US" sz="3200" i="1" dirty="0"/>
              <a:t>complex platform-specific guarantees about </a:t>
            </a:r>
            <a:r>
              <a:rPr lang="en-US" sz="3200" i="1" dirty="0" smtClean="0"/>
              <a:t>limits to </a:t>
            </a:r>
            <a:r>
              <a:rPr lang="en-US" sz="3200" i="1" dirty="0"/>
              <a:t>memory instruction reordering</a:t>
            </a:r>
            <a:r>
              <a:rPr lang="en-US" sz="3200" i="1" dirty="0" smtClean="0"/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295400"/>
            <a:ext cx="723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i="1" dirty="0">
                <a:solidFill>
                  <a:prstClr val="white"/>
                </a:solidFill>
              </a:rPr>
              <a:t>On the one hand, memory barriers are expensive (100s of cycles, maybe more), and </a:t>
            </a:r>
            <a:r>
              <a:rPr lang="en-US" sz="3200" b="1" i="1" dirty="0">
                <a:solidFill>
                  <a:srgbClr val="FFFF00"/>
                </a:solidFill>
              </a:rPr>
              <a:t>should be used only when necessary</a:t>
            </a:r>
            <a:r>
              <a:rPr lang="en-US" sz="3200" i="1" dirty="0">
                <a:solidFill>
                  <a:prstClr val="white"/>
                </a:solidFill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1100" y="64008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– </a:t>
            </a:r>
            <a:r>
              <a:rPr lang="en-US" dirty="0" err="1"/>
              <a:t>Herlihy</a:t>
            </a:r>
            <a:r>
              <a:rPr lang="en-US" dirty="0"/>
              <a:t> and </a:t>
            </a:r>
            <a:r>
              <a:rPr lang="en-US" dirty="0" err="1"/>
              <a:t>Shavit</a:t>
            </a:r>
            <a:r>
              <a:rPr lang="en-US" dirty="0"/>
              <a:t>, The Art of Multiprocessor Programming.</a:t>
            </a:r>
          </a:p>
        </p:txBody>
      </p:sp>
      <p:pic>
        <p:nvPicPr>
          <p:cNvPr id="9" name="Picture 4" descr="The Art of Multiprocessor Program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7" t="13256" r="20116"/>
          <a:stretch/>
        </p:blipFill>
        <p:spPr bwMode="auto">
          <a:xfrm>
            <a:off x="2542309" y="1359747"/>
            <a:ext cx="3752602" cy="48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8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7924800" cy="914400"/>
          </a:xfrm>
        </p:spPr>
        <p:txBody>
          <a:bodyPr/>
          <a:lstStyle/>
          <a:p>
            <a:r>
              <a:rPr lang="en-US" sz="2800" dirty="0" smtClean="0"/>
              <a:t>May Seem Easy… 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2286000"/>
            <a:ext cx="266700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38400" y="2286000"/>
            <a:ext cx="294607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6324600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Specification: mutual exclusion over critical section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7645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0: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ent0 = true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 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turn = 1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ent1;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}</a:t>
            </a:r>
            <a:r>
              <a:rPr lang="en-US" sz="2400" dirty="0"/>
              <a:t>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1);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ent0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5806" y="1219200"/>
            <a:ext cx="37853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1:</a:t>
            </a:r>
          </a:p>
          <a:p>
            <a:r>
              <a:rPr lang="en-US" sz="2400" b="1" dirty="0" smtClean="0"/>
              <a:t>while</a:t>
            </a:r>
            <a:r>
              <a:rPr lang="en-US" sz="2400" dirty="0" smtClean="0"/>
              <a:t>(true) {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store </a:t>
            </a:r>
            <a:r>
              <a:rPr lang="en-US" sz="2400" dirty="0"/>
              <a:t>ent1 = true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 smtClean="0"/>
              <a:t>  store </a:t>
            </a:r>
            <a:r>
              <a:rPr lang="en-US" sz="2400" dirty="0"/>
              <a:t>turn = 0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fence</a:t>
            </a:r>
            <a:r>
              <a:rPr lang="en-US" sz="2400" dirty="0" smtClean="0"/>
              <a:t>;</a:t>
            </a:r>
          </a:p>
          <a:p>
            <a:r>
              <a:rPr lang="en-US" sz="2400" b="1" dirty="0" smtClean="0"/>
              <a:t>  do </a:t>
            </a:r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    load </a:t>
            </a:r>
            <a:r>
              <a:rPr lang="en-US" sz="2400" dirty="0"/>
              <a:t>e = ent0;</a:t>
            </a:r>
          </a:p>
          <a:p>
            <a:r>
              <a:rPr lang="en-US" sz="2400" dirty="0" smtClean="0"/>
              <a:t>    load </a:t>
            </a:r>
            <a:r>
              <a:rPr lang="en-US" sz="2400" dirty="0"/>
              <a:t>t = turn;</a:t>
            </a:r>
          </a:p>
          <a:p>
            <a:r>
              <a:rPr lang="en-US" sz="2400" dirty="0" smtClean="0"/>
              <a:t>  } </a:t>
            </a:r>
            <a:r>
              <a:rPr lang="en-US" sz="2400" b="1" dirty="0" smtClean="0"/>
              <a:t>while</a:t>
            </a:r>
            <a:r>
              <a:rPr lang="en-US" sz="2400" dirty="0" smtClean="0"/>
              <a:t>(e </a:t>
            </a:r>
            <a:r>
              <a:rPr lang="en-US" sz="2400" dirty="0"/>
              <a:t>== true &amp;&amp; t == 0);</a:t>
            </a:r>
          </a:p>
          <a:p>
            <a:r>
              <a:rPr lang="en-US" sz="2400" dirty="0" smtClean="0"/>
              <a:t>  //</a:t>
            </a:r>
            <a:r>
              <a:rPr lang="en-US" sz="2400" dirty="0"/>
              <a:t>Critical Section here</a:t>
            </a:r>
          </a:p>
          <a:p>
            <a:r>
              <a:rPr lang="en-US" sz="2400" dirty="0" smtClean="0"/>
              <a:t>  store </a:t>
            </a:r>
            <a:r>
              <a:rPr lang="en-US" sz="2400" dirty="0"/>
              <a:t>ent1 = false;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9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04504" y="1219200"/>
            <a:ext cx="8915400" cy="2886893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Chase-Lev Work-Stealing Queue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232264"/>
            <a:ext cx="3276600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take()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b = bottom – 1;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item_t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*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bottom = b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t = top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(b &lt; t)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bottom = t;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return EMPTY;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task = q-&gt;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[b % q-&gt;size];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(b &gt; t)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return task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(!CAS(&amp;top, t, t+1))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return EMPTY;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bottom = t + 1;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return task;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6600" y="1232264"/>
            <a:ext cx="28956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  void push(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task)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b = bottom;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t = top;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item_t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*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(b – t &gt;= q-&gt;size – 1)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= expand();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q-&gt;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[b % q-&gt;size] = task;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bottom = b + 1;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1232264"/>
            <a:ext cx="28194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steal() {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t = top;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long b = bottom;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item_t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* q =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wsq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(t &gt;= b)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return EMPTY;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task = q-&gt;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ap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[t % q-&gt;size];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if (!CAS(&amp;top, t, t+1))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return ABORT;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return task;</a:t>
            </a:r>
          </a:p>
          <a:p>
            <a:pPr marL="342900" indent="-342900">
              <a:buAutoNum type="arabicPlain" startAt="2"/>
            </a:pP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676775"/>
            <a:ext cx="70866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36772" y="4204063"/>
            <a:ext cx="6197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Specification:  no lost items, no phantom items, memory safety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920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68963" y="6629400"/>
              <a:ext cx="6350" cy="3175"/>
            </p14:xfrm>
          </p:contentPart>
        </mc:Choice>
        <mc:Fallback xmlns="">
          <p:pic>
            <p:nvPicPr>
              <p:cNvPr id="17920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1907" y="6620228"/>
                <a:ext cx="22578" cy="1940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Help the programmer place fences</a:t>
            </a:r>
          </a:p>
          <a:p>
            <a:pPr lvl="1"/>
            <a:r>
              <a:rPr lang="en-US" sz="3200" dirty="0" smtClean="0"/>
              <a:t>Find optimal fence placement</a:t>
            </a:r>
          </a:p>
          <a:p>
            <a:endParaRPr lang="en-US" sz="3600" dirty="0" smtClean="0"/>
          </a:p>
          <a:p>
            <a:r>
              <a:rPr lang="en-US" sz="3600" dirty="0" smtClean="0"/>
              <a:t>Ideal setting for synthesis </a:t>
            </a:r>
          </a:p>
          <a:p>
            <a:pPr lvl="1"/>
            <a:r>
              <a:rPr lang="en-US" sz="3200" dirty="0" smtClean="0">
                <a:solidFill>
                  <a:srgbClr val="FFFF00"/>
                </a:solidFill>
              </a:rPr>
              <a:t>Restrict</a:t>
            </a:r>
            <a:r>
              <a:rPr lang="en-US" sz="3200" dirty="0" smtClean="0"/>
              <a:t> non-determinism </a:t>
            </a:r>
            <a:r>
              <a:rPr lang="en-US" sz="3200" dirty="0" err="1" smtClean="0"/>
              <a:t>s.t.</a:t>
            </a:r>
            <a:r>
              <a:rPr lang="en-US" sz="3200" dirty="0" smtClean="0"/>
              <a:t> program stays within set of safe executions</a:t>
            </a:r>
          </a:p>
          <a:p>
            <a:pPr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85800" y="5943600"/>
            <a:ext cx="8153400" cy="914400"/>
          </a:xfrm>
        </p:spPr>
        <p:txBody>
          <a:bodyPr/>
          <a:lstStyle/>
          <a:p>
            <a:r>
              <a:rPr lang="en-US" dirty="0" smtClean="0"/>
              <a:t>P’ satisfies the specification S under M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23900" y="1600200"/>
            <a:ext cx="7696200" cy="3657600"/>
            <a:chOff x="304800" y="1905000"/>
            <a:chExt cx="7696200" cy="3657600"/>
          </a:xfrm>
        </p:grpSpPr>
        <p:sp>
          <p:nvSpPr>
            <p:cNvPr id="4" name="Rounded Rectangle 3"/>
            <p:cNvSpPr/>
            <p:nvPr/>
          </p:nvSpPr>
          <p:spPr>
            <a:xfrm>
              <a:off x="3200400" y="3048000"/>
              <a:ext cx="2286000" cy="1371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FENDER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381000" y="1905000"/>
              <a:ext cx="1981200" cy="1066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</a:t>
              </a:r>
            </a:p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81000" y="3200400"/>
              <a:ext cx="2057400" cy="1066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Specification S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4800" y="4495800"/>
              <a:ext cx="2133600" cy="10668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</a:t>
              </a:r>
              <a:br>
                <a:rPr lang="en-US" dirty="0" smtClean="0"/>
              </a:br>
              <a:r>
                <a:rPr lang="en-US" dirty="0" smtClean="0"/>
                <a:t>Model </a:t>
              </a:r>
            </a:p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3200400"/>
              <a:ext cx="1752600" cy="10668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P’</a:t>
              </a:r>
              <a:br>
                <a:rPr lang="en-US" dirty="0" smtClean="0"/>
              </a:br>
              <a:r>
                <a:rPr lang="en-US" dirty="0" smtClean="0"/>
                <a:t>with </a:t>
              </a:r>
              <a:br>
                <a:rPr lang="en-US" dirty="0" smtClean="0"/>
              </a:br>
              <a:r>
                <a:rPr lang="en-US" dirty="0" smtClean="0"/>
                <a:t>Fences</a:t>
              </a:r>
              <a:endParaRPr lang="en-US" dirty="0"/>
            </a:p>
          </p:txBody>
        </p:sp>
        <p:cxnSp>
          <p:nvCxnSpPr>
            <p:cNvPr id="13" name="Curved Connector 12"/>
            <p:cNvCxnSpPr>
              <a:stCxn id="5" idx="6"/>
              <a:endCxn id="4" idx="0"/>
            </p:cNvCxnSpPr>
            <p:nvPr/>
          </p:nvCxnSpPr>
          <p:spPr>
            <a:xfrm>
              <a:off x="2362200" y="2438400"/>
              <a:ext cx="1981200" cy="6096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2"/>
            <p:cNvCxnSpPr>
              <a:stCxn id="7" idx="6"/>
              <a:endCxn id="4" idx="2"/>
            </p:cNvCxnSpPr>
            <p:nvPr/>
          </p:nvCxnSpPr>
          <p:spPr>
            <a:xfrm flipV="1">
              <a:off x="2438400" y="4419600"/>
              <a:ext cx="1905000" cy="6096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2"/>
            <p:cNvCxnSpPr>
              <a:stCxn id="6" idx="6"/>
              <a:endCxn id="4" idx="1"/>
            </p:cNvCxnSpPr>
            <p:nvPr/>
          </p:nvCxnSpPr>
          <p:spPr>
            <a:xfrm>
              <a:off x="2438400" y="3733800"/>
              <a:ext cx="7620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2"/>
            <p:cNvCxnSpPr>
              <a:stCxn id="4" idx="3"/>
              <a:endCxn id="8" idx="2"/>
            </p:cNvCxnSpPr>
            <p:nvPr/>
          </p:nvCxnSpPr>
          <p:spPr>
            <a:xfrm>
              <a:off x="5486400" y="3733800"/>
              <a:ext cx="762000" cy="158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6800</TotalTime>
  <Words>1742</Words>
  <Application>Microsoft Office PowerPoint</Application>
  <PresentationFormat>On-screen Show (4:3)</PresentationFormat>
  <Paragraphs>499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Metro</vt:lpstr>
      <vt:lpstr>Automatic verification  and fence inference  for relaxed memory models</vt:lpstr>
      <vt:lpstr>Textbook Example: Peterson’s Algorithm</vt:lpstr>
      <vt:lpstr>Beyond Textbooks: Relaxed Memory Models</vt:lpstr>
      <vt:lpstr>Memory Fences</vt:lpstr>
      <vt:lpstr>Where should I put fences?</vt:lpstr>
      <vt:lpstr>May Seem Easy… </vt:lpstr>
      <vt:lpstr>Chase-Lev Work-Stealing Queue</vt:lpstr>
      <vt:lpstr>Fender</vt:lpstr>
      <vt:lpstr>Goal</vt:lpstr>
      <vt:lpstr>Naïve Approach: Recipe</vt:lpstr>
      <vt:lpstr>Store Buffers</vt:lpstr>
      <vt:lpstr>Unbounded Store Buffers…</vt:lpstr>
      <vt:lpstr>What can we do?</vt:lpstr>
      <vt:lpstr>Abstract Interpretation for RMM</vt:lpstr>
      <vt:lpstr>First Attempt: Set Abstraction</vt:lpstr>
      <vt:lpstr>Second Attempt: record most recent value</vt:lpstr>
      <vt:lpstr>Abstract Memory Models - Requirements</vt:lpstr>
      <vt:lpstr>Partial Coherence Abstractions</vt:lpstr>
      <vt:lpstr>Intuition</vt:lpstr>
      <vt:lpstr>Adjusted Recipe</vt:lpstr>
      <vt:lpstr>Precision/fences tradeoff</vt:lpstr>
      <vt:lpstr>Inference Results</vt:lpstr>
      <vt:lpstr>Limitations…</vt:lpstr>
      <vt:lpstr>Composing Abstractions</vt:lpstr>
      <vt:lpstr>Summary</vt:lpstr>
      <vt:lpstr>Invited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Verification and Fence Inference for Relaxed Memory Models</dc:title>
  <dc:creator>yahave</dc:creator>
  <cp:keywords>verification, synthesis, fences, relaxed memory models</cp:keywords>
  <cp:lastModifiedBy>yahave</cp:lastModifiedBy>
  <cp:revision>508</cp:revision>
  <dcterms:created xsi:type="dcterms:W3CDTF">2006-08-16T00:00:00Z</dcterms:created>
  <dcterms:modified xsi:type="dcterms:W3CDTF">2011-02-18T05:32:58Z</dcterms:modified>
  <cp:category>verification, synthesis, concurrency, fences</cp:category>
</cp:coreProperties>
</file>