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1"/>
  </p:sldMasterIdLst>
  <p:notesMasterIdLst>
    <p:notesMasterId r:id="rId28"/>
  </p:notesMasterIdLst>
  <p:sldIdLst>
    <p:sldId id="256" r:id="rId2"/>
    <p:sldId id="283" r:id="rId3"/>
    <p:sldId id="284" r:id="rId4"/>
    <p:sldId id="285" r:id="rId5"/>
    <p:sldId id="266" r:id="rId6"/>
    <p:sldId id="286" r:id="rId7"/>
    <p:sldId id="264" r:id="rId8"/>
    <p:sldId id="265" r:id="rId9"/>
    <p:sldId id="267" r:id="rId10"/>
    <p:sldId id="268" r:id="rId11"/>
    <p:sldId id="269" r:id="rId12"/>
    <p:sldId id="291" r:id="rId13"/>
    <p:sldId id="270" r:id="rId14"/>
    <p:sldId id="288" r:id="rId15"/>
    <p:sldId id="294" r:id="rId16"/>
    <p:sldId id="271" r:id="rId17"/>
    <p:sldId id="272" r:id="rId18"/>
    <p:sldId id="273" r:id="rId19"/>
    <p:sldId id="274" r:id="rId20"/>
    <p:sldId id="290" r:id="rId21"/>
    <p:sldId id="275" r:id="rId22"/>
    <p:sldId id="276" r:id="rId23"/>
    <p:sldId id="278" r:id="rId24"/>
    <p:sldId id="279" r:id="rId25"/>
    <p:sldId id="280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04" autoAdjust="0"/>
    <p:restoredTop sz="92761" autoAdjust="0"/>
  </p:normalViewPr>
  <p:slideViewPr>
    <p:cSldViewPr>
      <p:cViewPr varScale="1">
        <p:scale>
          <a:sx n="65" d="100"/>
          <a:sy n="65" d="100"/>
        </p:scale>
        <p:origin x="-10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8/14/2011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Larger context: Paraglide project,</a:t>
            </a:r>
            <a:r>
              <a:rPr lang="en-US" baseline="0" dirty="0" smtClean="0"/>
              <a:t> synthesis,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>
            <a:normAutofit/>
          </a:bodyPr>
          <a:lstStyle/>
          <a:p>
            <a:r>
              <a:rPr lang="en-US" dirty="0" smtClean="0"/>
              <a:t>Partial TS, just</a:t>
            </a:r>
            <a:r>
              <a:rPr lang="en-US" baseline="0" dirty="0" smtClean="0"/>
              <a:t> for illustration. Variables are (X,Y, R1, R2)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86493" tIns="43247" rIns="86493" bIns="43247"/>
          <a:lstStyle/>
          <a:p>
            <a:fld id="{A5D78FC6-CE17-4259-A63C-DDFC12E048F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>
            <a:normAutofit/>
          </a:bodyPr>
          <a:lstStyle/>
          <a:p>
            <a:r>
              <a:rPr lang="en-US" dirty="0" smtClean="0"/>
              <a:t>How is it</a:t>
            </a:r>
            <a:r>
              <a:rPr lang="en-US" baseline="0" dirty="0" smtClean="0"/>
              <a:t> ordered? Good question…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86493" tIns="43247" rIns="86493" bIns="43247"/>
          <a:lstStyle/>
          <a:p>
            <a:fld id="{A5D78FC6-CE17-4259-A63C-DDFC12E048F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>
            <a:normAutofit/>
          </a:bodyPr>
          <a:lstStyle/>
          <a:p>
            <a:pPr defTabSz="914318">
              <a:defRPr/>
            </a:pPr>
            <a:r>
              <a:rPr lang="en-US" dirty="0" smtClean="0"/>
              <a:t>Easy to phrase as a propositional formula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86493" tIns="43247" rIns="86493" bIns="43247"/>
          <a:lstStyle/>
          <a:p>
            <a:fld id="{A5D78FC6-CE17-4259-A63C-DDFC12E048F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different partial TS.</a:t>
            </a:r>
            <a:r>
              <a:rPr lang="en-US" baseline="0" dirty="0" smtClean="0"/>
              <a:t> All paths leading to the error state are shown.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RMO*, PSO*, TSO* - our approximations of the different SPARC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>
            <a:normAutofit/>
          </a:bodyPr>
          <a:lstStyle/>
          <a:p>
            <a:pPr defTabSz="914318">
              <a:defRPr/>
            </a:pPr>
            <a:r>
              <a:rPr lang="en-US" dirty="0" smtClean="0"/>
              <a:t>Will focus on Program Order,</a:t>
            </a:r>
            <a:r>
              <a:rPr lang="en-US" baseline="0" dirty="0" smtClean="0"/>
              <a:t> store atomicity is more subtle. </a:t>
            </a:r>
            <a:r>
              <a:rPr lang="en-US" baseline="0" dirty="0" err="1" smtClean="0"/>
              <a:t>Sarita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Adve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Kourush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Gharachorloo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86493" tIns="43247" rIns="86493" bIns="43247"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the goal, a subset of it has been achieved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Chase-Lev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>
            <a:normAutofit/>
          </a:bodyPr>
          <a:lstStyle/>
          <a:p>
            <a:r>
              <a:rPr lang="en-US" dirty="0" smtClean="0"/>
              <a:t>P is finite-state!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86493" tIns="43247" rIns="86493" bIns="43247"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86493" tIns="43247" rIns="86493" bIns="43247"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there’s plenty</a:t>
            </a:r>
            <a:r>
              <a:rPr lang="en-US" baseline="0" dirty="0" smtClean="0"/>
              <a:t> more differences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stuff in the corners is the execution buffers. Execution is no longer linear, so PCs make no sense.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F8D8B2DB-3BFE-40DF-9169-1603362BCE8A}" type="datetime8">
              <a:rPr lang="en-US" smtClean="0"/>
              <a:pPr algn="ctr"/>
              <a:t>8/14/2011 8:30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8C30-B9D8-424F-9BAD-8D62D74D796A}" type="datetime8">
              <a:rPr lang="en-US" smtClean="0">
                <a:solidFill>
                  <a:schemeClr val="tx2"/>
                </a:solidFill>
              </a:rPr>
              <a:pPr/>
              <a:t>8/14/2011 8:30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128294F-32A9-4B4F-B6DE-A0EAFBC3C4AA}" type="datetime8">
              <a:rPr lang="en-US" smtClean="0">
                <a:solidFill>
                  <a:schemeClr val="tx2"/>
                </a:solidFill>
              </a:rPr>
              <a:pPr/>
              <a:t>8/14/2011 8:30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CBC2-65BC-47FB-A22E-DC31DF728892}" type="datetime8">
              <a:rPr lang="en-US" smtClean="0"/>
              <a:pPr/>
              <a:t>8/14/2011 8:30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B263-772B-4FC6-8E8C-387469CA38A3}" type="datetime8">
              <a:rPr lang="en-US" smtClean="0"/>
              <a:pPr/>
              <a:t>8/14/2011 8:30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505ED3E-E584-4DB2-B667-49BC8675AEBD}" type="datetime8">
              <a:rPr lang="en-US" smtClean="0"/>
              <a:pPr/>
              <a:t>8/14/2011 8:30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ECC0596-4A13-4CB5-8297-E5E02F5466DE}" type="datetime8">
              <a:rPr lang="en-US" smtClean="0"/>
              <a:pPr/>
              <a:t>8/14/2011 8:30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7044-C55F-4FFA-A821-A5C8649A8CF4}" type="datetime8">
              <a:rPr lang="en-US" smtClean="0"/>
              <a:pPr/>
              <a:t>8/14/2011 8:30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416B-5089-4CC0-8FE9-DEFCB1F8E801}" type="datetime8">
              <a:rPr lang="en-US" smtClean="0"/>
              <a:pPr/>
              <a:t>8/14/2011 8:30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75F9-F8C3-4E16-99C9-43E229410289}" type="datetime8">
              <a:rPr lang="en-US" smtClean="0"/>
              <a:pPr/>
              <a:t>8/14/2011 8:30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D85282E-E4A1-48C5-8104-7B7F4B779362}" type="datetime8">
              <a:rPr lang="en-US" smtClean="0"/>
              <a:pPr/>
              <a:t>8/14/2011 8:30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15967B78-FCB5-4A6A-9D44-DFCE2FA458D7}" type="datetime8">
              <a:rPr lang="en-US" smtClean="0">
                <a:solidFill>
                  <a:schemeClr val="tx2"/>
                </a:solidFill>
              </a:rPr>
              <a:pPr/>
              <a:t>8/14/2011 8:30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676400" y="3276600"/>
            <a:ext cx="70866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“FENDER”</a:t>
            </a:r>
            <a:br>
              <a:rPr lang="en-US" dirty="0" smtClean="0"/>
            </a:br>
            <a:r>
              <a:rPr lang="en-US" sz="3600" dirty="0" smtClean="0"/>
              <a:t>Automatic memory fence inference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Presented by Michael Kuperstein,  Technion</a:t>
            </a:r>
          </a:p>
          <a:p>
            <a:r>
              <a:rPr lang="en-US" dirty="0" smtClean="0"/>
              <a:t>Joint work with Martin </a:t>
            </a:r>
            <a:r>
              <a:rPr lang="en-US" dirty="0" err="1" smtClean="0"/>
              <a:t>Vechev</a:t>
            </a:r>
            <a:r>
              <a:rPr lang="en-US" dirty="0" smtClean="0"/>
              <a:t> and </a:t>
            </a:r>
            <a:r>
              <a:rPr lang="en-US" dirty="0" err="1" smtClean="0"/>
              <a:t>Eran</a:t>
            </a:r>
            <a:r>
              <a:rPr lang="en-US" dirty="0" smtClean="0"/>
              <a:t> </a:t>
            </a:r>
            <a:r>
              <a:rPr lang="en-US" dirty="0" err="1" smtClean="0"/>
              <a:t>Yahav</a:t>
            </a:r>
            <a:r>
              <a:rPr lang="en-US" dirty="0" smtClean="0"/>
              <a:t>,  IBM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mtClean="0"/>
              <a:pPr/>
              <a:t>1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Approach: Recipe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Compute reachable states for the program</a:t>
            </a:r>
          </a:p>
          <a:p>
            <a:pPr lvl="1"/>
            <a:r>
              <a:rPr lang="en-US" sz="2500" dirty="0" smtClean="0"/>
              <a:t>Bad news:</a:t>
            </a:r>
          </a:p>
          <a:p>
            <a:pPr lvl="2"/>
            <a:r>
              <a:rPr lang="en-US" sz="2200" dirty="0" smtClean="0"/>
              <a:t>Reachability problem </a:t>
            </a:r>
            <a:r>
              <a:rPr lang="en-US" sz="2200" dirty="0" err="1" smtClean="0"/>
              <a:t>undecidable</a:t>
            </a:r>
            <a:r>
              <a:rPr lang="en-US" sz="2200" dirty="0" smtClean="0"/>
              <a:t> even for finite-state programs running under sufficiently weak MM [</a:t>
            </a:r>
            <a:r>
              <a:rPr lang="en-US" sz="2200" dirty="0" err="1" smtClean="0"/>
              <a:t>Atig</a:t>
            </a:r>
            <a:r>
              <a:rPr lang="en-US" sz="2200" dirty="0" smtClean="0"/>
              <a:t> et al. POPL ’10]</a:t>
            </a:r>
          </a:p>
          <a:p>
            <a:pPr lvl="2"/>
            <a:r>
              <a:rPr lang="en-US" dirty="0" smtClean="0"/>
              <a:t>So sometimes use an additional bound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Compute constraints that guarantee that all “bad states” are avoided</a:t>
            </a:r>
          </a:p>
          <a:p>
            <a:pPr lvl="1"/>
            <a:r>
              <a:rPr lang="en-US" dirty="0" smtClean="0"/>
              <a:t>The constraints restrict non-determinism allowed by the memory model</a:t>
            </a:r>
          </a:p>
          <a:p>
            <a:endParaRPr lang="en-US" dirty="0" smtClean="0"/>
          </a:p>
          <a:p>
            <a:r>
              <a:rPr lang="en-US" dirty="0" smtClean="0"/>
              <a:t>Implement the constraints with fences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Approach: Ingredients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Operational semantics for weak memory models</a:t>
            </a:r>
          </a:p>
          <a:p>
            <a:endParaRPr lang="en-US" dirty="0" smtClean="0"/>
          </a:p>
          <a:p>
            <a:r>
              <a:rPr lang="en-US" dirty="0" smtClean="0"/>
              <a:t>An algorithm for finding order constraints</a:t>
            </a:r>
          </a:p>
          <a:p>
            <a:endParaRPr lang="en-US" dirty="0" smtClean="0"/>
          </a:p>
          <a:p>
            <a:r>
              <a:rPr lang="en-US" dirty="0" smtClean="0"/>
              <a:t>An algorithm for implementing constraints as fences in the program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2133600"/>
          <a:ext cx="6400801" cy="32359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95400"/>
                <a:gridCol w="762000"/>
                <a:gridCol w="990600"/>
                <a:gridCol w="990600"/>
                <a:gridCol w="1219200"/>
                <a:gridCol w="1143001"/>
              </a:tblGrid>
              <a:tr h="563880">
                <a:tc>
                  <a:txBody>
                    <a:bodyPr/>
                    <a:lstStyle/>
                    <a:p>
                      <a:r>
                        <a:rPr lang="en-US" dirty="0" smtClean="0"/>
                        <a:t>Relaxation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r>
                        <a:rPr lang="en-US" dirty="0" smtClean="0">
                          <a:sym typeface="Symbol"/>
                        </a:rPr>
                        <a:t>R</a:t>
                      </a:r>
                      <a:br>
                        <a:rPr lang="en-US" dirty="0" smtClean="0">
                          <a:sym typeface="Symbol"/>
                        </a:rPr>
                      </a:br>
                      <a:r>
                        <a:rPr lang="en-US" dirty="0" smtClean="0">
                          <a:sym typeface="Symbol"/>
                        </a:rPr>
                        <a:t>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r>
                        <a:rPr lang="en-US" dirty="0" smtClean="0">
                          <a:sym typeface="Symbol"/>
                        </a:rPr>
                        <a:t>W</a:t>
                      </a:r>
                      <a:br>
                        <a:rPr lang="en-US" dirty="0" smtClean="0">
                          <a:sym typeface="Symbol"/>
                        </a:rPr>
                      </a:br>
                      <a:r>
                        <a:rPr lang="en-US" dirty="0" smtClean="0">
                          <a:sym typeface="Symbol"/>
                        </a:rPr>
                        <a:t>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r>
                        <a:rPr lang="en-US" dirty="0" smtClean="0">
                          <a:sym typeface="Symbol"/>
                        </a:rPr>
                        <a:t>RW</a:t>
                      </a:r>
                    </a:p>
                    <a:p>
                      <a:r>
                        <a:rPr lang="en-US" dirty="0" smtClean="0">
                          <a:sym typeface="Symbol"/>
                        </a:rPr>
                        <a:t>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 others’ W early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 own W </a:t>
                      </a:r>
                    </a:p>
                    <a:p>
                      <a:r>
                        <a:rPr lang="en-US" dirty="0" smtClean="0"/>
                        <a:t>early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IBM 390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Alpha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685800" y="4572000"/>
            <a:ext cx="7772400" cy="533400"/>
          </a:xfrm>
          <a:prstGeom prst="round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48721" y="6172200"/>
            <a:ext cx="496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Classification due to </a:t>
            </a:r>
            <a:r>
              <a:rPr lang="en-US" dirty="0" err="1" smtClean="0"/>
              <a:t>Adve</a:t>
            </a:r>
            <a:r>
              <a:rPr lang="en-US" dirty="0" smtClean="0"/>
              <a:t> et al. IEEE Computer ‘95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Semantics for WMM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Operational Semantics for WMM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store buffers</a:t>
            </a:r>
          </a:p>
          <a:p>
            <a:endParaRPr lang="en-US" dirty="0" smtClean="0"/>
          </a:p>
          <a:p>
            <a:r>
              <a:rPr lang="en-US" dirty="0" smtClean="0"/>
              <a:t>Model instruction reordering (execution buffers)</a:t>
            </a:r>
          </a:p>
          <a:p>
            <a:endParaRPr lang="en-US" dirty="0" smtClean="0"/>
          </a:p>
          <a:p>
            <a:r>
              <a:rPr lang="en-US" dirty="0" smtClean="0"/>
              <a:t>Variety of re-ordering rules</a:t>
            </a:r>
            <a:r>
              <a:rPr lang="en-US" sz="3600" dirty="0" smtClean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 and Transitions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2438400"/>
            <a:ext cx="304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Processor B:</a:t>
            </a:r>
          </a:p>
          <a:p>
            <a:r>
              <a:rPr lang="en-US" sz="2800" b="1" dirty="0" smtClean="0"/>
              <a:t>B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: R2 = Y</a:t>
            </a:r>
          </a:p>
          <a:p>
            <a:r>
              <a:rPr lang="en-US" sz="2800" b="1" dirty="0" smtClean="0"/>
              <a:t>B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: R1 = 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414825"/>
            <a:ext cx="304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Processor A:</a:t>
            </a:r>
          </a:p>
          <a:p>
            <a:r>
              <a:rPr lang="en-US" sz="2800" b="1" dirty="0" smtClean="0"/>
              <a:t>A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: X = 1</a:t>
            </a:r>
          </a:p>
          <a:p>
            <a:r>
              <a:rPr lang="en-US" sz="2800" b="1" dirty="0" smtClean="0"/>
              <a:t>A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: Y = 1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16002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Initially X = Y = R1 = R2 = 0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304800" y="4419600"/>
            <a:ext cx="33528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4800" y="6324600"/>
            <a:ext cx="13716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:Y = 1</a:t>
            </a:r>
            <a:endParaRPr lang="en-US" baseline="-25000" dirty="0"/>
          </a:p>
        </p:txBody>
      </p:sp>
      <p:sp>
        <p:nvSpPr>
          <p:cNvPr id="15" name="Rectangle 14"/>
          <p:cNvSpPr/>
          <p:nvPr/>
        </p:nvSpPr>
        <p:spPr>
          <a:xfrm>
            <a:off x="304800" y="6019800"/>
            <a:ext cx="13716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:X = 1</a:t>
            </a:r>
            <a:endParaRPr lang="en-US" baseline="-25000" dirty="0"/>
          </a:p>
        </p:txBody>
      </p:sp>
      <p:sp>
        <p:nvSpPr>
          <p:cNvPr id="17" name="Rectangle 16"/>
          <p:cNvSpPr/>
          <p:nvPr/>
        </p:nvSpPr>
        <p:spPr>
          <a:xfrm>
            <a:off x="2286000" y="6324600"/>
            <a:ext cx="13716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:R1 = X</a:t>
            </a:r>
            <a:endParaRPr lang="en-US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2286000" y="6019800"/>
            <a:ext cx="13716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:R2 = Y</a:t>
            </a:r>
            <a:endParaRPr lang="en-US" baseline="-25000" dirty="0"/>
          </a:p>
        </p:txBody>
      </p:sp>
      <p:sp>
        <p:nvSpPr>
          <p:cNvPr id="20" name="Oval 19"/>
          <p:cNvSpPr/>
          <p:nvPr/>
        </p:nvSpPr>
        <p:spPr>
          <a:xfrm>
            <a:off x="1143000" y="4648200"/>
            <a:ext cx="1676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= 0</a:t>
            </a:r>
          </a:p>
          <a:p>
            <a:pPr algn="ctr"/>
            <a:r>
              <a:rPr lang="en-US" dirty="0" smtClean="0"/>
              <a:t>Y = 0</a:t>
            </a:r>
          </a:p>
          <a:p>
            <a:pPr algn="ctr"/>
            <a:r>
              <a:rPr lang="en-US" dirty="0" smtClean="0"/>
              <a:t>R1 = 0</a:t>
            </a:r>
          </a:p>
          <a:p>
            <a:pPr algn="ctr"/>
            <a:r>
              <a:rPr lang="en-US" dirty="0" smtClean="0"/>
              <a:t>R2 = 0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257800" y="4419600"/>
            <a:ext cx="33528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257800" y="6324600"/>
            <a:ext cx="13716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:X = 1</a:t>
            </a:r>
            <a:endParaRPr lang="en-US" baseline="-25000" dirty="0"/>
          </a:p>
        </p:txBody>
      </p:sp>
      <p:sp>
        <p:nvSpPr>
          <p:cNvPr id="24" name="Rectangle 23"/>
          <p:cNvSpPr/>
          <p:nvPr/>
        </p:nvSpPr>
        <p:spPr>
          <a:xfrm>
            <a:off x="7239000" y="6324600"/>
            <a:ext cx="13716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:R1 = X</a:t>
            </a:r>
            <a:endParaRPr lang="en-US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7239000" y="6019800"/>
            <a:ext cx="13716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:R2 = Y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096000" y="4648200"/>
            <a:ext cx="1676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= 0</a:t>
            </a:r>
          </a:p>
          <a:p>
            <a:pPr algn="ctr"/>
            <a:r>
              <a:rPr lang="en-US" dirty="0" smtClean="0"/>
              <a:t>Y = 1</a:t>
            </a:r>
          </a:p>
          <a:p>
            <a:pPr algn="ctr"/>
            <a:r>
              <a:rPr lang="en-US" dirty="0" smtClean="0"/>
              <a:t>R1 = 0</a:t>
            </a:r>
          </a:p>
          <a:p>
            <a:pPr algn="ctr"/>
            <a:r>
              <a:rPr lang="en-US" dirty="0" smtClean="0"/>
              <a:t>R2 = 0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3962400" y="5257800"/>
            <a:ext cx="1066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Reachable States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886200" y="1524000"/>
            <a:ext cx="1295400" cy="6096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(0,0,0,0)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914400" y="2590800"/>
            <a:ext cx="1295400" cy="6096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(1,0,0,0)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</p:txBody>
      </p:sp>
      <p:sp>
        <p:nvSpPr>
          <p:cNvPr id="28" name="Rounded Rectangle 27"/>
          <p:cNvSpPr/>
          <p:nvPr/>
        </p:nvSpPr>
        <p:spPr>
          <a:xfrm>
            <a:off x="2895600" y="2590800"/>
            <a:ext cx="1295400" cy="6096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(0,1,0,0)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</p:txBody>
      </p:sp>
      <p:sp>
        <p:nvSpPr>
          <p:cNvPr id="29" name="Rounded Rectangle 28"/>
          <p:cNvSpPr/>
          <p:nvPr/>
        </p:nvSpPr>
        <p:spPr>
          <a:xfrm>
            <a:off x="6705600" y="2590800"/>
            <a:ext cx="1295400" cy="6096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(0,0,0,0)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</p:txBody>
      </p:sp>
      <p:sp>
        <p:nvSpPr>
          <p:cNvPr id="30" name="Rounded Rectangle 29"/>
          <p:cNvSpPr/>
          <p:nvPr/>
        </p:nvSpPr>
        <p:spPr>
          <a:xfrm>
            <a:off x="5029200" y="2590800"/>
            <a:ext cx="1295400" cy="6096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(0,0,0,0)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</p:txBody>
      </p:sp>
      <p:cxnSp>
        <p:nvCxnSpPr>
          <p:cNvPr id="32" name="Straight Arrow Connector 31"/>
          <p:cNvCxnSpPr>
            <a:stCxn id="19" idx="2"/>
            <a:endCxn id="22" idx="0"/>
          </p:cNvCxnSpPr>
          <p:nvPr/>
        </p:nvCxnSpPr>
        <p:spPr>
          <a:xfrm rot="5400000">
            <a:off x="2819400" y="876300"/>
            <a:ext cx="457200" cy="297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2"/>
            <a:endCxn id="28" idx="0"/>
          </p:cNvCxnSpPr>
          <p:nvPr/>
        </p:nvCxnSpPr>
        <p:spPr>
          <a:xfrm rot="5400000">
            <a:off x="3810000" y="1866900"/>
            <a:ext cx="457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2"/>
            <a:endCxn id="29" idx="0"/>
          </p:cNvCxnSpPr>
          <p:nvPr/>
        </p:nvCxnSpPr>
        <p:spPr>
          <a:xfrm rot="16200000" flipH="1">
            <a:off x="5715000" y="952500"/>
            <a:ext cx="457200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2"/>
            <a:endCxn id="30" idx="0"/>
          </p:cNvCxnSpPr>
          <p:nvPr/>
        </p:nvCxnSpPr>
        <p:spPr>
          <a:xfrm rot="16200000" flipH="1">
            <a:off x="4876800" y="1790700"/>
            <a:ext cx="457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1371600" y="3657600"/>
            <a:ext cx="1295400" cy="6096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(0,1,0,0)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</p:txBody>
      </p:sp>
      <p:sp>
        <p:nvSpPr>
          <p:cNvPr id="42" name="Rounded Rectangle 41"/>
          <p:cNvSpPr/>
          <p:nvPr/>
        </p:nvSpPr>
        <p:spPr>
          <a:xfrm>
            <a:off x="2895600" y="3657600"/>
            <a:ext cx="1295400" cy="6096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(0,1,0,1)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</p:txBody>
      </p:sp>
      <p:sp>
        <p:nvSpPr>
          <p:cNvPr id="43" name="Rounded Rectangle 42"/>
          <p:cNvSpPr/>
          <p:nvPr/>
        </p:nvSpPr>
        <p:spPr>
          <a:xfrm>
            <a:off x="4419600" y="3657600"/>
            <a:ext cx="1295400" cy="6096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(0,1,0,0)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</p:txBody>
      </p:sp>
      <p:cxnSp>
        <p:nvCxnSpPr>
          <p:cNvPr id="47" name="Straight Arrow Connector 46"/>
          <p:cNvCxnSpPr>
            <a:stCxn id="28" idx="2"/>
            <a:endCxn id="41" idx="0"/>
          </p:cNvCxnSpPr>
          <p:nvPr/>
        </p:nvCxnSpPr>
        <p:spPr>
          <a:xfrm rot="5400000">
            <a:off x="2552700" y="2667000"/>
            <a:ext cx="4572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2"/>
            <a:endCxn id="42" idx="0"/>
          </p:cNvCxnSpPr>
          <p:nvPr/>
        </p:nvCxnSpPr>
        <p:spPr>
          <a:xfrm rot="5400000">
            <a:off x="3314700" y="3429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8" idx="2"/>
            <a:endCxn id="43" idx="0"/>
          </p:cNvCxnSpPr>
          <p:nvPr/>
        </p:nvCxnSpPr>
        <p:spPr>
          <a:xfrm rot="16200000" flipH="1">
            <a:off x="4076700" y="2667000"/>
            <a:ext cx="4572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2"/>
          </p:cNvCxnSpPr>
          <p:nvPr/>
        </p:nvCxnSpPr>
        <p:spPr>
          <a:xfrm rot="5400000">
            <a:off x="1085850" y="3181350"/>
            <a:ext cx="4572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9" idx="2"/>
          </p:cNvCxnSpPr>
          <p:nvPr/>
        </p:nvCxnSpPr>
        <p:spPr>
          <a:xfrm rot="16200000" flipH="1">
            <a:off x="7753350" y="2800350"/>
            <a:ext cx="45720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0" idx="2"/>
          </p:cNvCxnSpPr>
          <p:nvPr/>
        </p:nvCxnSpPr>
        <p:spPr>
          <a:xfrm rot="16200000" flipH="1">
            <a:off x="5772150" y="3105150"/>
            <a:ext cx="4572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2057400" y="4724400"/>
            <a:ext cx="1295400" cy="6096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(1,1,0,1)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</p:txBody>
      </p:sp>
      <p:sp>
        <p:nvSpPr>
          <p:cNvPr id="59" name="Rounded Rectangle 58"/>
          <p:cNvSpPr/>
          <p:nvPr/>
        </p:nvSpPr>
        <p:spPr>
          <a:xfrm>
            <a:off x="3733800" y="4724400"/>
            <a:ext cx="1295400" cy="6096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(0,1,0,1)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</p:txBody>
      </p:sp>
      <p:cxnSp>
        <p:nvCxnSpPr>
          <p:cNvPr id="75" name="Straight Arrow Connector 74"/>
          <p:cNvCxnSpPr>
            <a:stCxn id="42" idx="2"/>
            <a:endCxn id="58" idx="0"/>
          </p:cNvCxnSpPr>
          <p:nvPr/>
        </p:nvCxnSpPr>
        <p:spPr>
          <a:xfrm rot="5400000">
            <a:off x="2895600" y="4076700"/>
            <a:ext cx="457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2" idx="2"/>
            <a:endCxn id="59" idx="0"/>
          </p:cNvCxnSpPr>
          <p:nvPr/>
        </p:nvCxnSpPr>
        <p:spPr>
          <a:xfrm rot="16200000" flipH="1">
            <a:off x="3733800" y="4076700"/>
            <a:ext cx="457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2057400" y="5791200"/>
            <a:ext cx="1295400" cy="6096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(1,1,1,1)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</p:txBody>
      </p:sp>
      <p:sp>
        <p:nvSpPr>
          <p:cNvPr id="81" name="Rounded Rectangle 80"/>
          <p:cNvSpPr/>
          <p:nvPr/>
        </p:nvSpPr>
        <p:spPr>
          <a:xfrm>
            <a:off x="3733800" y="5791200"/>
            <a:ext cx="1295400" cy="6096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(1,1,0,1)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</p:txBody>
      </p:sp>
      <p:cxnSp>
        <p:nvCxnSpPr>
          <p:cNvPr id="85" name="Straight Arrow Connector 84"/>
          <p:cNvCxnSpPr>
            <a:stCxn id="58" idx="2"/>
            <a:endCxn id="80" idx="0"/>
          </p:cNvCxnSpPr>
          <p:nvPr/>
        </p:nvCxnSpPr>
        <p:spPr>
          <a:xfrm rot="5400000">
            <a:off x="2476500" y="5562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9" idx="2"/>
            <a:endCxn id="81" idx="0"/>
          </p:cNvCxnSpPr>
          <p:nvPr/>
        </p:nvCxnSpPr>
        <p:spPr>
          <a:xfrm rot="5400000">
            <a:off x="4152900" y="5562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057400" y="2209800"/>
            <a:ext cx="3449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A</a:t>
            </a:r>
            <a:r>
              <a:rPr lang="en-US" sz="1200" b="1" baseline="-25000" dirty="0" smtClean="0"/>
              <a:t>1</a:t>
            </a:r>
            <a:endParaRPr lang="en-US" sz="1200" dirty="0"/>
          </a:p>
        </p:txBody>
      </p:sp>
      <p:sp>
        <p:nvSpPr>
          <p:cNvPr id="89" name="Rectangle 88"/>
          <p:cNvSpPr/>
          <p:nvPr/>
        </p:nvSpPr>
        <p:spPr>
          <a:xfrm>
            <a:off x="3465034" y="2237601"/>
            <a:ext cx="3449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A</a:t>
            </a:r>
            <a:r>
              <a:rPr lang="en-US" sz="1200" b="1" baseline="-25000" dirty="0" smtClean="0"/>
              <a:t>2</a:t>
            </a:r>
            <a:endParaRPr lang="en-US" sz="1200" dirty="0"/>
          </a:p>
        </p:txBody>
      </p:sp>
      <p:sp>
        <p:nvSpPr>
          <p:cNvPr id="90" name="Rectangle 89"/>
          <p:cNvSpPr/>
          <p:nvPr/>
        </p:nvSpPr>
        <p:spPr>
          <a:xfrm>
            <a:off x="5257800" y="2237601"/>
            <a:ext cx="3209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B</a:t>
            </a:r>
            <a:r>
              <a:rPr lang="en-US" sz="1200" b="1" baseline="-25000" dirty="0" smtClean="0"/>
              <a:t>2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6858000" y="2209800"/>
            <a:ext cx="3209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B</a:t>
            </a:r>
            <a:r>
              <a:rPr lang="en-US" sz="1200" b="1" baseline="-25000" dirty="0" smtClean="0"/>
              <a:t>1</a:t>
            </a:r>
            <a:endParaRPr lang="en-US" sz="1200" dirty="0"/>
          </a:p>
        </p:txBody>
      </p:sp>
      <p:sp>
        <p:nvSpPr>
          <p:cNvPr id="92" name="Rectangle 91"/>
          <p:cNvSpPr/>
          <p:nvPr/>
        </p:nvSpPr>
        <p:spPr>
          <a:xfrm>
            <a:off x="2286000" y="3276600"/>
            <a:ext cx="3449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A</a:t>
            </a:r>
            <a:r>
              <a:rPr lang="en-US" sz="1200" b="1" baseline="-25000" dirty="0" smtClean="0"/>
              <a:t>1</a:t>
            </a:r>
            <a:endParaRPr lang="en-US" sz="1200" dirty="0"/>
          </a:p>
        </p:txBody>
      </p:sp>
      <p:sp>
        <p:nvSpPr>
          <p:cNvPr id="93" name="Rectangle 92"/>
          <p:cNvSpPr/>
          <p:nvPr/>
        </p:nvSpPr>
        <p:spPr>
          <a:xfrm>
            <a:off x="2743200" y="4343400"/>
            <a:ext cx="3449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A</a:t>
            </a:r>
            <a:r>
              <a:rPr lang="en-US" sz="1200" b="1" baseline="-25000" dirty="0" smtClean="0"/>
              <a:t>1</a:t>
            </a:r>
            <a:endParaRPr lang="en-US" sz="1200" dirty="0"/>
          </a:p>
        </p:txBody>
      </p:sp>
      <p:sp>
        <p:nvSpPr>
          <p:cNvPr id="94" name="Rectangle 93"/>
          <p:cNvSpPr/>
          <p:nvPr/>
        </p:nvSpPr>
        <p:spPr>
          <a:xfrm>
            <a:off x="4379434" y="5410200"/>
            <a:ext cx="3449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A</a:t>
            </a:r>
            <a:r>
              <a:rPr lang="en-US" sz="1200" b="1" baseline="-25000" dirty="0" smtClean="0"/>
              <a:t>1</a:t>
            </a:r>
            <a:endParaRPr lang="en-US" sz="1200" dirty="0"/>
          </a:p>
        </p:txBody>
      </p:sp>
      <p:sp>
        <p:nvSpPr>
          <p:cNvPr id="95" name="Rectangle 94"/>
          <p:cNvSpPr/>
          <p:nvPr/>
        </p:nvSpPr>
        <p:spPr>
          <a:xfrm>
            <a:off x="3581400" y="3352800"/>
            <a:ext cx="3209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B</a:t>
            </a:r>
            <a:r>
              <a:rPr lang="en-US" sz="1200" b="1" baseline="-25000" dirty="0" smtClean="0"/>
              <a:t>1</a:t>
            </a:r>
            <a:endParaRPr lang="en-US" sz="1200" dirty="0"/>
          </a:p>
        </p:txBody>
      </p:sp>
      <p:sp>
        <p:nvSpPr>
          <p:cNvPr id="97" name="Rectangle 96"/>
          <p:cNvSpPr/>
          <p:nvPr/>
        </p:nvSpPr>
        <p:spPr>
          <a:xfrm>
            <a:off x="4419600" y="3276600"/>
            <a:ext cx="3209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B</a:t>
            </a:r>
            <a:r>
              <a:rPr lang="en-US" sz="1200" b="1" baseline="-25000" dirty="0" smtClean="0"/>
              <a:t>2</a:t>
            </a:r>
            <a:endParaRPr lang="en-US" sz="1200" dirty="0"/>
          </a:p>
        </p:txBody>
      </p:sp>
      <p:sp>
        <p:nvSpPr>
          <p:cNvPr id="98" name="Rectangle 97"/>
          <p:cNvSpPr/>
          <p:nvPr/>
        </p:nvSpPr>
        <p:spPr>
          <a:xfrm>
            <a:off x="4038600" y="4343400"/>
            <a:ext cx="3209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B</a:t>
            </a:r>
            <a:r>
              <a:rPr lang="en-US" sz="1200" b="1" baseline="-25000" dirty="0" smtClean="0"/>
              <a:t>2</a:t>
            </a:r>
            <a:endParaRPr lang="en-US" sz="1200" dirty="0"/>
          </a:p>
        </p:txBody>
      </p:sp>
      <p:sp>
        <p:nvSpPr>
          <p:cNvPr id="99" name="Rectangle 98"/>
          <p:cNvSpPr/>
          <p:nvPr/>
        </p:nvSpPr>
        <p:spPr>
          <a:xfrm>
            <a:off x="2438400" y="5410200"/>
            <a:ext cx="3209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B</a:t>
            </a:r>
            <a:r>
              <a:rPr lang="en-US" sz="1200" b="1" baseline="-25000" dirty="0" smtClean="0"/>
              <a:t>2</a:t>
            </a:r>
            <a:endParaRPr lang="en-US" sz="1200" dirty="0"/>
          </a:p>
        </p:txBody>
      </p:sp>
      <p:cxnSp>
        <p:nvCxnSpPr>
          <p:cNvPr id="101" name="Straight Arrow Connector 100"/>
          <p:cNvCxnSpPr>
            <a:stCxn id="22" idx="2"/>
            <a:endCxn id="41" idx="0"/>
          </p:cNvCxnSpPr>
          <p:nvPr/>
        </p:nvCxnSpPr>
        <p:spPr>
          <a:xfrm rot="16200000" flipH="1">
            <a:off x="1562100" y="32004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1788634" y="3228201"/>
            <a:ext cx="3449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A</a:t>
            </a:r>
            <a:r>
              <a:rPr lang="en-US" sz="1200" b="1" baseline="-25000" dirty="0" smtClean="0"/>
              <a:t>2</a:t>
            </a:r>
            <a:endParaRPr lang="en-US" sz="1200" dirty="0"/>
          </a:p>
        </p:txBody>
      </p:sp>
      <p:cxnSp>
        <p:nvCxnSpPr>
          <p:cNvPr id="105" name="Straight Arrow Connector 104"/>
          <p:cNvCxnSpPr>
            <a:stCxn id="22" idx="2"/>
          </p:cNvCxnSpPr>
          <p:nvPr/>
        </p:nvCxnSpPr>
        <p:spPr>
          <a:xfrm rot="5400000">
            <a:off x="704850" y="2800350"/>
            <a:ext cx="45720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30" idx="2"/>
            <a:endCxn id="43" idx="0"/>
          </p:cNvCxnSpPr>
          <p:nvPr/>
        </p:nvCxnSpPr>
        <p:spPr>
          <a:xfrm rot="5400000">
            <a:off x="5143500" y="3124200"/>
            <a:ext cx="457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29" idx="2"/>
          </p:cNvCxnSpPr>
          <p:nvPr/>
        </p:nvCxnSpPr>
        <p:spPr>
          <a:xfrm rot="16200000" flipH="1">
            <a:off x="7258050" y="3295650"/>
            <a:ext cx="4572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5065234" y="3276600"/>
            <a:ext cx="3449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A</a:t>
            </a:r>
            <a:r>
              <a:rPr lang="en-US" sz="1200" b="1" baseline="-25000" dirty="0" smtClean="0"/>
              <a:t>2</a:t>
            </a:r>
            <a:endParaRPr lang="en-US" sz="1200" dirty="0"/>
          </a:p>
        </p:txBody>
      </p:sp>
      <p:cxnSp>
        <p:nvCxnSpPr>
          <p:cNvPr id="120" name="Straight Arrow Connector 119"/>
          <p:cNvCxnSpPr>
            <a:stCxn id="29" idx="2"/>
          </p:cNvCxnSpPr>
          <p:nvPr/>
        </p:nvCxnSpPr>
        <p:spPr>
          <a:xfrm rot="5400000">
            <a:off x="6877050" y="3181350"/>
            <a:ext cx="4572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783874" y="6439989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state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7620000" y="4495800"/>
            <a:ext cx="1143000" cy="6096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(x,y,r1,r2)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EB1       EB2</a:t>
            </a:r>
            <a:endParaRPr lang="en-US" sz="1400" dirty="0"/>
          </a:p>
        </p:txBody>
      </p:sp>
      <p:sp>
        <p:nvSpPr>
          <p:cNvPr id="62" name="Rounded Rectangle 61"/>
          <p:cNvSpPr/>
          <p:nvPr/>
        </p:nvSpPr>
        <p:spPr>
          <a:xfrm>
            <a:off x="6324600" y="4343400"/>
            <a:ext cx="26670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629400" y="441960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legend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400800" y="54864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Specification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at final state</a:t>
            </a:r>
          </a:p>
          <a:p>
            <a:r>
              <a:rPr lang="en-US" dirty="0" smtClean="0">
                <a:latin typeface="Arial"/>
                <a:cs typeface="Arial"/>
              </a:rPr>
              <a:t>¬</a:t>
            </a:r>
            <a:r>
              <a:rPr lang="en-US" dirty="0" smtClean="0"/>
              <a:t>(R1 = 0 </a:t>
            </a:r>
            <a:r>
              <a:rPr lang="en-US" dirty="0" smtClean="0">
                <a:sym typeface="Symbol"/>
              </a:rPr>
              <a:t> </a:t>
            </a:r>
            <a:r>
              <a:rPr lang="en-US" dirty="0" smtClean="0"/>
              <a:t>R2 = 1)</a:t>
            </a:r>
          </a:p>
          <a:p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6324600" y="5486400"/>
            <a:ext cx="26670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191000" y="121920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</a:t>
            </a:r>
            <a:endParaRPr lang="en-US" dirty="0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733800" y="1295400"/>
            <a:ext cx="1524000" cy="9144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3895732" y="1752600"/>
            <a:ext cx="4572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A1</a:t>
            </a:r>
          </a:p>
          <a:p>
            <a:pPr algn="ctr"/>
            <a:r>
              <a:rPr lang="en-US" sz="1200" dirty="0" smtClean="0"/>
              <a:t>A2</a:t>
            </a:r>
            <a:endParaRPr lang="en-US" sz="1200" dirty="0"/>
          </a:p>
        </p:txBody>
      </p:sp>
      <p:sp>
        <p:nvSpPr>
          <p:cNvPr id="69" name="Rounded Rectangle 68"/>
          <p:cNvSpPr/>
          <p:nvPr/>
        </p:nvSpPr>
        <p:spPr>
          <a:xfrm>
            <a:off x="4710114" y="1752600"/>
            <a:ext cx="4572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B1</a:t>
            </a:r>
          </a:p>
          <a:p>
            <a:pPr algn="ctr"/>
            <a:r>
              <a:rPr lang="en-US" sz="1200" dirty="0" smtClean="0"/>
              <a:t>B2</a:t>
            </a:r>
            <a:endParaRPr lang="en-US" sz="1200" dirty="0"/>
          </a:p>
        </p:txBody>
      </p:sp>
      <p:sp>
        <p:nvSpPr>
          <p:cNvPr id="70" name="Rounded Rectangle 69"/>
          <p:cNvSpPr/>
          <p:nvPr/>
        </p:nvSpPr>
        <p:spPr>
          <a:xfrm>
            <a:off x="914400" y="2819400"/>
            <a:ext cx="4572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A2</a:t>
            </a:r>
            <a:endParaRPr lang="en-US" sz="1200" dirty="0"/>
          </a:p>
        </p:txBody>
      </p:sp>
      <p:sp>
        <p:nvSpPr>
          <p:cNvPr id="71" name="Rounded Rectangle 70"/>
          <p:cNvSpPr/>
          <p:nvPr/>
        </p:nvSpPr>
        <p:spPr>
          <a:xfrm>
            <a:off x="1728782" y="2819400"/>
            <a:ext cx="4572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B1</a:t>
            </a:r>
          </a:p>
          <a:p>
            <a:pPr algn="ctr"/>
            <a:r>
              <a:rPr lang="en-US" sz="1200" dirty="0" smtClean="0"/>
              <a:t>B2</a:t>
            </a:r>
            <a:endParaRPr lang="en-US" sz="1200" dirty="0"/>
          </a:p>
        </p:txBody>
      </p:sp>
      <p:sp>
        <p:nvSpPr>
          <p:cNvPr id="72" name="Rounded Rectangle 71"/>
          <p:cNvSpPr/>
          <p:nvPr/>
        </p:nvSpPr>
        <p:spPr>
          <a:xfrm>
            <a:off x="2895600" y="2819400"/>
            <a:ext cx="4572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A1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3709982" y="2819400"/>
            <a:ext cx="4572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B1</a:t>
            </a:r>
          </a:p>
          <a:p>
            <a:pPr algn="ctr"/>
            <a:r>
              <a:rPr lang="en-US" sz="1200" dirty="0" smtClean="0"/>
              <a:t>B2</a:t>
            </a:r>
            <a:endParaRPr lang="en-US" sz="1200" dirty="0"/>
          </a:p>
        </p:txBody>
      </p:sp>
      <p:sp>
        <p:nvSpPr>
          <p:cNvPr id="74" name="Rounded Rectangle 73"/>
          <p:cNvSpPr/>
          <p:nvPr/>
        </p:nvSpPr>
        <p:spPr>
          <a:xfrm>
            <a:off x="5029200" y="2819400"/>
            <a:ext cx="4572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A1</a:t>
            </a:r>
          </a:p>
          <a:p>
            <a:pPr algn="ctr"/>
            <a:r>
              <a:rPr lang="en-US" sz="1200" dirty="0" smtClean="0"/>
              <a:t>A2</a:t>
            </a:r>
            <a:endParaRPr lang="en-US" sz="1200" dirty="0"/>
          </a:p>
        </p:txBody>
      </p:sp>
      <p:sp>
        <p:nvSpPr>
          <p:cNvPr id="76" name="Rounded Rectangle 75"/>
          <p:cNvSpPr/>
          <p:nvPr/>
        </p:nvSpPr>
        <p:spPr>
          <a:xfrm>
            <a:off x="5843582" y="2819400"/>
            <a:ext cx="4572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B2</a:t>
            </a:r>
            <a:endParaRPr lang="en-US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6729418" y="2819400"/>
            <a:ext cx="4572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A1</a:t>
            </a:r>
          </a:p>
          <a:p>
            <a:pPr algn="ctr"/>
            <a:r>
              <a:rPr lang="en-US" sz="1200" dirty="0" smtClean="0"/>
              <a:t>A2</a:t>
            </a:r>
            <a:endParaRPr lang="en-US" sz="1200" dirty="0"/>
          </a:p>
        </p:txBody>
      </p:sp>
      <p:sp>
        <p:nvSpPr>
          <p:cNvPr id="79" name="Rounded Rectangle 78"/>
          <p:cNvSpPr/>
          <p:nvPr/>
        </p:nvSpPr>
        <p:spPr>
          <a:xfrm>
            <a:off x="7543800" y="2819400"/>
            <a:ext cx="4572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B1</a:t>
            </a:r>
          </a:p>
          <a:p>
            <a:pPr algn="ctr"/>
            <a:endParaRPr lang="en-US" sz="1200" dirty="0"/>
          </a:p>
        </p:txBody>
      </p:sp>
      <p:sp>
        <p:nvSpPr>
          <p:cNvPr id="82" name="Rounded Rectangle 81"/>
          <p:cNvSpPr/>
          <p:nvPr/>
        </p:nvSpPr>
        <p:spPr>
          <a:xfrm>
            <a:off x="4419600" y="3886200"/>
            <a:ext cx="4572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A1</a:t>
            </a:r>
          </a:p>
          <a:p>
            <a:pPr algn="ctr"/>
            <a:endParaRPr lang="en-US" sz="1200" dirty="0"/>
          </a:p>
        </p:txBody>
      </p:sp>
      <p:sp>
        <p:nvSpPr>
          <p:cNvPr id="83" name="Rounded Rectangle 82"/>
          <p:cNvSpPr/>
          <p:nvPr/>
        </p:nvSpPr>
        <p:spPr>
          <a:xfrm>
            <a:off x="5233982" y="3886200"/>
            <a:ext cx="4572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B2</a:t>
            </a:r>
            <a:endParaRPr lang="en-US" sz="1200" dirty="0"/>
          </a:p>
        </p:txBody>
      </p:sp>
      <p:sp>
        <p:nvSpPr>
          <p:cNvPr id="84" name="Rounded Rectangle 83"/>
          <p:cNvSpPr/>
          <p:nvPr/>
        </p:nvSpPr>
        <p:spPr>
          <a:xfrm>
            <a:off x="2895600" y="3886200"/>
            <a:ext cx="4572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A1</a:t>
            </a:r>
          </a:p>
          <a:p>
            <a:pPr algn="ctr"/>
            <a:endParaRPr lang="en-US" sz="1200" dirty="0"/>
          </a:p>
        </p:txBody>
      </p:sp>
      <p:sp>
        <p:nvSpPr>
          <p:cNvPr id="86" name="Rounded Rectangle 85"/>
          <p:cNvSpPr/>
          <p:nvPr/>
        </p:nvSpPr>
        <p:spPr>
          <a:xfrm>
            <a:off x="3709982" y="3886200"/>
            <a:ext cx="4572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B2</a:t>
            </a:r>
            <a:endParaRPr lang="en-US" sz="1200" dirty="0"/>
          </a:p>
        </p:txBody>
      </p:sp>
      <p:sp>
        <p:nvSpPr>
          <p:cNvPr id="96" name="Rounded Rectangle 95"/>
          <p:cNvSpPr/>
          <p:nvPr/>
        </p:nvSpPr>
        <p:spPr>
          <a:xfrm>
            <a:off x="1371600" y="3886200"/>
            <a:ext cx="4572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0" name="Rounded Rectangle 99"/>
          <p:cNvSpPr/>
          <p:nvPr/>
        </p:nvSpPr>
        <p:spPr>
          <a:xfrm>
            <a:off x="2185982" y="3886200"/>
            <a:ext cx="4572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B1</a:t>
            </a:r>
          </a:p>
          <a:p>
            <a:pPr algn="ctr"/>
            <a:r>
              <a:rPr lang="en-US" sz="1200" dirty="0" smtClean="0"/>
              <a:t>B2</a:t>
            </a:r>
            <a:endParaRPr lang="en-US" sz="1200" dirty="0"/>
          </a:p>
        </p:txBody>
      </p:sp>
      <p:sp>
        <p:nvSpPr>
          <p:cNvPr id="103" name="Rounded Rectangle 102"/>
          <p:cNvSpPr/>
          <p:nvPr/>
        </p:nvSpPr>
        <p:spPr>
          <a:xfrm>
            <a:off x="3733800" y="4953000"/>
            <a:ext cx="4572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A1</a:t>
            </a:r>
          </a:p>
          <a:p>
            <a:pPr algn="ctr"/>
            <a:endParaRPr lang="en-US" sz="1200" dirty="0"/>
          </a:p>
        </p:txBody>
      </p:sp>
      <p:sp>
        <p:nvSpPr>
          <p:cNvPr id="104" name="Rounded Rectangle 103"/>
          <p:cNvSpPr/>
          <p:nvPr/>
        </p:nvSpPr>
        <p:spPr>
          <a:xfrm>
            <a:off x="4548182" y="4953000"/>
            <a:ext cx="4572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6" name="Rounded Rectangle 105"/>
          <p:cNvSpPr/>
          <p:nvPr/>
        </p:nvSpPr>
        <p:spPr>
          <a:xfrm>
            <a:off x="2081218" y="4953000"/>
            <a:ext cx="4572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8" name="Rounded Rectangle 107"/>
          <p:cNvSpPr/>
          <p:nvPr/>
        </p:nvSpPr>
        <p:spPr>
          <a:xfrm>
            <a:off x="2895600" y="4953000"/>
            <a:ext cx="4572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B2</a:t>
            </a:r>
            <a:endParaRPr lang="en-US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696200" y="15240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: R2 = Y</a:t>
            </a:r>
          </a:p>
          <a:p>
            <a:r>
              <a:rPr lang="en-US" sz="1400" b="1" dirty="0" smtClean="0"/>
              <a:t>B</a:t>
            </a:r>
            <a:r>
              <a:rPr lang="en-US" sz="1400" b="1" baseline="-25000" dirty="0" smtClean="0"/>
              <a:t>2</a:t>
            </a:r>
            <a:r>
              <a:rPr lang="en-US" sz="1400" b="1" dirty="0" smtClean="0"/>
              <a:t>: R1 = X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324600" y="15240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: X = 1</a:t>
            </a:r>
          </a:p>
          <a:p>
            <a:r>
              <a:rPr lang="en-US" sz="1400" b="1" dirty="0" smtClean="0"/>
              <a:t>A</a:t>
            </a:r>
            <a:r>
              <a:rPr lang="en-US" sz="1400" b="1" baseline="-25000" dirty="0" smtClean="0"/>
              <a:t>2</a:t>
            </a:r>
            <a:r>
              <a:rPr lang="en-US" sz="1400" b="1" dirty="0" smtClean="0"/>
              <a:t>: Y = 1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7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0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3" dur="indefinite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6" dur="indefinite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9" dur="indefinite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22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25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28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1" dur="indefinite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4" dur="indefinite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7" dur="indefinite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40" dur="indefinite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43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46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49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52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55" dur="indefinite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58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61" dur="indefinite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64" dur="indefinite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67" dur="indefinite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70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73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76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79" dur="indefinite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82" dur="indefinite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85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88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91" dur="indefinite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94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6" dur="indefinit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97" dur="indefinite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10834 0.16666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34 0.16666 L -0.10834 0.32222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34 0.32222 L -0.01667 0.47777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7 0.47777 L -0.01667 0.63333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9" grpId="0" animBg="1"/>
      <p:bldP spid="30" grpId="0" animBg="1"/>
      <p:bldP spid="41" grpId="0" animBg="1"/>
      <p:bldP spid="43" grpId="0" animBg="1"/>
      <p:bldP spid="58" grpId="0" animBg="1"/>
      <p:bldP spid="80" grpId="0" animBg="1"/>
      <p:bldP spid="88" grpId="0"/>
      <p:bldP spid="90" grpId="0"/>
      <p:bldP spid="91" grpId="0"/>
      <p:bldP spid="92" grpId="0"/>
      <p:bldP spid="93" grpId="0"/>
      <p:bldP spid="97" grpId="0"/>
      <p:bldP spid="99" grpId="0"/>
      <p:bldP spid="102" grpId="0"/>
      <p:bldP spid="118" grpId="0"/>
      <p:bldP spid="56" grpId="0" animBg="1"/>
      <p:bldP spid="56" grpId="1" animBg="1"/>
      <p:bldP spid="56" grpId="2" animBg="1"/>
      <p:bldP spid="56" grpId="3" animBg="1"/>
      <p:bldP spid="56" grpId="4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states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avoid a state</a:t>
            </a:r>
          </a:p>
          <a:p>
            <a:pPr lvl="1"/>
            <a:r>
              <a:rPr lang="en-US" dirty="0" smtClean="0"/>
              <a:t>Avoid </a:t>
            </a:r>
            <a:r>
              <a:rPr lang="en-US" b="1" dirty="0" smtClean="0"/>
              <a:t>all</a:t>
            </a:r>
            <a:r>
              <a:rPr lang="en-US" dirty="0" smtClean="0"/>
              <a:t> incoming transitions</a:t>
            </a:r>
          </a:p>
          <a:p>
            <a:endParaRPr lang="en-US" dirty="0" smtClean="0"/>
          </a:p>
          <a:p>
            <a:r>
              <a:rPr lang="en-US" dirty="0" smtClean="0"/>
              <a:t>To avoid an incoming transition</a:t>
            </a:r>
          </a:p>
          <a:p>
            <a:pPr lvl="1"/>
            <a:r>
              <a:rPr lang="en-US" dirty="0" smtClean="0"/>
              <a:t>Either avoid the transition itself</a:t>
            </a:r>
          </a:p>
          <a:p>
            <a:pPr lvl="1"/>
            <a:r>
              <a:rPr lang="en-US" b="1" dirty="0" smtClean="0"/>
              <a:t>Or</a:t>
            </a:r>
            <a:r>
              <a:rPr lang="en-US" dirty="0" smtClean="0"/>
              <a:t> avoid the source state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096000" y="4800600"/>
            <a:ext cx="1981200" cy="1524000"/>
            <a:chOff x="6667500" y="1828800"/>
            <a:chExt cx="1981200" cy="1524000"/>
          </a:xfrm>
        </p:grpSpPr>
        <p:sp>
          <p:nvSpPr>
            <p:cNvPr id="6" name="Rounded Rectangle 5"/>
            <p:cNvSpPr/>
            <p:nvPr/>
          </p:nvSpPr>
          <p:spPr>
            <a:xfrm>
              <a:off x="6667500" y="1828800"/>
              <a:ext cx="533400" cy="4572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7" name="Straight Arrow Connector 6"/>
            <p:cNvCxnSpPr>
              <a:stCxn id="6" idx="2"/>
              <a:endCxn id="8" idx="0"/>
            </p:cNvCxnSpPr>
            <p:nvPr/>
          </p:nvCxnSpPr>
          <p:spPr>
            <a:xfrm rot="16200000" flipH="1">
              <a:off x="6991350" y="2228850"/>
              <a:ext cx="609600" cy="723900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7391400" y="2895600"/>
              <a:ext cx="533400" cy="4572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91400" y="1828800"/>
              <a:ext cx="533400" cy="4572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115300" y="1828800"/>
              <a:ext cx="533400" cy="4572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11" name="Straight Arrow Connector 10"/>
            <p:cNvCxnSpPr>
              <a:stCxn id="9" idx="2"/>
              <a:endCxn id="8" idx="0"/>
            </p:cNvCxnSpPr>
            <p:nvPr/>
          </p:nvCxnSpPr>
          <p:spPr>
            <a:xfrm rot="5400000">
              <a:off x="7353300" y="2590800"/>
              <a:ext cx="6096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0" idx="2"/>
              <a:endCxn id="8" idx="0"/>
            </p:cNvCxnSpPr>
            <p:nvPr/>
          </p:nvCxnSpPr>
          <p:spPr>
            <a:xfrm rot="5400000">
              <a:off x="7715250" y="2228850"/>
              <a:ext cx="609600" cy="7239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ounded Rectangle 12"/>
          <p:cNvSpPr/>
          <p:nvPr/>
        </p:nvSpPr>
        <p:spPr>
          <a:xfrm>
            <a:off x="5486400" y="4572000"/>
            <a:ext cx="3200400" cy="1981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Avoidable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95600"/>
          </a:xfrm>
        </p:spPr>
        <p:txBody>
          <a:bodyPr>
            <a:normAutofit/>
          </a:bodyPr>
          <a:lstStyle/>
          <a:p>
            <a:r>
              <a:rPr lang="en-US" dirty="0" smtClean="0"/>
              <a:t>Execution buffer is ordered</a:t>
            </a:r>
          </a:p>
          <a:p>
            <a:r>
              <a:rPr lang="en-US" dirty="0" smtClean="0"/>
              <a:t>A transition not executing first instruction in the execution buffer can be avoided</a:t>
            </a:r>
          </a:p>
          <a:p>
            <a:pPr lvl="1"/>
            <a:r>
              <a:rPr lang="en-US" dirty="0" smtClean="0"/>
              <a:t>By forcing a different transition to execute</a:t>
            </a:r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657600" y="5793378"/>
            <a:ext cx="1828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4</a:t>
            </a:r>
            <a:r>
              <a:rPr lang="en-US" dirty="0" smtClean="0"/>
              <a:t>:W = 1</a:t>
            </a:r>
            <a:endParaRPr lang="en-US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3657600" y="5488578"/>
            <a:ext cx="1828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:Z = 1</a:t>
            </a:r>
            <a:endParaRPr lang="en-US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3657600" y="5183778"/>
            <a:ext cx="1828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:Y = 1</a:t>
            </a:r>
            <a:endParaRPr lang="en-US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3657600" y="4878978"/>
            <a:ext cx="1828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:X = 1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4726578"/>
            <a:ext cx="3048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Processor A</a:t>
            </a:r>
          </a:p>
          <a:p>
            <a:r>
              <a:rPr lang="en-US" b="1" dirty="0" smtClean="0"/>
              <a:t>A</a:t>
            </a:r>
            <a:r>
              <a:rPr lang="en-US" b="1" baseline="-25000" dirty="0" smtClean="0"/>
              <a:t>1</a:t>
            </a:r>
            <a:r>
              <a:rPr lang="en-US" b="1" dirty="0" smtClean="0"/>
              <a:t>: X = 1</a:t>
            </a:r>
          </a:p>
          <a:p>
            <a:r>
              <a:rPr lang="en-US" b="1" dirty="0" smtClean="0"/>
              <a:t>A</a:t>
            </a:r>
            <a:r>
              <a:rPr lang="en-US" b="1" baseline="-25000" dirty="0" smtClean="0"/>
              <a:t>2</a:t>
            </a:r>
            <a:r>
              <a:rPr lang="en-US" b="1" dirty="0" smtClean="0"/>
              <a:t>: Y = 1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b="1" baseline="-25000" dirty="0" smtClean="0">
                <a:solidFill>
                  <a:schemeClr val="accent1"/>
                </a:solidFill>
              </a:rPr>
              <a:t>3</a:t>
            </a:r>
            <a:r>
              <a:rPr lang="en-US" b="1" dirty="0" smtClean="0">
                <a:solidFill>
                  <a:schemeClr val="accent1"/>
                </a:solidFill>
              </a:rPr>
              <a:t>: Z = 1</a:t>
            </a:r>
          </a:p>
          <a:p>
            <a:r>
              <a:rPr lang="en-US" b="1" dirty="0" smtClean="0"/>
              <a:t>A</a:t>
            </a:r>
            <a:r>
              <a:rPr lang="en-US" b="1" baseline="-25000" dirty="0" smtClean="0"/>
              <a:t>4</a:t>
            </a:r>
            <a:r>
              <a:rPr lang="en-US" b="1" dirty="0" smtClean="0"/>
              <a:t>: W = 1</a:t>
            </a:r>
          </a:p>
          <a:p>
            <a:endParaRPr lang="en-US" sz="16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161211" y="4572000"/>
            <a:ext cx="2819400" cy="1905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 flipV="1">
            <a:off x="5980611" y="4574178"/>
            <a:ext cx="1563189" cy="950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</p:cNvCxnSpPr>
          <p:nvPr/>
        </p:nvCxnSpPr>
        <p:spPr>
          <a:xfrm flipV="1">
            <a:off x="5980611" y="5107578"/>
            <a:ext cx="1867989" cy="416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</p:cNvCxnSpPr>
          <p:nvPr/>
        </p:nvCxnSpPr>
        <p:spPr>
          <a:xfrm>
            <a:off x="5980611" y="5524500"/>
            <a:ext cx="1867989" cy="4212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</p:cNvCxnSpPr>
          <p:nvPr/>
        </p:nvCxnSpPr>
        <p:spPr>
          <a:xfrm>
            <a:off x="5980611" y="5524500"/>
            <a:ext cx="1486989" cy="1030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53200" y="465037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7162800" y="487897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62800" y="541237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7086600" y="602197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819400" y="5336178"/>
            <a:ext cx="762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819400" y="5031378"/>
            <a:ext cx="762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Avoidable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2895600"/>
          </a:xfrm>
        </p:spPr>
        <p:txBody>
          <a:bodyPr>
            <a:normAutofit/>
          </a:bodyPr>
          <a:lstStyle/>
          <a:p>
            <a:r>
              <a:rPr lang="en-US" dirty="0" smtClean="0"/>
              <a:t>To avoid A</a:t>
            </a:r>
            <a:r>
              <a:rPr lang="en-US" baseline="-25000" dirty="0" smtClean="0"/>
              <a:t>3</a:t>
            </a:r>
            <a:r>
              <a:rPr lang="en-US" dirty="0" smtClean="0"/>
              <a:t> in this state</a:t>
            </a:r>
          </a:p>
          <a:p>
            <a:pPr lvl="1"/>
            <a:r>
              <a:rPr lang="en-US" dirty="0" smtClean="0"/>
              <a:t>Force A</a:t>
            </a:r>
            <a:r>
              <a:rPr lang="en-US" baseline="-25000" dirty="0" smtClean="0"/>
              <a:t>1</a:t>
            </a:r>
            <a:r>
              <a:rPr lang="en-US" dirty="0" smtClean="0"/>
              <a:t> to execute before A</a:t>
            </a:r>
            <a:r>
              <a:rPr lang="en-US" baseline="-25000" dirty="0" smtClean="0"/>
              <a:t>3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Or</a:t>
            </a:r>
            <a:r>
              <a:rPr lang="en-US" dirty="0" smtClean="0"/>
              <a:t> force A</a:t>
            </a:r>
            <a:r>
              <a:rPr lang="en-US" baseline="-25000" dirty="0" smtClean="0"/>
              <a:t>2</a:t>
            </a:r>
            <a:r>
              <a:rPr lang="en-US" dirty="0" smtClean="0"/>
              <a:t> to execute before A</a:t>
            </a:r>
            <a:r>
              <a:rPr lang="en-US" baseline="-25000" dirty="0" smtClean="0"/>
              <a:t>3</a:t>
            </a:r>
          </a:p>
          <a:p>
            <a:pPr lvl="1"/>
            <a:endParaRPr lang="en-US" baseline="-25000" dirty="0" smtClean="0"/>
          </a:p>
          <a:p>
            <a:r>
              <a:rPr lang="en-US" dirty="0" smtClean="0"/>
              <a:t>Language of </a:t>
            </a:r>
            <a:r>
              <a:rPr lang="en-US" dirty="0" smtClean="0">
                <a:solidFill>
                  <a:schemeClr val="accent3"/>
                </a:solidFill>
              </a:rPr>
              <a:t>ordering constraints</a:t>
            </a:r>
          </a:p>
          <a:p>
            <a:pPr lvl="1"/>
            <a:r>
              <a:rPr lang="en-US" dirty="0" smtClean="0"/>
              <a:t>[A</a:t>
            </a:r>
            <a:r>
              <a:rPr lang="en-US" baseline="-25000" dirty="0" smtClean="0"/>
              <a:t>1</a:t>
            </a:r>
            <a:r>
              <a:rPr lang="en-US" dirty="0" smtClean="0"/>
              <a:t> &lt; A</a:t>
            </a:r>
            <a:r>
              <a:rPr lang="en-US" baseline="-25000" dirty="0" smtClean="0"/>
              <a:t>3</a:t>
            </a:r>
            <a:r>
              <a:rPr lang="en-US" dirty="0" smtClean="0"/>
              <a:t>] </a:t>
            </a:r>
            <a:r>
              <a:rPr lang="en-US" dirty="0" smtClean="0">
                <a:sym typeface="Symbol"/>
              </a:rPr>
              <a:t> [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&lt; A</a:t>
            </a:r>
            <a:r>
              <a:rPr lang="en-US" baseline="-25000" dirty="0" smtClean="0"/>
              <a:t>3</a:t>
            </a:r>
            <a:r>
              <a:rPr lang="en-US" dirty="0" smtClean="0"/>
              <a:t>]</a:t>
            </a:r>
            <a:endParaRPr lang="en-US" baseline="-25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3657600" y="5793378"/>
            <a:ext cx="1828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4</a:t>
            </a:r>
            <a:r>
              <a:rPr lang="en-US" dirty="0" smtClean="0"/>
              <a:t>:W = 1</a:t>
            </a:r>
            <a:endParaRPr lang="en-US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3657600" y="5488578"/>
            <a:ext cx="1828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:Z = 1</a:t>
            </a:r>
            <a:endParaRPr lang="en-US" baseline="-25000" dirty="0"/>
          </a:p>
        </p:txBody>
      </p:sp>
      <p:sp>
        <p:nvSpPr>
          <p:cNvPr id="15" name="Rectangle 14"/>
          <p:cNvSpPr/>
          <p:nvPr/>
        </p:nvSpPr>
        <p:spPr>
          <a:xfrm>
            <a:off x="3657600" y="5183778"/>
            <a:ext cx="1828800" cy="30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:Y = 1</a:t>
            </a:r>
            <a:endParaRPr lang="en-US" baseline="-25000" dirty="0"/>
          </a:p>
        </p:txBody>
      </p:sp>
      <p:sp>
        <p:nvSpPr>
          <p:cNvPr id="16" name="Rectangle 15"/>
          <p:cNvSpPr/>
          <p:nvPr/>
        </p:nvSpPr>
        <p:spPr>
          <a:xfrm>
            <a:off x="3657600" y="4878978"/>
            <a:ext cx="1828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:X = 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143000" y="4726578"/>
            <a:ext cx="3048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Processor A</a:t>
            </a:r>
          </a:p>
          <a:p>
            <a:r>
              <a:rPr lang="en-US" b="1" dirty="0" smtClean="0"/>
              <a:t>A</a:t>
            </a:r>
            <a:r>
              <a:rPr lang="en-US" b="1" baseline="-25000" dirty="0" smtClean="0"/>
              <a:t>1</a:t>
            </a:r>
            <a:r>
              <a:rPr lang="en-US" b="1" dirty="0" smtClean="0"/>
              <a:t>: X = 1</a:t>
            </a:r>
          </a:p>
          <a:p>
            <a:r>
              <a:rPr lang="en-US" b="1" dirty="0" smtClean="0"/>
              <a:t>A</a:t>
            </a:r>
            <a:r>
              <a:rPr lang="en-US" b="1" baseline="-25000" dirty="0" smtClean="0"/>
              <a:t>2</a:t>
            </a:r>
            <a:r>
              <a:rPr lang="en-US" b="1" dirty="0" smtClean="0"/>
              <a:t>: Y = 1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b="1" baseline="-25000" dirty="0" smtClean="0">
                <a:solidFill>
                  <a:schemeClr val="accent1"/>
                </a:solidFill>
              </a:rPr>
              <a:t>3</a:t>
            </a:r>
            <a:r>
              <a:rPr lang="en-US" b="1" dirty="0" smtClean="0">
                <a:solidFill>
                  <a:schemeClr val="accent1"/>
                </a:solidFill>
              </a:rPr>
              <a:t>: Z = 1</a:t>
            </a:r>
          </a:p>
          <a:p>
            <a:r>
              <a:rPr lang="en-US" b="1" dirty="0" smtClean="0"/>
              <a:t>A</a:t>
            </a:r>
            <a:r>
              <a:rPr lang="en-US" b="1" baseline="-25000" dirty="0" smtClean="0"/>
              <a:t>4</a:t>
            </a:r>
            <a:r>
              <a:rPr lang="en-US" b="1" dirty="0" smtClean="0"/>
              <a:t>: W = 1</a:t>
            </a:r>
          </a:p>
          <a:p>
            <a:endParaRPr lang="en-US" sz="16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3161211" y="4572000"/>
            <a:ext cx="2819400" cy="1905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5980611" y="4574178"/>
            <a:ext cx="1563189" cy="950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53200" y="465037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7162800" y="487897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819400" y="5336178"/>
            <a:ext cx="762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819400" y="5031378"/>
            <a:ext cx="762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980611" y="5107578"/>
            <a:ext cx="1867989" cy="416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980611" y="5524500"/>
            <a:ext cx="1867989" cy="4212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980611" y="5524500"/>
            <a:ext cx="1486989" cy="1030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62800" y="541237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7086600" y="602197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Avoid Formulae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Ordering constraint</a:t>
            </a:r>
          </a:p>
          <a:p>
            <a:pPr lvl="1"/>
            <a:r>
              <a:rPr lang="en-US" dirty="0" smtClean="0"/>
              <a:t>[l</a:t>
            </a:r>
            <a:r>
              <a:rPr lang="en-US" baseline="-25000" dirty="0" smtClean="0"/>
              <a:t>1</a:t>
            </a:r>
            <a:r>
              <a:rPr lang="en-US" dirty="0" smtClean="0"/>
              <a:t> &lt; l</a:t>
            </a:r>
            <a:r>
              <a:rPr lang="en-US" baseline="-25000" dirty="0" smtClean="0"/>
              <a:t>2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r>
              <a:rPr lang="en-US" dirty="0" smtClean="0"/>
              <a:t> may not be reordered with l</a:t>
            </a:r>
            <a:r>
              <a:rPr lang="en-US" baseline="-25000" dirty="0" smtClean="0"/>
              <a:t>1</a:t>
            </a:r>
          </a:p>
          <a:p>
            <a:pPr lvl="1"/>
            <a:r>
              <a:rPr lang="en-US" dirty="0" smtClean="0"/>
              <a:t>Associate a propositional variable with each constraint</a:t>
            </a:r>
          </a:p>
          <a:p>
            <a:endParaRPr lang="en-US" dirty="0" smtClean="0"/>
          </a:p>
          <a:p>
            <a:r>
              <a:rPr lang="en-US" dirty="0" smtClean="0"/>
              <a:t>“Avoid formulas” are (positive) propositional formulas over ordering constraints</a:t>
            </a:r>
          </a:p>
          <a:p>
            <a:endParaRPr lang="en-US" dirty="0" smtClean="0"/>
          </a:p>
          <a:p>
            <a:r>
              <a:rPr lang="en-US" dirty="0" smtClean="0"/>
              <a:t>Fixed-point computation </a:t>
            </a:r>
            <a:r>
              <a:rPr lang="en-US" dirty="0" smtClean="0">
                <a:solidFill>
                  <a:srgbClr val="FF0000"/>
                </a:solidFill>
              </a:rPr>
              <a:t>computes an avoid formula for every state</a:t>
            </a:r>
          </a:p>
          <a:p>
            <a:pPr lvl="1"/>
            <a:r>
              <a:rPr lang="en-US" dirty="0" smtClean="0"/>
              <a:t>Final constraint formula is the conjunction of avoiding all “bad states”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19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981200"/>
          <a:ext cx="8382000" cy="3749040"/>
        </p:xfrm>
        <a:graphic>
          <a:graphicData uri="http://schemas.openxmlformats.org/drawingml/2006/table">
            <a:tbl>
              <a:tblPr/>
              <a:tblGrid>
                <a:gridCol w="4572000"/>
                <a:gridCol w="3810000"/>
              </a:tblGrid>
              <a:tr h="320040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p0: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flag[0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] := true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while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flag[1] = true {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  if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turn ≠ 0 {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    flag[0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] := false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    while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turn ≠ 0 { }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    flag[0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] := true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  } </a:t>
                      </a: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} </a:t>
                      </a: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// critica</a:t>
                      </a:r>
                      <a:r>
                        <a:rPr lang="en-US" sz="2000" baseline="0" dirty="0" smtClean="0">
                          <a:latin typeface="Courier New" pitchFamily="49" charset="0"/>
                          <a:cs typeface="Courier New" pitchFamily="49" charset="0"/>
                        </a:rPr>
                        <a:t>l section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turn 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:= 1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flag[0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] := 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p1: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flag[1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] := true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while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flag[0] = true {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if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turn ≠ 1 {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000" baseline="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flag[1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] := false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    while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turn ≠ 1 { }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    flag[1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] := true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  } </a:t>
                      </a: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// critica</a:t>
                      </a:r>
                      <a:r>
                        <a:rPr lang="en-US" sz="2000" baseline="0" dirty="0" smtClean="0">
                          <a:latin typeface="Courier New" pitchFamily="49" charset="0"/>
                          <a:cs typeface="Courier New" pitchFamily="49" charset="0"/>
                        </a:rPr>
                        <a:t>l section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turn 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:= 0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flag[1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] := 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6324600"/>
            <a:ext cx="502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Specification: mutual exclusion over critical section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Dekker’s Algorithm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our example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733800" y="1524000"/>
            <a:ext cx="1524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(0,0,0,0)</a:t>
            </a:r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false</a:t>
            </a:r>
            <a:endParaRPr lang="en-US" sz="1200" dirty="0"/>
          </a:p>
        </p:txBody>
      </p:sp>
      <p:cxnSp>
        <p:nvCxnSpPr>
          <p:cNvPr id="32" name="Straight Arrow Connector 31"/>
          <p:cNvCxnSpPr>
            <a:stCxn id="19" idx="2"/>
            <a:endCxn id="50" idx="0"/>
          </p:cNvCxnSpPr>
          <p:nvPr/>
        </p:nvCxnSpPr>
        <p:spPr>
          <a:xfrm rot="5400000">
            <a:off x="3848100" y="1866900"/>
            <a:ext cx="228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400800" y="3276600"/>
            <a:ext cx="3449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A</a:t>
            </a:r>
            <a:r>
              <a:rPr lang="en-US" sz="1200" b="1" baseline="-25000" dirty="0" smtClean="0"/>
              <a:t>1</a:t>
            </a:r>
            <a:endParaRPr lang="en-US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2667000" y="2514600"/>
            <a:ext cx="1524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(0,1,0,0)</a:t>
            </a:r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A1 &lt; A2</a:t>
            </a:r>
            <a:endParaRPr lang="en-US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4876800" y="2514600"/>
            <a:ext cx="1524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(0,0,0,0)</a:t>
            </a:r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B1 &lt; B2</a:t>
            </a:r>
            <a:endParaRPr lang="en-US" sz="1200" dirty="0"/>
          </a:p>
        </p:txBody>
      </p:sp>
      <p:cxnSp>
        <p:nvCxnSpPr>
          <p:cNvPr id="61" name="Straight Arrow Connector 60"/>
          <p:cNvCxnSpPr>
            <a:stCxn id="19" idx="2"/>
            <a:endCxn id="52" idx="0"/>
          </p:cNvCxnSpPr>
          <p:nvPr/>
        </p:nvCxnSpPr>
        <p:spPr>
          <a:xfrm rot="16200000" flipH="1">
            <a:off x="4953000" y="1828800"/>
            <a:ext cx="228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6019800" y="3581400"/>
            <a:ext cx="1524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(1,0,0,0)</a:t>
            </a:r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B1 &lt; B2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3733800" y="3581400"/>
            <a:ext cx="1600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(0,1,0,0)</a:t>
            </a:r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A1 &lt; A2 || B1 &lt; B2</a:t>
            </a:r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524000" y="3581400"/>
            <a:ext cx="1524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(0,1,0,1)</a:t>
            </a:r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A1 &lt; A2</a:t>
            </a:r>
            <a:endParaRPr lang="en-US" sz="1200" dirty="0"/>
          </a:p>
        </p:txBody>
      </p:sp>
      <p:cxnSp>
        <p:nvCxnSpPr>
          <p:cNvPr id="66" name="Straight Arrow Connector 65"/>
          <p:cNvCxnSpPr>
            <a:stCxn id="52" idx="2"/>
            <a:endCxn id="62" idx="0"/>
          </p:cNvCxnSpPr>
          <p:nvPr/>
        </p:nvCxnSpPr>
        <p:spPr>
          <a:xfrm rot="16200000" flipH="1">
            <a:off x="6057900" y="2857500"/>
            <a:ext cx="304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2" idx="2"/>
            <a:endCxn id="63" idx="0"/>
          </p:cNvCxnSpPr>
          <p:nvPr/>
        </p:nvCxnSpPr>
        <p:spPr>
          <a:xfrm rot="5400000">
            <a:off x="4933950" y="2876550"/>
            <a:ext cx="30480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0" idx="2"/>
            <a:endCxn id="63" idx="0"/>
          </p:cNvCxnSpPr>
          <p:nvPr/>
        </p:nvCxnSpPr>
        <p:spPr>
          <a:xfrm rot="16200000" flipH="1">
            <a:off x="3829050" y="2876550"/>
            <a:ext cx="30480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0" idx="2"/>
            <a:endCxn id="64" idx="0"/>
          </p:cNvCxnSpPr>
          <p:nvPr/>
        </p:nvCxnSpPr>
        <p:spPr>
          <a:xfrm rot="5400000">
            <a:off x="2705100" y="2857500"/>
            <a:ext cx="304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667000" y="4800600"/>
            <a:ext cx="1524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(1,1,0,0)</a:t>
            </a:r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A1 &lt; A2</a:t>
            </a:r>
            <a:endParaRPr lang="en-US" sz="1200" dirty="0"/>
          </a:p>
        </p:txBody>
      </p:sp>
      <p:sp>
        <p:nvSpPr>
          <p:cNvPr id="96" name="Rounded Rectangle 95"/>
          <p:cNvSpPr/>
          <p:nvPr/>
        </p:nvSpPr>
        <p:spPr>
          <a:xfrm>
            <a:off x="4876800" y="4800600"/>
            <a:ext cx="1524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(1,1,0,0)</a:t>
            </a:r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B1 &lt; B2</a:t>
            </a:r>
            <a:endParaRPr lang="en-US" sz="1200" dirty="0"/>
          </a:p>
        </p:txBody>
      </p:sp>
      <p:cxnSp>
        <p:nvCxnSpPr>
          <p:cNvPr id="122" name="Straight Arrow Connector 121"/>
          <p:cNvCxnSpPr>
            <a:stCxn id="64" idx="2"/>
            <a:endCxn id="86" idx="0"/>
          </p:cNvCxnSpPr>
          <p:nvPr/>
        </p:nvCxnSpPr>
        <p:spPr>
          <a:xfrm rot="16200000" flipH="1">
            <a:off x="2628900" y="4000500"/>
            <a:ext cx="457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63" idx="2"/>
            <a:endCxn id="86" idx="0"/>
          </p:cNvCxnSpPr>
          <p:nvPr/>
        </p:nvCxnSpPr>
        <p:spPr>
          <a:xfrm rot="5400000">
            <a:off x="3752850" y="4019550"/>
            <a:ext cx="45720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63" idx="2"/>
            <a:endCxn id="96" idx="0"/>
          </p:cNvCxnSpPr>
          <p:nvPr/>
        </p:nvCxnSpPr>
        <p:spPr>
          <a:xfrm rot="16200000" flipH="1">
            <a:off x="4857750" y="4019550"/>
            <a:ext cx="45720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62" idx="2"/>
            <a:endCxn id="96" idx="0"/>
          </p:cNvCxnSpPr>
          <p:nvPr/>
        </p:nvCxnSpPr>
        <p:spPr>
          <a:xfrm rot="5400000">
            <a:off x="5981700" y="4000500"/>
            <a:ext cx="457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128"/>
          <p:cNvSpPr/>
          <p:nvPr/>
        </p:nvSpPr>
        <p:spPr>
          <a:xfrm>
            <a:off x="3733800" y="5943600"/>
            <a:ext cx="1600200" cy="762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(1,1,0,1)</a:t>
            </a:r>
          </a:p>
          <a:p>
            <a:pPr algn="ctr"/>
            <a:r>
              <a:rPr lang="en-US" sz="1200" dirty="0" smtClean="0"/>
              <a:t>[]</a:t>
            </a:r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A1 &lt; A2 &amp;&amp; B1 &lt; B2</a:t>
            </a:r>
            <a:endParaRPr lang="en-US" sz="1200" dirty="0"/>
          </a:p>
        </p:txBody>
      </p:sp>
      <p:cxnSp>
        <p:nvCxnSpPr>
          <p:cNvPr id="131" name="Straight Arrow Connector 130"/>
          <p:cNvCxnSpPr>
            <a:stCxn id="86" idx="2"/>
            <a:endCxn id="129" idx="0"/>
          </p:cNvCxnSpPr>
          <p:nvPr/>
        </p:nvCxnSpPr>
        <p:spPr>
          <a:xfrm rot="16200000" flipH="1">
            <a:off x="3790950" y="5200650"/>
            <a:ext cx="38100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96" idx="2"/>
            <a:endCxn id="129" idx="0"/>
          </p:cNvCxnSpPr>
          <p:nvPr/>
        </p:nvCxnSpPr>
        <p:spPr>
          <a:xfrm rot="5400000">
            <a:off x="4895850" y="5200650"/>
            <a:ext cx="38100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5029200" y="4419600"/>
            <a:ext cx="3449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A</a:t>
            </a:r>
            <a:r>
              <a:rPr lang="en-US" sz="1200" b="1" baseline="-25000" dirty="0" smtClean="0"/>
              <a:t>1</a:t>
            </a:r>
            <a:endParaRPr lang="en-US" sz="1200" dirty="0"/>
          </a:p>
        </p:txBody>
      </p:sp>
      <p:sp>
        <p:nvSpPr>
          <p:cNvPr id="135" name="Rectangle 134"/>
          <p:cNvSpPr/>
          <p:nvPr/>
        </p:nvSpPr>
        <p:spPr>
          <a:xfrm>
            <a:off x="4038600" y="5638800"/>
            <a:ext cx="3449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A</a:t>
            </a:r>
            <a:r>
              <a:rPr lang="en-US" sz="1200" b="1" baseline="-25000" dirty="0" smtClean="0"/>
              <a:t>1</a:t>
            </a:r>
            <a:endParaRPr lang="en-US" sz="1200" dirty="0"/>
          </a:p>
        </p:txBody>
      </p:sp>
      <p:sp>
        <p:nvSpPr>
          <p:cNvPr id="136" name="Rectangle 135"/>
          <p:cNvSpPr/>
          <p:nvPr/>
        </p:nvSpPr>
        <p:spPr>
          <a:xfrm>
            <a:off x="3505200" y="2209800"/>
            <a:ext cx="3449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A</a:t>
            </a:r>
            <a:r>
              <a:rPr lang="en-US" sz="1200" b="1" baseline="-25000" dirty="0" smtClean="0"/>
              <a:t>2</a:t>
            </a:r>
            <a:endParaRPr lang="en-US" sz="1200" dirty="0"/>
          </a:p>
        </p:txBody>
      </p:sp>
      <p:sp>
        <p:nvSpPr>
          <p:cNvPr id="137" name="Rectangle 136"/>
          <p:cNvSpPr/>
          <p:nvPr/>
        </p:nvSpPr>
        <p:spPr>
          <a:xfrm>
            <a:off x="4684234" y="3228201"/>
            <a:ext cx="3449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A</a:t>
            </a:r>
            <a:r>
              <a:rPr lang="en-US" sz="1200" b="1" baseline="-25000" dirty="0" smtClean="0"/>
              <a:t>2</a:t>
            </a:r>
            <a:endParaRPr lang="en-US" sz="1200" dirty="0"/>
          </a:p>
        </p:txBody>
      </p:sp>
      <p:sp>
        <p:nvSpPr>
          <p:cNvPr id="138" name="Rectangle 137"/>
          <p:cNvSpPr/>
          <p:nvPr/>
        </p:nvSpPr>
        <p:spPr>
          <a:xfrm>
            <a:off x="5867400" y="4419600"/>
            <a:ext cx="3449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A</a:t>
            </a:r>
            <a:r>
              <a:rPr lang="en-US" sz="1200" b="1" baseline="-25000" dirty="0" smtClean="0"/>
              <a:t>2</a:t>
            </a:r>
            <a:endParaRPr lang="en-US" sz="1200" dirty="0"/>
          </a:p>
        </p:txBody>
      </p:sp>
      <p:sp>
        <p:nvSpPr>
          <p:cNvPr id="139" name="Rectangle 138"/>
          <p:cNvSpPr/>
          <p:nvPr/>
        </p:nvSpPr>
        <p:spPr>
          <a:xfrm>
            <a:off x="2438400" y="3276600"/>
            <a:ext cx="3209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B</a:t>
            </a:r>
            <a:r>
              <a:rPr lang="en-US" sz="1200" b="1" baseline="-25000" dirty="0" smtClean="0"/>
              <a:t>1</a:t>
            </a:r>
            <a:endParaRPr lang="en-US" sz="1200" dirty="0"/>
          </a:p>
        </p:txBody>
      </p:sp>
      <p:sp>
        <p:nvSpPr>
          <p:cNvPr id="140" name="Rectangle 139"/>
          <p:cNvSpPr/>
          <p:nvPr/>
        </p:nvSpPr>
        <p:spPr>
          <a:xfrm>
            <a:off x="3657600" y="4419600"/>
            <a:ext cx="3209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B</a:t>
            </a:r>
            <a:r>
              <a:rPr lang="en-US" sz="1200" b="1" baseline="-25000" dirty="0" smtClean="0"/>
              <a:t>1</a:t>
            </a:r>
            <a:endParaRPr lang="en-US" sz="1200" dirty="0"/>
          </a:p>
        </p:txBody>
      </p:sp>
      <p:sp>
        <p:nvSpPr>
          <p:cNvPr id="141" name="Rectangle 140"/>
          <p:cNvSpPr/>
          <p:nvPr/>
        </p:nvSpPr>
        <p:spPr>
          <a:xfrm>
            <a:off x="4800600" y="5562600"/>
            <a:ext cx="3209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B</a:t>
            </a:r>
            <a:r>
              <a:rPr lang="en-US" sz="1200" b="1" baseline="-25000" dirty="0" smtClean="0"/>
              <a:t>1</a:t>
            </a:r>
            <a:endParaRPr lang="en-US" sz="1200" dirty="0"/>
          </a:p>
        </p:txBody>
      </p:sp>
      <p:sp>
        <p:nvSpPr>
          <p:cNvPr id="142" name="Rectangle 141"/>
          <p:cNvSpPr/>
          <p:nvPr/>
        </p:nvSpPr>
        <p:spPr>
          <a:xfrm>
            <a:off x="5181600" y="2209800"/>
            <a:ext cx="3209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B</a:t>
            </a:r>
            <a:r>
              <a:rPr lang="en-US" sz="1200" b="1" baseline="-25000" dirty="0" smtClean="0"/>
              <a:t>2</a:t>
            </a:r>
            <a:endParaRPr lang="en-US" sz="1200" dirty="0"/>
          </a:p>
        </p:txBody>
      </p:sp>
      <p:sp>
        <p:nvSpPr>
          <p:cNvPr id="143" name="Rectangle 142"/>
          <p:cNvSpPr/>
          <p:nvPr/>
        </p:nvSpPr>
        <p:spPr>
          <a:xfrm>
            <a:off x="3946278" y="3228201"/>
            <a:ext cx="3209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B</a:t>
            </a:r>
            <a:r>
              <a:rPr lang="en-US" sz="1200" b="1" baseline="-25000" dirty="0" smtClean="0"/>
              <a:t>2</a:t>
            </a:r>
            <a:endParaRPr lang="en-US" sz="1200" dirty="0"/>
          </a:p>
        </p:txBody>
      </p:sp>
      <p:sp>
        <p:nvSpPr>
          <p:cNvPr id="144" name="Rectangle 143"/>
          <p:cNvSpPr/>
          <p:nvPr/>
        </p:nvSpPr>
        <p:spPr>
          <a:xfrm>
            <a:off x="2879478" y="4419600"/>
            <a:ext cx="3209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B</a:t>
            </a:r>
            <a:r>
              <a:rPr lang="en-US" sz="1200" b="1" baseline="-25000" dirty="0" smtClean="0"/>
              <a:t>2</a:t>
            </a:r>
            <a:endParaRPr lang="en-US" sz="1200" dirty="0"/>
          </a:p>
        </p:txBody>
      </p:sp>
      <p:cxnSp>
        <p:nvCxnSpPr>
          <p:cNvPr id="146" name="Straight Arrow Connector 145"/>
          <p:cNvCxnSpPr>
            <a:stCxn id="19" idx="1"/>
          </p:cNvCxnSpPr>
          <p:nvPr/>
        </p:nvCxnSpPr>
        <p:spPr>
          <a:xfrm rot="10800000">
            <a:off x="3048000" y="19050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9" idx="3"/>
          </p:cNvCxnSpPr>
          <p:nvPr/>
        </p:nvCxnSpPr>
        <p:spPr>
          <a:xfrm>
            <a:off x="5257800" y="1905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52" idx="3"/>
          </p:cNvCxnSpPr>
          <p:nvPr/>
        </p:nvCxnSpPr>
        <p:spPr>
          <a:xfrm>
            <a:off x="6400800" y="28956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50" idx="1"/>
          </p:cNvCxnSpPr>
          <p:nvPr/>
        </p:nvCxnSpPr>
        <p:spPr>
          <a:xfrm rot="10800000">
            <a:off x="1905000" y="2895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64" idx="2"/>
          </p:cNvCxnSpPr>
          <p:nvPr/>
        </p:nvCxnSpPr>
        <p:spPr>
          <a:xfrm rot="5400000">
            <a:off x="1524000" y="4038600"/>
            <a:ext cx="457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62" idx="2"/>
          </p:cNvCxnSpPr>
          <p:nvPr/>
        </p:nvCxnSpPr>
        <p:spPr>
          <a:xfrm rot="16200000" flipH="1">
            <a:off x="7086600" y="4038600"/>
            <a:ext cx="457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657600" y="1371600"/>
            <a:ext cx="1676400" cy="9906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886200" y="1752600"/>
            <a:ext cx="4572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A1</a:t>
            </a:r>
          </a:p>
          <a:p>
            <a:pPr algn="ctr"/>
            <a:r>
              <a:rPr lang="en-US" sz="1200" dirty="0" smtClean="0"/>
              <a:t>A2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4700582" y="1752600"/>
            <a:ext cx="4572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B1</a:t>
            </a:r>
          </a:p>
          <a:p>
            <a:pPr algn="ctr"/>
            <a:r>
              <a:rPr lang="en-US" sz="1200" dirty="0" smtClean="0"/>
              <a:t>B2</a:t>
            </a:r>
            <a:endParaRPr lang="en-US" sz="1200" dirty="0"/>
          </a:p>
        </p:txBody>
      </p:sp>
      <p:sp>
        <p:nvSpPr>
          <p:cNvPr id="46" name="Rounded Rectangle 45"/>
          <p:cNvSpPr/>
          <p:nvPr/>
        </p:nvSpPr>
        <p:spPr>
          <a:xfrm>
            <a:off x="2802192" y="2743200"/>
            <a:ext cx="4572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A1</a:t>
            </a:r>
          </a:p>
          <a:p>
            <a:pPr algn="ctr"/>
            <a:endParaRPr lang="en-US" sz="1200" dirty="0"/>
          </a:p>
        </p:txBody>
      </p:sp>
      <p:sp>
        <p:nvSpPr>
          <p:cNvPr id="47" name="Rounded Rectangle 46"/>
          <p:cNvSpPr/>
          <p:nvPr/>
        </p:nvSpPr>
        <p:spPr>
          <a:xfrm>
            <a:off x="3616574" y="2743200"/>
            <a:ext cx="4572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B1</a:t>
            </a:r>
          </a:p>
          <a:p>
            <a:pPr algn="ctr"/>
            <a:r>
              <a:rPr lang="en-US" sz="1200" dirty="0" smtClean="0"/>
              <a:t>B2</a:t>
            </a:r>
            <a:endParaRPr lang="en-US" sz="1200" dirty="0"/>
          </a:p>
        </p:txBody>
      </p:sp>
      <p:sp>
        <p:nvSpPr>
          <p:cNvPr id="48" name="Rounded Rectangle 47"/>
          <p:cNvSpPr/>
          <p:nvPr/>
        </p:nvSpPr>
        <p:spPr>
          <a:xfrm>
            <a:off x="4984956" y="2743200"/>
            <a:ext cx="4572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A1</a:t>
            </a:r>
          </a:p>
          <a:p>
            <a:pPr algn="ctr"/>
            <a:r>
              <a:rPr lang="en-US" sz="1200" dirty="0" smtClean="0"/>
              <a:t>A2</a:t>
            </a:r>
            <a:endParaRPr lang="en-US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5799338" y="2743200"/>
            <a:ext cx="4572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B1</a:t>
            </a:r>
          </a:p>
          <a:p>
            <a:pPr algn="ctr"/>
            <a:endParaRPr lang="en-US" sz="1200" dirty="0"/>
          </a:p>
        </p:txBody>
      </p:sp>
      <p:sp>
        <p:nvSpPr>
          <p:cNvPr id="51" name="Rounded Rectangle 50"/>
          <p:cNvSpPr/>
          <p:nvPr/>
        </p:nvSpPr>
        <p:spPr>
          <a:xfrm>
            <a:off x="1629696" y="3810000"/>
            <a:ext cx="4572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A1</a:t>
            </a:r>
          </a:p>
          <a:p>
            <a:pPr algn="ctr"/>
            <a:endParaRPr lang="en-US" sz="1200" dirty="0"/>
          </a:p>
        </p:txBody>
      </p:sp>
      <p:sp>
        <p:nvSpPr>
          <p:cNvPr id="53" name="Rounded Rectangle 52"/>
          <p:cNvSpPr/>
          <p:nvPr/>
        </p:nvSpPr>
        <p:spPr>
          <a:xfrm>
            <a:off x="2444078" y="3810000"/>
            <a:ext cx="4572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B2</a:t>
            </a:r>
            <a:endParaRPr lang="en-US" sz="1200" dirty="0"/>
          </a:p>
        </p:txBody>
      </p:sp>
      <p:sp>
        <p:nvSpPr>
          <p:cNvPr id="54" name="Rounded Rectangle 53"/>
          <p:cNvSpPr/>
          <p:nvPr/>
        </p:nvSpPr>
        <p:spPr>
          <a:xfrm>
            <a:off x="3886200" y="3810000"/>
            <a:ext cx="4572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A1</a:t>
            </a:r>
          </a:p>
          <a:p>
            <a:pPr algn="ctr"/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4700582" y="3810000"/>
            <a:ext cx="4572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B1</a:t>
            </a:r>
          </a:p>
          <a:p>
            <a:pPr algn="ctr"/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6157452" y="3810000"/>
            <a:ext cx="4572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A2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6971834" y="3810000"/>
            <a:ext cx="4572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B1</a:t>
            </a:r>
          </a:p>
          <a:p>
            <a:pPr algn="ctr"/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2794054" y="4999704"/>
            <a:ext cx="4572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A1</a:t>
            </a:r>
          </a:p>
          <a:p>
            <a:pPr algn="ctr"/>
            <a:endParaRPr lang="en-US" sz="1200" dirty="0"/>
          </a:p>
        </p:txBody>
      </p:sp>
      <p:sp>
        <p:nvSpPr>
          <p:cNvPr id="59" name="Rounded Rectangle 58"/>
          <p:cNvSpPr/>
          <p:nvPr/>
        </p:nvSpPr>
        <p:spPr>
          <a:xfrm>
            <a:off x="3608436" y="4999704"/>
            <a:ext cx="4572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0" name="Rounded Rectangle 59"/>
          <p:cNvSpPr/>
          <p:nvPr/>
        </p:nvSpPr>
        <p:spPr>
          <a:xfrm>
            <a:off x="5029200" y="5029200"/>
            <a:ext cx="4572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sp>
        <p:nvSpPr>
          <p:cNvPr id="65" name="Rounded Rectangle 64"/>
          <p:cNvSpPr/>
          <p:nvPr/>
        </p:nvSpPr>
        <p:spPr>
          <a:xfrm>
            <a:off x="5843582" y="5029200"/>
            <a:ext cx="4572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B1</a:t>
            </a:r>
          </a:p>
          <a:p>
            <a:pPr algn="ctr"/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7696200" y="15240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: R2 = Y</a:t>
            </a:r>
          </a:p>
          <a:p>
            <a:r>
              <a:rPr lang="en-US" sz="1400" b="1" dirty="0" smtClean="0"/>
              <a:t>B</a:t>
            </a:r>
            <a:r>
              <a:rPr lang="en-US" sz="1400" b="1" baseline="-25000" dirty="0" smtClean="0"/>
              <a:t>2</a:t>
            </a:r>
            <a:r>
              <a:rPr lang="en-US" sz="1400" b="1" dirty="0" smtClean="0"/>
              <a:t>: R1 = X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324600" y="15240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: X = 1</a:t>
            </a:r>
          </a:p>
          <a:p>
            <a:r>
              <a:rPr lang="en-US" sz="1400" b="1" dirty="0" smtClean="0"/>
              <a:t>A</a:t>
            </a:r>
            <a:r>
              <a:rPr lang="en-US" sz="1400" b="1" baseline="-25000" dirty="0" smtClean="0"/>
              <a:t>2</a:t>
            </a:r>
            <a:r>
              <a:rPr lang="en-US" sz="1400" b="1" dirty="0" smtClean="0"/>
              <a:t>: Y = 1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-2.22222E-6 L -0.11771 0.1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396 0.15 L 0.00521 0.3055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0.30556 L 0.00521 0.6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3" grpId="3" animBg="1"/>
      <p:bldP spid="43" grpId="4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Fence Placement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3979861"/>
            <a:ext cx="3352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Processor B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B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: R2 = Y</a:t>
            </a:r>
          </a:p>
          <a:p>
            <a:r>
              <a:rPr lang="en-US" sz="2800" b="1" dirty="0" smtClean="0">
                <a:solidFill>
                  <a:schemeClr val="accent3"/>
                </a:solidFill>
              </a:rPr>
              <a:t>fence(“load-load”)</a:t>
            </a:r>
          </a:p>
          <a:p>
            <a:r>
              <a:rPr lang="en-US" sz="2800" b="1" dirty="0" smtClean="0"/>
              <a:t>B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: R1 = 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3956286"/>
            <a:ext cx="3505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Processor A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A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: X = 1</a:t>
            </a:r>
          </a:p>
          <a:p>
            <a:r>
              <a:rPr lang="en-US" sz="2800" b="1" dirty="0" smtClean="0">
                <a:solidFill>
                  <a:schemeClr val="accent3"/>
                </a:solidFill>
              </a:rPr>
              <a:t>fence(“store-store”)</a:t>
            </a:r>
          </a:p>
          <a:p>
            <a:r>
              <a:rPr lang="en-US" sz="2800" b="1" dirty="0" smtClean="0"/>
              <a:t>A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: Y = 1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2253687" y="1828800"/>
            <a:ext cx="40382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[A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&lt; A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] </a:t>
            </a:r>
            <a:r>
              <a:rPr lang="en-US" sz="3600" dirty="0" smtClean="0">
                <a:sym typeface="Symbol"/>
              </a:rPr>
              <a:t></a:t>
            </a:r>
            <a:r>
              <a:rPr lang="en-US" sz="3600" dirty="0" smtClean="0"/>
              <a:t> [B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&lt; B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]</a:t>
            </a:r>
            <a:endParaRPr lang="en-US" sz="3600" dirty="0"/>
          </a:p>
        </p:txBody>
      </p:sp>
      <p:sp>
        <p:nvSpPr>
          <p:cNvPr id="7" name="Rounded Rectangle 6"/>
          <p:cNvSpPr/>
          <p:nvPr/>
        </p:nvSpPr>
        <p:spPr>
          <a:xfrm>
            <a:off x="441959" y="3712030"/>
            <a:ext cx="8077200" cy="2743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81200" y="1524000"/>
            <a:ext cx="4876800" cy="121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4001589" y="2860767"/>
            <a:ext cx="762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21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Fence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Trivial in the previous example</a:t>
            </a:r>
          </a:p>
          <a:p>
            <a:pPr lvl="1"/>
            <a:r>
              <a:rPr lang="en-US" dirty="0" smtClean="0"/>
              <a:t>Satisfying assignment to the avoid formula</a:t>
            </a:r>
          </a:p>
          <a:p>
            <a:pPr lvl="1"/>
            <a:r>
              <a:rPr lang="en-US" dirty="0" smtClean="0"/>
              <a:t>Every satisfied constraint realized as a fence</a:t>
            </a:r>
          </a:p>
          <a:p>
            <a:pPr lvl="1"/>
            <a:r>
              <a:rPr lang="en-US" dirty="0" smtClean="0"/>
              <a:t>Only had to choose fence type</a:t>
            </a:r>
          </a:p>
          <a:p>
            <a:endParaRPr lang="en-US" dirty="0" smtClean="0"/>
          </a:p>
          <a:p>
            <a:r>
              <a:rPr lang="en-US" dirty="0" smtClean="0"/>
              <a:t>More complicated in practice</a:t>
            </a:r>
          </a:p>
          <a:p>
            <a:pPr lvl="1"/>
            <a:r>
              <a:rPr lang="en-US" dirty="0" smtClean="0"/>
              <a:t>Which satisfying assignment to chose?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22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Treiber’s</a:t>
            </a:r>
            <a:r>
              <a:rPr lang="en-US" dirty="0" smtClean="0"/>
              <a:t> Stack</a:t>
            </a:r>
          </a:p>
          <a:p>
            <a:r>
              <a:rPr lang="en-US" dirty="0" smtClean="0"/>
              <a:t>Michael &amp; Scott’s Non-Blocking Queue</a:t>
            </a:r>
          </a:p>
          <a:p>
            <a:r>
              <a:rPr lang="en-US" dirty="0" smtClean="0"/>
              <a:t>Idempotent Work-Stealing Queue</a:t>
            </a:r>
          </a:p>
          <a:p>
            <a:r>
              <a:rPr lang="en-US" dirty="0" smtClean="0"/>
              <a:t>Chase &amp; Lev’s Work-Stealing Queue</a:t>
            </a:r>
          </a:p>
          <a:p>
            <a:pPr lvl="1"/>
            <a:r>
              <a:rPr lang="en-US" dirty="0" smtClean="0"/>
              <a:t>Found a missing fence in an implementation used for an earlier paper.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23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Results: Michael-Scott Queue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the results from [</a:t>
            </a:r>
            <a:r>
              <a:rPr lang="en-US" dirty="0" err="1" smtClean="0"/>
              <a:t>Alur</a:t>
            </a:r>
            <a:r>
              <a:rPr lang="en-US" dirty="0" smtClean="0"/>
              <a:t> et al. PLDI ’07] as a reference</a:t>
            </a:r>
          </a:p>
          <a:p>
            <a:endParaRPr lang="en-US" dirty="0" smtClean="0"/>
          </a:p>
          <a:p>
            <a:r>
              <a:rPr lang="en-US" dirty="0" smtClean="0"/>
              <a:t>Reference contains 7 fences</a:t>
            </a:r>
          </a:p>
          <a:p>
            <a:pPr lvl="1"/>
            <a:r>
              <a:rPr lang="en-US" dirty="0" smtClean="0"/>
              <a:t>RMO*: 3 found</a:t>
            </a:r>
          </a:p>
          <a:p>
            <a:pPr lvl="1"/>
            <a:r>
              <a:rPr lang="en-US" dirty="0" smtClean="0"/>
              <a:t>2 unneeded due to environment issues (memory management)</a:t>
            </a:r>
          </a:p>
          <a:p>
            <a:pPr lvl="1"/>
            <a:r>
              <a:rPr lang="en-US" dirty="0" smtClean="0"/>
              <a:t>2 unneeded due to lack of speculation</a:t>
            </a:r>
          </a:p>
          <a:p>
            <a:endParaRPr lang="en-US" dirty="0" smtClean="0"/>
          </a:p>
          <a:p>
            <a:r>
              <a:rPr lang="en-US" dirty="0" smtClean="0"/>
              <a:t>PSO: 1 found, TSO: No fences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24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" y="1581150"/>
            <a:ext cx="870585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25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667000"/>
            <a:ext cx="8839200" cy="2658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82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Fence inference </a:t>
            </a:r>
          </a:p>
          <a:p>
            <a:pPr lvl="1"/>
            <a:r>
              <a:rPr lang="en-US" dirty="0" smtClean="0"/>
              <a:t>Finite-state programs</a:t>
            </a:r>
          </a:p>
          <a:p>
            <a:pPr lvl="1"/>
            <a:r>
              <a:rPr lang="en-US" dirty="0" smtClean="0"/>
              <a:t>Safe and optimal</a:t>
            </a:r>
          </a:p>
          <a:p>
            <a:endParaRPr lang="en-US" dirty="0" smtClean="0"/>
          </a:p>
          <a:p>
            <a:r>
              <a:rPr lang="en-US" dirty="0" smtClean="0"/>
              <a:t>Work in progress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Abstraction</a:t>
            </a:r>
          </a:p>
          <a:p>
            <a:pPr lvl="2"/>
            <a:r>
              <a:rPr lang="en-US" dirty="0" smtClean="0"/>
              <a:t>Over-approximation instead of bounding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26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981200"/>
          <a:ext cx="8382000" cy="3749040"/>
        </p:xfrm>
        <a:graphic>
          <a:graphicData uri="http://schemas.openxmlformats.org/drawingml/2006/table">
            <a:tbl>
              <a:tblPr/>
              <a:tblGrid>
                <a:gridCol w="4572000"/>
                <a:gridCol w="3810000"/>
              </a:tblGrid>
              <a:tr h="320040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p0: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flag[0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] := true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while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flag[1] = true {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  if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turn ≠ 0 {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    flag[0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] := false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    while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turn ≠ 0 { }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    flag[0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] := true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  } </a:t>
                      </a: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// critica</a:t>
                      </a:r>
                      <a:r>
                        <a:rPr lang="en-US" sz="2000" baseline="0" dirty="0" smtClean="0">
                          <a:latin typeface="Courier New" pitchFamily="49" charset="0"/>
                          <a:cs typeface="Courier New" pitchFamily="49" charset="0"/>
                        </a:rPr>
                        <a:t>l section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turn 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:= 1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flag[0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] := 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p1: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flag[1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] := true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while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flag[0] = true {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if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turn ≠ 1 {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000" baseline="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flag[1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] := false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    while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turn ≠ 1 { }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    flag[1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] := true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  } </a:t>
                      </a: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// critica</a:t>
                      </a:r>
                      <a:r>
                        <a:rPr lang="en-US" sz="2000" baseline="0" dirty="0" smtClean="0">
                          <a:latin typeface="Courier New" pitchFamily="49" charset="0"/>
                          <a:cs typeface="Courier New" pitchFamily="49" charset="0"/>
                        </a:rPr>
                        <a:t>l section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turn 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:= 0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flag[1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] := 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9" name="Rounded Rectangle 18"/>
          <p:cNvSpPr/>
          <p:nvPr/>
        </p:nvSpPr>
        <p:spPr>
          <a:xfrm>
            <a:off x="381000" y="2343150"/>
            <a:ext cx="2514600" cy="3048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81000" y="512064"/>
            <a:ext cx="8305800" cy="914400"/>
          </a:xfrm>
        </p:spPr>
        <p:txBody>
          <a:bodyPr/>
          <a:lstStyle/>
          <a:p>
            <a:r>
              <a:rPr lang="en-US" sz="3200" dirty="0" smtClean="0"/>
              <a:t>Beyond Textbooks: Weak Memory Models</a:t>
            </a:r>
            <a:endParaRPr lang="en-US" sz="3200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457200" y="5791200"/>
            <a:ext cx="8153400" cy="9144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Re-ordering of operations</a:t>
            </a:r>
          </a:p>
          <a:p>
            <a:r>
              <a:rPr lang="en-US" sz="2800" dirty="0" smtClean="0"/>
              <a:t>Non-atomic stores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0" y="2487304"/>
            <a:ext cx="381000" cy="158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72000" y="2487304"/>
            <a:ext cx="381000" cy="158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029200" y="2343150"/>
            <a:ext cx="2514600" cy="3048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-3.33333E-6 0.048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4838 L -3.33333E-6 0.3594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-3.33333E-6 0.0483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4838 L -3.33333E-6 0.3594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Fences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dirty="0" smtClean="0"/>
              <a:t>Enforce order, at a cost!</a:t>
            </a:r>
          </a:p>
          <a:p>
            <a:endParaRPr lang="en-US" sz="4000" dirty="0" smtClean="0"/>
          </a:p>
          <a:p>
            <a:r>
              <a:rPr lang="en-US" sz="4000" dirty="0" smtClean="0"/>
              <a:t>Fences are expensive</a:t>
            </a:r>
          </a:p>
          <a:p>
            <a:pPr lvl="1"/>
            <a:r>
              <a:rPr lang="en-US" sz="3600" dirty="0" smtClean="0"/>
              <a:t>10s-100s of cycles</a:t>
            </a:r>
          </a:p>
          <a:p>
            <a:pPr lvl="1"/>
            <a:endParaRPr lang="en-US" sz="3600" dirty="0" smtClean="0"/>
          </a:p>
          <a:p>
            <a:r>
              <a:rPr lang="en-US" sz="4000" dirty="0" smtClean="0"/>
              <a:t>Example: removing a </a:t>
            </a:r>
            <a:r>
              <a:rPr lang="en-US" sz="4000" dirty="0" smtClean="0">
                <a:solidFill>
                  <a:srgbClr val="FF0000"/>
                </a:solidFill>
              </a:rPr>
              <a:t>single fence </a:t>
            </a:r>
            <a:r>
              <a:rPr lang="en-US" sz="4000" dirty="0" smtClean="0"/>
              <a:t>yields</a:t>
            </a:r>
            <a:r>
              <a:rPr lang="en-US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3x speedup</a:t>
            </a:r>
            <a:r>
              <a:rPr lang="en-US" sz="4000" dirty="0" smtClean="0"/>
              <a:t> in a work-stealing queue [Michael, et al. </a:t>
            </a:r>
            <a:r>
              <a:rPr lang="en-US" sz="4000" dirty="0" err="1" smtClean="0"/>
              <a:t>PPoPP</a:t>
            </a:r>
            <a:r>
              <a:rPr lang="en-US" sz="4000" dirty="0" smtClean="0"/>
              <a:t> ’09]</a:t>
            </a:r>
          </a:p>
          <a:p>
            <a:pPr>
              <a:buNone/>
            </a:pPr>
            <a:endParaRPr lang="en-US" sz="4000" dirty="0" smtClean="0"/>
          </a:p>
          <a:p>
            <a:r>
              <a:rPr lang="en-US" sz="4000" dirty="0" smtClean="0">
                <a:solidFill>
                  <a:srgbClr val="FF0000"/>
                </a:solidFill>
              </a:rPr>
              <a:t>Where should we put fences?</a:t>
            </a:r>
          </a:p>
          <a:p>
            <a:pPr lvl="1"/>
            <a:r>
              <a:rPr lang="en-US" sz="3700" dirty="0" smtClean="0"/>
              <a:t>Required fences depend on memory model</a:t>
            </a:r>
          </a:p>
          <a:p>
            <a:pPr lvl="1"/>
            <a:r>
              <a:rPr lang="en-US" sz="3700" dirty="0" smtClean="0"/>
              <a:t>Different kinds of fences</a:t>
            </a:r>
          </a:p>
          <a:p>
            <a:endParaRPr 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“Correct and efficient fencing for the masses”</a:t>
            </a:r>
          </a:p>
          <a:p>
            <a:endParaRPr lang="en-US" dirty="0" smtClean="0"/>
          </a:p>
          <a:p>
            <a:r>
              <a:rPr lang="en-US" dirty="0" smtClean="0"/>
              <a:t>A tool to help the programmer place fences</a:t>
            </a:r>
          </a:p>
          <a:p>
            <a:pPr lvl="1"/>
            <a:r>
              <a:rPr lang="en-US" dirty="0" smtClean="0"/>
              <a:t>For non-trivial finite-state programs</a:t>
            </a:r>
          </a:p>
          <a:p>
            <a:pPr lvl="1"/>
            <a:r>
              <a:rPr lang="en-US" dirty="0" smtClean="0"/>
              <a:t>Under a realistic memory model</a:t>
            </a:r>
          </a:p>
          <a:p>
            <a:pPr lvl="1"/>
            <a:r>
              <a:rPr lang="en-US" dirty="0" smtClean="0"/>
              <a:t>Safe</a:t>
            </a:r>
          </a:p>
          <a:p>
            <a:pPr lvl="1"/>
            <a:r>
              <a:rPr lang="en-US" dirty="0" smtClean="0"/>
              <a:t>Efficient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981200"/>
          <a:ext cx="8382000" cy="4053840"/>
        </p:xfrm>
        <a:graphic>
          <a:graphicData uri="http://schemas.openxmlformats.org/drawingml/2006/table">
            <a:tbl>
              <a:tblPr/>
              <a:tblGrid>
                <a:gridCol w="4572000"/>
                <a:gridCol w="3810000"/>
              </a:tblGrid>
              <a:tr h="320040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p0: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flag[0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] := 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</a:p>
                    <a:p>
                      <a:r>
                        <a:rPr lang="en-US" sz="2000" b="1" dirty="0" smtClean="0">
                          <a:solidFill>
                            <a:schemeClr val="accent3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fence </a:t>
                      </a:r>
                    </a:p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while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 flag[1] = true { </a:t>
                      </a:r>
                    </a:p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  if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turn ≠ 0 {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    flag[0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] := false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    while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turn ≠ 0 { }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    flag[0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] := true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  } </a:t>
                      </a: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} </a:t>
                      </a: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// critica</a:t>
                      </a:r>
                      <a:r>
                        <a:rPr lang="en-US" sz="2000" baseline="0" dirty="0" smtClean="0">
                          <a:latin typeface="Courier New" pitchFamily="49" charset="0"/>
                          <a:cs typeface="Courier New" pitchFamily="49" charset="0"/>
                        </a:rPr>
                        <a:t>l section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turn 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:= 1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flag[0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] := 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p1: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flag[1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] := true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3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fence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while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flag[0] = true {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if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turn ≠ 1 {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000" baseline="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flag[1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] := false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    while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turn ≠ 1 { }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    flag[1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] := true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  } </a:t>
                      </a: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// critica</a:t>
                      </a:r>
                      <a:r>
                        <a:rPr lang="en-US" sz="2000" baseline="0" dirty="0" smtClean="0">
                          <a:latin typeface="Courier New" pitchFamily="49" charset="0"/>
                          <a:cs typeface="Courier New" pitchFamily="49" charset="0"/>
                        </a:rPr>
                        <a:t>l section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turn 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:= 0 </a:t>
                      </a:r>
                      <a:endParaRPr lang="en-US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flag[1</a:t>
                      </a: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] := 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25104" y="2480480"/>
            <a:ext cx="304800" cy="678976"/>
          </a:xfrm>
          <a:custGeom>
            <a:avLst/>
            <a:gdLst>
              <a:gd name="connsiteX0" fmla="*/ 259308 w 398060"/>
              <a:gd name="connsiteY0" fmla="*/ 0 h 837062"/>
              <a:gd name="connsiteX1" fmla="*/ 13648 w 398060"/>
              <a:gd name="connsiteY1" fmla="*/ 450376 h 837062"/>
              <a:gd name="connsiteX2" fmla="*/ 341194 w 398060"/>
              <a:gd name="connsiteY2" fmla="*/ 777922 h 837062"/>
              <a:gd name="connsiteX3" fmla="*/ 354842 w 398060"/>
              <a:gd name="connsiteY3" fmla="*/ 805218 h 837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060" h="837062">
                <a:moveTo>
                  <a:pt x="259308" y="0"/>
                </a:moveTo>
                <a:cubicBezTo>
                  <a:pt x="129654" y="160361"/>
                  <a:pt x="0" y="320722"/>
                  <a:pt x="13648" y="450376"/>
                </a:cubicBezTo>
                <a:cubicBezTo>
                  <a:pt x="27296" y="580030"/>
                  <a:pt x="284328" y="718782"/>
                  <a:pt x="341194" y="777922"/>
                </a:cubicBezTo>
                <a:cubicBezTo>
                  <a:pt x="398060" y="837062"/>
                  <a:pt x="376451" y="821140"/>
                  <a:pt x="354842" y="805218"/>
                </a:cubicBezTo>
              </a:path>
            </a:pathLst>
          </a:cu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697104" y="2480480"/>
            <a:ext cx="304800" cy="678976"/>
          </a:xfrm>
          <a:custGeom>
            <a:avLst/>
            <a:gdLst>
              <a:gd name="connsiteX0" fmla="*/ 259308 w 398060"/>
              <a:gd name="connsiteY0" fmla="*/ 0 h 837062"/>
              <a:gd name="connsiteX1" fmla="*/ 13648 w 398060"/>
              <a:gd name="connsiteY1" fmla="*/ 450376 h 837062"/>
              <a:gd name="connsiteX2" fmla="*/ 341194 w 398060"/>
              <a:gd name="connsiteY2" fmla="*/ 777922 h 837062"/>
              <a:gd name="connsiteX3" fmla="*/ 354842 w 398060"/>
              <a:gd name="connsiteY3" fmla="*/ 805218 h 837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060" h="837062">
                <a:moveTo>
                  <a:pt x="259308" y="0"/>
                </a:moveTo>
                <a:cubicBezTo>
                  <a:pt x="129654" y="160361"/>
                  <a:pt x="0" y="320722"/>
                  <a:pt x="13648" y="450376"/>
                </a:cubicBezTo>
                <a:cubicBezTo>
                  <a:pt x="27296" y="580030"/>
                  <a:pt x="284328" y="718782"/>
                  <a:pt x="341194" y="777922"/>
                </a:cubicBezTo>
                <a:cubicBezTo>
                  <a:pt x="398060" y="837062"/>
                  <a:pt x="376451" y="821140"/>
                  <a:pt x="354842" y="805218"/>
                </a:cubicBezTo>
              </a:path>
            </a:pathLst>
          </a:cu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Chase-Lev Work-Stealing Queue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1600200"/>
            <a:ext cx="3276600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1 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take() {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long b = bottom – 1;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item_t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* q =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wsq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bottom = b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long t = top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if (b &lt; t) {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bottom = t;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return EMPTY;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task = q-&gt;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ap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[b % q-&gt;size];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if (b &gt; t)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return task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if (!CAS(&amp;top, t, t+1))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return EMPTY;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bottom = t + 1;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return task;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6600" y="1600200"/>
            <a:ext cx="2895600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1  void push(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task) {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long b = bottom;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long t = top;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item_t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* q =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wsq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if (b – t &gt;= q-&gt;size – 1) {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wsq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= expand();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q =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wsq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q-&gt;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ap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[b % q-&gt;size] = task;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bottom = b + 1;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48400" y="1600200"/>
            <a:ext cx="2819400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1 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steal() {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long t = top;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long b = bottom;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item_t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* q =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wsq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if (t &gt;= b)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return EMPTY;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task = q-&gt;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ap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[t % q-&gt;size];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if (!CAS(&amp;top, t, t+1))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return ABORT;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return task;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4343400"/>
            <a:ext cx="70866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 - Hard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 real problem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Finding the best placement for fences is hard</a:t>
            </a:r>
          </a:p>
          <a:p>
            <a:pPr lvl="1"/>
            <a:r>
              <a:rPr lang="en-US" dirty="0" smtClean="0"/>
              <a:t>Classical trade-off: correctness vs. efficiency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Existing tools are insufficient</a:t>
            </a:r>
          </a:p>
          <a:p>
            <a:pPr lvl="1"/>
            <a:r>
              <a:rPr lang="en-US" dirty="0" err="1" smtClean="0"/>
              <a:t>CheckFence</a:t>
            </a:r>
            <a:r>
              <a:rPr lang="en-US" dirty="0" smtClean="0"/>
              <a:t> [</a:t>
            </a:r>
            <a:r>
              <a:rPr lang="en-US" dirty="0" err="1" smtClean="0"/>
              <a:t>Alur</a:t>
            </a:r>
            <a:r>
              <a:rPr lang="en-US" dirty="0" smtClean="0"/>
              <a:t> et al. PLDI ’07]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Approach: Overview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85800" y="5943600"/>
            <a:ext cx="8153400" cy="914400"/>
          </a:xfrm>
        </p:spPr>
        <p:txBody>
          <a:bodyPr/>
          <a:lstStyle/>
          <a:p>
            <a:r>
              <a:rPr lang="en-US" dirty="0" smtClean="0"/>
              <a:t>P’ satisfies the specification S under M</a:t>
            </a:r>
            <a:endParaRPr lang="en-US" dirty="0"/>
          </a:p>
        </p:txBody>
      </p:sp>
      <p:grpSp>
        <p:nvGrpSpPr>
          <p:cNvPr id="3" name="Group 16"/>
          <p:cNvGrpSpPr/>
          <p:nvPr/>
        </p:nvGrpSpPr>
        <p:grpSpPr>
          <a:xfrm>
            <a:off x="723900" y="1600200"/>
            <a:ext cx="7696200" cy="3657600"/>
            <a:chOff x="304800" y="1905000"/>
            <a:chExt cx="7696200" cy="3657600"/>
          </a:xfrm>
        </p:grpSpPr>
        <p:sp>
          <p:nvSpPr>
            <p:cNvPr id="4" name="Rounded Rectangle 3"/>
            <p:cNvSpPr/>
            <p:nvPr/>
          </p:nvSpPr>
          <p:spPr>
            <a:xfrm>
              <a:off x="3200400" y="3048000"/>
              <a:ext cx="2286000" cy="13716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FENDER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81000" y="1905000"/>
              <a:ext cx="1981200" cy="10668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(Finite-State)</a:t>
              </a:r>
            </a:p>
            <a:p>
              <a:pPr algn="ctr"/>
              <a:r>
                <a:rPr lang="en-US" dirty="0" smtClean="0"/>
                <a:t>Program</a:t>
              </a:r>
            </a:p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81000" y="3200400"/>
              <a:ext cx="2057400" cy="1066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(Safety) Specification S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04800" y="4495800"/>
              <a:ext cx="2133600" cy="10668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Memory</a:t>
              </a:r>
              <a:br>
                <a:rPr lang="en-US" dirty="0" smtClean="0"/>
              </a:br>
              <a:r>
                <a:rPr lang="en-US" dirty="0" smtClean="0"/>
                <a:t>Model </a:t>
              </a:r>
            </a:p>
            <a:p>
              <a:pPr algn="ctr"/>
              <a:r>
                <a:rPr lang="en-US" dirty="0" smtClean="0"/>
                <a:t>M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248400" y="3200400"/>
              <a:ext cx="1752600" cy="10668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Program P’</a:t>
              </a:r>
              <a:br>
                <a:rPr lang="en-US" dirty="0" smtClean="0"/>
              </a:br>
              <a:r>
                <a:rPr lang="en-US" dirty="0" smtClean="0"/>
                <a:t>with </a:t>
              </a:r>
              <a:br>
                <a:rPr lang="en-US" dirty="0" smtClean="0"/>
              </a:br>
              <a:r>
                <a:rPr lang="en-US" dirty="0" smtClean="0"/>
                <a:t>Fences</a:t>
              </a:r>
              <a:endParaRPr lang="en-US" dirty="0"/>
            </a:p>
          </p:txBody>
        </p:sp>
        <p:cxnSp>
          <p:nvCxnSpPr>
            <p:cNvPr id="13" name="Curved Connector 12"/>
            <p:cNvCxnSpPr>
              <a:stCxn id="5" idx="6"/>
              <a:endCxn id="4" idx="0"/>
            </p:cNvCxnSpPr>
            <p:nvPr/>
          </p:nvCxnSpPr>
          <p:spPr>
            <a:xfrm>
              <a:off x="2362200" y="2438400"/>
              <a:ext cx="1981200" cy="609600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2"/>
            <p:cNvCxnSpPr>
              <a:stCxn id="7" idx="6"/>
              <a:endCxn id="4" idx="2"/>
            </p:cNvCxnSpPr>
            <p:nvPr/>
          </p:nvCxnSpPr>
          <p:spPr>
            <a:xfrm flipV="1">
              <a:off x="2438400" y="4419600"/>
              <a:ext cx="1905000" cy="609600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2"/>
            <p:cNvCxnSpPr>
              <a:stCxn id="6" idx="6"/>
              <a:endCxn id="4" idx="1"/>
            </p:cNvCxnSpPr>
            <p:nvPr/>
          </p:nvCxnSpPr>
          <p:spPr>
            <a:xfrm>
              <a:off x="2438400" y="3733800"/>
              <a:ext cx="762000" cy="158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12"/>
            <p:cNvCxnSpPr>
              <a:stCxn id="4" idx="3"/>
              <a:endCxn id="8" idx="2"/>
            </p:cNvCxnSpPr>
            <p:nvPr/>
          </p:nvCxnSpPr>
          <p:spPr>
            <a:xfrm>
              <a:off x="5486400" y="3733800"/>
              <a:ext cx="762000" cy="158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1788</Words>
  <Application>Microsoft Office PowerPoint</Application>
  <PresentationFormat>On-screen Show (4:3)</PresentationFormat>
  <Paragraphs>564</Paragraphs>
  <Slides>26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Student presentation</vt:lpstr>
      <vt:lpstr>“FENDER” Automatic memory fence inference</vt:lpstr>
      <vt:lpstr>Dekker’s Algorithm</vt:lpstr>
      <vt:lpstr>Beyond Textbooks: Weak Memory Models</vt:lpstr>
      <vt:lpstr>Memory Fences</vt:lpstr>
      <vt:lpstr>Goal</vt:lpstr>
      <vt:lpstr>Easy!</vt:lpstr>
      <vt:lpstr>Chase-Lev Work-Stealing Queue</vt:lpstr>
      <vt:lpstr>In Practice - Hard</vt:lpstr>
      <vt:lpstr>Our Approach: Overview</vt:lpstr>
      <vt:lpstr>Our Approach: Recipe</vt:lpstr>
      <vt:lpstr>Our Approach: Ingredients</vt:lpstr>
      <vt:lpstr>Operational Semantics for WMM</vt:lpstr>
      <vt:lpstr>Operational Semantics for WMM</vt:lpstr>
      <vt:lpstr>States and Transitions</vt:lpstr>
      <vt:lpstr>Compute Reachable States</vt:lpstr>
      <vt:lpstr>Avoiding states</vt:lpstr>
      <vt:lpstr>Avoidable Transitions</vt:lpstr>
      <vt:lpstr>Avoidable Transitions</vt:lpstr>
      <vt:lpstr>Computing Avoid Formulae</vt:lpstr>
      <vt:lpstr>Back to our example</vt:lpstr>
      <vt:lpstr>Fence Placement</vt:lpstr>
      <vt:lpstr>Fence Placement</vt:lpstr>
      <vt:lpstr>Data Structures</vt:lpstr>
      <vt:lpstr>Sample Results: Michael-Scott Queue</vt:lpstr>
      <vt:lpstr>Results</vt:lpstr>
      <vt:lpstr>Summary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2009-12-17T14:46:09Z</dcterms:created>
  <dcterms:modified xsi:type="dcterms:W3CDTF">2011-08-14T06:30:45Z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