
<file path=[Content_Types].xml><?xml version="1.0" encoding="utf-8"?>
<Types xmlns="http://schemas.openxmlformats.org/package/2006/content-types">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ink/ink18.xml" ContentType="application/inkml+xml"/>
  <Override PartName="/ppt/ink/ink29.xml" ContentType="application/inkml+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Override PartName="/ppt/ink/ink6.xml" ContentType="application/inkml+xml"/>
  <Override PartName="/ppt/ink/ink16.xml" ContentType="application/inkml+xml"/>
  <Override PartName="/ppt/ink/ink25.xml" ContentType="application/inkml+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ink/ink4.xml" ContentType="application/inkml+xml"/>
  <Override PartName="/ppt/ink/ink14.xml" ContentType="application/inkml+xml"/>
  <Override PartName="/ppt/ink/ink23.xml" ContentType="application/inkml+xml"/>
  <Override PartName="/ppt/ink/ink34.xml" ContentType="application/inkml+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ink/ink2.xml" ContentType="application/inkml+xml"/>
  <Override PartName="/ppt/ink/ink12.xml" ContentType="application/inkml+xml"/>
  <Override PartName="/ppt/ink/ink21.xml" ContentType="application/inkml+xml"/>
  <Override PartName="/ppt/ink/ink32.xml" ContentType="application/inkml+xml"/>
  <Override PartName="/ppt/notesSlides/notesSlide9.xml" ContentType="application/vnd.openxmlformats-officedocument.presentationml.notesSlide+xml"/>
  <Override PartName="/ppt/notesSlides/notesSlide12.xml" ContentType="application/vnd.openxmlformats-officedocument.presentationml.notesSlide+xml"/>
  <Override PartName="/ppt/ink/ink10.xml" ContentType="application/inkml+xml"/>
  <Override PartName="/ppt/ink/ink30.xml" ContentType="application/inkml+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ink/ink9.xml" ContentType="application/inkml+xml"/>
  <Override PartName="/ppt/ink/ink19.xml" ContentType="application/inkml+xml"/>
  <Override PartName="/ppt/ink/ink28.xml" ContentType="application/inkml+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Default Extension="emf" ContentType="image/x-emf"/>
  <Override PartName="/ppt/ink/ink7.xml" ContentType="application/inkml+xml"/>
  <Override PartName="/ppt/ink/ink17.xml" ContentType="application/inkml+xml"/>
  <Override PartName="/ppt/ink/ink26.xml" ContentType="application/inkml+xml"/>
  <Override PartName="/ppt/ink/ink35.xml" ContentType="application/inkml+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ink/ink3.xml" ContentType="application/inkml+xml"/>
  <Override PartName="/ppt/ink/ink5.xml" ContentType="application/inkml+xml"/>
  <Override PartName="/ppt/ink/ink15.xml" ContentType="application/inkml+xml"/>
  <Override PartName="/ppt/ink/ink24.xml" ContentType="application/inkml+xml"/>
  <Override PartName="/ppt/ink/ink33.xml" ContentType="application/inkml+xml"/>
  <Override PartName="/ppt/slides/slide11.xml" ContentType="application/vnd.openxmlformats-officedocument.presentationml.slide+xml"/>
  <Override PartName="/ppt/notesSlides/notesSlide13.xml" ContentType="application/vnd.openxmlformats-officedocument.presentationml.notesSlide+xml"/>
  <Override PartName="/ppt/ink/ink1.xml" ContentType="application/inkml+xml"/>
  <Override PartName="/ppt/ink/ink13.xml" ContentType="application/inkml+xml"/>
  <Override PartName="/ppt/ink/ink22.xml" ContentType="application/inkml+xml"/>
  <Override PartName="/ppt/ink/ink31.xml" ContentType="application/inkml+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ink/ink11.xml" ContentType="application/inkml+xml"/>
  <Override PartName="/ppt/ink/ink20.xml" ContentType="application/inkml+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ink/ink8.xml" ContentType="application/inkml+xml"/>
  <Override PartName="/ppt/ink/ink27.xml" ContentType="application/inkml+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4"/>
  </p:sldMasterIdLst>
  <p:notesMasterIdLst>
    <p:notesMasterId r:id="rId24"/>
  </p:notesMasterIdLst>
  <p:handoutMasterIdLst>
    <p:handoutMasterId r:id="rId25"/>
  </p:handoutMasterIdLst>
  <p:sldIdLst>
    <p:sldId id="256" r:id="rId5"/>
    <p:sldId id="286" r:id="rId6"/>
    <p:sldId id="260" r:id="rId7"/>
    <p:sldId id="281" r:id="rId8"/>
    <p:sldId id="282" r:id="rId9"/>
    <p:sldId id="285" r:id="rId10"/>
    <p:sldId id="275" r:id="rId11"/>
    <p:sldId id="269" r:id="rId12"/>
    <p:sldId id="290" r:id="rId13"/>
    <p:sldId id="280" r:id="rId14"/>
    <p:sldId id="265" r:id="rId15"/>
    <p:sldId id="279" r:id="rId16"/>
    <p:sldId id="267" r:id="rId17"/>
    <p:sldId id="292" r:id="rId18"/>
    <p:sldId id="291" r:id="rId19"/>
    <p:sldId id="272" r:id="rId20"/>
    <p:sldId id="273" r:id="rId21"/>
    <p:sldId id="274" r:id="rId22"/>
    <p:sldId id="287" r:id="rId23"/>
  </p:sldIdLst>
  <p:sldSz cx="9144000" cy="6858000" type="screen4x3"/>
  <p:notesSz cx="6985000" cy="92837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7" autoAdjust="0"/>
    <p:restoredTop sz="89912" autoAdjust="0"/>
  </p:normalViewPr>
  <p:slideViewPr>
    <p:cSldViewPr>
      <p:cViewPr>
        <p:scale>
          <a:sx n="70" d="100"/>
          <a:sy n="70" d="100"/>
        </p:scale>
        <p:origin x="-942" y="1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E1CD0CB3-CF45-4092-A292-790A71237685}" type="datetimeFigureOut">
              <a:rPr lang="en-US" smtClean="0"/>
              <a:pPr/>
              <a:t>8/14/2011</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B6999FF-D931-4727-A8B8-45E3811FD586}" type="slidenum">
              <a:rPr lang="en-US" smtClean="0"/>
              <a:pPr/>
              <a:t>‹#›</a:t>
            </a:fld>
            <a:endParaRPr lang="en-US"/>
          </a:p>
        </p:txBody>
      </p:sp>
    </p:spTree>
    <p:extLst>
      <p:ext uri="{BB962C8B-B14F-4D97-AF65-F5344CB8AC3E}">
        <p14:creationId xmlns="" xmlns:p14="http://schemas.microsoft.com/office/powerpoint/2010/main" val="230695749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6520" units="in"/>
          <inkml:channel name="Y" type="integer" max="26312" units="in"/>
          <inkml:channel name="F" type="integer" max="255" units="dev"/>
        </inkml:traceFormat>
        <inkml:channelProperties>
          <inkml:channelProperty channel="X" name="resolution" value="2540.36597" units="1/in"/>
          <inkml:channelProperty channel="Y" name="resolution" value="2540.01343" units="1/in"/>
          <inkml:channelProperty channel="F" name="resolution" value="3.92127E-7" units="1/dev"/>
        </inkml:channelProperties>
      </inkml:inkSource>
      <inkml:timestamp xml:id="ts0" timeString="2011-06-01T10:28:43.818"/>
    </inkml:context>
    <inkml:brush xml:id="br0">
      <inkml:brushProperty name="width" value="0.06667" units="cm"/>
      <inkml:brushProperty name="height" value="0.06667" units="cm"/>
      <inkml:brushProperty name="fitToCurve" value="1"/>
    </inkml:brush>
    <inkml:context xml:id="ctx1">
      <inkml:inkSource xml:id="inkSrc3">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1" timeString="2011-06-01T10:29:31.963"/>
    </inkml:context>
  </inkml:definitions>
  <inkml:trace contextRef="#ctx0" brushRef="#br0">208 155 2,'-20'4'26,"-5"4"-6,4 16-2,-12 0-5,10 19 0,-10 1-4,14 18-1,-5-1-1,17 11-1,3-5-1,19 2 0,9-15-1,21-5 0,11-17-1,18-13 0,6-19-1,6-17 1,0-20-1,-6-11 0,-9-15 0,-9-9 0,-17-7 0,-15-5-1,-18-6 0,-12 7 0,-18 8-1,-16 15 0,-19 16 0,-17 17-1,-13 21 0,-6 16 2,1 22-3,4 13-2,26 15-33,8 2-2,27-6 0,24-5-1</inkml:trace>
  <inkml:trace contextRef="#ctx0" brushRef="#br0" timeOffset="2103.1203">73 720 3,'0'0'28,"21"-17"-9,-21 17-1,0 0-4,0 0-2,-3 23-3,-12 0-2,1 16-1,-16 4 0,1 13-2,-11 4 0,-5 10-2,-6 3 1,-7 4-3,-4 0 2,2-3-2,4-9 0,5-4 0,6-11-1,9-8 1,9-11 0,9-13 0,18-18 0,0 0 0,0 0 0,-4-20 0,12-2 0,-1-8 0,1 0 0,-1-8-1,0 0 0,-4-4 0,1 3 1,-2 0-1,-2 3 0,0 3 0,0 7 1,-2 4-1,1 8 0,1 14 1,0 0-1,-13 36 1,4 3 0,-1 11 0,-3 9 0,-2 7 2,-4-1-2,3 0 2,-3-8-1,7-7 1,-1-13-1,5-9 0,-1-12 1,9-16 0,0 0 0,24-1 0,1-23 1,13-4-1,7-9 1,7-5-3,8 11-13,-2-7-22,-6 7-3,-8 9-1</inkml:trace>
  <inkml:trace contextRef="#ctx0" brushRef="#br0" timeOffset="2644.1513">-880 1980 22,'-29'51'35,"7"0"-1,16 12-19,1-14-5,24 6 0,4-19-2,25-4-2,6-21 0,18-12-1,2-21-1,5-15 0,-7-12 0,-6-9-2,-13-10 0,-18 4-2,-21 3 1,-22 5-2,-23 10 1,-17 9-1,-14 14 0,-6 14 0,-4 16 1,3 14 1,9 14-1,11 4-15,23 19-21,16-3-2,22-1 0,19-11 0</inkml:trace>
  <inkml:trace contextRef="#ctx1" brushRef="#br0">-3315 3968 7,'-35'52'27,"2"17"-4,-3 4-4,18 18-3,-5-7-3,29 8-3,4-22-2,26-7-2,12-28-1,22-20 0,9-26-2,8-21 1,3-27-2,-1-18 0,57-111 2,-95 88-3,-23 10 0,-18 4 0,-18 12 0,-22 14 0,-18 22 0,-19 17 0,-13 23-1,-10 19 0,-3 25 0,6 24-4,3 11-18,18 22-14,13 5-2,19 2-3</inkml:trace>
  <inkml:trace contextRef="#ctx1" brushRef="#br0" timeOffset="144941.2901">-1018 2182 15,'0'0'19,"0"0"-2,0 0-4,0 0-2,0 0-4,0 0 0,0 0-2,0 0 0,0 0-1,0 0-1,0 18 1,0-18-1,-17 25 0,-1-10 0,-2 12 1,-8-2-2,-3 9 1,-7-1 0,-1 6-1,-6-2 0,-1 2-1,1-6 1,0 2-1,0-3 0,3 0 1,0-1-2,2 3 1,2-1 0,2 1 0,-3 1 0,1 1-1,0 2 2,1 0-2,1-1 0,1-3 1,2 1-1,2-3 0,3-4 0,3 0 0,1-2 0,0 0 0,-1-1 0,-2 1 0,-1 0 0,2-1 0,-4 0 0,2-3 1,0-1-1,1-1 0,1-2 0,3-1 0,1-3-1,1 1 1,1 0 0,2 1 0,1-1 0,1-2 0,5-1 0,11-12 0,-19 18 0,19-18 0,-16 17 0,16-17 0,-15 17 0,15-17 0,-19 20 0,19-20 0,-16 18 0,16-18 0,-16 15 0,16-15 0,0 0 0,-15 14 0,15-14 0,0 0 0,-12 14 0,12-14 0,0 0 0,-14 14 0,14-14 0,0 0 1,-16 14-2,16-14 1,0 0 1,-13 11-1,13-11 0,0 0 1,0 0-1,0 0 1,-4-19 0,5 6-1,2-1 1,0-4-1,-2-3 0,2-3 0,0-1 0,0-2 0,-1 0 0,4-1-1,0-2 2,2 1-2,2 0 2,1 3-1,-1 4 0,0 2 0,0 5-1,-10 15 1,12-13 0,-12 13 0,0 23 0,-4-2 0,-4 4 0,-2 7 1,-1 3-1,-2 1 1,-3 1-1,2-2 1,0-3-1,2-1 1,0-1-1,1 0 1,1-2 0,1-3-1,0-3 1,2-2 0,2-5 0,-1-2-1,6-13 2,-4 14-2,4-14 1,0 0 1,0 0-1,0 0 2,17-6-3,-1 0 2,5-6-1,6-2 0,4 0 0,4 0 0,2-1 0,3 2-1,4 6-2,-13-6-28,4 16-8,-10-1-3,-5-4 0</inkml:trace>
</inkml:ink>
</file>

<file path=ppt/ink/ink10.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29:50.629"/>
    </inkml:context>
    <inkml:brush xml:id="br0">
      <inkml:brushProperty name="width" value="0.06667" units="cm"/>
      <inkml:brushProperty name="height" value="0.06667" units="cm"/>
      <inkml:brushProperty name="fitToCurve" value="1"/>
    </inkml:brush>
  </inkml:definitions>
  <inkml:trace contextRef="#ctx0" brushRef="#br0">-3779 8097 13,'-14'8'30,"13"6"1,-3 7-6,1-1-20,4 2-5,2 6-16,0-1-13,-4-4 0,2 3-1</inkml:trace>
  <inkml:trace contextRef="#ctx0" brushRef="#br0" timeOffset="155.0089">-3835 8505 4,'-12'27'29,"2"-13"0,6 5-1,2 2-22,-1-1-8,1-5-15,2-1-10,5 4-1</inkml:trace>
</inkml:ink>
</file>

<file path=ppt/ink/ink11.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32:05.633"/>
    </inkml:context>
    <inkml:brush xml:id="br0">
      <inkml:brushProperty name="width" value="0.06667" units="cm"/>
      <inkml:brushProperty name="height" value="0.06667" units="cm"/>
      <inkml:brushProperty name="fitToCurve" value="1"/>
    </inkml:brush>
  </inkml:definitions>
  <inkml:trace contextRef="#ctx0" brushRef="#br0">633 0 1,'0'0'30,"0"0"0,-7 12-10,10 11-5,-13-8-3,9 21-2,-10-8-2,6 16-2,-7-5-1,5 11 0,-4-1-1,2 8-1,-2-2 1,2 4-2,0 1 1,3 3-1,-2 1 1,1 9-2,-2-2 1,1 4-1,-5 2 0,0-1 1,-1 1-2,0-2 0,-1-5 1,-1-7-1,2-7 0,0-2 0,3-2 0,1 0 0,-1-3 0,1 0 1,0 4-1,1 3 0,-3-1 1,4-1-1,0-3 0,2-6 0,0-3 0,2-7 0,1-3 0,0-4 1,1-1-2,-1 1 1,-1 0 0,-1 2 0,0 2 0,1 1-1,-1-4 1,1-3-1,0-2 1,0-3 0,0-1 0,1-3 0,-1-1 0,-1-2 0,0 0 0,0 3 1,1-4-1,0-1 0,4-12 0,-4 14 0,4-14 0,0 0 0,0 0 0,0 0-1,0 0 1,-2 16 0,2-16 0,0 14 0,0-14 0,0 16 1,0-16-1,-1 16 0,1-16 1,0 0-1,0 0 0,-3 15 0,3-15 0,0 0 1,-4 17-1,4-17 0,-4 19 0,4-19 0,-4 19 0,4-19 0,-3 12 0,3-12 0,0 0 0,0 0 0,0 0 0,-16-11 0,16 11 1,-19-24-1,6 7 0,-2-5 1,-2-3-2,0 0 1,1-3 0,1-2 0,1 1 0,3 3-1,2-1 1,2 5-1,3 3 1,3 1 0,1 6 0,0 12 1,1-18-1,-1 18 0,0 0 1,0 0-1,0 0-1,0 0 1,14 12-1,-10 8 1,3 3-1,2 5 2,-1 6-2,3 2 1,-1 3 0,3-4 0,-2 0 0,0-1 0,-1-2 0,0-1 1,-3-5-2,0-2 1,-3 0 0,-1-5 1,0 1-1,-3-7 0,0-13 0,3 16 0,-3-16 0,0 0 1,0 0 0,11-16-1,-3-5 1,5-3-1,4-4 1,3-2-1,2-2 1,3 0 0,2 0-1,4 3 1,0 1-1,0 0-1,4 5-8,-10-7-31,6 2-1,-6 0-2,-4 1 0</inkml:trace>
</inkml:ink>
</file>

<file path=ppt/ink/ink12.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29:50.885"/>
    </inkml:context>
    <inkml:brush xml:id="br0">
      <inkml:brushProperty name="width" value="0.06667" units="cm"/>
      <inkml:brushProperty name="height" value="0.06667" units="cm"/>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 contextRef="#ctx0" brushRef="#br0">-3853 8810 2,'-11'12'10</inkml:trace>
  <inkml:trace contextRef="#ctx0" brushRef="#br0" timeOffset="-13906.7954">-1644 6099 27,'-16'58'31,"-3"9"-16,10 38-2,-9 8-2,8 28 1,-11 3-2,6 21-2,-6-1-4,5 13 0,-2-1-2,7-5 0,-3-12 0,5-9-1,1-20-1,5-17 1,0-22 0,2-23 1,-4-20 0,3-15-1,2-33 0,0 0 1,-19-11-1,11-14 0,-2-10 0,2-4-1,-2-9-1,-1-6 1,1-1-1,-1-1 0,-1-2 0,0 2 1,0 7-1,0 7 1,2 7-1,2 8 0,2 13 1,6 14 0,3 28-1,4 9 0,3 9 2,2 13-1,1 3 1,2 3 1,-1-8-1,0-8 0,0-13 1,2-15 0,5-21 0,4-19-1,3-18 0,7-10 1,1-13-1,4-3 1,2 0-3,-1-4-9,1 19-26,-8 5-2,-7 4 0,-8 8-3</inkml:trace>
  <inkml:trace contextRef="#ctx0" brushRef="#br0" timeOffset="-11662.6669">-3932 7037 19,'-42'84'33,"6"18"2,2-1-13,24 20-8,5-14-2,27-5-4,8-25-3,20-14 0,6-30-2,14-32 0,-1-34-1,1-30 0,-9-24 0,-8-12 0,-13-10 1,-15-4-1,-15-2-2,-16 12 2,-15 11-2,-11 18 0,-10 20 1,-62 26-1,46 54-1,0 31 0,0 20-8,20 29-26,-5 17-3,11 15-1,5 8-1</inkml:trace>
  <inkml:trace contextRef="#ctx0" brushRef="#br0" timeOffset="-13320.7618">-1880 8427 1,'-23'-10'29,"-2"18"-1,1 26-13,-11 8-1,10 29 0,-27 114 9,31-78-14,19 18-2,5-12 0,21-4-2,7-24 0,20-19-1,6-31-2,13-31 0,6-32 0,3-28 1,-5-26-2,-4-16 0,-16-13 0,-19 0-1,-18 3 1,-24 16 0,-21 13-1,-17 23 1,-17 24-1,-10 24 0,-1 22 0,3 19-1,8 22-4,6-1-27,21 14-6,7-13-2,12-15 1</inkml:trace>
  <inkml:trace contextRef="#ctx0" brushRef="#br1" timeOffset="30203.7276">-1693 8998 4,'-10'24'17,"0"-6"-2,0-5-2,10-13-2,-14 11-2,14-11-2,0-22-1,6 1-2,-1-11-2,6-1 0,-1-7-2,3-2 0,1 0-1,0 4 2,0 6-1,-3 10 1,-4 4 2,-7 18 0,0 0 0,0 0 0,2 26 0,-12 4 0,-7-1 1,0 9-2,-4 2 0,-3 5-1,0-5 1,2-2-1,-1-8 1,7-5-2,3-6 1,3-6 0,10-13-1,-1-21 0,6-7 0,9-11 0,3-9 0,3-6 0,0-5-1,3-2 1,-2 7 0,-4 10 0,-3 10 0,-5 16 0,-9 18 0,-3 13 0,-8 16 0,-6 13 0,-4 4 2,-6 8-1,-1 4 0,-1-1 0,1-8 0,2-7 0,5-11 1,4-8-2,5-7 1,12-16-1,0 0 0,-2-32 1,11-2-2,6-9 1,2-6 0,1-6 0,1-1-1,-3 6 1,-2 8 0,-2 9-1,-4 9 1,-8 24 0,0 0 0,-15 10 0,-1 19 0,-2 10 0,-3 3 2,-2 6-2,-2-1 1,3-2-1,1-5 1,5-12 0,5-5 0,11-23-1,0 0 0,0 0 0,-4-20 0,12-9 0,5-10 0,-1-3 0,1-6-1,1 2 1,-3 6-1,-4 6 1,-2 10 0,-5 24 0,0 0-1,-22 23 1,6 13 1,-3 12 0,0 3 0,-2 5-1,2-1 1,3-6-1,6-10 1,4-11 0,6-12-1,0-16 0,18-7 1,-1-14-1,6-8-1,2-4 1,4-4 0,2 1-1,-3 4 0,-1 9 1,-7 14-1,-5 14 1,-8 19 1,-10 11-1,-9 7 1,-4 5-1,-3 1 1,-2-2-1,1-5 1,3-9-1,3-13 0,6-5 0,8-14 0,0 0 0,0 0 0,16-7 0,1-8 0,4-9-1,2-4 2,2-3-1,-1 1 1,0-1-2,-3 7 2,-6 2-1,-3 8 0,-12 14 0,0 0 0,2 19 0,-9 2-1,-1 4 1,-3 5 0,1 1 0,0-3 0,3-3 0,0-9-1,7-16 1,0 13 1,0-13-1,16-32 0,-2 3 0,2-8-1,4-3 1,1-2 0,0-2 0,0 2-1,-3 8 1,-1 10-1,-5 4 1,-12 20 0,5-17 1,-5 17-1,-17 6 0,0 4 0,-2 5 0,-2 5 1,-2 2-1,4 2 1,2 0-1,4-1 2,5-4-2,4-1 1,4-18-1,0 0 0,18 3 0,-6-19-1,7-9 1,2-9-1,1-5 2,2-5-2,0 0 1,-2 4-1,-5 5 2,-6 7-1,-5 10 0,-6 18 0,-13-6 0,-5 17-1,-4 10 1,-4 7 0,-2 6-1,0 5 2,2 4-1,3 6 1,4-1-1,6-4 0,6-2 0,5-5 1,7-8-1,3-5 0,5-12 0,5-14 0,7-17 0,2-9 1,2-11 0,2-5-2,0-10 2,-3-3-2,-5-2 1,-5 4-1,-8 7 1,-9 6-1,-9 6 1,-9 8 0,-7 11-1,-5 9 1,-7 12 0,-4 11 0,-2 12 0,0 6-1,2 12 1,4 5 1,3 3-1,8 3 0,5-1 0,9-5 1,7-4-1,7-5 1,7-6-1,8-11 0,6-9 0,5-11 0,6-11 1,5-14-1,0-8 0,3-10-1,-4-6 1,-4-3 0,-7-3 0,-5 0 0,-8 5 0,-7 6 0,-9 5 0,-7 4 0,-8 7 0,-6 5 0,-5 9 0,-5 6-1,-5 8 1,-2 10-1,-2 10 1,2 6-1,2 8 1,6 7 1,6 4-2,7-2 1,9-1 0,9-1 1,6-7-1,11-6 1,4-7-1,6-7 0,1-6 0,3-8 1,1-7-1,-1-7 0,-2-9 1,-3-9-2,-3-7 2,0-10-2,-6-7 1,-3-2-1,-6-5 1,-4 2 0,-5 2-1,-5 8 2,-6 6-1,-5 16-1,-6 11 1,-2 15-1,0 13 1,-6 13-1,3 9 1,-2 10-1,5 9 1,4 4 1,4 4-1,6-5 1,5 1 0,11-6 0,6-7 0,4-8 0,8-10 0,3-14 0,8-16 0,1-10 0,3-16 0,-3-13 0,0-9 0,-4-9-1,-4-2 1,-7-2-1,-9-3 0,-7 5-1,-10 8 1,-6 5 0,-12 10 0,-4 12 0,-7 9-1,-3 14 1,-6 16-1,1 11 0,-2 13 1,1 12-1,5 9 1,4 9 0,4 4-1,7-3 2,9-2-1,8-4 0,7-8-1,5-8 2,9-8-1,6-13 0,7-8 1,4-11-1,4-11 1,3-11 0,2-15-1,1-11 1,1-7 0,-5-8-1,-5-8 0,-7 1 0,-7 1 0,-8 3 0,-8 10 0,-9 6-1,-7 9 1,-9 15-1,-5 11 1,-3 15-1,-5 13 1,-2 13-1,0 12 0,1 10 2,4 9-2,2 4 1,7 2 0,6-2 1,8-7-1,8-8 1,8-8-1,7-13 0,11-13 1,5-16 0,6-15-1,3-12 2,1-14-2,1-9 0,-4-5 1,-5-7-1,-10 1 0,-7 3 0,-10 5 0,-8 5 0,-11 9 0,-8 9 0,-6 9 0,-6 12 0,-2 11-1,2 14 0,1 14 1,6 19 0,6 13 0,8 10 0,7 4-4,24 5-30,21 17-39</inkml:trace>
</inkml:ink>
</file>

<file path=ppt/ink/ink13.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29:38.669"/>
    </inkml:context>
    <inkml:brush xml:id="br0">
      <inkml:brushProperty name="width" value="0.06667" units="cm"/>
      <inkml:brushProperty name="height" value="0.06667" units="cm"/>
      <inkml:brushProperty name="fitToCurve" value="1"/>
    </inkml:brush>
  </inkml:definitions>
  <inkml:trace contextRef="#ctx0" brushRef="#br0">-3166 4463 26,'0'0'22,"-17"5"-2,-3 22-3,9 32-5,-19 20-2,7 40-2,-18 17-1,4 27-1,-10 13-1,2 19-1,-6-10-1,1-6 0,0-19 1,10-21-2,2-23-1,7-22 1,4-23-1,8-22 1,4-16-1,6-14 0,9-19 0,0 0-1,-14-7 1,12-15-2,1-8 1,1-7-1,-2-8 0,0-10 0,-3-6-1,-3-6 0,-2 0 1,-3 2-1,-2 11 2,-3 5-1,0 11 0,1 13 0,3 24 0,5 22 1,5 19 0,8 17 1,5 15-1,5 9 1,3 3 1,5 5 0,-1-12 0,0-6 0,-1-12 0,-2-7-1,-4-16 1,-3-7 0,-2-9 0,-4-7-1,-5-13 1,12-21-1,-4-20 0,12-18-1,6-17 2,11-14-2,9-5-2,8-4-1,12 26-18,-7 9-16,-3 25-2,-13 20 0</inkml:trace>
  <inkml:trace contextRef="#ctx0" brushRef="#br0" timeOffset="-3592.2053">-1802 5259 1,'-26'72'30,"0"12"-6,8 27-7,-3-3 0,20 8-4,1-18 0,25-6-4,5-28-3,24-19 0,9-36-1,22-35-1,2-32 0,5-19-2,-7-20-1,-11-7 1,-15-7-1,-21 1 0,-21 6-1,-26 19 1,-20 15-1,-17 23 0,-16 20 1,-7 24 0,-7 21-1,-4 24 0,4 25-2,0 12-18,13 27-16,0 7-3,4 2 1</inkml:trace>
</inkml:ink>
</file>

<file path=ppt/ink/ink14.xml><?xml version="1.0" encoding="utf-8"?>
<inkml:ink xmlns:inkml="http://www.w3.org/2003/InkML">
  <inkml:definitions>
    <inkml:context xml:id="ctx0">
      <inkml:inkSource xml:id="inkSrc0">
        <inkml:traceFormat>
          <inkml:channel name="X" type="integer" max="16520" units="in"/>
          <inkml:channel name="Y" type="integer" max="26312" units="in"/>
          <inkml:channel name="F" type="integer" max="255" units="dev"/>
        </inkml:traceFormat>
        <inkml:channelProperties>
          <inkml:channelProperty channel="X" name="resolution" value="2540.36597" units="1/in"/>
          <inkml:channelProperty channel="Y" name="resolution" value="2540.01343" units="1/in"/>
          <inkml:channelProperty channel="F" name="resolution" value="3.92127E-7" units="1/dev"/>
        </inkml:channelProperties>
      </inkml:inkSource>
      <inkml:timestamp xml:id="ts0" timeString="2011-06-06T14:33:49.34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4A7DB300-E5A5-40C7-A2DE-B57CB909B27A}" emma:medium="tactile" emma:mode="ink">
          <msink:context xmlns:msink="http://schemas.microsoft.com/ink/2010/main" type="writingRegion" rotatedBoundingBox="16431,7152 18803,9807 16129,12195 13758,9539"/>
        </emma:interpretation>
      </emma:emma>
    </inkml:annotationXML>
    <inkml:traceGroup>
      <inkml:annotationXML>
        <emma:emma xmlns:emma="http://www.w3.org/2003/04/emma" version="1.0">
          <emma:interpretation id="{D3F943A6-F30C-4543-8C8B-20A7337202E0}" emma:medium="tactile" emma:mode="ink">
            <msink:context xmlns:msink="http://schemas.microsoft.com/ink/2010/main" type="paragraph" rotatedBoundingBox="16475,7180 17223,8458 16803,8704 16055,7426" alignmentLevel="1"/>
          </emma:interpretation>
        </emma:emma>
      </inkml:annotationXML>
      <inkml:traceGroup>
        <inkml:annotationXML>
          <emma:emma xmlns:emma="http://www.w3.org/2003/04/emma" version="1.0">
            <emma:interpretation id="{7EB1C468-DEE2-4674-BA32-1D166D4D6467}" emma:medium="tactile" emma:mode="ink">
              <msink:context xmlns:msink="http://schemas.microsoft.com/ink/2010/main" type="line" rotatedBoundingBox="16475,7180 17223,8458 16803,8704 16055,7426"/>
            </emma:interpretation>
          </emma:emma>
        </inkml:annotationXML>
        <inkml:traceGroup>
          <inkml:annotationXML>
            <emma:emma xmlns:emma="http://www.w3.org/2003/04/emma" version="1.0">
              <emma:interpretation id="{0ECFB6D0-AE0D-485A-AD91-8A1117D8C4A4}" emma:medium="tactile" emma:mode="ink">
                <msink:context xmlns:msink="http://schemas.microsoft.com/ink/2010/main" type="inkWord" rotatedBoundingBox="16475,7180 17223,8458 16803,8704 16055,7426"/>
              </emma:interpretation>
              <emma:one-of disjunction-type="recognition" id="oneOf0">
                <emma:interpretation id="interp0" emma:lang="en-US" emma:confidence="0">
                  <emma:literal>is</emma:literal>
                </emma:interpretation>
                <emma:interpretation id="interp1" emma:lang="en-US" emma:confidence="0">
                  <emma:literal>43</emma:literal>
                </emma:interpretation>
                <emma:interpretation id="interp2" emma:lang="en-US" emma:confidence="0">
                  <emma:literal>'13</emma:literal>
                </emma:interpretation>
                <emma:interpretation id="interp3" emma:lang="en-US" emma:confidence="0">
                  <emma:literal>"B</emma:literal>
                </emma:interpretation>
                <emma:interpretation id="interp4" emma:lang="en-US" emma:confidence="0">
                  <emma:literal>dB</emma:literal>
                </emma:interpretation>
              </emma:one-of>
            </emma:emma>
          </inkml:annotationXML>
          <inkml:trace contextRef="#ctx0" brushRef="#br0">679 1011 24,'-4'20'34,"0"6"3,4-1-24,-8 16-1,7-7-1,-9 11-3,5-6-3,-4 2-2,1-4-1,-1-5 0,1-5-2,2-5-3,-5-4-8,11-18-26,-7 12 0,7-12-1</inkml:trace>
          <inkml:trace contextRef="#ctx0" brushRef="#br0" timeOffset="591.0338">691 1018 4,'0'0'33,"5"-11"2,4 7 1,-9 4-28,28-3-1,-10 4 1,12-5-2,-5 6-2,5-2 0,-5 4-2,-1 0 1,-5 5-2,-7 1 1,-10 5-1,-6 0 0,-8 3 0,-6 1 0,-2 2 0,-2-3 0,-2-1 0,2-3-1,4-2 0,3-1 0,5-5 0,10-6 0,-7 10 0,7-10 0,11 9-1,2-4 1,5 0 0,4 2 0,4-1 0,1 2 0,0 1 0,-3-1 1,-3 2 0,-6 1 0,-12 2 0,-10 1 0,-12 0 0,-7 0 0,-10 1 1,-3-2 0,-3-2-1,0-4-1,7-4-1,1 1-14,18-7-23,5-1-3,11 4 1</inkml:trace>
          <inkml:trace contextRef="#ctx0" brushRef="#br0" timeOffset="-767.0439">308 15 10,'0'0'32,"0"0"1,-1-13-15,-8 18-3,9-5-3,-15 2-3,6-1-3,-7 7 0,3-5-1,-6 5-1,1-2-1,-4 4 0,2-2-1,-4 4 0,3 0 0,0 1 0,0 1-1,2 1 1,4 0-1,0 3 1,3 0-1,3 1 0,2-3 0,5 0 0,4-1 0,5 0 1,6-4-1,6-4 0,7-3 1,3-2-1,4-3 1,1-2-3,-8 1-14,5-5-24,-7 1-2,-2-3-1,-2-3-1</inkml:trace>
        </inkml:traceGroup>
      </inkml:traceGroup>
    </inkml:traceGroup>
    <inkml:traceGroup>
      <inkml:annotationXML>
        <emma:emma xmlns:emma="http://www.w3.org/2003/04/emma" version="1.0">
          <emma:interpretation id="{B8C53AF8-0D7D-4B12-950D-9906DBB057E5}" emma:medium="tactile" emma:mode="ink">
            <msink:context xmlns:msink="http://schemas.microsoft.com/ink/2010/main" type="paragraph" rotatedBoundingBox="14631,9821 16475,11886 16129,12195 14285,10130" alignmentLevel="2"/>
          </emma:interpretation>
        </emma:emma>
      </inkml:annotationXML>
      <inkml:traceGroup>
        <inkml:annotationXML>
          <emma:emma xmlns:emma="http://www.w3.org/2003/04/emma" version="1.0">
            <emma:interpretation id="{4FA8108B-C044-460A-8139-A2BE2771751D}" emma:medium="tactile" emma:mode="ink">
              <msink:context xmlns:msink="http://schemas.microsoft.com/ink/2010/main" type="line" rotatedBoundingBox="14631,9821 16475,11886 16129,12195 14285,10130"/>
            </emma:interpretation>
          </emma:emma>
        </inkml:annotationXML>
        <inkml:traceGroup>
          <inkml:annotationXML>
            <emma:emma xmlns:emma="http://www.w3.org/2003/04/emma" version="1.0">
              <emma:interpretation id="{B1802E0C-C3B7-444F-BDDF-9FC6E4A8ED9B}" emma:medium="tactile" emma:mode="ink">
                <msink:context xmlns:msink="http://schemas.microsoft.com/ink/2010/main" type="inkWord" rotatedBoundingBox="14631,9821 16475,11886 16129,12195 14285,10130"/>
              </emma:interpretation>
              <emma:one-of disjunction-type="recognition" id="oneOf1">
                <emma:interpretation id="interp5" emma:lang="en-US" emma:confidence="0">
                  <emma:literal>"A</emma:literal>
                </emma:interpretation>
                <emma:interpretation id="interp6" emma:lang="en-US" emma:confidence="1">
                  <emma:literal>A A</emma:literal>
                </emma:interpretation>
                <emma:interpretation id="interp7" emma:lang="en-US" emma:confidence="0">
                  <emma:literal>"a</emma:literal>
                </emma:interpretation>
                <emma:interpretation id="interp8" emma:lang="en-US" emma:confidence="0">
                  <emma:literal>in.</emma:literal>
                </emma:interpretation>
                <emma:interpretation id="interp9" emma:lang="en-US" emma:confidence="0">
                  <emma:literal>i.</emma:literal>
                </emma:interpretation>
              </emma:one-of>
            </emma:emma>
          </inkml:annotationXML>
          <inkml:trace contextRef="#ctx0" brushRef="#br0" timeOffset="13790.7887">-1803 2902 12,'0'0'19,"-9"15"-2,2-5-1,7-10-5,-9 16 0,9-16-2,-6 11-1,6-11 0,0 0-1,0 0-2,-12 13 1,12-13-2,0 0 0,0 0 0,-9-5-2,9 5 1,5-15-1,2 1 0,1-2-1,6-4 1,1-2-1,5-6 1,3 1-1,3-2 1,-2 4-1,3-1 1,-1 5-1,1 1 0,-2 6 0,1 4 0,-3 4-1,-2 3 1,0 3-1,-4 4 1,-4 4-1,-5 6 2,-7 5-2,-5 6 1,-5 4 0,-5 3-1,-4 4 1,-2 0 0,1-1-1,1-3 0,4-4-1,1-2-1,9-9-6,-2 6-29,6-23 0,0 0-1,0 0 0</inkml:trace>
          <inkml:trace contextRef="#ctx0" brushRef="#br0" timeOffset="14042.8032">-1743 2868 18,'0'0'34,"0"0"1,-4-8-1,4 8-26,24 5-1,-5 1 0,11-6-1,2 5-4,1 0-29,13-7-7,0 0-2,1-2-1</inkml:trace>
          <inkml:trace contextRef="#ctx0" brushRef="#br0" timeOffset="15231.8712">-127 4889 1,'0'0'29,"0"0"2,0 0-16,0 0 2,-11-11-5,14-2-4,-3 2-1,8-9-2,0-2 2,7-10-3,1-1 2,6-7-3,0 3 1,4-1-2,-4 4-1,2 5 1,-3 8-1,-1 7 0,-1 12 0,-3 7 0,-4 10 0,-1 4 0,-2 5 0,-3 4 1,-3 2-1,-2 0 0,-4 2 0,-3-2 0,-4-3-1,-1 0-1,0-4-1,-4 0-1,4-6-3,-4 5-4,6-15-27,2 5-1,7-12 1</inkml:trace>
          <inkml:trace contextRef="#ctx0" brushRef="#br0" timeOffset="15503.8867">-61 4770 35,'0'0'35,"0"0"2,19 4-14,-3-2-17,11-6 1,5 5-2,5 0-33,6-2-6,-1-3-4,-4 1 1</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16520" units="in"/>
          <inkml:channel name="Y" type="integer" max="26312" units="in"/>
          <inkml:channel name="F" type="integer" max="255" units="dev"/>
        </inkml:traceFormat>
        <inkml:channelProperties>
          <inkml:channelProperty channel="X" name="resolution" value="2540.36597" units="1/in"/>
          <inkml:channelProperty channel="Y" name="resolution" value="2540.01343" units="1/in"/>
          <inkml:channelProperty channel="F" name="resolution" value="3.92127E-7" units="1/dev"/>
        </inkml:channelProperties>
      </inkml:inkSource>
      <inkml:timestamp xml:id="ts0" timeString="2011-06-06T14:33:51.145"/>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84C7A9E0-EDB7-48A1-A084-9F24A880A533}" emma:medium="tactile" emma:mode="ink">
          <msink:context xmlns:msink="http://schemas.microsoft.com/ink/2010/main" type="writingRegion" rotatedBoundingBox="18407,8360 18758,8360 18758,8905 18407,8905"/>
        </emma:interpretation>
      </emma:emma>
    </inkml:annotationXML>
    <inkml:traceGroup>
      <inkml:annotationXML>
        <emma:emma xmlns:emma="http://www.w3.org/2003/04/emma" version="1.0">
          <emma:interpretation id="{2F2AFD58-F01B-4AF9-849D-FCFE334D4D98}" emma:medium="tactile" emma:mode="ink">
            <msink:context xmlns:msink="http://schemas.microsoft.com/ink/2010/main" type="paragraph" rotatedBoundingBox="18407,8360 18758,8360 18758,8905 18407,8905" alignmentLevel="1"/>
          </emma:interpretation>
        </emma:emma>
      </inkml:annotationXML>
      <inkml:traceGroup>
        <inkml:annotationXML>
          <emma:emma xmlns:emma="http://www.w3.org/2003/04/emma" version="1.0">
            <emma:interpretation id="{CC644339-3D05-43B1-AF6A-ADD45468F143}" emma:medium="tactile" emma:mode="ink">
              <msink:context xmlns:msink="http://schemas.microsoft.com/ink/2010/main" type="line" rotatedBoundingBox="18407,8360 18758,8360 18758,8905 18407,8905"/>
            </emma:interpretation>
          </emma:emma>
        </inkml:annotationXML>
        <inkml:traceGroup>
          <inkml:annotationXML>
            <emma:emma xmlns:emma="http://www.w3.org/2003/04/emma" version="1.0">
              <emma:interpretation id="{1C35B94D-A672-473E-8D5B-D3D23DB8CA7D}" emma:medium="tactile" emma:mode="ink">
                <msink:context xmlns:msink="http://schemas.microsoft.com/ink/2010/main" type="inkWord" rotatedBoundingBox="18407,8360 18758,8360 18758,8905 18407,8905"/>
              </emma:interpretation>
              <emma:one-of disjunction-type="recognition" id="oneOf0">
                <emma:interpretation id="interp0" emma:lang="en-US" emma:confidence="1">
                  <emma:literal>A</emma:literal>
                </emma:interpretation>
                <emma:interpretation id="interp1" emma:lang="en-US" emma:confidence="0">
                  <emma:literal>4</emma:literal>
                </emma:interpretation>
                <emma:interpretation id="interp2" emma:lang="en-US" emma:confidence="0">
                  <emma:literal>7</emma:literal>
                </emma:interpretation>
                <emma:interpretation id="interp3" emma:lang="en-US" emma:confidence="0">
                  <emma:literal>N</emma:literal>
                </emma:interpretation>
                <emma:interpretation id="interp4" emma:lang="en-US" emma:confidence="0">
                  <emma:literal>t</emma:literal>
                </emma:interpretation>
              </emma:one-of>
            </emma:emma>
          </inkml:annotationXML>
          <inkml:trace contextRef="#ctx0" brushRef="#br0">72 171 2,'-1'14'33,"-2"6"1,-2 3 0,1-1-27,-6 10-1,4-4 1,-6 4-1,4-6-2,-2 0 0,4-7-1,0-2 0,6-17 0,-1 11-1,1-11 1,14-21-2,-1-3 0,2-7 1,5-7-2,4-8 1,2-2-1,2-2 2,-1 2-2,1 4 1,0 7 0,-1 9 1,1 9-1,-6 12 0,-1 12 0,-5 13 0,-6 12-1,-6 8 1,-6 10 0,-5 6-1,-5 3 2,-4-1-2,-2-3 1,1-3-1,0-8-1,4-7-2,0-4-3,11-17-19,-5 0-12,7-14-3,0 0 2</inkml:trace>
          <inkml:trace contextRef="#ctx0" brushRef="#br0" timeOffset="258.0147">112 276 15,'12'-3'37,"6"-1"2,3 2-2,10-6-27,-3 6-2,4-2-23,0 0-18,2-3-5,-8 0-1</inkml:trace>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ax="16520" units="in"/>
          <inkml:channel name="Y" type="integer" max="26312" units="in"/>
          <inkml:channel name="F" type="integer" max="255" units="dev"/>
        </inkml:traceFormat>
        <inkml:channelProperties>
          <inkml:channelProperty channel="X" name="resolution" value="2540.36597" units="1/in"/>
          <inkml:channelProperty channel="Y" name="resolution" value="2540.01343" units="1/in"/>
          <inkml:channelProperty channel="F" name="resolution" value="3.92127E-7" units="1/dev"/>
        </inkml:channelProperties>
      </inkml:inkSource>
      <inkml:timestamp xml:id="ts0" timeString="2011-06-06T14:34:06.77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00784F59-9FE2-43DB-90E9-1CC556BAC157}" emma:medium="tactile" emma:mode="ink">
          <msink:context xmlns:msink="http://schemas.microsoft.com/ink/2010/main" type="writingRegion" rotatedBoundingBox="19325,12544 19711,12544 19711,12977 19325,12977"/>
        </emma:interpretation>
      </emma:emma>
    </inkml:annotationXML>
    <inkml:traceGroup>
      <inkml:annotationXML>
        <emma:emma xmlns:emma="http://www.w3.org/2003/04/emma" version="1.0">
          <emma:interpretation id="{0023D34C-84EA-4338-8388-E12FCD48546C}" emma:medium="tactile" emma:mode="ink">
            <msink:context xmlns:msink="http://schemas.microsoft.com/ink/2010/main" type="paragraph" rotatedBoundingBox="19325,12544 19711,12544 19711,12977 19325,12977" alignmentLevel="1"/>
          </emma:interpretation>
        </emma:emma>
      </inkml:annotationXML>
      <inkml:traceGroup>
        <inkml:annotationXML>
          <emma:emma xmlns:emma="http://www.w3.org/2003/04/emma" version="1.0">
            <emma:interpretation id="{CA6934A7-B79E-4C27-9E17-EB30C8FEE3D9}" emma:medium="tactile" emma:mode="ink">
              <msink:context xmlns:msink="http://schemas.microsoft.com/ink/2010/main" type="line" rotatedBoundingBox="19325,12544 19711,12544 19711,12977 19325,12977"/>
            </emma:interpretation>
          </emma:emma>
        </inkml:annotationXML>
        <inkml:traceGroup>
          <inkml:annotationXML>
            <emma:emma xmlns:emma="http://www.w3.org/2003/04/emma" version="1.0">
              <emma:interpretation id="{E76A4788-612F-4F77-9758-8BA4AF854A6C}" emma:medium="tactile" emma:mode="ink">
                <msink:context xmlns:msink="http://schemas.microsoft.com/ink/2010/main" type="inkWord" rotatedBoundingBox="19325,12544 19711,12544 19711,12977 19325,12977"/>
              </emma:interpretation>
              <emma:one-of disjunction-type="recognition" id="oneOf0">
                <emma:interpretation id="interp0" emma:lang="en-US" emma:confidence="1">
                  <emma:literal>B</emma:literal>
                </emma:interpretation>
                <emma:interpretation id="interp1" emma:lang="en-US" emma:confidence="0">
                  <emma:literal>l 3</emma:literal>
                </emma:interpretation>
                <emma:interpretation id="interp2" emma:lang="en-US" emma:confidence="0">
                  <emma:literal>I 3</emma:literal>
                </emma:interpretation>
                <emma:interpretation id="interp3" emma:lang="en-US" emma:confidence="0">
                  <emma:literal>| 3</emma:literal>
                </emma:interpretation>
                <emma:interpretation id="interp4" emma:lang="en-US" emma:confidence="0">
                  <emma:literal>' 3</emma:literal>
                </emma:interpretation>
              </emma:one-of>
            </emma:emma>
          </inkml:annotationXML>
          <inkml:trace contextRef="#ctx0" brushRef="#br0">50 36 21,'0'0'31,"20"-16"2,-1 9-19,-2 4-4,9-5-1,-5 8-1,7-2-2,-5 6-1,3-1-1,-3 4-2,-2 0 0,-3 0 0,-4 1-1,-14-8 0,11 17 0,-15-7 0,-6 0-1,-6 1 1,-5 1 0,-5 1-1,-1-1 0,1 1 0,-1 0 0,5-1 0,3-2 0,5-1 0,9 0 0,5-9 0,14 13 0,4-9 0,7-1 1,6-1 0,4 2 1,0 0 0,-1 0 0,-5 3 0,-7 1 0,-10 5 0,-9 2-1,-14 4 2,-10 0-2,-9 2 0,-7-1 0,-8-2 0,-1-5 0,2-3 0,2-4-1,11-5-3,4 6-35,12-12 0,6-1-2,10-4 0</inkml:trace>
          <inkml:trace contextRef="#ctx0" brushRef="#br0" timeOffset="-590.0338">61 73 21,'5'-14'33,"-5"14"2,0 0-15,0 0-7,-5 16-2,6 0-2,-9 12-2,4 3-2,-5 8-1,2-1-1,-3 3-1,1-3-1,-1-3 0,1-6 0,1-5-1,2-6-2,3-7-2,-4-1-5,7-10-27,0 0-1,7-18 0,-1 5 0</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16520" units="in"/>
          <inkml:channel name="Y" type="integer" max="26312" units="in"/>
          <inkml:channel name="F" type="integer" max="255" units="dev"/>
        </inkml:traceFormat>
        <inkml:channelProperties>
          <inkml:channelProperty channel="X" name="resolution" value="2540.36597" units="1/in"/>
          <inkml:channelProperty channel="Y" name="resolution" value="2540.01343" units="1/in"/>
          <inkml:channelProperty channel="F" name="resolution" value="3.92127E-7" units="1/dev"/>
        </inkml:channelProperties>
      </inkml:inkSource>
      <inkml:timestamp xml:id="ts0" timeString="2011-06-06T14:35:37.022"/>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567E908A-EB5F-47A0-A6F7-808E87F04A19}" emma:medium="tactile" emma:mode="ink">
          <msink:context xmlns:msink="http://schemas.microsoft.com/ink/2010/main" type="writingRegion" rotatedBoundingBox="16603,16896 20963,16794 20985,17743 16625,17845"/>
        </emma:interpretation>
      </emma:emma>
    </inkml:annotationXML>
    <inkml:traceGroup>
      <inkml:annotationXML>
        <emma:emma xmlns:emma="http://www.w3.org/2003/04/emma" version="1.0">
          <emma:interpretation id="{C0DE2CD8-BE44-4304-B3F5-BD00AC62BA46}" emma:medium="tactile" emma:mode="ink">
            <msink:context xmlns:msink="http://schemas.microsoft.com/ink/2010/main" type="paragraph" rotatedBoundingBox="16603,16896 20963,16794 20985,17743 16625,17845" alignmentLevel="1"/>
          </emma:interpretation>
        </emma:emma>
      </inkml:annotationXML>
      <inkml:traceGroup>
        <inkml:annotationXML>
          <emma:emma xmlns:emma="http://www.w3.org/2003/04/emma" version="1.0">
            <emma:interpretation id="{B1585293-FA6A-49B3-AFCA-789EEAAABFA1}" emma:medium="tactile" emma:mode="ink">
              <msink:context xmlns:msink="http://schemas.microsoft.com/ink/2010/main" type="line" rotatedBoundingBox="16603,16896 20963,16794 20985,17743 16625,17845"/>
            </emma:interpretation>
          </emma:emma>
        </inkml:annotationXML>
        <inkml:traceGroup>
          <inkml:annotationXML>
            <emma:emma xmlns:emma="http://www.w3.org/2003/04/emma" version="1.0">
              <emma:interpretation id="{CA0C2660-AED1-46BA-B51D-68DE31BE703A}" emma:medium="tactile" emma:mode="ink">
                <msink:context xmlns:msink="http://schemas.microsoft.com/ink/2010/main" type="inkWord" rotatedBoundingBox="18085,16861 20963,16794 20985,17743 18107,17810"/>
              </emma:interpretation>
              <emma:one-of disjunction-type="recognition" id="oneOf0">
                <emma:interpretation id="interp0" emma:lang="en-US" emma:confidence="0">
                  <emma:literal>4=[a&lt;B]</emma:literal>
                </emma:interpretation>
                <emma:interpretation id="interp1" emma:lang="en-US" emma:confidence="0">
                  <emma:literal>4=[A&lt;B]</emma:literal>
                </emma:interpretation>
                <emma:interpretation id="interp2" emma:lang="en-US" emma:confidence="0">
                  <emma:literal>4=CA&lt;B]</emma:literal>
                </emma:interpretation>
                <emma:interpretation id="interp3" emma:lang="en-US" emma:confidence="0">
                  <emma:literal>y=[A&lt;B]</emma:literal>
                </emma:interpretation>
                <emma:interpretation id="interp4" emma:lang="en-US" emma:confidence="0">
                  <emma:literal>y=CA&lt;B]</emma:literal>
                </emma:interpretation>
              </emma:one-of>
            </emma:emma>
          </inkml:annotationXML>
          <inkml:trace contextRef="#ctx0" brushRef="#br0">2049-43 10,'0'0'30,"-9"-6"0,0 1-13,9 5-8,-19 3-2,7-4-1,-4 7-3,0-5-1,-2 5 1,-1-4-1,-2 4 0,3-6 1,-3 3 0,2-4 0,-2 3 1,2-3-2,-1 4 1,3-2-1,0 2 1,2 1-1,1 2 0,3 3-1,2 4 0,1 4 1,-1 6-1,0 2 0,-3 11 0,2 5 0,-4 6 0,-1 3 0,-2 4 0,1 0 0,1 2 1,0-2-1,2-3 1,0-4 0,3-7-1,3-4 2,-1-5-2,3-5 0,0-6 0,2-5-1,1-4 1,2-11-1,-3 14 0,3-14 1,0 0 0,-1 11-1,1-11 1,-2 10-1,2-10 1,0 10-1,0-10 1,2 9-1,-2-9 1,0 0 0,18 7 0,-5-6 0,3 0-1,7 1 1,4 1 0,6 0 0,1 0-1,3 1 0,5-1-6,-3 8-34,8-14 0,-2-2-1,3-10 0</inkml:trace>
          <inkml:trace contextRef="#ctx0" brushRef="#br0" timeOffset="791.0452">2194 316 4,'-7'12'32,"-3"7"1,0 4 0,3-2-25,-7 11-1,7-7 1,-5 4-2,7-9-1,-3 0-1,5-9 0,-1-2 0,4-9-1,0 0-1,10-20 0,4-2 0,5-10-1,8-8-1,6-5 1,7-4-1,2-1 1,-2 6-1,0 5 0,-6 8 0,-1 12 1,-10 11-1,-4 11 0,-8 12 1,-4 7 0,-7 12-1,-4 3 1,-5 7 0,-4 2 0,-4 2-1,-2 1 1,1-5-2,-5-3-7,10-11-27,-1-3-2,7-10-1,2-5 0</inkml:trace>
          <inkml:trace contextRef="#ctx0" brushRef="#br0" timeOffset="978.0559">2267 425 47,'16'-13'39,"10"-3"0,-7 6-6,17 0-29,3 7-6,0 4-33,-2 0-3,0 0-1,2-2-1</inkml:trace>
          <inkml:trace contextRef="#ctx0" brushRef="#br0" timeOffset="1677.0959">3073 178 16,'0'0'34,"-2"-10"1,2 10-1,-21 6-23,10-4-2,-10 9-3,1-2-2,-6 4-2,2-2 0,-1 2 0,2-4 0,0 1 1,3-4-1,1 1 0,4-5 0,1 2 0,1-1 1,1 1-2,2 0 1,10-4-1,-11 8 0,11-8 0,5 12 0,7-6 1,5 1-1,6 1 1,6 1-1,3 1 0,4 2 0,-1 1 0,-2 1-1,0 0-4,-9 9-35,0-11 0,-9 0-3,0-6 1</inkml:trace>
          <inkml:trace contextRef="#ctx0" brushRef="#br0" timeOffset="2209.1263">3391 148 26,'0'0'37,"0"0"-1,-7 18 1,7 6-30,-7 14-2,4 2 1,-6 10-2,2-2-2,-2 3 0,0-5 0,2-5-1,-2-11-2,5-8-2,-3-6-4,7-16-8,0 0-15,6-17-8,-1-1 1</inkml:trace>
          <inkml:trace contextRef="#ctx0" brushRef="#br0" timeOffset="2671.1528">3441 98 12,'11'-17'34,"9"-1"0,7-2 2,3 4-25,11-7-3,-3 10-1,4 0-2,-7 10-3,0 4 1,-14 11-2,-9 7 1,-13 12 0,-9 6-1,-14 7 0,-9 1 0,-7 3 0,-4-4-1,0-4 1,0-6-1,7-10 1,6-7-1,10-6 1,10-7-1,11-4 1,0 0 0,23-2 0,2 1 0,6 4-1,4 0 3,3 4-3,-1 1 1,-5 4 0,-6-1-1,-8 3 1,-13 1 0,-13 0 0,-14-1-1,-10-2 1,-8-2-1,-5-1 1,-3-1 0,0-3-1,4 1-3,13-10-36,6 5 1,14-5-3,11 4 0</inkml:trace>
          <inkml:trace contextRef="#ctx0" brushRef="#br0" timeOffset="3624.2073">3973-146 20,'0'0'35,"-12"-5"-1,12 5 0,0 0-26,0 0-2,18-1-1,-2 4-1,10-3-2,2 1 1,8-2 0,0 0-1,5-3 0,-3 0-1,-1-1 1,-6 1-2,-3 0 1,-7 4-1,-4 0 1,-6 4-1,-11-4 1,10 15 0,-10-3-1,-4 4 2,-1 1-1,-1 2 1,-1 2 0,-2 4-1,1 2 1,-2 6 0,1 5 0,-3 9 0,0 7-1,-1 5 1,0 3-1,1 4 1,1 0 0,0-4-1,2-5 0,1-9 0,3-11 0,1-7 0,1-6 0,0-9 0,2-5-1,1-10 1,-2 9-1,2-9 0,0 0 1,0 0-1,0 0 0,-9 7 0,9-7 0,0 0 0,0 0 0,-9 3 1,9-3-1,-14-4 0,0 1 1,-4-1-1,-5 2 0,-3 0 1,-3 1-1,-2 2 0,-1 3-2,10-3-9,-1 9-30,9-15-1,6-8-2,9-17 0</inkml:trace>
          <inkml:trace contextRef="#ctx0" brushRef="#br0" timeOffset="-2235.1278">56 51 23,'-12'-5'30,"12"5"3,-21 13-20,21-13-2,-14 26-2,12-8-2,-5 13 0,8-2-2,-1 9 1,9-2 0,1 4-2,10-4 1,2-1-1,9-6-1,1-5 1,8-9-2,-1-8 0,6-8 0,-1-8-1,-2-11 0,-4-9 0,-3-7 0,-6-7-1,-6-3 1,-6-3-1,-12 1 1,-7 4-1,-8 7 0,-8 8 1,-4 7-2,-5 12 1,-3 10 0,0 9 0,-1 11 0,4 9 0,3 8 0,3 12 0,5 7 0,2 6 0,2 4 1,4 4 0,2 0-1,1-1 2,1-6-3,4-9-1,-4-5-19,8-16-18,1-8-1,4-17-1,4-9 0</inkml:trace>
          <inkml:trace contextRef="#ctx0" brushRef="#br0" timeOffset="-1601.0916">780 309 31,'-3'-9'35,"3"9"1,0 0-18,21-1-6,-9 7-3,11-9-3,0 7-2,7-5 0,2 2-2,2-2-1,1-1-2,-7 2-7,3-8-27,-5 6-2,-5-1 1,-7 2-2</inkml:trace>
          <inkml:trace contextRef="#ctx0" brushRef="#br0" timeOffset="-1357.0776">798 446 29,'0'0'37,"0"0"1,18 3-2,3-4-30,1 5 0,10-3-2,4 2-3,-1 3-12,7-3-25,-2 1-2,-1-1 0</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16520" units="in"/>
          <inkml:channel name="Y" type="integer" max="26312" units="in"/>
          <inkml:channel name="F" type="integer" max="255" units="dev"/>
        </inkml:traceFormat>
        <inkml:channelProperties>
          <inkml:channelProperty channel="X" name="resolution" value="2540.36597" units="1/in"/>
          <inkml:channelProperty channel="Y" name="resolution" value="2540.01343" units="1/in"/>
          <inkml:channelProperty channel="F" name="resolution" value="3.92127E-7" units="1/dev"/>
        </inkml:channelProperties>
      </inkml:inkSource>
      <inkml:timestamp xml:id="ts0" timeString="2011-06-06T14:37:15.030"/>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7353EA7E-7466-4ABC-BDE1-9AB00351D367}" emma:medium="tactile" emma:mode="ink">
          <msink:context xmlns:msink="http://schemas.microsoft.com/ink/2010/main" type="writingRegion" rotatedBoundingBox="69470,121797 69798,121797 69798,121972 69470,121972"/>
        </emma:interpretation>
      </emma:emma>
    </inkml:annotationXML>
    <inkml:traceGroup>
      <inkml:annotationXML>
        <emma:emma xmlns:emma="http://www.w3.org/2003/04/emma" version="1.0">
          <emma:interpretation id="{72FC83E9-D611-4FC7-822A-483BBCC1FB92}" emma:medium="tactile" emma:mode="ink">
            <msink:context xmlns:msink="http://schemas.microsoft.com/ink/2010/main" type="paragraph" rotatedBoundingBox="69470,121797 69798,121797 69798,121972 69470,121972" alignmentLevel="1"/>
          </emma:interpretation>
        </emma:emma>
      </inkml:annotationXML>
      <inkml:traceGroup>
        <inkml:annotationXML>
          <emma:emma xmlns:emma="http://www.w3.org/2003/04/emma" version="1.0">
            <emma:interpretation id="{2B086A6A-D2E7-45B5-BF3F-1B9438328D3E}" emma:medium="tactile" emma:mode="ink">
              <msink:context xmlns:msink="http://schemas.microsoft.com/ink/2010/main" type="line" rotatedBoundingBox="69470,121797 69798,121797 69798,121972 69470,121972"/>
            </emma:interpretation>
          </emma:emma>
        </inkml:annotationXML>
        <inkml:traceGroup>
          <inkml:annotationXML>
            <emma:emma xmlns:emma="http://www.w3.org/2003/04/emma" version="1.0">
              <emma:interpretation id="{C6B72FE0-AC22-46D3-BFA5-255B47612CE0}" emma:medium="tactile" emma:mode="ink">
                <msink:context xmlns:msink="http://schemas.microsoft.com/ink/2010/main" type="inkWord" rotatedBoundingBox="69470,121797 69798,121797 69798,121972 69470,121972"/>
              </emma:interpretation>
              <emma:one-of disjunction-type="recognition" id="oneOf0">
                <emma:interpretation id="interp0" emma:lang="en-US" emma:confidence="1">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0 0 9,'0'0'36,"0"0"-1,62 93 0,-62-93-36,164 82-11,-164-82-23,102-31 1</inkml:trace>
        </inkml:traceGroup>
      </inkml:traceGroup>
    </inkml:traceGroup>
  </inkml:traceGroup>
</inkml:ink>
</file>

<file path=ppt/ink/ink19.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29:14.336"/>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FB61017A-BE9C-4FE3-8043-9D4F1CA5B100}" emma:medium="tactile" emma:mode="ink">
          <msink:context xmlns:msink="http://schemas.microsoft.com/ink/2010/main" type="inkDrawing" rotatedBoundingBox="20859,6835 22181,9577 21683,9817 20361,7075" semanticType="verticalRange" shapeName="Other">
            <msink:destinationLink direction="to" ref="{AAC749D7-4996-46A4-934A-B0BE4B26F49F}"/>
          </msink:context>
        </emma:interpretation>
      </emma:emma>
    </inkml:annotationXML>
    <inkml:trace contextRef="#ctx0" brushRef="#br0">1254 2717 22,'0'0'29,"0"0"-13,0 0-3,-12 0 1,12 0-4,0 0-1,0 0-2,7-25 0,-7 25 0,5-34-2,2 17 0,-5-8-1,5 4 0,-4-7-1,4 3 0,-3-6 0,3 3 0,-3-5-1,2-5 0,-2-4 1,0 0-1,-1-5 0,-2 1-1,1-2 0,-4 1 0,1-1 0,-3 3 0,-1-1 0,-2 2-1,0-3 1,0-3 0,-1-3 0,0 0 0,-2 0-1,1-5 1,-1 3 0,1-1-1,-3 1 0,0 3 1,-4 2 0,-2 4-1,0-2 1,-2 2-1,-1-1 1,-3-2 0,0-1 0,0-2-1,-1-6 1,0 0-1,-2 0 0,-2 4 0,-4 1 0,1 4 1,-6 3-2,0 1 2,-2 5-1,-3 2 0,0 1 0,-2 0 0,1-1 1,0-1-1,3 1 0,0 2 0,0 1 1,3 1-1,1 4 1,1 3-1,3 6 1,0 3-1,3 1 0,0 2 1,2 2-1,1 1 0,5-1-1,1-1 1,0-1-1,4-1 0,0-1 1,3 3-1,1 0 2,13 14-3,-19-20 2,19 20-2,-13-7-2,13 7-4,0 0-23,0 0-10,16 20-1,-16-20 0</inkml:trace>
  </inkml:traceGroup>
</inkml:ink>
</file>

<file path=ppt/ink/ink2.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29:14.336"/>
    </inkml:context>
    <inkml:brush xml:id="br0">
      <inkml:brushProperty name="width" value="0.06667" units="cm"/>
      <inkml:brushProperty name="height" value="0.06667" units="cm"/>
      <inkml:brushProperty name="fitToCurve" value="1"/>
    </inkml:brush>
  </inkml:definitions>
  <inkml:trace contextRef="#ctx0" brushRef="#br0">1254 2717 22,'0'0'29,"0"0"-13,0 0-3,-12 0 1,12 0-4,0 0-1,0 0-2,7-25 0,-7 25 0,5-34-2,2 17 0,-5-8-1,5 4 0,-4-7-1,4 3 0,-3-6 0,3 3 0,-3-5-1,2-5 0,-2-4 1,0 0-1,-1-5 0,-2 1-1,1-2 0,-4 1 0,1-1 0,-3 3 0,-1-1 0,-2 2-1,0-3 1,0-3 0,-1-3 0,0 0 0,-2 0-1,1-5 1,-1 3 0,1-1-1,-3 1 0,0 3 1,-4 2 0,-2 4-1,0-2 1,-2 2-1,-1-1 1,-3-2 0,0-1 0,0-2-1,-1-6 1,0 0-1,-2 0 0,-2 4 0,-4 1 0,1 4 1,-6 3-2,0 1 2,-2 5-1,-3 2 0,0 1 0,-2 0 0,1-1 1,0-1-1,3 1 0,0 2 0,0 1 1,3 1-1,1 4 1,1 3-1,3 6 1,0 3-1,3 1 0,0 2 1,2 2-1,1 1 0,5-1-1,1-1 1,0-1-1,4-1 0,0-1 1,3 3-1,1 0 2,13 14-3,-19-20 2,19 20-2,-13-7-2,13 7-4,0 0-23,0 0-10,16 20-1,-16-20 0</inkml:trace>
</inkml:ink>
</file>

<file path=ppt/ink/ink20.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29:19.639"/>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EEFF69CF-2D9B-4436-9178-4EEF54EA88C2}" emma:medium="tactile" emma:mode="ink">
          <msink:context xmlns:msink="http://schemas.microsoft.com/ink/2010/main" type="inkDrawing" rotatedBoundingBox="19443,11461 19454,7445 19996,7446 19985,11462" semanticType="callout" shapeName="Other">
            <msink:sourceLink direction="from" ref="{CF3CFF91-8FD4-4BBF-83B9-92D5D15F4585}"/>
            <msink:sourceLink direction="to" ref="{9BF70932-8E65-4879-AE7A-095D1D620367}"/>
          </msink:context>
        </emma:interpretation>
      </emma:emma>
    </inkml:annotationXML>
    <inkml:trace contextRef="#ctx0" brushRef="#br0">301 46 16,'-3'-21'23,"3"21"-2,-8-26-3,8 26-3,-9 24-3,12 17-3,-7 5-2,6 21-2,-6 13-1,6 22-1,-5 14 1,3 19-1,-3 6-1,2 13 1,-2 3-1,1 6 0,2 2 0,3 3 1,0-7-3,4-5 2,2-5-2,0-5 2,1-8-2,1-2 1,-5-13 0,0-7-1,-4-13 1,-2-7 1,-1-13-1,0-9 0,-5-8 1,-2-12-1,2-5 2,0-6-2,2-2 0,0-5-1,1 1 2,2 0-2,-1 1 0,4-3 1,-1 0-2,2-1 2,-2-2-1,2-3 0,0 0 0,0-2 1,-2-3-1,1 1 0,-1-1 0,0-1 0,1 3 0,-1-1 0,1 0 0,-1 0 0,0-3 0,-1-1 0,2-4 0,-2-4 0,0-13 1,0 18-1,0-18 1,0 0-1,0 0 1,0 0-1,0 0 1,0 0-1,0 0 0,-14-7 1,14 7-1,-9-13 0,9 13 0,-14-19 0,3 3-1,-2-5 1,-2-4 0,-5-5-1,-4-10 0,-4 0 1,-3-1-1,2 1 1,0 3-1,2 7 0,4 3 1,5 9-1,18 18 0,-17-11 1,17 11-1,9 12 0,3 5 1,7 7 0,3 8-1,5 7 2,4 6-1,1 5 0,2 2 1,-2 1-1,-4-5 0,0-6 0,-7-10 1,-1-7-1,-5-17 1,-1-13 0,-1-16-1,0-17 0,-1-11 2,1-10-2,5-4 1,0-4-1,3 11-3,-2-1-25,7 28-11,-2 12-1,-3 14-1</inkml:trace>
  </inkml:traceGroup>
</inkml:ink>
</file>

<file path=ppt/ink/ink21.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29:15.358"/>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AC749D7-4996-46A4-934A-B0BE4B26F49F}" emma:medium="tactile" emma:mode="ink">
          <msink:context xmlns:msink="http://schemas.microsoft.com/ink/2010/main" type="inkDrawing" rotatedBoundingBox="20561,6875 20885,7146 20649,7427 20326,7157" semanticType="callout" shapeName="Other">
            <msink:sourceLink direction="to" ref="{FB61017A-BE9C-4FE3-8043-9D4F1CA5B100}"/>
          </msink:context>
        </emma:interpretation>
      </emma:emma>
    </inkml:annotationXML>
    <inkml:trace contextRef="#ctx0" brushRef="#br0">2467 1814 8,'0'0'28,"0"0"-5,-22-20-5,22 20-3,-13-9-3,13 9-3,0 0-1,0 0-2,-18-7 0,18 7-2,-2 15 0,5 0-2,-2 1 1,5 6 0,0 2 0,2 7 0,2 1 0,15 31 0,-11-33-1,0 0 0,0-5-2,-1-3 1,-2-5-1,-1-4 0,-10-13 0,14 18 1,-14-18-1,0 0 0,10 12 0,-10-12 0,0 0 1,0 0-1,0 0 2,0 0-1,0 0-1,0 0 1,-11-15 0,4 1-1,-3-7 1,-1-4-1,-1-3 0,-3-3-1,-1-1 0,0-1 1,-1 3-2,0 2 0,0 6 1,3 2 1,3 6-1,2 0 0,9 14 1,-11-14 0,11 14 0,0 0 0,0 0 0,0 0 0,0 0 0,13-11 0,1 7 0,3 1 0,5 3 1,5-3 1,6 6 0,3 6-1,1 2 0,-1 0 1,0 3-1,-4-3 0,1-3 0,-2 4-2,-9-14-12,8 11-24,-14-5-1,3 7-2,-5 7 0</inkml:trace>
  </inkml:traceGroup>
</inkml:ink>
</file>

<file path=ppt/ink/ink22.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29:25.391"/>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2D05D5E7-E101-4B3A-93BE-8EF8E011AF04}" emma:medium="tactile" emma:mode="ink">
          <msink:context xmlns:msink="http://schemas.microsoft.com/ink/2010/main" type="inkDrawing" rotatedBoundingBox="17534,7557 19139,11474 18838,11597 17234,7681" semanticType="callout" shapeName="Other">
            <msink:sourceLink direction="with" ref="{9BF70932-8E65-4879-AE7A-095D1D620367}"/>
          </msink:context>
        </emma:interpretation>
      </emma:emma>
    </inkml:annotationXML>
    <inkml:trace contextRef="#ctx0" brushRef="#br0">44 32 18,'-11'-18'19,"11"18"-3,0 0-3,-20-15-2,20 15-1,0 0-3,-12 15-2,12-15-1,-6 32 0,5-5-1,5 12-1,-1 10 0,5 14-1,-1 10 2,7 17-1,-3 10 0,9 10 0,-3 8 0,7 6-1,0-2 2,9 6-1,2 4-1,9-1 1,6 2-2,11 8 0,5 8 0,7 14 0,5 13 0,7 11 0,3 0 1,-2-1 0,-6-4 0,-6-13 1,-6-18 0,-8-20 0,-7-23 1,-5-20 0,-4-15-2,-2-9 2,1-11-2,1-5 0,-2-5 1,0-4-2,-3-5 2,-5-5-2,-7-7 1,-9-9-2,-18-13 1,14 3 0,-14-3-1,-13-21 0,2 8-1,0 1 2,11 12-2,-23-21 1,23 21 0,-12-9-1,12 9-1,0 0-1,0 0-3,0 0-5,0 0-20,0 0-5,0 0 3</inkml:trace>
  </inkml:traceGroup>
</inkml:ink>
</file>

<file path=ppt/ink/ink23.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32:05.63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599C9735-4CA6-47F4-B7B0-643720A7602F}" emma:medium="tactile" emma:mode="ink">
          <msink:context xmlns:msink="http://schemas.microsoft.com/ink/2010/main" type="inkDrawing" rotatedBoundingBox="16579,10262 17097,7487 17609,7583 17091,10358" semanticType="callout" shapeName="Other">
            <msink:sourceLink direction="to" ref="{30BB301F-82BE-4E7E-B9B6-C20493A781EF}"/>
          </msink:context>
        </emma:interpretation>
      </emma:emma>
    </inkml:annotationXML>
    <inkml:trace contextRef="#ctx0" brushRef="#br0">633 0 1,'0'0'30,"0"0"0,-7 12-10,10 11-5,-13-8-3,9 21-2,-10-8-2,6 16-2,-7-5-1,5 11 0,-4-1-1,2 8-1,-2-2 1,2 4-2,0 1 1,3 3-1,-2 1 1,1 9-2,-2-2 1,1 4-1,-5 2 0,0-1 1,-1 1-2,0-2 0,-1-5 1,-1-7-1,2-7 0,0-2 0,3-2 0,1 0 0,-1-3 0,1 0 1,0 4-1,1 3 0,-3-1 1,4-1-1,0-3 0,2-6 0,0-3 0,2-7 0,1-3 0,0-4 1,1-1-2,-1 1 1,-1 0 0,-1 2 0,0 2 0,1 1-1,-1-4 1,1-3-1,0-2 1,0-3 0,0-1 0,1-3 0,-1-1 0,-1-2 0,0 0 0,0 3 1,1-4-1,0-1 0,4-12 0,-4 14 0,4-14 0,0 0 0,0 0 0,0 0-1,0 0 1,-2 16 0,2-16 0,0 14 0,0-14 0,0 16 1,0-16-1,-1 16 0,1-16 1,0 0-1,0 0 0,-3 15 0,3-15 0,0 0 1,-4 17-1,4-17 0,-4 19 0,4-19 0,-4 19 0,4-19 0,-3 12 0,3-12 0,0 0 0,0 0 0,0 0 0,-16-11 0,16 11 1,-19-24-1,6 7 0,-2-5 1,-2-3-2,0 0 1,1-3 0,1-2 0,1 1 0,3 3-1,2-1 1,2 5-1,3 3 1,3 1 0,1 6 0,0 12 1,1-18-1,-1 18 0,0 0 1,0 0-1,0 0-1,0 0 1,14 12-1,-10 8 1,3 3-1,2 5 2,-1 6-2,3 2 1,-1 3 0,3-4 0,-2 0 0,0-1 0,-1-2 0,0-1 1,-3-5-2,0-2 1,-3 0 0,-1-5 1,0 1-1,-3-7 0,0-13 0,3 16 0,-3-16 0,0 0 1,0 0 0,11-16-1,-3-5 1,5-3-1,4-4 1,3-2-1,2-2 1,3 0 0,2 0-1,4 3 1,0 1-1,0 0-1,4 5-8,-10-7-31,6 2-1,-6 0-2,-4 1 0</inkml:trace>
  </inkml:traceGroup>
</inkml:ink>
</file>

<file path=ppt/ink/ink24.xml><?xml version="1.0" encoding="utf-8"?>
<inkml:ink xmlns:inkml="http://www.w3.org/2003/InkML">
  <inkml:definitions>
    <inkml:context xml:id="ctx0">
      <inkml:inkSource xml:id="inkSrc0">
        <inkml:traceFormat>
          <inkml:channel name="X" type="integer" max="16520" units="in"/>
          <inkml:channel name="Y" type="integer" max="26312" units="in"/>
          <inkml:channel name="F" type="integer" max="255" units="dev"/>
        </inkml:traceFormat>
        <inkml:channelProperties>
          <inkml:channelProperty channel="X" name="resolution" value="2540.36597" units="1/in"/>
          <inkml:channelProperty channel="Y" name="resolution" value="2540.01343" units="1/in"/>
          <inkml:channelProperty channel="F" name="resolution" value="3.92127E-7" units="1/dev"/>
        </inkml:channelProperties>
      </inkml:inkSource>
      <inkml:timestamp xml:id="ts0" timeString="2011-06-01T10:28:47.546"/>
    </inkml:context>
    <inkml:brush xml:id="br0">
      <inkml:brushProperty name="width" value="0.06667" units="cm"/>
      <inkml:brushProperty name="height" value="0.06667" units="cm"/>
      <inkml:brushProperty name="fitToCurve" value="1"/>
    </inkml:brush>
    <inkml:context xml:id="ctx1">
      <inkml:inkSource xml:id="inkSrc3">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1" timeString="2011-06-01T10:30:10.404"/>
    </inkml:context>
  </inkml:definitions>
  <inkml:traceGroup>
    <inkml:annotationXML>
      <emma:emma xmlns:emma="http://www.w3.org/2003/04/emma" version="1.0">
        <emma:interpretation id="{C21516A3-09BB-42F5-9062-D0CC458388B0}" emma:medium="tactile" emma:mode="ink">
          <msink:context xmlns:msink="http://schemas.microsoft.com/ink/2010/main" type="writingRegion" rotatedBoundingBox="19304,5574 21929,10320 21173,10738 18548,5992"/>
        </emma:interpretation>
      </emma:emma>
    </inkml:annotationXML>
    <inkml:traceGroup>
      <inkml:annotationXML>
        <emma:emma xmlns:emma="http://www.w3.org/2003/04/emma" version="1.0">
          <emma:interpretation id="{0493D4D9-E002-41F3-A468-4A136352A12D}" emma:medium="tactile" emma:mode="ink">
            <msink:context xmlns:msink="http://schemas.microsoft.com/ink/2010/main" type="paragraph" rotatedBoundingBox="19304,5574 21929,10320 21173,10738 18548,5992" alignmentLevel="1"/>
          </emma:interpretation>
        </emma:emma>
      </inkml:annotationXML>
      <inkml:traceGroup>
        <inkml:annotationXML>
          <emma:emma xmlns:emma="http://www.w3.org/2003/04/emma" version="1.0">
            <emma:interpretation id="{852366FB-542F-4D61-85CC-850B1CF1F864}" emma:medium="tactile" emma:mode="ink">
              <msink:context xmlns:msink="http://schemas.microsoft.com/ink/2010/main" type="line" rotatedBoundingBox="19304,5574 21929,10320 21173,10738 18548,5992"/>
            </emma:interpretation>
          </emma:emma>
        </inkml:annotationXML>
        <inkml:traceGroup>
          <inkml:annotationXML>
            <emma:emma xmlns:emma="http://www.w3.org/2003/04/emma" version="1.0">
              <emma:interpretation id="{CF3CFF91-8FD4-4BBF-83B9-92D5D15F4585}" emma:medium="tactile" emma:mode="ink">
                <msink:context xmlns:msink="http://schemas.microsoft.com/ink/2010/main" type="inkWord" rotatedBoundingBox="19304,5574 21929,10320 21173,10738 18548,5992">
                  <msink:destinationLink direction="from" ref="{EEFF69CF-2D9B-4436-9178-4EEF54EA88C2}"/>
                </msink:context>
              </emma:interpretation>
              <emma:one-of disjunction-type="recognition" id="oneOf0">
                <emma:interpretation id="interp0" emma:lang="en-US" emma:confidence="0">
                  <emma:literal>Laid</emma:literal>
                </emma:interpretation>
                <emma:interpretation id="interp1" emma:lang="en-US" emma:confidence="0">
                  <emma:literal>Radio</emma:literal>
                </emma:interpretation>
                <emma:interpretation id="interp2" emma:lang="en-US" emma:confidence="0">
                  <emma:literal>Laid.</emma:literal>
                </emma:interpretation>
                <emma:interpretation id="interp3" emma:lang="en-US" emma:confidence="0">
                  <emma:literal>laid.</emma:literal>
                </emma:interpretation>
                <emma:interpretation id="interp4" emma:lang="en-US" emma:confidence="0">
                  <emma:literal>Rapid</emma:literal>
                </emma:interpretation>
              </emma:one-of>
            </emma:emma>
          </inkml:annotationXML>
          <inkml:trace contextRef="#ctx0" brushRef="#br0">816 643 2,'-7'-14'30,"2"1"2,1 0-11,4 13-9,0 0-2,26 31-1,-14-6-1,12 22-1,-1 4-1,7 16-2,15 26 0,7 6-7,-3 1 1,3-2-3,2-5 2,-4-8-2,-1-11 0,-5-10 0,-19-27-1,-6-10 7,-5-8-1,-7-7 0,-7-12-1,0 0-1,0 0 11,-21 13-7,-1-19-1,4 8 0,-10-7 0,-1 5 1,-11-8-1,2 8 2,-2-8-10,-1 1 7,2-5 1,-1-1 0,8 0 2,4-2 0,11 2 0,6-5 0,11 18 1,14-27-1,27 26 1,8 4-8,10 5 1,4 7-1,4 5 0,2 5 0,-4 0-1,-5 3 0,-21-7 0,-8-7 6,-5-4 0,-8-23 23,-4-10-10,-6-18-7,-1-5-3,5 1-10,-4-11-24,2-1-2,0 1-2,2 11-23</inkml:trace>
          <inkml:trace contextRef="#ctx0" brushRef="#br0" timeOffset="585.0334">1622 1950 3,'-20'54'33,"7"8"1,11 5 2,3-7-23,26 5-3,4-17-2,18-8-1,1-26-2,15-14 0,-2-26-2,2-23 0,-9-20-1,-11-14 0,-14-12-1,-19-3 0,-20 0-1,-19 10 1,-21 14-1,-9 25 0,-11 25 0,-3 31 0,2 25 0,10 26 1,16 24-4,9 10-33,25-2-1,12-8-3,13-20 1</inkml:trace>
          <inkml:trace contextRef="#ctx0" brushRef="#br0" timeOffset="3680.2105">3020 4668 13,'-31'62'35,"9"24"2,9 11-2,20 15-22,10-8-5,29 1-1,5-22 0,21-16-1,-1-36-1,15-34-1,-3-39-1,0-31-2,-13-22 1,-16-10-1,-17-7-1,-23-2 1,-22 8 0,-26 12 0,-22 21 0,-21 26-1,-13 20 0,-6 27 1,2 21-2,13 21 0,16 21-5,13 3-33,37 5 0,23-12-2,23-19 0</inkml:trace>
          <inkml:trace contextRef="#ctx1" brushRef="#br0">2965 4320 16,'-12'4'23,"12"-4"-11,0 0-1,0 0-2,0 0 0,0 0-1,0 0-1,-3-22 0,4 9 0,-6-12 0,5 1-1,-7-8-1,7 3-1,-7-3 0,5 7-2,-2 1 1,3 4-2,-1 5 0,2 15-1,2-15 1,-2 15-1,0 0 0,0 0-2,14 0-9,-14 0-23,7 12-1,-7-12 0</inkml:trace>
          <inkml:trace contextRef="#ctx1" brushRef="#br0" timeOffset="-1026.0587">1987 2409 6,'-6'-12'14,"1"-2"0,5 14 0,-10-21 0,10 21-1,0 0-1,0 0-3,0 0-1,0 0-2,-5 14-1,11 3-2,-2-1-2,6 7 1,0 1-1,4 6 0,3 5 0,1 4 0,0 5 1,6 7-1,0 4 1,6 8-1,-2 2 0,5 8 1,1 1 0,5 3 0,-1-1-1,3-1 0,-3 2-1,-2-4 0,-2-6 0,-2-4 1,-2-7-1,-3-2 1,-6-6-1,-2-2 0,1-7 2,-2 0-1,0 2-1,1-2 1,-4-2-1,2-3 0,-2-1 0,1-2 0,-3-4 0,-1-2 0,-1-4 0,-1-4 0,0-1 1,-1 3-1,-1-1 0,0 0 0,1-1 0,-1 1 1,2 0-1,0-1 0,0 1 0,0-1 0,-1-2-1,1-1 1,-1 0 1,-9-14-1,16 21 0,-16-21 0,13 17 0,-13-17-1,11 14 1,-11-14-1,9 21 1,-5-9-1,2 1 1,-1 1-1,1 1 1,1 1 0,-2-2 0,-5-14 0,12 19 0,-12-19 0,0 0 1,8 14-1,-8-14 0,0 0 1,0 0-1,0 0 0,-15-8 0,15 8 1,-20-13-1,7 6 0,1-1 0,-4-5 0,2 1 0,-3-5 1,2-1-1,-2 0 1,-1-2-1,0-2 1,-3-3-1,-2 4 0,-4-5 1,2 4-1,0 1 0,2 2 0,4 2 1,2 4-1,3 5 0,14 8 0,0 0 0,0 0 0,0 0 0,0 0 0,3 12 0,-3-12 0,0 0 0,16 16 0,-16-16 0,0 0 1,0 0-1,0 0 0,0 0 0,0 0 1,0 0-1,0 0 1,0 0-1,0 0-1,0 0 1,0 0 0,0 0 0,13 10-1,-13-10 0,13 5 1,-13-5 0,19 17 0,-6-5-1,4 5 1,0 3 0,2 2 0,1 5 0,1-1-1,0-1 1,0-2-1,-1-2 1,-3-4-1,-2-2 1,-1-4 0,-14-11 0,21 14 0,-21-14 1,17 10-1,-17-10 0,16 7 0,-16-7 0,0 0 0,16 8 0,-16-8 1,0 0-1,13 3 0,-13-3 0,0 0 0,2-20 1,-2 20 0,-8-27 0,4 6 0,-3-2 0,2 1 0,-2-3 0,1 1 1,-1 0-2,3 2 1,1-1-1,2 4 0,-1-1 1,4-1-2,5 3-2,-7-8-25,12 9-8,-2 0-2,1 4 1</inkml:trace>
        </inkml:traceGroup>
      </inkml:traceGroup>
    </inkml:traceGroup>
  </inkml:traceGroup>
</inkml:ink>
</file>

<file path=ppt/ink/ink25.xml><?xml version="1.0" encoding="utf-8"?>
<inkml:ink xmlns:inkml="http://www.w3.org/2003/InkML">
  <inkml:definitions>
    <inkml:context xml:id="ctx0">
      <inkml:inkSource xml:id="inkSrc0">
        <inkml:traceFormat>
          <inkml:channel name="X" type="integer" max="16520" units="in"/>
          <inkml:channel name="Y" type="integer" max="26312" units="in"/>
          <inkml:channel name="F" type="integer" max="255" units="dev"/>
        </inkml:traceFormat>
        <inkml:channelProperties>
          <inkml:channelProperty channel="X" name="resolution" value="2540.36597" units="1/in"/>
          <inkml:channelProperty channel="Y" name="resolution" value="2540.01343" units="1/in"/>
          <inkml:channelProperty channel="F" name="resolution" value="3.92127E-7" units="1/dev"/>
        </inkml:channelProperties>
      </inkml:inkSource>
      <inkml:timestamp xml:id="ts0" timeString="2011-06-01T10:28:43.818"/>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1A1461C3-8D7A-49AF-A556-BF1E30A4429E}" emma:medium="tactile" emma:mode="ink">
          <msink:context xmlns:msink="http://schemas.microsoft.com/ink/2010/main" type="writingRegion" rotatedBoundingBox="17110,4559 20027,5856 18218,9926 15301,8630"/>
        </emma:interpretation>
      </emma:emma>
    </inkml:annotationXML>
    <inkml:traceGroup>
      <inkml:annotationXML>
        <emma:emma xmlns:emma="http://www.w3.org/2003/04/emma" version="1.0">
          <emma:interpretation id="{6D066492-583D-477A-89DF-950ABC39AF9B}" emma:medium="tactile" emma:mode="ink">
            <msink:context xmlns:msink="http://schemas.microsoft.com/ink/2010/main" type="paragraph" rotatedBoundingBox="17095,5232 18802,5232 18802,7558 17095,7558" alignmentLevel="2"/>
          </emma:interpretation>
        </emma:emma>
      </inkml:annotationXML>
      <inkml:traceGroup>
        <inkml:annotationXML>
          <emma:emma xmlns:emma="http://www.w3.org/2003/04/emma" version="1.0">
            <emma:interpretation id="{18B244F3-57C4-4624-AEB7-1294EA435B97}" emma:medium="tactile" emma:mode="ink">
              <msink:context xmlns:msink="http://schemas.microsoft.com/ink/2010/main" type="inkBullet" rotatedBoundingBox="16902,7366 18378,5061 18943,5422 17467,7727"/>
            </emma:interpretation>
            <emma:one-of disjunction-type="recognition" id="oneOf0">
              <emma:interpretation id="interp0" emma:lang="en-US" emma:confidence="0">
                <emma:literal>020</emma:literal>
              </emma:interpretation>
              <emma:interpretation id="interp1" emma:lang="en-US" emma:confidence="0">
                <emma:literal>820</emma:literal>
              </emma:interpretation>
              <emma:interpretation id="interp2" emma:lang="en-US" emma:confidence="0">
                <emma:literal>620</emma:literal>
              </emma:interpretation>
              <emma:interpretation id="interp3" emma:lang="en-US" emma:confidence="0">
                <emma:literal>920</emma:literal>
              </emma:interpretation>
              <emma:interpretation id="interp4" emma:lang="en-US" emma:confidence="0">
                <emma:literal>8,</emma:literal>
              </emma:interpretation>
            </emma:one-of>
          </emma:emma>
        </inkml:annotationXML>
        <inkml:trace contextRef="#ctx0" brushRef="#br0">208 155 2,'-20'4'26,"-5"4"-6,4 16-2,-12 0-5,10 19 0,-10 1-4,14 18-1,-5-1-1,17 11-1,3-5-1,19 2 0,9-15-1,21-5 0,11-17-1,18-13 0,6-19-1,6-17 1,0-20-1,-6-11 0,-9-15 0,-9-9 0,-17-7 0,-15-5-1,-18-6 0,-12 7 0,-18 8-1,-16 15 0,-19 16 0,-17 17-1,-13 21 0,-6 16 2,1 22-3,4 13-2,26 15-33,8 2-2,27-6 0,24-5-1</inkml:trace>
        <inkml:trace contextRef="#ctx0" brushRef="#br0" timeOffset="2103.1203">73 720 3,'0'0'28,"21"-17"-9,-21 17-1,0 0-4,0 0-2,-3 23-3,-12 0-2,1 16-1,-16 4 0,1 13-2,-11 4 0,-5 10-2,-6 3 1,-7 4-3,-4 0 2,2-3-2,4-9 0,5-4 0,6-11-1,9-8 1,9-11 0,9-13 0,18-18 0,0 0 0,0 0 0,-4-20 0,12-2 0,-1-8 0,1 0 0,-1-8-1,0 0 0,-4-4 0,1 3 1,-2 0-1,-2 3 0,0 3 0,0 7 1,-2 4-1,1 8 0,1 14 1,0 0-1,-13 36 1,4 3 0,-1 11 0,-3 9 0,-2 7 2,-4-1-2,3 0 2,-3-8-1,7-7 1,-1-13-1,5-9 0,-1-12 1,9-16 0,0 0 0,24-1 0,1-23 1,13-4-1,7-9 1,7-5-3,8 11-13,-2-7-22,-6 7-3,-8 9-1</inkml:trace>
        <inkml:trace contextRef="#ctx0" brushRef="#br0" timeOffset="2644.1513">-880 1980 22,'-29'51'35,"7"0"-1,16 12-19,1-14-5,24 6 0,4-19-2,25-4-2,6-21 0,18-12-1,2-21-1,5-15 0,-7-12 0,-6-9-2,-13-10 0,-18 4-2,-21 3 1,-22 5-2,-23 10 1,-17 9-1,-14 14 0,-6 14 0,-4 16 1,3 14 1,9 14-1,11 4-15,23 19-21,16-3-2,22-1 0,19-11 0</inkml:trace>
      </inkml:traceGroup>
    </inkml:traceGroup>
  </inkml:traceGroup>
</inkml:ink>
</file>

<file path=ppt/ink/ink26.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34:45.884"/>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DDF4565F-8D03-4BF5-AB44-04F6AD60F5CE}" emma:medium="tactile" emma:mode="ink">
          <msink:context xmlns:msink="http://schemas.microsoft.com/ink/2010/main" type="inkDrawing" rotatedBoundingBox="14913,9894 15620,14173 15067,14264 14359,9986" semanticType="verticalRange" shapeName="Other">
            <msink:sourceLink direction="with" ref="{EB09D4EB-8BC1-4FB1-B024-970FA79B2155}"/>
          </msink:context>
        </emma:interpretation>
      </emma:emma>
    </inkml:annotationXML>
    <inkml:trace contextRef="#ctx0" brushRef="#br0">172-2 7,'0'0'17,"-16"-13"-3,16 13-3,0 0-3,-14 4-1,14-4-2,0 0 0,-10 24-1,10-24-1,-11 25 2,4-11-3,3 10 1,-6 0-1,4 7 0,-4-1 0,4 7 0,-4-4 0,3 7 0,-1 0 1,4 8-1,-4-1 1,3 7 0,-3 0 0,5 10 0,-4 0 0,4 3-1,-3 0 0,2 5 0,1 0-1,1 1-1,2-1 1,2 3 1,-2 5-1,2 10 0,-2-2 1,3 7-1,-3 0 1,3 8 0,-1 3 0,1 3-1,2-6 1,3 4 0,1-4-1,4 2 1,0 0 1,6-2-1,-1-3 0,4 7-1,1 2 1,3 4-1,-1-2 1,6-6-1,-1-1 0,4-5 0,0-6 1,4-10-1,2-8 1,4-10-2,-1-2 1,0-8-1,1-7 1,1 3-1,-4-3 0,-1-1 1,-3-6-1,-3-4 0,-2-3 0,-5-4 0,-4-3 0,-2-8 1,-5-3-1,-16-16 0,21 15 0,-21-15 1,0 0-1,0 0 1,14 11-1,-14-11 0,0 0 0,0 0 1,0 0-1,0 0 0,0 0 0,0 0 0,0 0 0,0 0 1,0 0-1,5 14 0,-5-14 0,0 0 0,0 0 1,0 0 0,0 0 0,0 0-1,0 0 0,0 0-2,0 0-7,0 0-29,0 0 0,0 0-4,-27-1 1</inkml:trace>
  </inkml:traceGroup>
</inkml:ink>
</file>

<file path=ppt/ink/ink27.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29:20.407"/>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62A883B3-926B-4BC8-AE51-558C32D9A31E}" emma:medium="tactile" emma:mode="ink">
          <msink:context xmlns:msink="http://schemas.microsoft.com/ink/2010/main" type="writingRegion" rotatedBoundingBox="18715,11211 21799,11211 21799,13402 18715,13402"/>
        </emma:interpretation>
      </emma:emma>
    </inkml:annotationXML>
    <inkml:traceGroup>
      <inkml:annotationXML>
        <emma:emma xmlns:emma="http://www.w3.org/2003/04/emma" version="1.0">
          <emma:interpretation id="{D714576B-621A-41B0-80A9-0FAFE027BF15}" emma:medium="tactile" emma:mode="ink">
            <msink:context xmlns:msink="http://schemas.microsoft.com/ink/2010/main" type="paragraph" rotatedBoundingBox="18715,11211 21799,11211 21799,13402 18715,13402" alignmentLevel="1"/>
          </emma:interpretation>
        </emma:emma>
      </inkml:annotationXML>
      <inkml:traceGroup>
        <inkml:annotationXML>
          <emma:emma xmlns:emma="http://www.w3.org/2003/04/emma" version="1.0">
            <emma:interpretation id="{F4D10A17-215B-4937-AB7D-69094DDB3E99}" emma:medium="tactile" emma:mode="ink">
              <msink:context xmlns:msink="http://schemas.microsoft.com/ink/2010/main" type="line" rotatedBoundingBox="18715,11211 21799,11211 21799,13402 18715,13402"/>
            </emma:interpretation>
          </emma:emma>
        </inkml:annotationXML>
        <inkml:traceGroup>
          <inkml:annotationXML>
            <emma:emma xmlns:emma="http://www.w3.org/2003/04/emma" version="1.0">
              <emma:interpretation id="{9BF70932-8E65-4879-AE7A-095D1D620367}" emma:medium="tactile" emma:mode="ink">
                <msink:context xmlns:msink="http://schemas.microsoft.com/ink/2010/main" type="inkWord" rotatedBoundingBox="18715,11211 21799,11211 21799,13402 18715,13402">
                  <msink:destinationLink direction="to" ref="{EEFF69CF-2D9B-4436-9178-4EEF54EA88C2}"/>
                  <msink:destinationLink direction="with" ref="{2D05D5E7-E101-4B3A-93BE-8EF8E011AF04}"/>
                </msink:context>
              </emma:interpretation>
              <emma:one-of disjunction-type="recognition" id="oneOf0">
                <emma:interpretation id="interp0" emma:lang="en-US" emma:confidence="0">
                  <emma:literal>8843</emma:literal>
                </emma:interpretation>
                <emma:interpretation id="interp1" emma:lang="en-US" emma:confidence="0">
                  <emma:literal>v 813</emma:literal>
                </emma:interpretation>
                <emma:interpretation id="interp2" emma:lang="en-US" emma:confidence="0">
                  <emma:literal>v 843</emma:literal>
                </emma:interpretation>
                <emma:interpretation id="interp3" emma:lang="en-US" emma:confidence="0">
                  <emma:literal>883</emma:literal>
                </emma:interpretation>
                <emma:interpretation id="interp4" emma:lang="en-US" emma:confidence="0">
                  <emma:literal>v 83</emma:literal>
                </emma:interpretation>
              </emma:one-of>
            </emma:emma>
          </inkml:annotationXML>
          <inkml:trace contextRef="#ctx0" brushRef="#br0">1634 6474 20,'-21'18'31,"6"12"1,2 17-17,-6-4-4,12 22 0,-6-5-2,16 14 0,-1-10-3,17 5 1,0-13-1,19 0-2,4-20 1,13-10 0,3-14-2,9-12 0,-4-17-1,5-11-1,-5-14 1,-6-14 0,-13-7-1,-10-8 0,-17-9 0,-15-4-1,-14 0 0,-19 3 0,-11 5-1,-10 17 1,-6 15-2,-6 21 2,2 20-1,-1 20 1,8 18 0,7 12-1,10 16-3,2-8-30,17 6-5,8-8-2,7-3 0</inkml:trace>
          <inkml:trace contextRef="#ctx0" brushRef="#br0" timeOffset="294759.8593">1872 7093 26,'-20'21'29,"12"-2"-6,5 16-10,-11-1-1,12 19-3,-9 1-1,9 15-2,-3 1 0,12 15 0,-1-6-1,14 13 0,0-5-1,19 4-1,4-11 1,25-1 0,9-22-1,16-9 1,11-27-1,12-16-1,2-28 1,4-26-1,-1-25 0,-9-25 0,-13-14 0,-5-20-1,-21-7 1,-15-12-2,-19-3 1,-20 8-1,-21 6 1,-20 17-1,-18 14 0,-21 20 0,-15 20 0,-12 23 0,-5 22 0,-3 17 0,4 14-1,6 9-2,18 20-11,9-11-25,19 1-1,11-7-3,16-4 2</inkml:trace>
          <inkml:trace contextRef="#ctx0" brushRef="#br0" timeOffset="295539.9039">2716 6191 19,'0'0'32,"9"-15"-6,-9 15-5,0 0-5,-16-3-5,13 19-3,-15-8-2,4 15-3,-8-4 0,-1 6-1,-4-4 0,-4 8 1,-1-7-1,0 4 0,-2-2 0,4 1 0,-1-2 0,7-3 0,2-2 0,7-1-1,4-2 2,10 2-2,5-2 1,11 2 0,6-2-1,8 7 0,3 0 1,6 9-1,2 7-1,-4-9-19,2 14-18,-6-3-4,0-5 1,2-11-1</inkml:trace>
          <inkml:trace contextRef="#ctx0" brushRef="#br0" timeOffset="5722.3272">737 6234 23,'-14'-5'31,"14"5"-9,-28-9-4,28 9-6,-17-6-4,17 6-1,0 0-3,0 0 0,0 0 0,0 0-1,21 8 0,-3 4 1,2 2 0,11 8-1,1 0 0,8 9 0,0-2-1,4 2-1,-2-1 0,0-4 0,-4-5 0,-7-6 0,-4-3-1,-6-5 1,-5-3-1,-3 0 1,-13-4 1,16 4-1,-16-4 1,0 0 0,0 0-1,14 9 0,-14-9 0,0 0 0,0 0-1,0-24 0,-9 0 0,-2-7 0,-5-5 1,0-6-1,-1-4-1,-1-2 1,1 2 0,1 6 0,5 5 0,3 4 0,3 3 0,1 6 0,1 4 0,3 1 0,0 3 0,0 14 0,2-20 0,-2 20 0,0 0-1,0 0 1,0 0-2,4-12 0,-4 12-5,0 0-25,0 0-5,0 0-4,0 0 2</inkml:trace>
        </inkml:traceGroup>
      </inkml:traceGroup>
    </inkml:traceGroup>
  </inkml:traceGroup>
</inkml:ink>
</file>

<file path=ppt/ink/ink28.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29:37.564"/>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EB09D4EB-8BC1-4FB1-B024-970FA79B2155}" emma:medium="tactile" emma:mode="ink">
          <msink:context xmlns:msink="http://schemas.microsoft.com/ink/2010/main" type="writingRegion" rotatedBoundingBox="16489,9945 18548,13120 15806,14898 13747,11722">
            <msink:destinationLink direction="with" ref="{DDF4565F-8D03-4BF5-AB44-04F6AD60F5CE}"/>
          </msink:context>
        </emma:interpretation>
      </emma:emma>
    </inkml:annotationXML>
    <inkml:traceGroup>
      <inkml:annotationXML>
        <emma:emma xmlns:emma="http://www.w3.org/2003/04/emma" version="1.0">
          <emma:interpretation id="{56C99A40-08DD-457B-BD26-49D80A637D99}" emma:medium="tactile" emma:mode="ink">
            <msink:context xmlns:msink="http://schemas.microsoft.com/ink/2010/main" type="paragraph" rotatedBoundingBox="16143,10369 16852,10369 16852,11288 16143,11288" alignmentLevel="2"/>
          </emma:interpretation>
        </emma:emma>
      </inkml:annotationXML>
      <inkml:traceGroup>
        <inkml:annotationXML>
          <emma:emma xmlns:emma="http://www.w3.org/2003/04/emma" version="1.0">
            <emma:interpretation id="{1B71055F-AC73-4B72-B8D0-CDFE4797940C}" emma:medium="tactile" emma:mode="ink">
              <msink:context xmlns:msink="http://schemas.microsoft.com/ink/2010/main" type="line" rotatedBoundingBox="16143,10369 16852,10369 16852,11288 16143,11288"/>
            </emma:interpretation>
          </emma:emma>
        </inkml:annotationXML>
        <inkml:traceGroup>
          <inkml:annotationXML>
            <emma:emma xmlns:emma="http://www.w3.org/2003/04/emma" version="1.0">
              <emma:interpretation id="{30BB301F-82BE-4E7E-B9B6-C20493A781EF}" emma:medium="tactile" emma:mode="ink">
                <msink:context xmlns:msink="http://schemas.microsoft.com/ink/2010/main" type="inkWord" rotatedBoundingBox="15881,11043 16429,10183 16985,10537 16437,11397">
                  <msink:destinationLink direction="to" ref="{599C9735-4CA6-47F4-B7B0-643720A7602F}"/>
                </msink:context>
              </emma:interpretation>
              <emma:one-of disjunction-type="recognition" id="oneOf0">
                <emma:interpretation id="interp0" emma:lang="en-US" emma:confidence="0">
                  <emma:literal>0</emma:literal>
                </emma:interpretation>
                <emma:interpretation id="interp1" emma:lang="en-US" emma:confidence="0">
                  <emma:literal>o</emma:literal>
                </emma:interpretation>
                <emma:interpretation id="interp2" emma:lang="en-US" emma:confidence="0">
                  <emma:literal>O</emma:literal>
                </emma:interpretation>
                <emma:interpretation id="interp3" emma:lang="en-US" emma:confidence="0">
                  <emma:literal>D</emma:literal>
                </emma:interpretation>
                <emma:interpretation id="interp4" emma:lang="en-US" emma:confidence="0">
                  <emma:literal>6</emma:literal>
                </emma:interpretation>
              </emma:one-of>
            </emma:emma>
          </inkml:annotationXML>
          <inkml:trace contextRef="#ctx0" brushRef="#br0">-1880 8427 1,'-23'-10'29,"-2"18"-1,1 26-13,-11 8-1,10 29 0,-27 114 9,31-78-14,19 18-2,5-12 0,21-4-2,7-24 0,20-19-1,6-31-2,13-31 0,6-32 0,3-28 1,-5-26-2,-4-16 0,-16-13 0,-19 0-1,-18 3 1,-24 16 0,-21 13-1,-17 23 1,-17 24-1,-10 24 0,-1 22 0,3 19-1,8 22-4,6-1-27,21 14-6,7-13-2,12-15 1</inkml:trace>
        </inkml:traceGroup>
      </inkml:traceGroup>
    </inkml:traceGroup>
    <inkml:traceGroup>
      <inkml:annotationXML>
        <emma:emma xmlns:emma="http://www.w3.org/2003/04/emma" version="1.0">
          <emma:interpretation id="{966CB965-CB9B-4248-B47C-64FF2350A167}" emma:medium="tactile" emma:mode="ink">
            <msink:context xmlns:msink="http://schemas.microsoft.com/ink/2010/main" type="paragraph" rotatedBoundingBox="16393,11329 16872,14422 15973,14562 15494,11468" alignmentLevel="2"/>
          </emma:interpretation>
        </emma:emma>
      </inkml:annotationXML>
      <inkml:traceGroup>
        <inkml:annotationXML>
          <emma:emma xmlns:emma="http://www.w3.org/2003/04/emma" version="1.0">
            <emma:interpretation id="{FF0FFFEF-4487-41B7-A70B-72D29E76784D}" emma:medium="tactile" emma:mode="ink">
              <msink:context xmlns:msink="http://schemas.microsoft.com/ink/2010/main" type="line" rotatedBoundingBox="16393,11329 16872,14422 15973,14562 15494,11468"/>
            </emma:interpretation>
          </emma:emma>
        </inkml:annotationXML>
        <inkml:traceGroup>
          <inkml:annotationXML>
            <emma:emma xmlns:emma="http://www.w3.org/2003/04/emma" version="1.0">
              <emma:interpretation id="{8F7D6EDA-046F-4F08-A29C-481F3B365CEA}" emma:medium="tactile" emma:mode="ink">
                <msink:context xmlns:msink="http://schemas.microsoft.com/ink/2010/main" type="inkWord" rotatedBoundingBox="16393,11329 16872,14422 15973,14562 15494,11468"/>
              </emma:interpretation>
              <emma:one-of disjunction-type="recognition" id="oneOf1">
                <emma:interpretation id="interp5" emma:lang="en-US" emma:confidence="0">
                  <emma:literal>Angst:</emma:literal>
                </emma:interpretation>
                <emma:interpretation id="interp6" emma:lang="en-US" emma:confidence="0">
                  <emma:literal>Anglia:</emma:literal>
                </emma:interpretation>
                <emma:interpretation id="interp7" emma:lang="en-US" emma:confidence="0">
                  <emma:literal>Anita:</emma:literal>
                </emma:interpretation>
                <emma:interpretation id="interp8" emma:lang="en-US" emma:confidence="0">
                  <emma:literal>Anglo:</emma:literal>
                </emma:interpretation>
                <emma:interpretation id="interp9" emma:lang="en-US" emma:confidence="0">
                  <emma:literal>Pitta:</emma:literal>
                </emma:interpretation>
              </emma:one-of>
            </emma:emma>
          </inkml:annotationXML>
          <inkml:trace contextRef="#ctx0" brushRef="#br0" timeOffset="-2487.1421">-1802 5259 1,'-26'72'30,"0"12"-6,8 27-7,-3-3 0,20 8-4,1-18 0,25-6-4,5-28-3,24-19 0,9-36-1,22-35-1,2-32 0,5-19-2,-7-20-1,-11-7 1,-15-7-1,-21 1 0,-21 6-1,-26 19 1,-20 15-1,-17 23 0,-16 20 1,-7 24 0,-7 21-1,-4 24 0,4 25-2,0 12-18,13 27-16,0 7-3,4 2 1</inkml:trace>
          <inkml:trace contextRef="#ctx0" brushRef="#br0" timeOffset="309932.7272">-2631 8815 6,'0'0'31,"-18"-9"0,5-6-7,13 15-8,-14-4-3,14 4-3,0 0-4,0 0-1,0 0-2,0 0 0,18 3 0,-4 0-1,0-3 1,4 10-1,0-4 0,3 7 0,-2 1 0,2 5-1,0 4 1,-1 4-1,0-2 1,1-1-2,-4-1 1,-1-4 0,-1-5 0,-1-1-1,-14-13 2,19 13-1,-19-13 0,0 0 0,0 0 1,0 0 0,0 0-1,0 0 1,-3-21-1,3 21 0,-14-18 0,14 18 1,-18-25-2,10 11 0,-2-6 1,2 0-1,0-6 0,0-4 0,0-4 0,2-3 0,-1 1 0,3-3 0,-1 6 0,0 2 0,3 6 0,-1 9 0,3 16 1,-3-19-1,3 19 0,0 0 0,0 0 0,0 0 0,0 0 0,0 0 0,0 0-1,2 20 2,1-4-1,0 7 0,2 1 0,1 5 0,1 2 0,-1 3 0,-1 0 0,1-2 0,-2-2-1,-1-5 1,-2 3 0,1-6 0,-2-1 0,2-2-1,-1 2 0,1-1 1,1 3 0,-1-2-1,1-4 2,0 2-2,-3-19 2,3 24-1,-3-24 1,0 0 0,2 15-1,-2-15 1,0 0-2,0 0 2,0 0-1,0 0-1,0 0 1,0 0 0,0 0 0,0 0-1,0 0 2,0 0-1,0 0 0,0 0 0,-15-8 0,15 8 0,-9-18 2,9 18-2,-18-24 1,7 10-1,-4 1 0,-2 0 0,-1-3 0,-1 3 0,-4 4-2,1-4 4,-1 2-5,-1-2 4,2-1-1,1-2 0,2 3 0,3 0 0,16 13 0,-23-22 0,23 22 1,0 0-1,4-15-2,-4 15-2,32 21-16,-15-10-20,4 18-1,-5 14-2</inkml:trace>
          <inkml:trace contextRef="#ctx0" brushRef="#br0" timeOffset="-586.0335">-1644 6099 27,'-16'58'31,"-3"9"-16,10 38-2,-9 8-2,8 28 1,-11 3-2,6 21-2,-6-1-4,5 13 0,-2-1-2,7-5 0,-3-12 0,5-9-1,1-20-1,5-17 1,0-22 0,2-23 1,-4-20 0,3-15-1,2-33 0,0 0 1,-19-11-1,11-14 0,-2-10 0,2-4-1,-2-9-1,-1-6 1,1-1-1,-1-1 0,-1-2 0,0 2 1,0 7-1,0 7 1,2 7-1,2 8 0,2 13 1,6 14 0,3 28-1,4 9 0,3 9 2,2 13-1,1 3 1,2 3 1,-1-8-1,0-8 0,0-13 1,2-15 0,5-21 0,4-19-1,3-18 0,7-10 1,1-13-1,4-3 1,2 0-3,-1-4-9,1 19-26,-8 5-2,-7 4 0,-8 8-3</inkml:trace>
        </inkml:traceGroup>
      </inkml:traceGroup>
    </inkml:traceGroup>
    <inkml:traceGroup>
      <inkml:annotationXML>
        <emma:emma xmlns:emma="http://www.w3.org/2003/04/emma" version="1.0">
          <emma:interpretation id="{8F9910E2-FBB7-4D50-971A-424E7CB673AB}" emma:medium="tactile" emma:mode="ink">
            <msink:context xmlns:msink="http://schemas.microsoft.com/ink/2010/main" type="paragraph" rotatedBoundingBox="14746,11075 16805,14250 15806,14898 13747,11722" alignmentLevel="1"/>
          </emma:interpretation>
        </emma:emma>
      </inkml:annotationXML>
      <inkml:traceGroup>
        <inkml:annotationXML>
          <emma:emma xmlns:emma="http://www.w3.org/2003/04/emma" version="1.0">
            <emma:interpretation id="{CE7C9A85-D54E-45B2-B942-1EA383BF4CE4}" emma:medium="tactile" emma:mode="ink">
              <msink:context xmlns:msink="http://schemas.microsoft.com/ink/2010/main" type="line" rotatedBoundingBox="14746,11075 16805,14250 15806,14898 13747,11722"/>
            </emma:interpretation>
          </emma:emma>
        </inkml:annotationXML>
        <inkml:traceGroup>
          <inkml:annotationXML>
            <emma:emma xmlns:emma="http://www.w3.org/2003/04/emma" version="1.0">
              <emma:interpretation id="{57E79CEE-F3EA-4ECD-A535-AC60A5162CA3}" emma:medium="tactile" emma:mode="ink">
                <msink:context xmlns:msink="http://schemas.microsoft.com/ink/2010/main" type="inkWord" rotatedBoundingBox="16237,13374 16805,14250 15806,14898 15238,14022"/>
              </emma:interpretation>
              <emma:one-of disjunction-type="recognition" id="oneOf2">
                <emma:interpretation id="interp10" emma:lang="en-US" emma:confidence="0">
                  <emma:literal>is</emma:literal>
                </emma:interpretation>
                <emma:interpretation id="interp11" emma:lang="en-US" emma:confidence="0">
                  <emma:literal>A *O</emma:literal>
                </emma:interpretation>
                <emma:interpretation id="interp12" emma:lang="en-US" emma:confidence="0">
                  <emma:literal>A *0</emma:literal>
                </emma:interpretation>
                <emma:interpretation id="interp13" emma:lang="en-US" emma:confidence="0">
                  <emma:literal>is.</emma:literal>
                </emma:interpretation>
                <emma:interpretation id="interp14" emma:lang="en-US" emma:confidence="0">
                  <emma:literal>A PO</emma:literal>
                </emma:interpretation>
              </emma:one-of>
            </emma:emma>
          </inkml:annotationXML>
          <inkml:trace contextRef="#ctx0" brushRef="#br0" timeOffset="-5601.3203">-3315 3968 7,'-35'52'27,"2"17"-4,-3 4-4,18 18-3,-5-7-3,29 8-3,4-22-2,26-7-2,12-28-1,22-20 0,9-26-2,8-21 1,3-27-2,-1-18 0,57-111 2,-95 88-3,-23 10 0,-18 4 0,-18 12 0,-22 14 0,-18 22 0,-19 17 0,-13 23-1,-10 19 0,-3 25 0,6 24-4,3 11-18,18 22-14,13 5-2,19 2-3</inkml:trace>
        </inkml:traceGroup>
      </inkml:traceGroup>
    </inkml:traceGroup>
  </inkml:traceGroup>
</inkml:ink>
</file>

<file path=ppt/ink/ink29.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30:21.08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A7DCBA5-5F11-46C6-AC8B-47E9867862FC}" emma:medium="tactile" emma:mode="ink">
          <msink:context xmlns:msink="http://schemas.microsoft.com/ink/2010/main" type="writingRegion" rotatedBoundingBox="14577,9006 15327,9006 15327,9842 14577,9842"/>
        </emma:interpretation>
      </emma:emma>
    </inkml:annotationXML>
    <inkml:traceGroup>
      <inkml:annotationXML>
        <emma:emma xmlns:emma="http://www.w3.org/2003/04/emma" version="1.0">
          <emma:interpretation id="{032472B5-B8EB-48BE-BD32-0E241E53A5B0}" emma:medium="tactile" emma:mode="ink">
            <msink:context xmlns:msink="http://schemas.microsoft.com/ink/2010/main" type="paragraph" rotatedBoundingBox="14577,9006 15327,9006 15327,9842 14577,9842" alignmentLevel="1"/>
          </emma:interpretation>
        </emma:emma>
      </inkml:annotationXML>
      <inkml:traceGroup>
        <inkml:annotationXML>
          <emma:emma xmlns:emma="http://www.w3.org/2003/04/emma" version="1.0">
            <emma:interpretation id="{13216D1D-F99E-457E-A566-DDB99EBA1D28}" emma:medium="tactile" emma:mode="ink">
              <msink:context xmlns:msink="http://schemas.microsoft.com/ink/2010/main" type="line" rotatedBoundingBox="14577,9006 15327,9006 15327,9842 14577,9842"/>
            </emma:interpretation>
          </emma:emma>
        </inkml:annotationXML>
        <inkml:traceGroup>
          <inkml:annotationXML>
            <emma:emma xmlns:emma="http://www.w3.org/2003/04/emma" version="1.0">
              <emma:interpretation id="{4342CD59-304B-4C75-84B3-8201AD3136AD}" emma:medium="tactile" emma:mode="ink">
                <msink:context xmlns:msink="http://schemas.microsoft.com/ink/2010/main" type="inkWord" rotatedBoundingBox="14577,9006 15327,9006 15327,9842 14577,9842"/>
              </emma:interpretation>
              <emma:one-of disjunction-type="recognition" id="oneOf0">
                <emma:interpretation id="interp0" emma:lang="en-US" emma:confidence="0">
                  <emma:literal>0</emma:literal>
                </emma:interpretation>
                <emma:interpretation id="interp1" emma:lang="en-US" emma:confidence="0">
                  <emma:literal>O</emma:literal>
                </emma:interpretation>
                <emma:interpretation id="interp2" emma:lang="en-US" emma:confidence="0">
                  <emma:literal>o</emma:literal>
                </emma:interpretation>
                <emma:interpretation id="interp3" emma:lang="en-US" emma:confidence="0">
                  <emma:literal>•</emma:literal>
                </emma:interpretation>
                <emma:interpretation id="interp4" emma:lang="en-US" emma:confidence="0">
                  <emma:literal>D</emma:literal>
                </emma:interpretation>
              </emma:one-of>
            </emma:emma>
          </inkml:annotationXML>
          <inkml:trace contextRef="#ctx0" brushRef="#br0">-1693 8998 4,'-10'24'17,"0"-6"-2,0-5-2,10-13-2,-14 11-2,14-11-2,0-22-1,6 1-2,-1-11-2,6-1 0,-1-7-2,3-2 0,1 0-1,0 4 2,0 6-1,-3 10 1,-4 4 2,-7 18 0,0 0 0,0 0 0,2 26 0,-12 4 0,-7-1 1,0 9-2,-4 2 0,-3 5-1,0-5 1,2-2-1,-1-8 1,7-5-2,3-6 1,3-6 0,10-13-1,-1-21 0,6-7 0,9-11 0,3-9 0,3-6 0,0-5-1,3-2 1,-2 7 0,-4 10 0,-3 10 0,-5 16 0,-9 18 0,-3 13 0,-8 16 0,-6 13 0,-4 4 2,-6 8-1,-1 4 0,-1-1 0,1-8 0,2-7 0,5-11 1,4-8-2,5-7 1,12-16-1,0 0 0,-2-32 1,11-2-2,6-9 1,2-6 0,1-6 0,1-1-1,-3 6 1,-2 8 0,-2 9-1,-4 9 1,-8 24 0,0 0 0,-15 10 0,-1 19 0,-2 10 0,-3 3 2,-2 6-2,-2-1 1,3-2-1,1-5 1,5-12 0,5-5 0,11-23-1,0 0 0,0 0 0,-4-20 0,12-9 0,5-10 0,-1-3 0,1-6-1,1 2 1,-3 6-1,-4 6 1,-2 10 0,-5 24 0,0 0-1,-22 23 1,6 13 1,-3 12 0,0 3 0,-2 5-1,2-1 1,3-6-1,6-10 1,4-11 0,6-12-1,0-16 0,18-7 1,-1-14-1,6-8-1,2-4 1,4-4 0,2 1-1,-3 4 0,-1 9 1,-7 14-1,-5 14 1,-8 19 1,-10 11-1,-9 7 1,-4 5-1,-3 1 1,-2-2-1,1-5 1,3-9-1,3-13 0,6-5 0,8-14 0,0 0 0,0 0 0,16-7 0,1-8 0,4-9-1,2-4 2,2-3-1,-1 1 1,0-1-2,-3 7 2,-6 2-1,-3 8 0,-12 14 0,0 0 0,2 19 0,-9 2-1,-1 4 1,-3 5 0,1 1 0,0-3 0,3-3 0,0-9-1,7-16 1,0 13 1,0-13-1,16-32 0,-2 3 0,2-8-1,4-3 1,1-2 0,0-2 0,0 2-1,-3 8 1,-1 10-1,-5 4 1,-12 20 0,5-17 1,-5 17-1,-17 6 0,0 4 0,-2 5 0,-2 5 1,-2 2-1,4 2 1,2 0-1,4-1 2,5-4-2,4-1 1,4-18-1,0 0 0,18 3 0,-6-19-1,7-9 1,2-9-1,1-5 2,2-5-2,0 0 1,-2 4-1,-5 5 2,-6 7-1,-5 10 0,-6 18 0,-13-6 0,-5 17-1,-4 10 1,-4 7 0,-2 6-1,0 5 2,2 4-1,3 6 1,4-1-1,6-4 0,6-2 0,5-5 1,7-8-1,3-5 0,5-12 0,5-14 0,7-17 0,2-9 1,2-11 0,2-5-2,0-10 2,-3-3-2,-5-2 1,-5 4-1,-8 7 1,-9 6-1,-9 6 1,-9 8 0,-7 11-1,-5 9 1,-7 12 0,-4 11 0,-2 12 0,0 6-1,2 12 1,4 5 1,3 3-1,8 3 0,5-1 0,9-5 1,7-4-1,7-5 1,7-6-1,8-11 0,6-9 0,5-11 0,6-11 1,5-14-1,0-8 0,3-10-1,-4-6 1,-4-3 0,-7-3 0,-5 0 0,-8 5 0,-7 6 0,-9 5 0,-7 4 0,-8 7 0,-6 5 0,-5 9 0,-5 6-1,-5 8 1,-2 10-1,-2 10 1,2 6-1,2 8 1,6 7 1,6 4-2,7-2 1,9-1 0,9-1 1,6-7-1,11-6 1,4-7-1,6-7 0,1-6 0,3-8 1,1-7-1,-1-7 0,-2-9 1,-3-9-2,-3-7 2,0-10-2,-6-7 1,-3-2-1,-6-5 1,-4 2 0,-5 2-1,-5 8 2,-6 6-1,-5 16-1,-6 11 1,-2 15-1,0 13 1,-6 13-1,3 9 1,-2 10-1,5 9 1,4 4 1,4 4-1,6-5 1,5 1 0,11-6 0,6-7 0,4-8 0,8-10 0,3-14 0,8-16 0,1-10 0,3-16 0,-3-13 0,0-9 0,-4-9-1,-4-2 1,-7-2-1,-9-3 0,-7 5-1,-10 8 1,-6 5 0,-12 10 0,-4 12 0,-7 9-1,-3 14 1,-6 16-1,1 11 0,-2 13 1,1 12-1,5 9 1,4 9 0,4 4-1,7-3 2,9-2-1,8-4 0,7-8-1,5-8 2,9-8-1,6-13 0,7-8 1,4-11-1,4-11 1,3-11 0,2-15-1,1-11 1,1-7 0,-5-8-1,-5-8 0,-7 1 0,-7 1 0,-8 3 0,-8 10 0,-9 6-1,-7 9 1,-9 15-1,-5 11 1,-3 15-1,-5 13 1,-2 13-1,0 12 0,1 10 2,4 9-2,2 4 1,7 2 0,6-2 1,8-7-1,8-8 1,8-8-1,7-13 0,11-13 1,5-16 0,6-15-1,3-12 2,1-14-2,1-9 0,-4-5 1,-5-7-1,-10 1 0,-7 3 0,-10 5 0,-8 5 0,-11 9 0,-8 9 0,-6 9 0,-6 12 0,-2 11-1,2 14 0,1 14 1,6 19 0,6 13 0,8 10 0,7 4-4,24 5-30,21 17-39</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29:19.639"/>
    </inkml:context>
    <inkml:brush xml:id="br0">
      <inkml:brushProperty name="width" value="0.06667" units="cm"/>
      <inkml:brushProperty name="height" value="0.06667" units="cm"/>
      <inkml:brushProperty name="fitToCurve" value="1"/>
    </inkml:brush>
  </inkml:definitions>
  <inkml:trace contextRef="#ctx0" brushRef="#br0">301 46 16,'-3'-21'23,"3"21"-2,-8-26-3,8 26-3,-9 24-3,12 17-3,-7 5-2,6 21-2,-6 13-1,6 22-1,-5 14 1,3 19-1,-3 6-1,2 13 1,-2 3-1,1 6 0,2 2 0,3 3 1,0-7-3,4-5 2,2-5-2,0-5 2,1-8-2,1-2 1,-5-13 0,0-7-1,-4-13 1,-2-7 1,-1-13-1,0-9 0,-5-8 1,-2-12-1,2-5 2,0-6-2,2-2 0,0-5-1,1 1 2,2 0-2,-1 1 0,4-3 1,-1 0-2,2-1 2,-2-2-1,2-3 0,0 0 0,0-2 1,-2-3-1,1 1 0,-1-1 0,0-1 0,1 3 0,-1-1 0,1 0 0,-1 0 0,0-3 0,-1-1 0,2-4 0,-2-4 0,0-13 1,0 18-1,0-18 1,0 0-1,0 0 1,0 0-1,0 0 1,0 0-1,0 0 0,-14-7 1,14 7-1,-9-13 0,9 13 0,-14-19 0,3 3-1,-2-5 1,-2-4 0,-5-5-1,-4-10 0,-4 0 1,-3-1-1,2 1 1,0 3-1,2 7 0,4 3 1,5 9-1,18 18 0,-17-11 1,17 11-1,9 12 0,3 5 1,7 7 0,3 8-1,5 7 2,4 6-1,1 5 0,2 2 1,-2 1-1,-4-5 0,0-6 0,-7-10 1,-1-7-1,-5-17 1,-1-13 0,-1-16-1,0-17 0,-1-11 2,1-10-2,5-4 1,0-4-1,3 11-3,-2-1-25,7 28-11,-2 12-1,-3 14-1</inkml:trace>
</inkml:ink>
</file>

<file path=ppt/ink/ink30.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31:56.904"/>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2B04C2B8-233D-4477-9E5B-348F58ED2F4D}" emma:medium="tactile" emma:mode="ink">
          <msink:context xmlns:msink="http://schemas.microsoft.com/ink/2010/main" type="inkDrawing" rotatedBoundingBox="15201,8764 16896,7273 17180,7595 15485,9087" semanticType="strikethrough" shapeName="Other">
            <msink:sourceLink direction="with" ref="{565BDB7C-45BD-406C-93CD-55940B4B4938}"/>
          </msink:context>
        </emma:interpretation>
      </emma:emma>
    </inkml:annotationXML>
    <inkml:trace contextRef="#ctx0" brushRef="#br0">-1018 2182 15,'0'0'19,"0"0"-2,0 0-4,0 0-2,0 0-4,0 0 0,0 0-2,0 0 0,0 0-1,0 0-1,0 18 1,0-18-1,-17 25 0,-1-10 0,-2 12 1,-8-2-2,-3 9 1,-7-1 0,-1 6-1,-6-2 0,-1 2-1,1-6 1,0 2-1,0-3 0,3 0 1,0-1-2,2 3 1,2-1 0,2 1 0,-3 1 0,1 1-1,0 2 2,1 0-2,1-1 0,1-3 1,2 1-1,2-3 0,3-4 0,3 0 0,1-2 0,0 0 0,-1-1 0,-2 1 0,-1 0 0,2-1 0,-4 0 0,2-3 1,0-1-1,1-1 0,1-2 0,3-1 0,1-3-1,1 1 1,1 0 0,2 1 0,1-1 0,1-2 0,5-1 0,11-12 0,-19 18 0,19-18 0,-16 17 0,16-17 0,-15 17 0,15-17 0,-19 20 0,19-20 0,-16 18 0,16-18 0,-16 15 0,16-15 0,0 0 0,-15 14 0,15-14 0,0 0 0,-12 14 0,12-14 0,0 0 0,-14 14 0,14-14 0,0 0 1,-16 14-2,16-14 1,0 0 1,-13 11-1,13-11 0,0 0 1,0 0-1,0 0 1,-4-19 0,5 6-1,2-1 1,0-4-1,-2-3 0,2-3 0,0-1 0,0-2 0,-1 0 0,4-1-1,0-2 2,2 1-2,2 0 2,1 3-1,-1 4 0,0 2 0,0 5-1,-10 15 1,12-13 0,-12 13 0,0 23 0,-4-2 0,-4 4 0,-2 7 1,-1 3-1,-2 1 1,-3 1-1,2-2 1,0-3-1,2-1 1,0-1-1,1 0 1,1-2 0,1-3-1,0-3 1,2-2 0,2-5 0,-1-2-1,6-13 2,-4 14-2,4-14 1,0 0 1,0 0-1,0 0 2,17-6-3,-1 0 2,5-6-1,6-2 0,4 0 0,4 0 0,2-1 0,3 2-1,4 6-2,-13-6-28,4 16-8,-10-1-3,-5-4 0</inkml:trace>
  </inkml:traceGroup>
</inkml:ink>
</file>

<file path=ppt/ink/ink31.xml><?xml version="1.0" encoding="utf-8"?>
<inkml:ink xmlns:inkml="http://www.w3.org/2003/InkML">
  <inkml:definitions>
    <inkml:context xml:id="ctx0">
      <inkml:inkSource xml:id="inkSrc0">
        <inkml:traceFormat>
          <inkml:channel name="X" type="integer" max="16520" units="in"/>
          <inkml:channel name="Y" type="integer" max="26312" units="in"/>
          <inkml:channel name="F" type="integer" max="255" units="dev"/>
        </inkml:traceFormat>
        <inkml:channelProperties>
          <inkml:channelProperty channel="X" name="resolution" value="2540.36597" units="1/in"/>
          <inkml:channelProperty channel="Y" name="resolution" value="2540.01343" units="1/in"/>
          <inkml:channelProperty channel="F" name="resolution" value="3.92127E-7" units="1/dev"/>
        </inkml:channelProperties>
      </inkml:inkSource>
      <inkml:timestamp xml:id="ts0" timeString="2011-06-06T14:37:29.130"/>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49665DAD-EE7C-4439-AE98-CB52B2EB3D6E}" emma:medium="tactile" emma:mode="ink">
          <msink:context xmlns:msink="http://schemas.microsoft.com/ink/2010/main" type="writingRegion" rotatedBoundingBox="16079,8169 16352,8169 16352,8439 16079,8439"/>
        </emma:interpretation>
      </emma:emma>
    </inkml:annotationXML>
    <inkml:traceGroup>
      <inkml:annotationXML>
        <emma:emma xmlns:emma="http://www.w3.org/2003/04/emma" version="1.0">
          <emma:interpretation id="{1F11FD08-720A-47EF-9C9E-727D95368B1C}" emma:medium="tactile" emma:mode="ink">
            <msink:context xmlns:msink="http://schemas.microsoft.com/ink/2010/main" type="paragraph" rotatedBoundingBox="16079,8169 16352,8169 16352,8439 16079,8439" alignmentLevel="1"/>
          </emma:interpretation>
        </emma:emma>
      </inkml:annotationXML>
      <inkml:traceGroup>
        <inkml:annotationXML>
          <emma:emma xmlns:emma="http://www.w3.org/2003/04/emma" version="1.0">
            <emma:interpretation id="{0E60D4ED-B91D-49BF-9A0C-0835EA0B78A8}" emma:medium="tactile" emma:mode="ink">
              <msink:context xmlns:msink="http://schemas.microsoft.com/ink/2010/main" type="line" rotatedBoundingBox="16079,8169 16352,8169 16352,8439 16079,8439"/>
            </emma:interpretation>
          </emma:emma>
        </inkml:annotationXML>
        <inkml:traceGroup>
          <inkml:annotationXML>
            <emma:emma xmlns:emma="http://www.w3.org/2003/04/emma" version="1.0">
              <emma:interpretation id="{A8D773D6-A4E2-4A63-8FA9-5DB7E551021B}" emma:medium="tactile" emma:mode="ink">
                <msink:context xmlns:msink="http://schemas.microsoft.com/ink/2010/main" type="inkWord" rotatedBoundingBox="16079,8169 16352,8169 16352,8439 16079,8439"/>
              </emma:interpretation>
              <emma:one-of disjunction-type="recognition" id="oneOf0">
                <emma:interpretation id="interp0" emma:lang="en-US" emma:confidence="1">
                  <emma:literal>C</emma:literal>
                </emma:interpretation>
                <emma:interpretation id="interp1" emma:lang="en-US" emma:confidence="0">
                  <emma:literal>c</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emma:literal>
                </emma:interpretation>
              </emma:one-of>
            </emma:emma>
          </inkml:annotationXML>
          <inkml:trace contextRef="#ctx0" brushRef="#br0">231 24 17,'0'0'22,"1"-9"0,-1 9-3,-1-7-3,1 7-4,-7-7-1,-1 8-3,8-1-1,-16-2-1,6 1-2,-5 6 0,0-1-1,-5 5-1,2 0 0,-2 3 0,0 1-1,1 3 1,2 0 0,1 1-1,6 0 1,0 2-1,4 0 0,2 2 0,4-2 1,4 0-1,5-2-1,2-1 0,6-4 1,7-5-1,6-4-1,7-7-6,-1 2-31,2-6 0,-3-2-2,-3 2 0</inkml:trace>
        </inkml:traceGroup>
      </inkml:traceGroup>
    </inkml:traceGroup>
  </inkml:traceGroup>
</inkml:ink>
</file>

<file path=ppt/ink/ink32.xml><?xml version="1.0" encoding="utf-8"?>
<inkml:ink xmlns:inkml="http://www.w3.org/2003/InkML">
  <inkml:definitions>
    <inkml:context xml:id="ctx0">
      <inkml:inkSource xml:id="inkSrc0">
        <inkml:traceFormat>
          <inkml:channel name="X" type="integer" max="16520" units="in"/>
          <inkml:channel name="Y" type="integer" max="26312" units="in"/>
          <inkml:channel name="F" type="integer" max="255" units="dev"/>
        </inkml:traceFormat>
        <inkml:channelProperties>
          <inkml:channelProperty channel="X" name="resolution" value="2540.36597" units="1/in"/>
          <inkml:channelProperty channel="Y" name="resolution" value="2540.01343" units="1/in"/>
          <inkml:channelProperty channel="F" name="resolution" value="3.92127E-7" units="1/dev"/>
        </inkml:channelProperties>
      </inkml:inkSource>
      <inkml:timestamp xml:id="ts0" timeString="2011-06-06T14:37:29.822"/>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12A7DB15-4EC8-4A58-989F-BC12F4D4B8FE}" emma:medium="tactile" emma:mode="ink">
          <msink:context xmlns:msink="http://schemas.microsoft.com/ink/2010/main" type="writingRegion" rotatedBoundingBox="16735,9060 18429,9200 18392,9654 16697,9513"/>
        </emma:interpretation>
      </emma:emma>
    </inkml:annotationXML>
    <inkml:traceGroup>
      <inkml:annotationXML>
        <emma:emma xmlns:emma="http://www.w3.org/2003/04/emma" version="1.0">
          <emma:interpretation id="{6923C7D3-B7D5-4718-8835-C40E43DBFEDE}" emma:medium="tactile" emma:mode="ink">
            <msink:context xmlns:msink="http://schemas.microsoft.com/ink/2010/main" type="paragraph" rotatedBoundingBox="16735,9060 18429,9200 18392,9654 16697,9513" alignmentLevel="1"/>
          </emma:interpretation>
        </emma:emma>
      </inkml:annotationXML>
      <inkml:traceGroup>
        <inkml:annotationXML>
          <emma:emma xmlns:emma="http://www.w3.org/2003/04/emma" version="1.0">
            <emma:interpretation id="{6E74BFEB-3375-48AB-92F6-5C53FDB1F91E}" emma:medium="tactile" emma:mode="ink">
              <msink:context xmlns:msink="http://schemas.microsoft.com/ink/2010/main" type="line" rotatedBoundingBox="16735,9060 18429,9200 18392,9654 16697,9513"/>
            </emma:interpretation>
          </emma:emma>
        </inkml:annotationXML>
        <inkml:traceGroup>
          <inkml:annotationXML>
            <emma:emma xmlns:emma="http://www.w3.org/2003/04/emma" version="1.0">
              <emma:interpretation id="{6B58CDEE-4F93-4816-BCC7-D8866C9A6B74}" emma:medium="tactile" emma:mode="ink">
                <msink:context xmlns:msink="http://schemas.microsoft.com/ink/2010/main" type="inkWord" rotatedBoundingBox="16735,9060 16974,9079 16936,9533 16697,9513"/>
              </emma:interpretation>
              <emma:one-of disjunction-type="recognition" id="oneOf0">
                <emma:interpretation id="interp0" emma:lang="en-US" emma:confidence="0">
                  <emma:literal>B.</emma:literal>
                </emma:interpretation>
                <emma:interpretation id="interp1" emma:lang="en-US" emma:confidence="0">
                  <emma:literal>13,</emma:literal>
                </emma:interpretation>
                <emma:interpretation id="interp2" emma:lang="en-US" emma:confidence="0">
                  <emma:literal>B,</emma:literal>
                </emma:interpretation>
                <emma:interpretation id="interp3" emma:lang="en-US" emma:confidence="0">
                  <emma:literal>As</emma:literal>
                </emma:interpretation>
                <emma:interpretation id="interp4" emma:lang="en-US" emma:confidence="0">
                  <emma:literal>13.</emma:literal>
                </emma:interpretation>
              </emma:one-of>
            </emma:emma>
          </inkml:annotationXML>
          <inkml:trace contextRef="#ctx0" brushRef="#br0">-1314-133 0,'0'0'34,"0"0"-2,0 0 4,-12 14-27,12-2 0,-7 11-1,3-1-1,-5 10-3,2 2 0,-3 4-1,1-3-1,-1-1-1,1-4 0,1-4-1,1-4-2,5-8-4,-4-2-5,6-12-17,0 0-8,0 0 0</inkml:trace>
          <inkml:trace contextRef="#ctx0" brushRef="#br0" timeOffset="2652.1517">-1381 224 8,'0'0'31,"0"0"1,-5 7-18,5-7-3,0 0 0,12 7-3,-9 1-1,5-4-2,1 4-9,0 0-27,-3 3-3,2-1-1</inkml:trace>
          <inkml:trace contextRef="#ctx0" brushRef="#br0" timeOffset="555.0318">-1335-125 17,'4'-9'33,"4"0"-2,7 0-16,-6 7-7,9-7 1,-5 10-1,4-2-2,-2 6-2,2 2-1,-5 4 0,-1 2-1,-3 3 0,-1 1-2,-4 0 2,-3-1-1,-5 0-1,-2-2 1,-1 0-1,-3-3 0,-2-1 0,-1-1 1,-1 0-1,3 0-1,-1-1 1,2-1 0,4 0 0,2 1 0,3-1-1,6 1 1,3-1 0,4-2 0,6 2 0,2-2 0,0 1 0,0 2 1,-2 2 0,-4 0 0,-8 5 1,-4 1-1,-10 4 0,-4 0 1,-7 1-1,-3-2 1,-4-3-2,-2-2-2,5-11-33,3 1-3,7-6 1,5-3-1</inkml:trace>
        </inkml:traceGroup>
        <inkml:traceGroup>
          <inkml:annotationXML>
            <emma:emma xmlns:emma="http://www.w3.org/2003/04/emma" version="1.0">
              <emma:interpretation id="{2F4A90E7-8DA9-476B-BF35-731109221E9C}" emma:medium="tactile" emma:mode="ink">
                <msink:context xmlns:msink="http://schemas.microsoft.com/ink/2010/main" type="inkWord" rotatedBoundingBox="18146,9214 18426,9237 18392,9650 18112,9627"/>
              </emma:interpretation>
              <emma:one-of disjunction-type="recognition" id="oneOf1">
                <emma:interpretation id="interp5" emma:lang="en-US" emma:confidence="1">
                  <emma:literal>A</emma:literal>
                </emma:interpretation>
                <emma:interpretation id="interp6" emma:lang="en-US" emma:confidence="0">
                  <emma:literal>7</emma:literal>
                </emma:interpretation>
                <emma:interpretation id="interp7" emma:lang="en-US" emma:confidence="0">
                  <emma:literal>f</emma:literal>
                </emma:interpretation>
                <emma:interpretation id="interp8" emma:lang="en-US" emma:confidence="0">
                  <emma:literal>4</emma:literal>
                </emma:interpretation>
                <emma:interpretation id="interp9" emma:lang="en-US" emma:confidence="0">
                  <emma:literal>Z</emma:literal>
                </emma:interpretation>
              </emma:one-of>
            </emma:emma>
          </inkml:annotationXML>
          <inkml:trace contextRef="#ctx0" brushRef="#br0" timeOffset="1548.0886">72 74 2,'11'-7'32,"-11"7"1,3 15-20,2-5 2,-10 12-2,3-2-4,-9 11-2,2-3-2,-5 6-2,2-4-1,-1-3 0,3-4-1,1-5 1,3-6-1,6-12 1,0 0-1,0 0 1,15-20-1,-1-4 0,5-8 0,2-5-1,3-3 0,2-2 0,2 1 0,-2 4 0,-1 6 1,-3 9-1,1 11 0,-3 11 2,-4 8-1,-5 12 1,-5 7-1,-4 8 0,-3 5 0,-4 3 0,-4 2 0,-3-1-3,-1-2 0,6-7-10,-4-3-25,3-9 0,0-5-1</inkml:trace>
          <inkml:trace contextRef="#ctx0" brushRef="#br0" timeOffset="1745.0998">116 254 0,'4'-10'37,"6"0"-2,4 3 3,3 1-22,7-1-9,4 6-12,1 0-25,-3 3-6,-2-1 0</inkml:trace>
        </inkml:traceGroup>
      </inkml:traceGroup>
    </inkml:traceGroup>
  </inkml:traceGroup>
</inkml:ink>
</file>

<file path=ppt/ink/ink33.xml><?xml version="1.0" encoding="utf-8"?>
<inkml:ink xmlns:inkml="http://www.w3.org/2003/InkML">
  <inkml:definitions>
    <inkml:context xml:id="ctx0">
      <inkml:inkSource xml:id="inkSrc0">
        <inkml:traceFormat>
          <inkml:channel name="X" type="integer" max="16520" units="in"/>
          <inkml:channel name="Y" type="integer" max="26312" units="in"/>
          <inkml:channel name="F" type="integer" max="255" units="dev"/>
        </inkml:traceFormat>
        <inkml:channelProperties>
          <inkml:channelProperty channel="X" name="resolution" value="2540.36597" units="1/in"/>
          <inkml:channelProperty channel="Y" name="resolution" value="2540.01343" units="1/in"/>
          <inkml:channelProperty channel="F" name="resolution" value="3.92127E-7" units="1/dev"/>
        </inkml:channelProperties>
      </inkml:inkSource>
      <inkml:timestamp xml:id="ts0" timeString="2011-06-06T14:37:35.802"/>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154CE31D-31F2-4C9F-8CA7-2501932ADACB}" emma:medium="tactile" emma:mode="ink">
          <msink:context xmlns:msink="http://schemas.microsoft.com/ink/2010/main" type="writingRegion" rotatedBoundingBox="14290,12272 16223,12432 16190,12838 14257,12678"/>
        </emma:interpretation>
      </emma:emma>
    </inkml:annotationXML>
    <inkml:traceGroup>
      <inkml:annotationXML>
        <emma:emma xmlns:emma="http://www.w3.org/2003/04/emma" version="1.0">
          <emma:interpretation id="{31C185CD-FA8E-4C83-9964-6C65ABD3AA72}" emma:medium="tactile" emma:mode="ink">
            <msink:context xmlns:msink="http://schemas.microsoft.com/ink/2010/main" type="paragraph" rotatedBoundingBox="14290,12272 16223,12432 16190,12838 14257,12678" alignmentLevel="1"/>
          </emma:interpretation>
        </emma:emma>
      </inkml:annotationXML>
      <inkml:traceGroup>
        <inkml:annotationXML>
          <emma:emma xmlns:emma="http://www.w3.org/2003/04/emma" version="1.0">
            <emma:interpretation id="{0509503E-63A3-4D60-A85A-BE3388FDA965}" emma:medium="tactile" emma:mode="ink">
              <msink:context xmlns:msink="http://schemas.microsoft.com/ink/2010/main" type="line" rotatedBoundingBox="14290,12272 16223,12432 16190,12838 14257,12678"/>
            </emma:interpretation>
          </emma:emma>
        </inkml:annotationXML>
        <inkml:traceGroup>
          <inkml:annotationXML>
            <emma:emma xmlns:emma="http://www.w3.org/2003/04/emma" version="1.0">
              <emma:interpretation id="{C9A3F1FB-33B8-4B36-9266-DA45EC147ED3}" emma:medium="tactile" emma:mode="ink">
                <msink:context xmlns:msink="http://schemas.microsoft.com/ink/2010/main" type="inkWord" rotatedBoundingBox="14290,12272 14578,12296 14545,12702 14257,12678"/>
              </emma:interpretation>
              <emma:one-of disjunction-type="recognition" id="oneOf0">
                <emma:interpretation id="interp0" emma:lang="en-US" emma:confidence="1">
                  <emma:literal>A</emma:literal>
                </emma:interpretation>
                <emma:interpretation id="interp1" emma:lang="en-US" emma:confidence="0">
                  <emma:literal>a</emma:literal>
                </emma:interpretation>
                <emma:interpretation id="interp2" emma:lang="en-US" emma:confidence="0">
                  <emma:literal>J</emma:literal>
                </emma:interpretation>
                <emma:interpretation id="interp3" emma:lang="en-US" emma:confidence="0">
                  <emma:literal>t</emma:literal>
                </emma:interpretation>
                <emma:interpretation id="interp4" emma:lang="en-US" emma:confidence="0">
                  <emma:literal>#</emma:literal>
                </emma:interpretation>
              </emma:one-of>
            </emma:emma>
          </inkml:annotationXML>
          <inkml:trace contextRef="#ctx0" brushRef="#br0">31 255 10,'-3'12'24,"-2"3"-8,-2 2-1,4-4-1,-4 2-3,6-8-1,-5 4-2,6-11-1,0 0 0,0 0-2,6-16 0,3-4-2,0-4 0,5-7 0,1-1-1,3-6 1,1 0-1,2 1 1,-1 4-1,2 4-1,-4 7 1,2 5-2,-3 9 1,-1 7 0,-4 12 1,-2 7-2,-5 9 2,-4 6-1,-2 6 1,-3 2 0,-1 3-1,-4-3-2,1-3 0,-2-2-3,6-10-13,-3-1-19,2-9-3,1-5 6</inkml:trace>
          <inkml:trace contextRef="#ctx0" brushRef="#br0" timeOffset="201.0115">114 226 18,'-3'-9'34,"3"9"0,13-12 2,-1 8-23,10-5-8,3 6-1,5-1-34,0 2-3,2-4-3,-4 3-1</inkml:trace>
        </inkml:traceGroup>
        <inkml:traceGroup>
          <inkml:annotationXML>
            <emma:emma xmlns:emma="http://www.w3.org/2003/04/emma" version="1.0">
              <emma:interpretation id="{BE10D1A6-7FA9-4382-B08F-B77498AE0D51}" emma:medium="tactile" emma:mode="ink">
                <msink:context xmlns:msink="http://schemas.microsoft.com/ink/2010/main" type="inkWord" rotatedBoundingBox="15990,12413 16223,12432 16190,12831 15957,12811"/>
              </emma:interpretation>
              <emma:one-of disjunction-type="recognition" id="oneOf1">
                <emma:interpretation id="interp5" emma:lang="en-US" emma:confidence="1">
                  <emma:literal>A</emma:literal>
                </emma:interpretation>
                <emma:interpretation id="interp6" emma:lang="en-US" emma:confidence="0">
                  <emma:literal>t</emma:literal>
                </emma:interpretation>
                <emma:interpretation id="interp7" emma:lang="en-US" emma:confidence="0">
                  <emma:literal>f</emma:literal>
                </emma:interpretation>
                <emma:interpretation id="interp8" emma:lang="en-US" emma:confidence="0">
                  <emma:literal>N</emma:literal>
                </emma:interpretation>
                <emma:interpretation id="interp9" emma:lang="en-US" emma:confidence="0">
                  <emma:literal>R</emma:literal>
                </emma:interpretation>
              </emma:one-of>
            </emma:emma>
          </inkml:annotationXML>
          <inkml:trace contextRef="#ctx0" brushRef="#br0" timeOffset="1467.0839">1752 374 23,'-6'14'19,"1"3"-5,-4 7 1,4-5 0,-5 4-5,7-6-1,-6 1-1,7-9-1,-4-2-2,6-7 0,-1-7-2,5-8-1,0-5 1,4-7-2,3-7 0,3-2-2,4-6 2,4 0 0,1 2-1,2 3 1,0 5-1,-1 5 1,-1 12 0,-3 6 0,-4 10 0,-5 9 1,-5 10-1,-5 8 1,-6 7-1,-2 3 1,-4 2-1,1 1-1,-1-3 0,-1-1-3,7-10-12,-2-4-20,3-6-2,3-6 1</inkml:trace>
          <inkml:trace contextRef="#ctx0" brushRef="#br0" timeOffset="1665.0952">1815 364 22,'10'-8'34,"5"1"0,6 2-2,7 2-60,-2 3-2,5-6-2</inkml:trace>
        </inkml:traceGroup>
      </inkml:traceGroup>
    </inkml:traceGroup>
  </inkml:traceGroup>
</inkml:ink>
</file>

<file path=ppt/ink/ink34.xml><?xml version="1.0" encoding="utf-8"?>
<inkml:ink xmlns:inkml="http://www.w3.org/2003/InkML">
  <inkml:definitions>
    <inkml:context xml:id="ctx0">
      <inkml:inkSource xml:id="inkSrc0">
        <inkml:traceFormat>
          <inkml:channel name="X" type="integer" max="16520" units="in"/>
          <inkml:channel name="Y" type="integer" max="26312" units="in"/>
          <inkml:channel name="F" type="integer" max="255" units="dev"/>
        </inkml:traceFormat>
        <inkml:channelProperties>
          <inkml:channelProperty channel="X" name="resolution" value="2540.36597" units="1/in"/>
          <inkml:channelProperty channel="Y" name="resolution" value="2540.01343" units="1/in"/>
          <inkml:channelProperty channel="F" name="resolution" value="3.92127E-7" units="1/dev"/>
        </inkml:channelProperties>
      </inkml:inkSource>
      <inkml:timestamp xml:id="ts0" timeString="2011-06-06T14:37:39.444"/>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7AC51488-83FA-406C-9FBB-156589FF9BCE}" emma:medium="tactile" emma:mode="ink">
          <msink:context xmlns:msink="http://schemas.microsoft.com/ink/2010/main" type="writingRegion" rotatedBoundingBox="21361,13478 21726,13478 21726,13902 21361,13902"/>
        </emma:interpretation>
      </emma:emma>
    </inkml:annotationXML>
    <inkml:traceGroup>
      <inkml:annotationXML>
        <emma:emma xmlns:emma="http://www.w3.org/2003/04/emma" version="1.0">
          <emma:interpretation id="{A3582E40-0882-4C61-B614-16B1E7CC4797}" emma:medium="tactile" emma:mode="ink">
            <msink:context xmlns:msink="http://schemas.microsoft.com/ink/2010/main" type="paragraph" rotatedBoundingBox="21361,13478 21726,13478 21726,13902 21361,13902" alignmentLevel="1"/>
          </emma:interpretation>
        </emma:emma>
      </inkml:annotationXML>
      <inkml:traceGroup>
        <inkml:annotationXML>
          <emma:emma xmlns:emma="http://www.w3.org/2003/04/emma" version="1.0">
            <emma:interpretation id="{8A342997-4D31-483B-B929-B0C16624451E}" emma:medium="tactile" emma:mode="ink">
              <msink:context xmlns:msink="http://schemas.microsoft.com/ink/2010/main" type="line" rotatedBoundingBox="21361,13478 21726,13478 21726,13902 21361,13902"/>
            </emma:interpretation>
          </emma:emma>
        </inkml:annotationXML>
        <inkml:traceGroup>
          <inkml:annotationXML>
            <emma:emma xmlns:emma="http://www.w3.org/2003/04/emma" version="1.0">
              <emma:interpretation id="{4A364884-807D-4D73-BA8C-03A52DCA9FC8}" emma:medium="tactile" emma:mode="ink">
                <msink:context xmlns:msink="http://schemas.microsoft.com/ink/2010/main" type="inkWord" rotatedBoundingBox="21361,13478 21726,13478 21726,13902 21361,13902"/>
              </emma:interpretation>
              <emma:one-of disjunction-type="recognition" id="oneOf0">
                <emma:interpretation id="interp0" emma:lang="en-US" emma:confidence="1">
                  <emma:literal>B</emma:literal>
                </emma:interpretation>
                <emma:interpretation id="interp1" emma:lang="en-US" emma:confidence="0">
                  <emma:literal>13</emma:literal>
                </emma:interpretation>
                <emma:interpretation id="interp2" emma:lang="en-US" emma:confidence="0">
                  <emma:literal>b</emma:literal>
                </emma:interpretation>
                <emma:interpretation id="interp3" emma:lang="en-US" emma:confidence="0">
                  <emma:literal>$3</emma:literal>
                </emma:interpretation>
                <emma:interpretation id="interp4" emma:lang="en-US" emma:confidence="0">
                  <emma:literal>43</emma:literal>
                </emma:interpretation>
              </emma:one-of>
            </emma:emma>
          </inkml:annotationXML>
          <inkml:trace contextRef="#ctx0" brushRef="#br0">26 71 22,'9'-10'32,"2"2"2,7-6-21,-2 9-3,11-7-1,-2 6-3,6-2-1,-1 4-2,0 0-1,-3 4 0,-3 4 0,-4 4-1,-5 1 0,-9 4 0,-6 2 0,-7 3 0,-6 0-1,-7 2 1,-5-3-1,-4 1 0,-3-1 0,0-2 1,2-2-2,2-3 2,5-2-1,3-2 0,7 0 0,5-2 0,8-4 0,0 0 1,9 9-1,3-7 0,6 1 1,1 1 0,5-2 0,0 2 0,1 0 0,-2 2 0,-2 1 0,-7 3 0,-4 1 0,-7 4 0,-8 0-1,-5 2 1,-4 0 0,-5-2-1,-4-2 1,-1-2-1,0-3 1,1-6-1,2-3 0,2-1 1,3-2-1,3-1-1,-4 3-17,17 2-20,-12 0-1,12 0-1</inkml:trace>
          <inkml:trace contextRef="#ctx0" brushRef="#br0" timeOffset="-698.0399">32 105 25,'-9'11'33,"6"-2"0,-3 8-20,6-4-2,-6 10-2,5-2-3,-5 4-1,2 2-2,-3 2 0,0-2-1,-1-1-1,0-1 0,1-3-3,-1-3-1,9-6-10,-4-1-21,3-12-2,0 0 2</inkml:trace>
        </inkml:traceGroup>
      </inkml:traceGroup>
    </inkml:traceGroup>
  </inkml:traceGroup>
</inkml:ink>
</file>

<file path=ppt/ink/ink35.xml><?xml version="1.0" encoding="utf-8"?>
<inkml:ink xmlns:inkml="http://www.w3.org/2003/InkML">
  <inkml:definitions>
    <inkml:context xml:id="ctx0">
      <inkml:inkSource xml:id="inkSrc0">
        <inkml:traceFormat>
          <inkml:channel name="X" type="integer" max="16520" units="in"/>
          <inkml:channel name="Y" type="integer" max="26312" units="in"/>
          <inkml:channel name="F" type="integer" max="255" units="dev"/>
        </inkml:traceFormat>
        <inkml:channelProperties>
          <inkml:channelProperty channel="X" name="resolution" value="2540.36597" units="1/in"/>
          <inkml:channelProperty channel="Y" name="resolution" value="2540.01343" units="1/in"/>
          <inkml:channelProperty channel="F" name="resolution" value="3.92127E-7" units="1/dev"/>
        </inkml:channelProperties>
      </inkml:inkSource>
      <inkml:timestamp xml:id="ts0" timeString="2011-06-06T14:40:57.52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385746A3-1246-4B1F-9621-A5B97ABEB902}" emma:medium="tactile" emma:mode="ink">
          <msink:context xmlns:msink="http://schemas.microsoft.com/ink/2010/main" type="writingRegion" rotatedBoundingBox="15141,16856 22049,16797 22055,17512 15147,17571"/>
        </emma:interpretation>
      </emma:emma>
    </inkml:annotationXML>
    <inkml:traceGroup>
      <inkml:annotationXML>
        <emma:emma xmlns:emma="http://www.w3.org/2003/04/emma" version="1.0">
          <emma:interpretation id="{9594DA5C-6961-4D0F-849A-EE9792EC982F}" emma:medium="tactile" emma:mode="ink">
            <msink:context xmlns:msink="http://schemas.microsoft.com/ink/2010/main" type="paragraph" rotatedBoundingBox="15141,16856 22049,16797 22055,17512 15147,17571" alignmentLevel="1"/>
          </emma:interpretation>
        </emma:emma>
      </inkml:annotationXML>
      <inkml:traceGroup>
        <inkml:annotationXML>
          <emma:emma xmlns:emma="http://www.w3.org/2003/04/emma" version="1.0">
            <emma:interpretation id="{BB4EC141-C314-44E7-9BAB-C83CA9610635}" emma:medium="tactile" emma:mode="ink">
              <msink:context xmlns:msink="http://schemas.microsoft.com/ink/2010/main" type="line" rotatedBoundingBox="15141,16856 22049,16797 22055,17512 15147,17571"/>
            </emma:interpretation>
          </emma:emma>
        </inkml:annotationXML>
        <inkml:traceGroup>
          <inkml:annotationXML>
            <emma:emma xmlns:emma="http://www.w3.org/2003/04/emma" version="1.0">
              <emma:interpretation id="{2863583C-E140-4D01-801C-531A316E4206}" emma:medium="tactile" emma:mode="ink">
                <msink:context xmlns:msink="http://schemas.microsoft.com/ink/2010/main" type="inkWord" rotatedBoundingBox="16443,16851 19282,16826 19289,17536 16449,17560"/>
              </emma:interpretation>
              <emma:one-of disjunction-type="recognition" id="oneOf0">
                <emma:interpretation id="interp0" emma:lang="en-US" emma:confidence="0">
                  <emma:literal>he-tractate]</emma:literal>
                </emma:interpretation>
                <emma:interpretation id="interp1" emma:lang="en-US" emma:confidence="0">
                  <emma:literal>he-tanka]</emma:literal>
                </emma:interpretation>
                <emma:interpretation id="interp2" emma:lang="en-US" emma:confidence="0">
                  <emma:literal>he-tankas]</emma:literal>
                </emma:interpretation>
                <emma:interpretation id="interp3" emma:lang="en-US" emma:confidence="0">
                  <emma:literal>he-tantara]</emma:literal>
                </emma:interpretation>
                <emma:interpretation id="interp4" emma:lang="en-US" emma:confidence="0">
                  <emma:literal>he-tankard]</emma:literal>
                </emma:interpretation>
              </emma:one-of>
            </emma:emma>
          </inkml:annotationXML>
          <inkml:trace contextRef="#ctx0" brushRef="#br0">1390-44 25,'0'0'36,"-1"23"1,3-4-1,-2 10-30,3 2-1,-6 8-1,2 1-2,-4 1-1,1 2 0,-2-3 0,-1-1 0,-2-3 0,0-3 0,1 2 0,-1-3 0,1 1 0,2-5-1,0-2 1,2-3-1,0-4 0,3-4 1,1-5 0,0-10 0,0 0 0,0 0 0,0 0 0,0 0 2,0 0-2,0 0 0,0 0 0,11 3-1,-11-3 1,12 2-1,1-1 0,3-1 1,8-1-1,7-1 0,4-1 0,3 1 0,11-2-19,-8 7-20,-1-3-1,-2 5 0</inkml:trace>
          <inkml:trace contextRef="#ctx0" brushRef="#br0" timeOffset="-455.026">1400-64 23,'-10'-8'32,"10"8"-10,0 0-3,0 0-4,12 8-5,9-10-2,0 5-2,12-6-1,0 4-1,7-6-1,-1 3-1,-2-3-2,-1 0-6,-14 8-21,-4-4-8,-7 3-1,-11-2 0</inkml:trace>
          <inkml:trace contextRef="#ctx0" brushRef="#br0" timeOffset="21478.2285">1757 382 14,'0'0'24,"0"0"-5,5-12-4,4-1-1,-5 3-5,8-9-1,-5 1 0,8-9-2,-3 2 1,6-7-2,-7 5 0,5-4-1,-3 2 0,5 0-2,-3 3 0,4 1-1,-2 3 1,3 1-1,-1 7-1,1 1 1,-1 9 0,-1 5 0,-6 10 0,-3 7 1,-6 9-1,-3 9 1,-6 5-1,-3 8 0,-4 3 1,1 1-2,1-3 1,1-4-3,8-6-2,-4-1-9,11-11-23,0-11-3,5-13 1</inkml:trace>
          <inkml:trace contextRef="#ctx0" brushRef="#br0" timeOffset="23207.3274">1896 219 20,'0'0'30,"-12"1"-10,12-1-3,-4 10-4,4-10-3,-13 20-4,7-6 1,-8 8-2,5-2-1,-6 6-2,0-1-4,5-1-18,-3 4-16,0 0 3,2-3-2</inkml:trace>
          <inkml:trace contextRef="#ctx0" brushRef="#br0" timeOffset="21807.2473">1913 241 6,'0'0'34,"0"0"-1,0 0-2,24 5-21,-11 4-1,8-5-9,3 5-30,5-6-4,-6 1-1</inkml:trace>
          <inkml:trace contextRef="#ctx0" brushRef="#br0" timeOffset="1701.0973">2575 142 7,'-2'-10'33,"2"10"0,-14 3 1,0 3-23,1-1-5,-5 8-2,-1-4-1,-2 3-2,1-1 1,-2-1-1,3-3 2,-2 2-1,4-7 2,2 2-1,3-3 0,0 1 0,12-2 0,-13 3-1,13-3-1,0 9 1,0-9-1,18 17 0,0-5 0,2 3 0,7 0 0,1 3 1,1-1 1,0 2-4,-6 5-36,-1-8 0,-6 1-1,-1-5-2</inkml:trace>
          <inkml:trace contextRef="#ctx0" brushRef="#br0" timeOffset="2214.1267">2827 168 4,'0'0'32,"-11"11"1,5 1 2,6-2-26,-7 13-1,7-2 1,-8 8-2,8-5-2,-7 4-1,4-4-1,-4-2 0,2-2-2,-1-4 1,1-7-2,5-9-2,0 0-2,0 0-5,0 0-25,9-22-3,-2 3 1</inkml:trace>
          <inkml:trace contextRef="#ctx0" brushRef="#br0" timeOffset="2680.1533">2868 73 3,'14'-16'33,"2"0"1,6 4 0,-5 9-23,12-5-1,-11 13-3,7-3-3,-8 8 0,0-1-2,-6 4 1,-3 0-2,-9 3 1,-5-1-1,-5 3 0,-4-2 0,-4-1 0,-2 0-1,1-3 0,1-2 0,5-3 0,1-2-1,13-5 1,0 0-1,0 0 1,5 9 0,9-3 0,3 0 0,4 1 0,2 1 1,0 4-1,0 0 1,-3 3 0,-4-2 1,-5 3 0,-7-2-1,-9 1 1,-7-1-1,-9 0 1,-7-3-1,-6 0 0,-5-1 0,-1 1-1,-2 0-5,10-5-31,5 4-1,12-4-2,15-6 0</inkml:trace>
          <inkml:trace contextRef="#ctx0" brushRef="#br0" timeOffset="4303.2462">2948 0 6,'0'0'28,"0"0"-6,0 0-7,0 0-3,-13 11-1,13-11-3,-12 8 0,12-8 0,-16 14-2,16-14-1,-22 18-1,12-10-1,-4 6-1,0 0-5,-1-4-30,4 5-2,-1-1 0</inkml:trace>
          <inkml:trace contextRef="#ctx0" brushRef="#br0" timeOffset="5204.2977">2849 81 2,'0'0'31,"2"11"0,-2-11-15,-4 22-2,6-12-2,-8 15-4,3-5-2,0 7-6,0 5-29,-2-1-3,2-3-1</inkml:trace>
          <inkml:trace contextRef="#ctx0" brushRef="#br0" timeOffset="3522.2015">3326-70 9,'-5'-9'33,"5"9"1,0 0 1,17-6-24,-7 13-3,9-6 0,-2 6-3,11-4 0,-2 6-2,3-4-1,-2 0 0,-1-3 0,-6 2-1,0-2 0,-7 0-1,-2-2 1,-11 0 0,0 0-1,0 0 1,0 0 0,4 18-1,-8-6 1,-3 5-1,2 5 1,-2 5 0,0 4 0,-1 5-1,0 2 1,2 1 1,3 2-1,0-2 0,1-2 0,0 0 0,2-6 0,-1-1 0,2-5 0,-3-5-1,1-6 1,-2-2 0,3-12 0,-14 13-1,3-10 1,-5-2 0,-1 0 0,-5 0 0,-2 0-1,-1 3 0,1-2 1,3 1-1,0 1-2,10-6-30,-4 6-7,15-4-2,-11-14 0</inkml:trace>
          <inkml:trace contextRef="#ctx0" brushRef="#br0" timeOffset="6146.3516">3896 502 4,'0'0'33,"-11"16"-1,11-16 3,0 0-26,0 0 0,12-8-1,-3-1-3,8-10 0,-4 2-1,7-7 1,-3 1-2,2-5 0,-5 8 0,1-3 0,-6 11-1,0-1-1,-9 13 1,14-2-1,-9 12 2,1 7-2,-1 6 0,1 7 0,0 6 0,0 3 0,2 0-4,-2 6-35,7-18 0,-1-8-2,6-18-1</inkml:trace>
          <inkml:trace contextRef="#ctx0" brushRef="#br0" timeOffset="-1772.1013">47 38 1,'0'0'33,"-7"-11"1,7 11-4,-9 2-15,9-2-2,-9 8-3,9-8-4,-11 28-2,8-8 0,-3 10-1,4 1 0,1 7 0,5 0-1,4 2 1,7-3-1,2-3 0,10-5 1,5-6-2,7-9 0,2-8 0,3-9 0,1-12 0,-3-9-1,-3-7 1,-4-10-1,-9-4 0,-5-5 0,-8-1 0,-8 3 0,-7 9 0,-8 7 0,-6 11 0,-8 15 0,-3 14 0,-3 15 0,-2 11 0,2 10-1,2 9 2,7 4-1,3 3 0,7-2 0,3-1 0,5-3 1,7-5-3,-3-3-2,9-17-34,-5 3 0,3-11-2,-3-5 1</inkml:trace>
          <inkml:trace contextRef="#ctx0" brushRef="#br0" timeOffset="-1336.0764">677 225 19,'0'0'36,"0"0"0,0 0 0,18-2-26,-5 7-5,9-5 0,1 4-2,5-4 0,3 0-4,-3 0-5,2-7-28,-3 6-3,-4-1 2,-7 3-2</inkml:trace>
          <inkml:trace contextRef="#ctx0" brushRef="#br0" timeOffset="-1133.0648">787 332 29,'0'0'36,"-3"9"0,16-6-2,3 6-29,10-7 0,9 3-17,0 0-21,1-1-3,3-2 0</inkml:trace>
          <inkml:trace contextRef="#ctx0" brushRef="#br0" timeOffset="6754.3863">4676-111 8,'0'0'33,"0"0"0,0 0 2,0 0-22,17-3-3,26 11 3,-13-3-9,8-3 0,0 3-2,1-2 0,-4 1-1,-3 1-1,-3-4-7,-16 8-16,0-8-12,-13-1-2,0 0 2</inkml:trace>
          <inkml:trace contextRef="#ctx0" brushRef="#br0" timeOffset="7182.4108">4716-91 27,'0'0'36,"0"0"2,5 18-2,-8 6-29,7-1 1,-12 51 3,1-28-8,-1 7-1,-3 1 1,-1-1-2,-1-2 0,0-4 0,2-3-1,1-4 0,1-5 1,2-6-1,3-6 0,2-4 0,2-5 0,1-4 0,-1-10 1,0 0 0,9 4-1,-9-4 1,11-10-1,-11 10 1,14-12 0,-3 7 0,2-2-1,4 3 1,2 1 0,5 0-1,5 1 1,4 1-1,3 1 0,-1 1-1,8-1-15,-14 3-22,4 0-1,-9 3-2,1-5 0</inkml:trace>
          <inkml:trace contextRef="#ctx0" brushRef="#br0" timeOffset="7875.4505">5204 193 24,'0'0'32,"0"0"1,-17 5-19,17-5-2,-13 23-1,8-7-2,-6 10-4,4-3 1,-5 5-3,6-5 0,1-1 0,4-7 0,2-4-1,8-16 1,5-11-1,4-10-1,7-9 1,6-10 0,2-7 0,2-4-2,0 0 0,-2 7 0,-5 8 0,-3 9 1,-7 14-1,-6 14 1,-7 17-1,-3 13 1,-4 12-1,-4 6 1,-2 10 0,-2 4 0,-1 0-1,0-4 0,4-8-1,-4-3-4,8-16-30,-4-1-2,6-17-1,1-9 0</inkml:trace>
          <inkml:trace contextRef="#ctx0" brushRef="#br0" timeOffset="8049.4604">5249 227 40,'6'-10'37,"8"8"0,11-3-2,6 6-30,7-1-6,6 5-30,0-3-5,1 1-2,-3-1-1</inkml:trace>
          <inkml:trace contextRef="#ctx0" brushRef="#br0" timeOffset="8713.4984">5921 39 22,'0'0'35,"2"-9"0,-2 9-1,-12 0-22,-1 10-4,3-5-3,-8 7-2,-1-1-2,-2 3 0,-1-1 0,-2 0-1,0-2 1,0-1 0,0-1 0,4-2 1,3-3-1,1 1 2,5-3-1,1 3 1,10-5-1,-1 9 0,1-9-1,20 15 0,-2-3 0,3 1 0,7 3 1,2 1-2,-2 3-2,3-6-36,-6 8 1,-2-6-4,-5 0 1</inkml:trace>
          <inkml:trace contextRef="#ctx0" brushRef="#br0" timeOffset="9333.5339">6314 42 27,'0'0'34,"0"-17"3,0 17-3,-12-15-23,-4 20-4,1-3 0,-11 10-4,-2 1-1,-2 7 0,-2 2 0,0 4-1,3 2 2,5 0-2,6-1 0,8 1 1,9-1 0,4 0-1,9-1 0,9-2 0,6-4-1,8-3-2,3-2-3,13-14-25,-3 0-7,12-14-2,-1 0-1</inkml:trace>
          <inkml:trace contextRef="#ctx0" brushRef="#br0" timeOffset="10185.5826">6638-111 16,'0'0'33,"0"0"1,0 0 0,9 0-27,8 1 0,-3 6-1,9-6-1,1 5-1,5-5-2,-3 2 0,0-3 0,-1 0-1,-3-2 0,-4 1-1,-4 0 1,-14 1-1,16 0 1,-16 0-1,0 0 0,0 0 1,4 12-1,-4-12 1,-3 15-1,2-1 1,-2 1-1,0 4 1,-1 4 0,-1 6-1,0 2 1,-2 2-1,-1 1 1,1 1-1,0-1 1,-1 0-1,3-2 1,-1 0 0,3-4 0,0-1 0,2-1 1,-1-3-1,1-1 0,1-3-1,0-3 1,-1-3-1,0-3 0,1-10 1,-2 15-1,2-15 0,0 0 0,-3 10 1,3-10-1,0 0 1,-10 7-1,10-7 1,-18 1 0,5-1 0,-2 0-1,-4-3 1,-2 0-1,-1-1 1,-1 0-1,2 1 0,1 0-2,7-3-31,-4 8-6,7-4-2,10 2-1</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16520" units="in"/>
          <inkml:channel name="Y" type="integer" max="26312" units="in"/>
          <inkml:channel name="F" type="integer" max="255" units="dev"/>
        </inkml:traceFormat>
        <inkml:channelProperties>
          <inkml:channelProperty channel="X" name="resolution" value="2540.36597" units="1/in"/>
          <inkml:channelProperty channel="Y" name="resolution" value="2540.01343" units="1/in"/>
          <inkml:channelProperty channel="F" name="resolution" value="3.92127E-7" units="1/dev"/>
        </inkml:channelProperties>
      </inkml:inkSource>
      <inkml:timestamp xml:id="ts0" timeString="2011-06-01T10:28:47.546"/>
    </inkml:context>
    <inkml:brush xml:id="br0">
      <inkml:brushProperty name="width" value="0.06667" units="cm"/>
      <inkml:brushProperty name="height" value="0.06667" units="cm"/>
      <inkml:brushProperty name="fitToCurve" value="1"/>
    </inkml:brush>
    <inkml:context xml:id="ctx1">
      <inkml:inkSource xml:id="inkSrc3">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1" timeString="2011-06-01T10:30:10.404"/>
    </inkml:context>
  </inkml:definitions>
  <inkml:trace contextRef="#ctx0" brushRef="#br0">1346-1692 2,'-7'-14'30,"2"1"2,1 0-11,4 13-9,0 0-2,26 31-1,-14-6-1,12 22-1,-1 4-1,7 16-2,15 26 0,7 6-7,-3 1 1,3-2-3,2-5 2,-4-8-2,-1-11 0,-5-10 0,-19-27-1,-6-10 7,-5-8-1,-7-7 0,-7-12-1,0 0-1,0 0 11,-21 13-7,-1-19-1,4 8 0,-10-7 0,-1 5 1,-11-8-1,2 8 2,-2-8-10,-1 1 7,2-5 1,-1-1 0,8 0 2,4-2 0,11 2 0,6-5 0,11 18 1,14-27-1,27 26 1,8 4-8,10 5 1,4 7-1,4 5 0,2 5 0,-4 0-1,-5 3 0,-21-7 0,-8-7 6,-5-4 0,-8-23 23,-4-10-10,-6-18-7,-1-5-3,5 1-10,-4-11-24,2-1-2,0 1-2,2 11-23</inkml:trace>
  <inkml:trace contextRef="#ctx0" brushRef="#br0" timeOffset="585.0334">2152-385 3,'-20'54'33,"7"8"1,11 5 2,3-7-23,26 5-3,4-17-2,18-8-1,1-26-2,15-14 0,-2-26-2,2-23 0,-9-20-1,-11-14 0,-14-12-1,-19-3 0,-20 0-1,-19 10 1,-21 14-1,-9 25 0,-11 25 0,-3 31 0,2 25 0,10 26 1,16 24-4,9 10-33,25-2-1,12-8-3,13-20 1</inkml:trace>
  <inkml:trace contextRef="#ctx0" brushRef="#br0" timeOffset="3680.2105">3550 2333 13,'-31'62'35,"9"24"2,9 11-2,20 15-22,10-8-5,29 1-1,5-22 0,21-16-1,-1-36-1,15-34-1,-3-39-1,0-31-2,-13-22 1,-16-10-1,-17-7-1,-23-2 1,-22 8 0,-26 12 0,-22 21 0,-21 26-1,-13 20 0,-6 27 1,2 21-2,13 21 0,16 21-5,13 3-33,37 5 0,23-12-2,23-19 0</inkml:trace>
  <inkml:trace contextRef="#ctx1" brushRef="#br0">3495 1985 16,'-12'4'23,"12"-4"-11,0 0-1,0 0-2,0 0 0,0 0-1,0 0-1,-3-22 0,4 9 0,-6-12 0,5 1-1,-7-8-1,7 3-1,-7-3 0,5 7-2,-2 1 1,3 4-2,-1 5 0,2 15-1,2-15 1,-2 15-1,0 0 0,0 0-2,14 0-9,-14 0-23,7 12-1,-7-12 0</inkml:trace>
</inkml:ink>
</file>

<file path=ppt/ink/ink5.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29:15.358"/>
    </inkml:context>
    <inkml:brush xml:id="br0">
      <inkml:brushProperty name="width" value="0.06667" units="cm"/>
      <inkml:brushProperty name="height" value="0.06667" units="cm"/>
      <inkml:brushProperty name="fitToCurve" value="1"/>
    </inkml:brush>
  </inkml:definitions>
  <inkml:trace contextRef="#ctx0" brushRef="#br0">2467 1814 8,'0'0'28,"0"0"-5,-22-20-5,22 20-3,-13-9-3,13 9-3,0 0-1,0 0-2,-18-7 0,18 7-2,-2 15 0,5 0-2,-2 1 1,5 6 0,0 2 0,2 7 0,2 1 0,15 31 0,-11-33-1,0 0 0,0-5-2,-1-3 1,-2-5-1,-1-4 0,-10-13 0,14 18 1,-14-18-1,0 0 0,10 12 0,-10-12 0,0 0 1,0 0-1,0 0 2,0 0-1,0 0-1,0 0 1,-11-15 0,4 1-1,-3-7 1,-1-4-1,-1-3 0,-3-3-1,-1-1 0,0-1 1,-1 3-2,0 2 0,0 6 1,3 2 1,3 6-1,2 0 0,9 14 1,-11-14 0,11 14 0,0 0 0,0 0 0,0 0 0,0 0 0,13-11 0,1 7 0,3 1 0,5 3 1,5-3 1,6 6 0,3 6-1,1 2 0,-1 0 1,0 3-1,-4-3 0,1-3 0,-2 4-2,-9-14-12,8 11-24,-14-5-1,3 7-2,-5 7 0</inkml:trace>
</inkml:ink>
</file>

<file path=ppt/ink/ink6.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29:25.391"/>
    </inkml:context>
    <inkml:brush xml:id="br0">
      <inkml:brushProperty name="width" value="0.06667" units="cm"/>
      <inkml:brushProperty name="height" value="0.06667" units="cm"/>
      <inkml:brushProperty name="fitToCurve" value="1"/>
    </inkml:brush>
  </inkml:definitions>
  <inkml:trace contextRef="#ctx0" brushRef="#br0">44 32 18,'-11'-18'19,"11"18"-3,0 0-3,-20-15-2,20 15-1,0 0-3,-12 15-2,12-15-1,-6 32 0,5-5-1,5 12-1,-1 10 0,5 14-1,-1 10 2,7 17-1,-3 10 0,9 10 0,-3 8 0,7 6-1,0-2 2,9 6-1,2 4-1,9-1 1,6 2-2,11 8 0,5 8 0,7 14 0,5 13 0,7 11 0,3 0 1,-2-1 0,-6-4 0,-6-13 1,-6-18 0,-8-20 0,-7-23 1,-5-20 0,-4-15-2,-2-9 2,1-11-2,1-5 0,-2-5 1,0-4-2,-3-5 2,-5-5-2,-7-7 1,-9-9-2,-18-13 1,14 3 0,-14-3-1,-13-21 0,2 8-1,0 1 2,11 12-2,-23-21 1,23 21 0,-12-9-1,12 9-1,0 0-1,0 0-3,0 0-5,0 0-20,0 0-5,0 0 3</inkml:trace>
</inkml:ink>
</file>

<file path=ppt/ink/ink7.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30:09.378"/>
    </inkml:context>
    <inkml:brush xml:id="br0">
      <inkml:brushProperty name="width" value="0.06667" units="cm"/>
      <inkml:brushProperty name="height" value="0.06667" units="cm"/>
      <inkml:brushProperty name="fitToCurve" value="1"/>
    </inkml:brush>
  </inkml:definitions>
  <inkml:trace contextRef="#ctx0" brushRef="#br0">2517 74 6,'-6'-12'14,"1"-2"0,5 14 0,-10-21 0,10 21-1,0 0-1,0 0-3,0 0-1,0 0-2,-5 14-1,11 3-2,-2-1-2,6 7 1,0 1-1,4 6 0,3 5 0,1 4 0,0 5 1,6 7-1,0 4 1,6 8-1,-2 2 0,5 8 1,1 1 0,5 3 0,-1-1-1,3-1 0,-3 2-1,-2-4 0,-2-6 0,-2-4 1,-2-7-1,-3-2 1,-6-6-1,-2-2 0,1-7 2,-2 0-1,0 2-1,1-2 1,-4-2-1,2-3 0,-2-1 0,1-2 0,-3-4 0,-1-2 0,-1-4 0,-1-4 0,0-1 1,-1 3-1,-1-1 0,0 0 0,1-1 0,-1 1 1,2 0-1,0-1 0,0 1 0,0-1 0,-1-2-1,1-1 1,-1 0 1,-9-14-1,16 21 0,-16-21 0,13 17 0,-13-17-1,11 14 1,-11-14-1,9 21 1,-5-9-1,2 1 1,-1 1-1,1 1 1,1 1 0,-2-2 0,-5-14 0,12 19 0,-12-19 0,0 0 1,8 14-1,-8-14 0,0 0 1,0 0-1,0 0 0,-15-8 0,15 8 1,-20-13-1,7 6 0,1-1 0,-4-5 0,2 1 0,-3-5 1,2-1-1,-2 0 1,-1-2-1,0-2 1,-3-3-1,-2 4 0,-4-5 1,2 4-1,0 1 0,2 2 0,4 2 1,2 4-1,3 5 0,14 8 0,0 0 0,0 0 0,0 0 0,0 0 0,3 12 0,-3-12 0,0 0 0,16 16 0,-16-16 0,0 0 1,0 0-1,0 0 0,0 0 0,0 0 1,0 0-1,0 0 1,0 0-1,0 0-1,0 0 1,0 0 0,0 0 0,13 10-1,-13-10 0,13 5 1,-13-5 0,19 17 0,-6-5-1,4 5 1,0 3 0,2 2 0,1 5 0,1-1-1,0-1 1,0-2-1,-1-2 1,-3-4-1,-2-2 1,-1-4 0,-14-11 0,21 14 0,-21-14 1,17 10-1,-17-10 0,16 7 0,-16-7 0,0 0 0,16 8 0,-16-8 1,0 0-1,13 3 0,-13-3 0,0 0 0,2-20 1,-2 20 0,-8-27 0,4 6 0,-3-2 0,2 1 0,-2-3 0,1 1 1,-1 0-2,3 2 1,1-1-1,2 4 0,-1-1 1,4-1-2,5 3-2,-7-8-25,12 9-8,-2 0-2,1 4 1</inkml:trace>
</inkml:ink>
</file>

<file path=ppt/ink/ink8.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29:45.128"/>
    </inkml:context>
    <inkml:brush xml:id="br0">
      <inkml:brushProperty name="width" value="0.06667" units="cm"/>
      <inkml:brushProperty name="height" value="0.06667" units="cm"/>
      <inkml:brushProperty name="fitToCurve" value="1"/>
    </inkml:brush>
  </inkml:definitions>
  <inkml:trace contextRef="#ctx0" brushRef="#br0">3943 7603 17,'-18'25'30,"7"17"2,2 16-11,1 4-10,16 20-1,-2-9-1,15 10 0,2-19-2,12-4-1,-2-22-1,11-16-1,-2-25-1,6-16-1,-6-22 2,1-16-2,-7-17 0,-7-11-1,-11-9 1,-12-4-1,-12 4 0,-13 11 0,-12 14-1,-13 23 1,-9 26-1,-6 32 0,-4 22 0,1 29 0,6 13 1,8 5-2,14 8-2,12-8-35,26-6 0,11-25-3,18-21 0</inkml:trace>
  <inkml:trace contextRef="#ctx0" brushRef="#br0" timeOffset="1011.0577">4376 8457 22,'0'0'33,"-2"-21"4,2 21-4,0 0-20,-1-13-6,1 13-1,13 7 1,-4 6-3,0-1-2,-3 4-6,6 14-7,-12-4-22,7 3-2,-7 0 0,4 5-2</inkml:trace>
  <inkml:trace contextRef="#ctx0" brushRef="#br0" timeOffset="1172.067">4511 8877 28,'4'20'32,"0"1"1,3-4-3,4 9-27,1 1-14,2-1-16,-6-7-4,5 0-1</inkml:trace>
  <inkml:trace contextRef="#ctx0" brushRef="#br0" timeOffset="1395.0797">4682 9200 20,'0'17'31,"4"4"-1,-2-3 1,-2 0-23,8 5-5,-1-6 1,1-2-5,2-1 1,-10-14-3,20 17 2,-20-17-2,18 8 1,-18-8-1,17 13-17,-9-1-8,-8-12 0,14 31 1</inkml:trace>
  <inkml:trace contextRef="#ctx0" brushRef="#br0" timeOffset="-1059.0606">2574 4718 32,'-12'-20'25,"12"20"-4,-21-21-4,21 21-3,7 14-3,17 20-3,4 5-1,21 27-1,3 16 0,18 35-4,-98-55 2,125 145-8,-3 18 0,7 12 0,-7 4-1,-3-9 0,-5-13 1,-5-24 1,92 55-1,-120-144 6,-3-22-1,-8-18 0,-4-8 1,-6-3-1,0 1 0,-5-2 0,0 4-1,-5-5 2,-1-4-3,-6-9 3,-2-11-3,-6-10 1,-7-19 0,0 0 0,-25-27 12,1 1-8,-7-7 2,-1 1-1,-7-4 3,-6 1-2,-5-1-1,-4-2 0,5 9-11,-2-5 6,-1 3-1,3-2 1,3 3-3,6 7 3,11 3 0,9 9 0,20 11 0,0 0 0,18 24-1,13 1 1,10 5 0,7 5-1,6 3 2,7 1-2,-4-1 2,-2-7-2,-6-7 2,-8-6-2,-6-10 2,-7-9 1,-7-12 0,-7-15 0,-4-12-2,-3-13 1,-3-15-1,-1-13 1,1-11-2,3-11-2,10 12-23,-1-13-12,3 9-1,5 11-1</inkml:trace>
  <inkml:trace contextRef="#ctx0" brushRef="#br0" timeOffset="-24721.414">2164 4139 20,'-21'18'31,"6"12"1,2 17-17,-6-4-4,12 22 0,-6-5-2,16 14 0,-1-10-3,17 5 1,0-13-1,19 0-2,4-20 1,13-10 0,3-14-2,9-12 0,-4-17-1,5-11-1,-5-14 1,-6-14 0,-13-7-1,-10-8 0,-17-9 0,-15-4-1,-14 0 0,-19 3 0,-11 5-1,-10 17 1,-6 15-2,-6 21 2,2 20-1,-1 20 1,8 18 0,7 12-1,10 16-3,2-8-30,17 6-5,8-8-2,7-3 0</inkml:trace>
  <inkml:trace contextRef="#ctx0" brushRef="#br0" timeOffset="-3146.1799">1569 7134 10,'-27'51'30,"-5"21"1,-6 12-15,18 30-4,-5-5 1,22 15-2,1-23 0,23-4-4,7-31 0,17-20-3,7-32 0,12-28-1,-1-28 0,2-21 0,-12-15 2,-8-10-2,-18-3-2,-16 5 1,-19 5-1,-19 12 1,-16 12-2,-14 18 2,-4 15-3,-4 21 1,3 21-1,5 17-2,14 32-12,6 5-23,13 10-2,8 3-1,11 1 1</inkml:trace>
  <inkml:trace contextRef="#ctx0" brushRef="#br0" timeOffset="3276.1873">1433 8289 19,'0'0'33,"-18"1"2,18-1-3,-13 17-25,13-17-2,-9 27-4,8-4-7,-9-3-26,9 1 0,1 0-2</inkml:trace>
  <inkml:trace contextRef="#ctx0" brushRef="#br0" timeOffset="3467.1983">1263 8631 0,'0'0'28,"-11"16"-1,11-4 0,-2 1-21,2-13-4,-3 22-2,2-8-2,1-14-5,-4 20-7,4-20-7,0 0-4</inkml:trace>
  <inkml:trace contextRef="#ctx0" brushRef="#br0" timeOffset="3578.2046">1195 8764 37,'-7'23'26,"-1"-5"-3,4 13-8,-6-5-8,6-2-16,-5-3-18,11 0-1,-2-21-2</inkml:trace>
  <inkml:trace contextRef="#ctx0" brushRef="#br0" timeOffset="3732.2135">1129 9003 19,'-8'23'28,"-6"-4"1,1-1-17,6 9-5,-4-6-1,1 5-30,-2-6-2,6 5-3</inkml:trace>
  <inkml:trace contextRef="#ctx0" brushRef="#br0" timeOffset="-18999.0867">1267 3899 23,'-14'-5'31,"14"5"-9,-28-9-4,28 9-6,-17-6-4,17 6-1,0 0-3,0 0 0,0 0 0,0 0-1,21 8 0,-3 4 1,2 2 0,11 8-1,1 0 0,8 9 0,0-2-1,4 2-1,-2-1 0,0-4 0,-4-5 0,-7-6 0,-4-3-1,-6-5 1,-5-3-1,-3 0 1,-13-4 1,16 4-1,-16-4 1,0 0 0,0 0-1,14 9 0,-14-9 0,0 0 0,0 0-1,0-24 0,-9 0 0,-2-7 0,-5-5 1,0-6-1,-1-4-1,-1-2 1,1 2 0,1 6 0,5 5 0,3 4 0,3 3 0,1 6 0,1 4 0,3 1 0,0 3 0,0 14 0,2-20 0,-2 20 0,0 0-1,0 0 1,0 0-2,4-12 0,-4 12-5,0 0-25,0 0-5,0 0-4,0 0 2</inkml:trace>
</inkml:ink>
</file>

<file path=ppt/ink/ink9.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1-06-01T10:29:41.419"/>
    </inkml:context>
    <inkml:brush xml:id="br0">
      <inkml:brushProperty name="width" value="0.06667" units="cm"/>
      <inkml:brushProperty name="height" value="0.06667" units="cm"/>
      <inkml:brushProperty name="fitToCurve" value="1"/>
    </inkml:brush>
  </inkml:definitions>
  <inkml:trace contextRef="#ctx0" brushRef="#br0">2344 4767 32,'0'0'22,"0"-14"-3,0 14-1,-8 22-4,2 16-4,-14 4-2,5 25-1,-13 15-1,0 29-2,-10 10 1,-3 20-2,-7 12-1,2 15 0,-3 6-1,-2 1 1,-1-6-1,6-12 0,0-13-1,8-21 1,1-24 0,8-25 0,4-22 0,6-17 1,5-17-1,2-13-1,12-5 2,-19-15-2,12-2 1,2-7-1,-1-6 1,2-11-1,0-5-1,1-7 1,1-6-1,0-8 1,0-4-1,-1-2 0,1 7 0,-1 5 1,-1 9-1,1 13 1,1 22-1,2 17 1,0 44-1,6 10 1,2 13 0,5 17 0,5 7 1,3 5-1,-1-6 0,4-12 1,-2-11 0,1-12 0,-5-10-1,-1-16 1,-6-14 1,-11-15-1,25-24 1,-6-19-1,3-17 0,6-10 0,6-5-1,2-2-3,15 17-21,-7 5-13,-1 22-2,-8 19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2447E72A-D913-4DC2-9E0A-E520CE8FCC86}" type="datetimeFigureOut">
              <a:rPr lang="en-US" smtClean="0"/>
              <a:pPr/>
              <a:t>8/14/2011</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 xmlns:p14="http://schemas.microsoft.com/office/powerpoint/2010/main" val="308202681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two main approaches:</a:t>
            </a:r>
          </a:p>
          <a:p>
            <a:endParaRPr lang="en-US" dirty="0" smtClean="0"/>
          </a:p>
          <a:p>
            <a:r>
              <a:rPr lang="en-US" dirty="0" smtClean="0"/>
              <a:t>…so, our</a:t>
            </a:r>
            <a:r>
              <a:rPr lang="en-US" baseline="0" dirty="0" smtClean="0"/>
              <a:t> goal is to have a system on the next slide.</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7929" tIns="43965" rIns="87929" bIns="43965">
            <a:normAutofit/>
          </a:bodyPr>
          <a:lstStyle/>
          <a:p>
            <a:endParaRPr lang="en-US" dirty="0"/>
          </a:p>
        </p:txBody>
      </p:sp>
      <p:sp>
        <p:nvSpPr>
          <p:cNvPr id="4" name="Slide Number Placeholder 3"/>
          <p:cNvSpPr>
            <a:spLocks noGrp="1"/>
          </p:cNvSpPr>
          <p:nvPr>
            <p:ph type="sldNum" sz="quarter" idx="10"/>
          </p:nvPr>
        </p:nvSpPr>
        <p:spPr/>
        <p:txBody>
          <a:bodyPr lIns="87929" tIns="43965" rIns="87929" bIns="43965"/>
          <a:lstStyle/>
          <a:p>
            <a:fld id="{A5D78FC6-CE17-4259-A63C-DDFC12E048FC}"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7929" tIns="43965" rIns="87929" bIns="43965">
            <a:normAutofit/>
          </a:bodyPr>
          <a:lstStyle/>
          <a:p>
            <a:r>
              <a:rPr lang="en-US" dirty="0" smtClean="0"/>
              <a:t>Explain notation</a:t>
            </a:r>
          </a:p>
        </p:txBody>
      </p:sp>
      <p:sp>
        <p:nvSpPr>
          <p:cNvPr id="4" name="Slide Number Placeholder 3"/>
          <p:cNvSpPr>
            <a:spLocks noGrp="1"/>
          </p:cNvSpPr>
          <p:nvPr>
            <p:ph type="sldNum" sz="quarter" idx="10"/>
          </p:nvPr>
        </p:nvSpPr>
        <p:spPr/>
        <p:txBody>
          <a:bodyPr lIns="87929" tIns="43965" rIns="87929" bIns="43965"/>
          <a:lstStyle/>
          <a:p>
            <a:fld id="{A5D78FC6-CE17-4259-A63C-DDFC12E048FC}"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7929" tIns="43965" rIns="87929" bIns="43965">
            <a:normAutofit/>
          </a:bodyPr>
          <a:lstStyle/>
          <a:p>
            <a:pPr defTabSz="929496">
              <a:defRPr/>
            </a:pPr>
            <a:r>
              <a:rPr lang="en-US" baseline="0" dirty="0" smtClean="0"/>
              <a:t>I’d like to start with some practical motivation…</a:t>
            </a:r>
          </a:p>
          <a:p>
            <a:pPr defTabSz="929496">
              <a:defRPr/>
            </a:pPr>
            <a:endParaRPr lang="en-US" baseline="0" dirty="0" smtClean="0"/>
          </a:p>
          <a:p>
            <a:pPr defTabSz="929496">
              <a:defRPr/>
            </a:pPr>
            <a:r>
              <a:rPr lang="en-US" baseline="0" dirty="0" smtClean="0"/>
              <a:t>…since we want to implement standard algorithms on real architectures, the architectures provide special “memory fence” instruction</a:t>
            </a:r>
          </a:p>
        </p:txBody>
      </p:sp>
      <p:sp>
        <p:nvSpPr>
          <p:cNvPr id="4" name="Slide Number Placeholder 3"/>
          <p:cNvSpPr>
            <a:spLocks noGrp="1"/>
          </p:cNvSpPr>
          <p:nvPr>
            <p:ph type="sldNum" sz="quarter" idx="10"/>
          </p:nvPr>
        </p:nvSpPr>
        <p:spPr/>
        <p:txBody>
          <a:bodyPr lIns="87929" tIns="43965" rIns="87929" bIns="43965"/>
          <a:lstStyle/>
          <a:p>
            <a:fld id="{A5D78FC6-CE17-4259-A63C-DDFC12E048F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talk, I’m going to talk about a specific kind of relaxed memory models - models that can be described using store buffers. The two most well-known models of this class</a:t>
            </a:r>
          </a:p>
          <a:p>
            <a:r>
              <a:rPr lang="en-US" baseline="0" dirty="0" smtClean="0"/>
              <a:t>are TSO &amp; PSO….</a:t>
            </a:r>
          </a:p>
          <a:p>
            <a:endParaRPr lang="en-US" baseline="0" dirty="0" smtClean="0"/>
          </a:p>
          <a:p>
            <a:r>
              <a:rPr lang="en-US" baseline="0" dirty="0" smtClean="0"/>
              <a:t>(We do not handle PowerPC)</a:t>
            </a:r>
          </a:p>
          <a:p>
            <a:endParaRPr lang="en-US" baseline="0" dirty="0" smtClean="0"/>
          </a:p>
          <a:p>
            <a:r>
              <a:rPr lang="en-US" baseline="0" dirty="0" smtClean="0"/>
              <a:t>…the problem</a:t>
            </a:r>
          </a:p>
          <a:p>
            <a:endParaRPr lang="en-US" baseline="0" dirty="0" smtClean="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 xmlns:p14="http://schemas.microsoft.com/office/powerpoint/2010/main" val="2159788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7929" tIns="43965" rIns="87929" bIns="43965">
            <a:normAutofit/>
          </a:bodyPr>
          <a:lstStyle/>
          <a:p>
            <a:pPr lvl="0"/>
            <a:r>
              <a:rPr lang="en-US" sz="3700" dirty="0" smtClean="0"/>
              <a:t>…is</a:t>
            </a:r>
            <a:r>
              <a:rPr lang="en-US" sz="3700" baseline="0" dirty="0" smtClean="0"/>
              <a:t> that fence instructions are very expensive.</a:t>
            </a:r>
          </a:p>
          <a:p>
            <a:pPr lvl="0"/>
            <a:endParaRPr lang="en-US" sz="3700" dirty="0" smtClean="0"/>
          </a:p>
          <a:p>
            <a:pPr lvl="0"/>
            <a:r>
              <a:rPr lang="en-US" sz="3700" dirty="0" smtClean="0"/>
              <a:t>Need to reason about the underlying memory model:</a:t>
            </a:r>
            <a:r>
              <a:rPr lang="en-US" sz="3700" baseline="0" dirty="0" smtClean="0"/>
              <a:t> </a:t>
            </a:r>
            <a:r>
              <a:rPr lang="en-US" sz="3400" dirty="0" smtClean="0"/>
              <a:t>Requires thinking about “strange” executions</a:t>
            </a:r>
          </a:p>
          <a:p>
            <a:pPr defTabSz="929496">
              <a:defRPr/>
            </a:pPr>
            <a:endParaRPr lang="en-US" baseline="0" dirty="0" smtClean="0"/>
          </a:p>
        </p:txBody>
      </p:sp>
      <p:sp>
        <p:nvSpPr>
          <p:cNvPr id="4" name="Slide Number Placeholder 3"/>
          <p:cNvSpPr>
            <a:spLocks noGrp="1"/>
          </p:cNvSpPr>
          <p:nvPr>
            <p:ph type="sldNum" sz="quarter" idx="10"/>
          </p:nvPr>
        </p:nvSpPr>
        <p:spPr/>
        <p:txBody>
          <a:bodyPr lIns="87929" tIns="43965" rIns="87929" bIns="43965"/>
          <a:lstStyle/>
          <a:p>
            <a:fld id="{A5D78FC6-CE17-4259-A63C-DDFC12E048F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7929" tIns="43965" rIns="87929" bIns="43965">
            <a:normAutofit/>
          </a:bodyPr>
          <a:lstStyle/>
          <a:p>
            <a:pPr lvl="0"/>
            <a:r>
              <a:rPr lang="en-US" sz="3700" dirty="0" smtClean="0"/>
              <a:t>Works fine for single entry, not repeated!</a:t>
            </a:r>
            <a:endParaRPr lang="en-US" sz="3400" dirty="0" smtClean="0"/>
          </a:p>
          <a:p>
            <a:pPr defTabSz="929496">
              <a:defRPr/>
            </a:pPr>
            <a:endParaRPr lang="en-US" baseline="0" dirty="0" smtClean="0"/>
          </a:p>
          <a:p>
            <a:pPr defTabSz="929496">
              <a:defRPr/>
            </a:pPr>
            <a:r>
              <a:rPr lang="en-US" baseline="0" dirty="0" smtClean="0"/>
              <a:t>…so, we would like to have tools to assist programmers in placing fences.</a:t>
            </a:r>
          </a:p>
        </p:txBody>
      </p:sp>
      <p:sp>
        <p:nvSpPr>
          <p:cNvPr id="4" name="Slide Number Placeholder 3"/>
          <p:cNvSpPr>
            <a:spLocks noGrp="1"/>
          </p:cNvSpPr>
          <p:nvPr>
            <p:ph type="sldNum" sz="quarter" idx="10"/>
          </p:nvPr>
        </p:nvSpPr>
        <p:spPr/>
        <p:txBody>
          <a:bodyPr lIns="87929" tIns="43965" rIns="87929" bIns="43965"/>
          <a:lstStyle/>
          <a:p>
            <a:fld id="{A5D78FC6-CE17-4259-A63C-DDFC12E048F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two main approaches:</a:t>
            </a:r>
          </a:p>
          <a:p>
            <a:endParaRPr lang="en-US" dirty="0" smtClean="0"/>
          </a:p>
          <a:p>
            <a:r>
              <a:rPr lang="en-US" dirty="0" smtClean="0"/>
              <a:t>…so, our</a:t>
            </a:r>
            <a:r>
              <a:rPr lang="en-US" baseline="0" dirty="0" smtClean="0"/>
              <a:t> goal is to have a system on the next slide.</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7929" tIns="43965" rIns="87929" bIns="43965">
            <a:normAutofit/>
          </a:bodyPr>
          <a:lstStyle/>
          <a:p>
            <a:endParaRPr lang="en-US" dirty="0"/>
          </a:p>
        </p:txBody>
      </p:sp>
      <p:sp>
        <p:nvSpPr>
          <p:cNvPr id="4" name="Slide Number Placeholder 3"/>
          <p:cNvSpPr>
            <a:spLocks noGrp="1"/>
          </p:cNvSpPr>
          <p:nvPr>
            <p:ph type="sldNum" sz="quarter" idx="10"/>
          </p:nvPr>
        </p:nvSpPr>
        <p:spPr/>
        <p:txBody>
          <a:bodyPr lIns="87929" tIns="43965" rIns="87929" bIns="43965"/>
          <a:lstStyle/>
          <a:p>
            <a:fld id="{A5D78FC6-CE17-4259-A63C-DDFC12E048F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7929" tIns="43965" rIns="87929" bIns="43965">
            <a:normAutofit/>
          </a:bodyPr>
          <a:lstStyle/>
          <a:p>
            <a:endParaRPr lang="en-US" dirty="0"/>
          </a:p>
        </p:txBody>
      </p:sp>
      <p:sp>
        <p:nvSpPr>
          <p:cNvPr id="4" name="Slide Number Placeholder 3"/>
          <p:cNvSpPr>
            <a:spLocks noGrp="1"/>
          </p:cNvSpPr>
          <p:nvPr>
            <p:ph type="sldNum" sz="quarter" idx="10"/>
          </p:nvPr>
        </p:nvSpPr>
        <p:spPr/>
        <p:txBody>
          <a:bodyPr lIns="87929" tIns="43965" rIns="87929" bIns="43965"/>
          <a:lstStyle/>
          <a:p>
            <a:fld id="{A5D78FC6-CE17-4259-A63C-DDFC12E048F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C460E57B-91AC-4ACE-ABF3-8CB39228AF51}" type="datetime11">
              <a:rPr lang="en-US" smtClean="0"/>
              <a:pPr algn="ctr"/>
              <a:t>08:30:53</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r>
              <a:rPr lang="en-US" smtClean="0">
                <a:solidFill>
                  <a:schemeClr val="tx2"/>
                </a:solidFill>
              </a:rPr>
              <a:t>Answer is on the next slide</a:t>
            </a: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344C75-3A9C-4BDC-822B-68445B942B33}" type="datetime11">
              <a:rPr lang="en-US" smtClean="0">
                <a:solidFill>
                  <a:schemeClr val="tx2"/>
                </a:solidFill>
              </a:rPr>
              <a:pPr/>
              <a:t>08:30:53</a:t>
            </a:fld>
            <a:endParaRPr lang="en-US"/>
          </a:p>
        </p:txBody>
      </p:sp>
      <p:sp>
        <p:nvSpPr>
          <p:cNvPr id="5" name="Footer Placeholder 4"/>
          <p:cNvSpPr>
            <a:spLocks noGrp="1"/>
          </p:cNvSpPr>
          <p:nvPr>
            <p:ph type="ftr" sz="quarter" idx="11"/>
          </p:nvPr>
        </p:nvSpPr>
        <p:spPr/>
        <p:txBody>
          <a:bodyPr/>
          <a:lstStyle/>
          <a:p>
            <a:r>
              <a:rPr lang="en-US" smtClean="0"/>
              <a:t>Answer is on the next slide</a:t>
            </a:r>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E0208ABE-C465-4773-A5EA-F31CA166151C}" type="datetime11">
              <a:rPr lang="en-US" smtClean="0">
                <a:solidFill>
                  <a:schemeClr val="tx2"/>
                </a:solidFill>
              </a:rPr>
              <a:pPr/>
              <a:t>08:30:53</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US" smtClean="0"/>
              <a:t>Answer is on the next slide</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F2D67DEE-2742-430A-8118-0D6BDF2099BB}" type="datetime11">
              <a:rPr lang="en-US" smtClean="0"/>
              <a:pPr/>
              <a:t>08:30:53</a:t>
            </a:fld>
            <a:endParaRPr lang="en-US" dirty="0"/>
          </a:p>
        </p:txBody>
      </p:sp>
      <p:sp>
        <p:nvSpPr>
          <p:cNvPr id="5" name="Footer Placeholder 4"/>
          <p:cNvSpPr>
            <a:spLocks noGrp="1"/>
          </p:cNvSpPr>
          <p:nvPr>
            <p:ph type="ftr" sz="quarter" idx="11"/>
          </p:nvPr>
        </p:nvSpPr>
        <p:spPr/>
        <p:txBody>
          <a:bodyPr/>
          <a:lstStyle/>
          <a:p>
            <a:r>
              <a:rPr lang="en-US" smtClean="0"/>
              <a:t>Answer is on the next slide</a:t>
            </a:r>
            <a:endParaRPr lang="en-US"/>
          </a:p>
        </p:txBody>
      </p:sp>
      <p:sp>
        <p:nvSpPr>
          <p:cNvPr id="6" name="Slide Number Placeholder 5"/>
          <p:cNvSpPr>
            <a:spLocks noGrp="1"/>
          </p:cNvSpPr>
          <p:nvPr>
            <p:ph type="sldNum" sz="quarter" idx="12"/>
          </p:nvPr>
        </p:nvSpPr>
        <p:spPr>
          <a:xfrm>
            <a:off x="8229600" y="6384924"/>
            <a:ext cx="533400" cy="244476"/>
          </a:xfrm>
        </p:spPr>
        <p:txBody>
          <a:bodyPr/>
          <a:lstStyle>
            <a:lvl1pPr>
              <a:defRPr baseline="0">
                <a:solidFill>
                  <a:schemeClr val="tx1"/>
                </a:solidFill>
              </a:defRPr>
            </a:lvl1pPr>
          </a:lstStyle>
          <a:p>
            <a:fld id="{1AD93096-5B34-4342-9326-69289CEAE4C2}"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24233D17-481D-4760-8CBB-932C56CB1E01}" type="datetime11">
              <a:rPr lang="en-US" smtClean="0"/>
              <a:pPr/>
              <a:t>08:30:53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r>
              <a:rPr lang="en-US" smtClean="0"/>
              <a:t>Answer is on the next slide</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18D58BF4-5DAD-46C9-B5AB-2F0C452217E1}" type="datetime11">
              <a:rPr lang="en-US" smtClean="0"/>
              <a:pPr/>
              <a:t>08:30:53</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r>
              <a:rPr lang="en-US" smtClean="0"/>
              <a:t>Answer is on the next slide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223823EE-D836-4A94-AE7F-D4103FD77684}" type="datetime11">
              <a:rPr lang="en-US" smtClean="0"/>
              <a:pPr/>
              <a:t>08:30:53</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r>
              <a:rPr lang="en-US" smtClean="0"/>
              <a:t>Answer is on the next slide</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00616C-5BE9-4227-A120-A28F6F3FBC72}" type="datetime11">
              <a:rPr lang="en-US" smtClean="0"/>
              <a:pPr/>
              <a:t>08:30:53</a:t>
            </a:fld>
            <a:endParaRPr lang="en-US"/>
          </a:p>
        </p:txBody>
      </p:sp>
      <p:sp>
        <p:nvSpPr>
          <p:cNvPr id="4" name="Footer Placeholder 3"/>
          <p:cNvSpPr>
            <a:spLocks noGrp="1"/>
          </p:cNvSpPr>
          <p:nvPr>
            <p:ph type="ftr" sz="quarter" idx="11"/>
          </p:nvPr>
        </p:nvSpPr>
        <p:spPr/>
        <p:txBody>
          <a:bodyPr/>
          <a:lstStyle/>
          <a:p>
            <a:r>
              <a:rPr lang="en-US" smtClean="0"/>
              <a:t>Answer is on the next slide</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4F41F-0C29-433A-8109-6978C228753B}" type="datetime11">
              <a:rPr lang="en-US" smtClean="0"/>
              <a:pPr/>
              <a:t>08:30:53</a:t>
            </a:fld>
            <a:endParaRPr lang="en-US"/>
          </a:p>
        </p:txBody>
      </p:sp>
      <p:sp>
        <p:nvSpPr>
          <p:cNvPr id="3" name="Footer Placeholder 2"/>
          <p:cNvSpPr>
            <a:spLocks noGrp="1"/>
          </p:cNvSpPr>
          <p:nvPr>
            <p:ph type="ftr" sz="quarter" idx="11"/>
          </p:nvPr>
        </p:nvSpPr>
        <p:spPr/>
        <p:txBody>
          <a:bodyPr/>
          <a:lstStyle/>
          <a:p>
            <a:r>
              <a:rPr lang="en-US" smtClean="0"/>
              <a:t>Answer is on the next slide</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99DA4182-13DA-41D8-A23B-11D47235993D}" type="datetime11">
              <a:rPr lang="en-US" smtClean="0"/>
              <a:pPr/>
              <a:t>08:30:53</a:t>
            </a:fld>
            <a:endParaRPr lang="en-US"/>
          </a:p>
        </p:txBody>
      </p:sp>
      <p:sp>
        <p:nvSpPr>
          <p:cNvPr id="6" name="Footer Placeholder 5"/>
          <p:cNvSpPr>
            <a:spLocks noGrp="1"/>
          </p:cNvSpPr>
          <p:nvPr>
            <p:ph type="ftr" sz="quarter" idx="11"/>
          </p:nvPr>
        </p:nvSpPr>
        <p:spPr/>
        <p:txBody>
          <a:bodyPr/>
          <a:lstStyle/>
          <a:p>
            <a:r>
              <a:rPr lang="en-US" smtClean="0"/>
              <a:t>Answer is on the next slide</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CFB462C5-4DDB-446B-9794-A1F99117E222}" type="datetime11">
              <a:rPr lang="en-US" smtClean="0"/>
              <a:pPr/>
              <a:t>08:30:53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Answer is on the next slide</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952D899B-EB1E-45DC-90A7-7BA96888C4C0}" type="datetime11">
              <a:rPr lang="en-US" smtClean="0">
                <a:solidFill>
                  <a:schemeClr val="tx2"/>
                </a:solidFill>
              </a:rPr>
              <a:pPr/>
              <a:t>08:30:53</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r>
              <a:rPr lang="en-US" sz="1400" smtClean="0">
                <a:solidFill>
                  <a:schemeClr val="tx2"/>
                </a:solidFill>
              </a:rPr>
              <a:t>Answer is on the next slide</a:t>
            </a: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customXml" Target="../ink/ink23.xml"/><Relationship Id="rId18" Type="http://schemas.openxmlformats.org/officeDocument/2006/relationships/image" Target="../media/image23.emf"/><Relationship Id="rId26" Type="http://schemas.openxmlformats.org/officeDocument/2006/relationships/image" Target="../media/image27.emf"/><Relationship Id="rId3" Type="http://schemas.openxmlformats.org/officeDocument/2006/relationships/customXml" Target="../ink/ink18.xml"/><Relationship Id="rId21" Type="http://schemas.openxmlformats.org/officeDocument/2006/relationships/customXml" Target="../ink/ink27.xml"/><Relationship Id="rId34" Type="http://schemas.openxmlformats.org/officeDocument/2006/relationships/image" Target="../media/image31.emf"/><Relationship Id="rId7" Type="http://schemas.openxmlformats.org/officeDocument/2006/relationships/customXml" Target="../ink/ink20.xml"/><Relationship Id="rId12" Type="http://schemas.openxmlformats.org/officeDocument/2006/relationships/image" Target="../media/image9.emf"/><Relationship Id="rId17" Type="http://schemas.openxmlformats.org/officeDocument/2006/relationships/customXml" Target="../ink/ink25.xml"/><Relationship Id="rId25" Type="http://schemas.openxmlformats.org/officeDocument/2006/relationships/customXml" Target="../ink/ink29.xml"/><Relationship Id="rId33" Type="http://schemas.openxmlformats.org/officeDocument/2006/relationships/customXml" Target="../ink/ink33.xml"/><Relationship Id="rId38" Type="http://schemas.openxmlformats.org/officeDocument/2006/relationships/image" Target="../media/image33.emf"/><Relationship Id="rId2" Type="http://schemas.openxmlformats.org/officeDocument/2006/relationships/notesSlide" Target="../notesSlides/notesSlide12.xml"/><Relationship Id="rId16" Type="http://schemas.openxmlformats.org/officeDocument/2006/relationships/image" Target="../media/image22.emf"/><Relationship Id="rId20" Type="http://schemas.openxmlformats.org/officeDocument/2006/relationships/image" Target="../media/image24.emf"/><Relationship Id="rId29" Type="http://schemas.openxmlformats.org/officeDocument/2006/relationships/customXml" Target="../ink/ink31.xml"/><Relationship Id="rId1" Type="http://schemas.openxmlformats.org/officeDocument/2006/relationships/slideLayout" Target="../slideLayouts/slideLayout2.xml"/><Relationship Id="rId6" Type="http://schemas.openxmlformats.org/officeDocument/2006/relationships/image" Target="../media/image5.emf"/><Relationship Id="rId11" Type="http://schemas.openxmlformats.org/officeDocument/2006/relationships/customXml" Target="../ink/ink22.xml"/><Relationship Id="rId24" Type="http://schemas.openxmlformats.org/officeDocument/2006/relationships/image" Target="../media/image26.emf"/><Relationship Id="rId32" Type="http://schemas.openxmlformats.org/officeDocument/2006/relationships/image" Target="../media/image30.emf"/><Relationship Id="rId37" Type="http://schemas.openxmlformats.org/officeDocument/2006/relationships/customXml" Target="../ink/ink35.xml"/><Relationship Id="rId5" Type="http://schemas.openxmlformats.org/officeDocument/2006/relationships/customXml" Target="../ink/ink19.xml"/><Relationship Id="rId15" Type="http://schemas.openxmlformats.org/officeDocument/2006/relationships/customXml" Target="../ink/ink24.xml"/><Relationship Id="rId23" Type="http://schemas.openxmlformats.org/officeDocument/2006/relationships/customXml" Target="../ink/ink28.xml"/><Relationship Id="rId28" Type="http://schemas.openxmlformats.org/officeDocument/2006/relationships/image" Target="../media/image28.emf"/><Relationship Id="rId36" Type="http://schemas.openxmlformats.org/officeDocument/2006/relationships/image" Target="../media/image32.emf"/><Relationship Id="rId10" Type="http://schemas.openxmlformats.org/officeDocument/2006/relationships/image" Target="../media/image8.emf"/><Relationship Id="rId19" Type="http://schemas.openxmlformats.org/officeDocument/2006/relationships/customXml" Target="../ink/ink26.xml"/><Relationship Id="rId31" Type="http://schemas.openxmlformats.org/officeDocument/2006/relationships/customXml" Target="../ink/ink32.xml"/><Relationship Id="rId4" Type="http://schemas.openxmlformats.org/officeDocument/2006/relationships/image" Target="../media/image21.emf"/><Relationship Id="rId9" Type="http://schemas.openxmlformats.org/officeDocument/2006/relationships/customXml" Target="../ink/ink21.xml"/><Relationship Id="rId14" Type="http://schemas.openxmlformats.org/officeDocument/2006/relationships/image" Target="../media/image14.emf"/><Relationship Id="rId22" Type="http://schemas.openxmlformats.org/officeDocument/2006/relationships/image" Target="../media/image25.emf"/><Relationship Id="rId27" Type="http://schemas.openxmlformats.org/officeDocument/2006/relationships/customXml" Target="../ink/ink30.xml"/><Relationship Id="rId30" Type="http://schemas.openxmlformats.org/officeDocument/2006/relationships/image" Target="../media/image29.emf"/><Relationship Id="rId35" Type="http://schemas.openxmlformats.org/officeDocument/2006/relationships/customXml" Target="../ink/ink3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customXml" Target="../ink/ink6.xml"/><Relationship Id="rId18" Type="http://schemas.openxmlformats.org/officeDocument/2006/relationships/image" Target="../media/image11.emf"/><Relationship Id="rId26" Type="http://schemas.openxmlformats.org/officeDocument/2006/relationships/image" Target="../media/image15.emf"/><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19.emf"/><Relationship Id="rId7" Type="http://schemas.openxmlformats.org/officeDocument/2006/relationships/customXml" Target="../ink/ink3.xml"/><Relationship Id="rId12" Type="http://schemas.openxmlformats.org/officeDocument/2006/relationships/image" Target="../media/image8.emf"/><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notesSlide" Target="../notesSlides/notesSlide9.xml"/><Relationship Id="rId16" Type="http://schemas.openxmlformats.org/officeDocument/2006/relationships/image" Target="../media/image10.emf"/><Relationship Id="rId20" Type="http://schemas.openxmlformats.org/officeDocument/2006/relationships/image" Target="../media/image12.emf"/><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5.emf"/><Relationship Id="rId11" Type="http://schemas.openxmlformats.org/officeDocument/2006/relationships/customXml" Target="../ink/ink5.xml"/><Relationship Id="rId24" Type="http://schemas.openxmlformats.org/officeDocument/2006/relationships/image" Target="../media/image14.emf"/><Relationship Id="rId32" Type="http://schemas.openxmlformats.org/officeDocument/2006/relationships/image" Target="../media/image18.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6.emf"/><Relationship Id="rId36" Type="http://schemas.openxmlformats.org/officeDocument/2006/relationships/image" Target="../media/image20.emf"/><Relationship Id="rId10" Type="http://schemas.openxmlformats.org/officeDocument/2006/relationships/image" Target="../media/image7.emf"/><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4.emf"/><Relationship Id="rId9" Type="http://schemas.openxmlformats.org/officeDocument/2006/relationships/customXml" Target="../ink/ink4.xml"/><Relationship Id="rId14" Type="http://schemas.openxmlformats.org/officeDocument/2006/relationships/image" Target="../media/image9.emf"/><Relationship Id="rId22" Type="http://schemas.openxmlformats.org/officeDocument/2006/relationships/image" Target="../media/image13.emf"/><Relationship Id="rId27" Type="http://schemas.openxmlformats.org/officeDocument/2006/relationships/customXml" Target="../ink/ink13.xml"/><Relationship Id="rId30" Type="http://schemas.openxmlformats.org/officeDocument/2006/relationships/image" Target="../media/image17.emf"/><Relationship Id="rId35" Type="http://schemas.openxmlformats.org/officeDocument/2006/relationships/customXml" Target="../ink/ink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752600" y="3429000"/>
            <a:ext cx="7391400" cy="1828800"/>
          </a:xfrm>
        </p:spPr>
        <p:txBody>
          <a:bodyPr>
            <a:normAutofit/>
          </a:bodyPr>
          <a:lstStyle/>
          <a:p>
            <a:r>
              <a:rPr lang="en-US" sz="3600" dirty="0" smtClean="0"/>
              <a:t>Partial-coherence abstractions </a:t>
            </a:r>
            <a:r>
              <a:rPr lang="en-US" dirty="0" smtClean="0"/>
              <a:t/>
            </a:r>
            <a:br>
              <a:rPr lang="en-US" dirty="0" smtClean="0"/>
            </a:br>
            <a:r>
              <a:rPr lang="en-US" sz="3100" dirty="0" smtClean="0"/>
              <a:t>for relaxed memory models</a:t>
            </a:r>
            <a:endParaRPr lang="en-US" dirty="0"/>
          </a:p>
        </p:txBody>
      </p:sp>
      <p:sp>
        <p:nvSpPr>
          <p:cNvPr id="4" name="Rectangle 2"/>
          <p:cNvSpPr txBox="1">
            <a:spLocks/>
          </p:cNvSpPr>
          <p:nvPr/>
        </p:nvSpPr>
        <p:spPr>
          <a:xfrm>
            <a:off x="2362200" y="6057900"/>
            <a:ext cx="6705600" cy="685800"/>
          </a:xfrm>
          <a:prstGeom prst="rect">
            <a:avLst/>
          </a:prstGeom>
        </p:spPr>
        <p:txBody>
          <a:bodyPr vert="horz" anchor="ctr">
            <a:normAutofit fontScale="70000" lnSpcReduction="20000"/>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600" b="0" i="0" u="none" strike="noStrike" kern="1200" cap="none" spc="0" normalizeH="0" baseline="0" noProof="0" dirty="0" smtClean="0">
                <a:ln>
                  <a:noFill/>
                </a:ln>
                <a:solidFill>
                  <a:srgbClr val="FFFFFF"/>
                </a:solidFill>
                <a:effectLst/>
                <a:uLnTx/>
                <a:uFillTx/>
                <a:latin typeface="+mn-lt"/>
                <a:ea typeface="+mn-ea"/>
                <a:cs typeface="+mn-cs"/>
              </a:rPr>
              <a:t>Presented by Michael Kuperstein, Technion</a:t>
            </a:r>
          </a:p>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600" b="0" i="0" u="none" strike="noStrike" kern="1200" cap="none" spc="0" normalizeH="0" baseline="0" noProof="0" dirty="0" smtClean="0">
                <a:ln>
                  <a:noFill/>
                </a:ln>
                <a:solidFill>
                  <a:srgbClr val="FFFFFF"/>
                </a:solidFill>
                <a:effectLst/>
                <a:uLnTx/>
                <a:uFillTx/>
                <a:latin typeface="+mn-lt"/>
                <a:ea typeface="+mn-ea"/>
                <a:cs typeface="+mn-cs"/>
              </a:rPr>
              <a:t>Joint work with Martin </a:t>
            </a:r>
            <a:r>
              <a:rPr kumimoji="0" lang="en-US" sz="2600" b="0" i="0" u="none" strike="noStrike" kern="1200" cap="none" spc="0" normalizeH="0" baseline="0" noProof="0" dirty="0" err="1" smtClean="0">
                <a:ln>
                  <a:noFill/>
                </a:ln>
                <a:solidFill>
                  <a:srgbClr val="FFFFFF"/>
                </a:solidFill>
                <a:effectLst/>
                <a:uLnTx/>
                <a:uFillTx/>
                <a:latin typeface="+mn-lt"/>
                <a:ea typeface="+mn-ea"/>
                <a:cs typeface="+mn-cs"/>
              </a:rPr>
              <a:t>Vechev</a:t>
            </a:r>
            <a:r>
              <a:rPr kumimoji="0" lang="en-US" sz="2600" b="0" i="0" u="none" strike="noStrike" kern="1200" cap="none" spc="0" normalizeH="0" baseline="0" noProof="0" dirty="0" smtClean="0">
                <a:ln>
                  <a:noFill/>
                </a:ln>
                <a:solidFill>
                  <a:srgbClr val="FFFFFF"/>
                </a:solidFill>
                <a:effectLst/>
                <a:uLnTx/>
                <a:uFillTx/>
                <a:latin typeface="+mn-lt"/>
                <a:ea typeface="+mn-ea"/>
                <a:cs typeface="+mn-cs"/>
              </a:rPr>
              <a:t>, IBM</a:t>
            </a:r>
            <a:r>
              <a:rPr kumimoji="0" lang="en-US" sz="2600" b="0" i="0" u="none" strike="noStrike" kern="1200" cap="none" spc="0" normalizeH="0" noProof="0" dirty="0" smtClean="0">
                <a:ln>
                  <a:noFill/>
                </a:ln>
                <a:solidFill>
                  <a:srgbClr val="FFFFFF"/>
                </a:solidFill>
                <a:effectLst/>
                <a:uLnTx/>
                <a:uFillTx/>
                <a:latin typeface="+mn-lt"/>
                <a:ea typeface="+mn-ea"/>
                <a:cs typeface="+mn-cs"/>
              </a:rPr>
              <a:t> </a:t>
            </a:r>
            <a:r>
              <a:rPr kumimoji="0" lang="en-US" sz="2600" b="0" i="0" u="none" strike="noStrike" kern="1200" cap="none" spc="0" normalizeH="0" baseline="0" noProof="0" dirty="0" smtClean="0">
                <a:ln>
                  <a:noFill/>
                </a:ln>
                <a:solidFill>
                  <a:srgbClr val="FFFFFF"/>
                </a:solidFill>
                <a:effectLst/>
                <a:uLnTx/>
                <a:uFillTx/>
                <a:latin typeface="+mn-lt"/>
                <a:ea typeface="+mn-ea"/>
                <a:cs typeface="+mn-cs"/>
              </a:rPr>
              <a:t>Research</a:t>
            </a:r>
            <a:r>
              <a:rPr kumimoji="0" lang="en-US" sz="2600" b="0" i="0" u="none" strike="noStrike" kern="1200" cap="none" spc="0" normalizeH="0" noProof="0" dirty="0" smtClean="0">
                <a:ln>
                  <a:noFill/>
                </a:ln>
                <a:solidFill>
                  <a:srgbClr val="FFFFFF"/>
                </a:solidFill>
                <a:effectLst/>
                <a:uLnTx/>
                <a:uFillTx/>
                <a:latin typeface="+mn-lt"/>
                <a:ea typeface="+mn-ea"/>
                <a:cs typeface="+mn-cs"/>
              </a:rPr>
              <a:t> </a:t>
            </a:r>
            <a:r>
              <a:rPr kumimoji="0" lang="en-US" sz="2600" b="0" i="0" u="none" strike="noStrike" kern="1200" cap="none" spc="0" normalizeH="0" baseline="0" noProof="0" dirty="0" smtClean="0">
                <a:ln>
                  <a:noFill/>
                </a:ln>
                <a:solidFill>
                  <a:srgbClr val="FFFFFF"/>
                </a:solidFill>
                <a:effectLst/>
                <a:uLnTx/>
                <a:uFillTx/>
                <a:latin typeface="+mn-lt"/>
                <a:ea typeface="+mn-ea"/>
                <a:cs typeface="+mn-cs"/>
              </a:rPr>
              <a:t>and </a:t>
            </a:r>
            <a:r>
              <a:rPr kumimoji="0" lang="en-US" sz="2600" b="0" i="0" u="none" strike="noStrike" kern="1200" cap="none" spc="0" normalizeH="0" baseline="0" noProof="0" dirty="0" err="1" smtClean="0">
                <a:ln>
                  <a:noFill/>
                </a:ln>
                <a:solidFill>
                  <a:srgbClr val="FFFFFF"/>
                </a:solidFill>
                <a:effectLst/>
                <a:uLnTx/>
                <a:uFillTx/>
                <a:latin typeface="+mn-lt"/>
                <a:ea typeface="+mn-ea"/>
                <a:cs typeface="+mn-cs"/>
              </a:rPr>
              <a:t>Eran</a:t>
            </a:r>
            <a:r>
              <a:rPr kumimoji="0" lang="en-US" sz="2600" b="0" i="0" u="none" strike="noStrike" kern="1200" cap="none" spc="0" normalizeH="0" baseline="0" noProof="0" dirty="0" smtClean="0">
                <a:ln>
                  <a:noFill/>
                </a:ln>
                <a:solidFill>
                  <a:srgbClr val="FFFFFF"/>
                </a:solidFill>
                <a:effectLst/>
                <a:uLnTx/>
                <a:uFillTx/>
                <a:latin typeface="+mn-lt"/>
                <a:ea typeface="+mn-ea"/>
                <a:cs typeface="+mn-cs"/>
              </a:rPr>
              <a:t> </a:t>
            </a:r>
            <a:r>
              <a:rPr kumimoji="0" lang="en-US" sz="2600" b="0" i="0" u="none" strike="noStrike" kern="1200" cap="none" spc="0" normalizeH="0" baseline="0" noProof="0" dirty="0" err="1" smtClean="0">
                <a:ln>
                  <a:noFill/>
                </a:ln>
                <a:solidFill>
                  <a:srgbClr val="FFFFFF"/>
                </a:solidFill>
                <a:effectLst/>
                <a:uLnTx/>
                <a:uFillTx/>
                <a:latin typeface="+mn-lt"/>
                <a:ea typeface="+mn-ea"/>
                <a:cs typeface="+mn-cs"/>
              </a:rPr>
              <a:t>Yahav</a:t>
            </a:r>
            <a:r>
              <a:rPr kumimoji="0" lang="en-US" sz="2600" b="0" i="0" u="none" strike="noStrike" kern="1200" cap="none" spc="0" normalizeH="0" baseline="0" noProof="0" dirty="0" smtClean="0">
                <a:ln>
                  <a:noFill/>
                </a:ln>
                <a:solidFill>
                  <a:srgbClr val="FFFFFF"/>
                </a:solidFill>
                <a:effectLst/>
                <a:uLnTx/>
                <a:uFillTx/>
                <a:latin typeface="+mn-lt"/>
                <a:ea typeface="+mn-ea"/>
                <a:cs typeface="+mn-cs"/>
              </a:rPr>
              <a:t>, Technion</a:t>
            </a:r>
          </a:p>
        </p:txBody>
      </p:sp>
      <p:sp>
        <p:nvSpPr>
          <p:cNvPr id="6" name="Slide Number Placeholder 5"/>
          <p:cNvSpPr>
            <a:spLocks noGrp="1"/>
          </p:cNvSpPr>
          <p:nvPr>
            <p:ph type="sldNum" sz="quarter" idx="12"/>
          </p:nvPr>
        </p:nvSpPr>
        <p:spPr/>
        <p:txBody>
          <a:bodyPr/>
          <a:lstStyle/>
          <a:p>
            <a:fld id="{72AC53DF-4216-466D-99A7-94400E6C2A25}" type="slidenum">
              <a:rPr lang="en-US" smtClean="0"/>
              <a:pPr/>
              <a:t>1</a:t>
            </a:fld>
            <a:endParaRPr lang="en-US" dirty="0">
              <a:solidFill>
                <a:schemeClr val="tx2"/>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2000" advTm="9357"/>
    </mc:Choice>
    <mc:Fallback>
      <p:transition spd="slow" advTm="935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
        <p:nvSpPr>
          <p:cNvPr id="4" name="Content Placeholder 3"/>
          <p:cNvSpPr>
            <a:spLocks noGrp="1"/>
          </p:cNvSpPr>
          <p:nvPr>
            <p:ph sz="quarter" idx="1"/>
          </p:nvPr>
        </p:nvSpPr>
        <p:spPr/>
        <p:txBody>
          <a:bodyPr>
            <a:normAutofit/>
          </a:bodyPr>
          <a:lstStyle/>
          <a:p>
            <a:r>
              <a:rPr lang="en-US" dirty="0" smtClean="0"/>
              <a:t>Constraint language</a:t>
            </a:r>
          </a:p>
          <a:p>
            <a:pPr lvl="1"/>
            <a:r>
              <a:rPr lang="en-US" dirty="0" smtClean="0"/>
              <a:t>Not every transition can be prevented using a fence</a:t>
            </a:r>
          </a:p>
          <a:p>
            <a:pPr lvl="0">
              <a:buClr>
                <a:srgbClr val="DD8047"/>
              </a:buClr>
            </a:pPr>
            <a:endParaRPr lang="en-US" dirty="0" smtClean="0">
              <a:solidFill>
                <a:prstClr val="black"/>
              </a:solidFill>
            </a:endParaRPr>
          </a:p>
          <a:p>
            <a:pPr lvl="1">
              <a:buClr>
                <a:srgbClr val="94B6D2"/>
              </a:buClr>
            </a:pPr>
            <a:endParaRPr lang="en-US" dirty="0" smtClean="0">
              <a:solidFill>
                <a:prstClr val="black"/>
              </a:solidFill>
            </a:endParaRPr>
          </a:p>
          <a:p>
            <a:pPr lvl="1"/>
            <a:endParaRPr lang="en-US" dirty="0" smtClean="0"/>
          </a:p>
        </p:txBody>
      </p:sp>
      <p:sp>
        <p:nvSpPr>
          <p:cNvPr id="6" name="Slide Number Placeholder 2"/>
          <p:cNvSpPr txBox="1">
            <a:spLocks/>
          </p:cNvSpPr>
          <p:nvPr/>
        </p:nvSpPr>
        <p:spPr>
          <a:xfrm>
            <a:off x="0" y="2667000"/>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AD93096-5B34-4342-9326-69289CEAE4C2}"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
        <p:nvSpPr>
          <p:cNvPr id="7" name="Right Arrow 6"/>
          <p:cNvSpPr/>
          <p:nvPr/>
        </p:nvSpPr>
        <p:spPr>
          <a:xfrm>
            <a:off x="3505200" y="3756978"/>
            <a:ext cx="1828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52800" y="3985578"/>
            <a:ext cx="2123851" cy="369332"/>
          </a:xfrm>
          <a:prstGeom prst="rect">
            <a:avLst/>
          </a:prstGeom>
        </p:spPr>
        <p:txBody>
          <a:bodyPr wrap="none">
            <a:spAutoFit/>
          </a:bodyPr>
          <a:lstStyle/>
          <a:p>
            <a:pPr algn="ctr"/>
            <a:r>
              <a:rPr lang="en-US" dirty="0" smtClean="0"/>
              <a:t>P</a:t>
            </a:r>
            <a:r>
              <a:rPr lang="en-US" baseline="-25000" dirty="0" smtClean="0"/>
              <a:t>2 </a:t>
            </a:r>
            <a:r>
              <a:rPr lang="en-US" dirty="0" smtClean="0"/>
              <a:t>: (D) LOAD R1 = X</a:t>
            </a:r>
            <a:endParaRPr lang="en-US" dirty="0"/>
          </a:p>
        </p:txBody>
      </p:sp>
      <p:sp>
        <p:nvSpPr>
          <p:cNvPr id="9" name="Right Arrow 8"/>
          <p:cNvSpPr/>
          <p:nvPr/>
        </p:nvSpPr>
        <p:spPr>
          <a:xfrm>
            <a:off x="3505200" y="5334000"/>
            <a:ext cx="1828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52800" y="5638800"/>
            <a:ext cx="2123851" cy="369332"/>
          </a:xfrm>
          <a:prstGeom prst="rect">
            <a:avLst/>
          </a:prstGeom>
        </p:spPr>
        <p:txBody>
          <a:bodyPr wrap="none">
            <a:spAutoFit/>
          </a:bodyPr>
          <a:lstStyle/>
          <a:p>
            <a:pPr algn="ctr"/>
            <a:r>
              <a:rPr lang="en-US" dirty="0" smtClean="0"/>
              <a:t>P</a:t>
            </a:r>
            <a:r>
              <a:rPr lang="en-US" baseline="-25000" dirty="0" smtClean="0"/>
              <a:t>1 </a:t>
            </a:r>
            <a:r>
              <a:rPr lang="en-US" dirty="0" smtClean="0"/>
              <a:t>: (D) LOAD R1 = X</a:t>
            </a:r>
            <a:endParaRPr lang="en-US" dirty="0"/>
          </a:p>
        </p:txBody>
      </p:sp>
      <p:grpSp>
        <p:nvGrpSpPr>
          <p:cNvPr id="11" name="Group 10"/>
          <p:cNvGrpSpPr/>
          <p:nvPr/>
        </p:nvGrpSpPr>
        <p:grpSpPr>
          <a:xfrm>
            <a:off x="1066800" y="3375978"/>
            <a:ext cx="1905000" cy="1143000"/>
            <a:chOff x="1066800" y="2057400"/>
            <a:chExt cx="1905000" cy="1143000"/>
          </a:xfrm>
        </p:grpSpPr>
        <p:sp>
          <p:nvSpPr>
            <p:cNvPr id="12" name="Rounded Rectangle 11"/>
            <p:cNvSpPr/>
            <p:nvPr/>
          </p:nvSpPr>
          <p:spPr>
            <a:xfrm>
              <a:off x="1066800" y="2133600"/>
              <a:ext cx="1905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66800" y="2286000"/>
              <a:ext cx="436338" cy="369332"/>
            </a:xfrm>
            <a:prstGeom prst="rect">
              <a:avLst/>
            </a:prstGeom>
          </p:spPr>
          <p:txBody>
            <a:bodyPr wrap="none">
              <a:spAutoFit/>
            </a:bodyPr>
            <a:lstStyle/>
            <a:p>
              <a:r>
                <a:rPr lang="en-US" dirty="0" smtClean="0"/>
                <a:t>P</a:t>
              </a:r>
              <a:r>
                <a:rPr lang="en-US" baseline="-25000" dirty="0" smtClean="0"/>
                <a:t>1</a:t>
              </a:r>
              <a:r>
                <a:rPr lang="en-US" dirty="0" smtClean="0"/>
                <a:t>:</a:t>
              </a:r>
              <a:endParaRPr lang="en-US" baseline="-25000" dirty="0"/>
            </a:p>
          </p:txBody>
        </p:sp>
        <p:sp>
          <p:nvSpPr>
            <p:cNvPr id="14" name="Rectangle 13"/>
            <p:cNvSpPr/>
            <p:nvPr/>
          </p:nvSpPr>
          <p:spPr>
            <a:xfrm>
              <a:off x="1066800" y="2754868"/>
              <a:ext cx="436338" cy="369332"/>
            </a:xfrm>
            <a:prstGeom prst="rect">
              <a:avLst/>
            </a:prstGeom>
          </p:spPr>
          <p:txBody>
            <a:bodyPr wrap="none">
              <a:spAutoFit/>
            </a:bodyPr>
            <a:lstStyle/>
            <a:p>
              <a:r>
                <a:rPr lang="en-US" dirty="0" smtClean="0"/>
                <a:t>P</a:t>
              </a:r>
              <a:r>
                <a:rPr lang="en-US" baseline="-25000" dirty="0" smtClean="0"/>
                <a:t>2</a:t>
              </a:r>
              <a:r>
                <a:rPr lang="en-US" dirty="0" smtClean="0"/>
                <a:t>:</a:t>
              </a:r>
              <a:endParaRPr lang="en-US" baseline="-25000" dirty="0"/>
            </a:p>
          </p:txBody>
        </p:sp>
        <p:grpSp>
          <p:nvGrpSpPr>
            <p:cNvPr id="15" name="Group 12"/>
            <p:cNvGrpSpPr/>
            <p:nvPr/>
          </p:nvGrpSpPr>
          <p:grpSpPr>
            <a:xfrm>
              <a:off x="1828800" y="2362200"/>
              <a:ext cx="685800" cy="228600"/>
              <a:chOff x="2590800" y="4191000"/>
              <a:chExt cx="685800" cy="228600"/>
            </a:xfrm>
          </p:grpSpPr>
          <p:sp>
            <p:nvSpPr>
              <p:cNvPr id="24" name="Rectangle 23"/>
              <p:cNvSpPr/>
              <p:nvPr/>
            </p:nvSpPr>
            <p:spPr>
              <a:xfrm>
                <a:off x="2590800" y="4191000"/>
                <a:ext cx="228600" cy="228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5" name="Rectangle 10"/>
              <p:cNvSpPr/>
              <p:nvPr/>
            </p:nvSpPr>
            <p:spPr>
              <a:xfrm>
                <a:off x="2819400" y="4191000"/>
                <a:ext cx="228600" cy="228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11"/>
              <p:cNvSpPr/>
              <p:nvPr/>
            </p:nvSpPr>
            <p:spPr>
              <a:xfrm>
                <a:off x="3048000" y="4191000"/>
                <a:ext cx="228600" cy="228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grpSp>
        <p:grpSp>
          <p:nvGrpSpPr>
            <p:cNvPr id="16" name="Group 22"/>
            <p:cNvGrpSpPr/>
            <p:nvPr/>
          </p:nvGrpSpPr>
          <p:grpSpPr>
            <a:xfrm>
              <a:off x="1828800" y="2819400"/>
              <a:ext cx="685800" cy="228600"/>
              <a:chOff x="2057400" y="2286000"/>
              <a:chExt cx="685800" cy="228600"/>
            </a:xfrm>
          </p:grpSpPr>
          <p:sp>
            <p:nvSpPr>
              <p:cNvPr id="22" name="Rectangle 21"/>
              <p:cNvSpPr/>
              <p:nvPr/>
            </p:nvSpPr>
            <p:spPr>
              <a:xfrm>
                <a:off x="2057400" y="2286000"/>
                <a:ext cx="685800" cy="228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p:cNvSpPr/>
              <p:nvPr/>
            </p:nvSpPr>
            <p:spPr>
              <a:xfrm>
                <a:off x="2276573" y="2286000"/>
                <a:ext cx="228600" cy="2286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1790308" y="2057400"/>
              <a:ext cx="324128" cy="369332"/>
            </a:xfrm>
            <a:prstGeom prst="rect">
              <a:avLst/>
            </a:prstGeom>
          </p:spPr>
          <p:txBody>
            <a:bodyPr wrap="none">
              <a:spAutoFit/>
            </a:bodyPr>
            <a:lstStyle/>
            <a:p>
              <a:pPr algn="ctr"/>
              <a:r>
                <a:rPr lang="en-US" dirty="0" smtClean="0"/>
                <a:t>A</a:t>
              </a:r>
              <a:endParaRPr lang="en-US" dirty="0"/>
            </a:p>
          </p:txBody>
        </p:sp>
        <p:sp>
          <p:nvSpPr>
            <p:cNvPr id="18" name="Rectangle 17"/>
            <p:cNvSpPr/>
            <p:nvPr/>
          </p:nvSpPr>
          <p:spPr>
            <a:xfrm>
              <a:off x="2028335" y="2057400"/>
              <a:ext cx="311304" cy="369332"/>
            </a:xfrm>
            <a:prstGeom prst="rect">
              <a:avLst/>
            </a:prstGeom>
          </p:spPr>
          <p:txBody>
            <a:bodyPr wrap="none">
              <a:spAutoFit/>
            </a:bodyPr>
            <a:lstStyle/>
            <a:p>
              <a:pPr algn="ctr"/>
              <a:r>
                <a:rPr lang="en-US" dirty="0" smtClean="0"/>
                <a:t>B</a:t>
              </a:r>
              <a:endParaRPr lang="en-US" dirty="0"/>
            </a:p>
          </p:txBody>
        </p:sp>
        <p:sp>
          <p:nvSpPr>
            <p:cNvPr id="19" name="Rectangle 18"/>
            <p:cNvSpPr/>
            <p:nvPr/>
          </p:nvSpPr>
          <p:spPr>
            <a:xfrm>
              <a:off x="2238081" y="2057400"/>
              <a:ext cx="324128" cy="369332"/>
            </a:xfrm>
            <a:prstGeom prst="rect">
              <a:avLst/>
            </a:prstGeom>
          </p:spPr>
          <p:txBody>
            <a:bodyPr wrap="none">
              <a:spAutoFit/>
            </a:bodyPr>
            <a:lstStyle/>
            <a:p>
              <a:pPr algn="ctr"/>
              <a:r>
                <a:rPr lang="en-US" dirty="0" smtClean="0"/>
                <a:t>C</a:t>
              </a:r>
              <a:endParaRPr lang="en-US" dirty="0"/>
            </a:p>
          </p:txBody>
        </p:sp>
        <p:sp>
          <p:nvSpPr>
            <p:cNvPr id="20" name="Rectangle 19"/>
            <p:cNvSpPr/>
            <p:nvPr/>
          </p:nvSpPr>
          <p:spPr>
            <a:xfrm>
              <a:off x="1524000" y="2286000"/>
              <a:ext cx="311304" cy="369332"/>
            </a:xfrm>
            <a:prstGeom prst="rect">
              <a:avLst/>
            </a:prstGeom>
          </p:spPr>
          <p:txBody>
            <a:bodyPr wrap="none">
              <a:spAutoFit/>
            </a:bodyPr>
            <a:lstStyle/>
            <a:p>
              <a:pPr algn="ctr"/>
              <a:r>
                <a:rPr lang="en-US" dirty="0" smtClean="0"/>
                <a:t>X</a:t>
              </a:r>
              <a:endParaRPr lang="en-US" dirty="0"/>
            </a:p>
          </p:txBody>
        </p:sp>
        <p:sp>
          <p:nvSpPr>
            <p:cNvPr id="21" name="Rectangle 20"/>
            <p:cNvSpPr/>
            <p:nvPr/>
          </p:nvSpPr>
          <p:spPr>
            <a:xfrm>
              <a:off x="1533427" y="2733773"/>
              <a:ext cx="311304" cy="369332"/>
            </a:xfrm>
            <a:prstGeom prst="rect">
              <a:avLst/>
            </a:prstGeom>
          </p:spPr>
          <p:txBody>
            <a:bodyPr wrap="none">
              <a:spAutoFit/>
            </a:bodyPr>
            <a:lstStyle/>
            <a:p>
              <a:pPr algn="ctr"/>
              <a:r>
                <a:rPr lang="en-US" dirty="0" smtClean="0"/>
                <a:t>X</a:t>
              </a:r>
              <a:endParaRPr lang="en-US" dirty="0"/>
            </a:p>
          </p:txBody>
        </p:sp>
      </p:grpSp>
      <p:grpSp>
        <p:nvGrpSpPr>
          <p:cNvPr id="27" name="Group 26"/>
          <p:cNvGrpSpPr/>
          <p:nvPr/>
        </p:nvGrpSpPr>
        <p:grpSpPr>
          <a:xfrm>
            <a:off x="1066800" y="5105400"/>
            <a:ext cx="1905000" cy="1143000"/>
            <a:chOff x="1066800" y="2057400"/>
            <a:chExt cx="1905000" cy="1143000"/>
          </a:xfrm>
        </p:grpSpPr>
        <p:sp>
          <p:nvSpPr>
            <p:cNvPr id="28" name="Rounded Rectangle 27"/>
            <p:cNvSpPr/>
            <p:nvPr/>
          </p:nvSpPr>
          <p:spPr>
            <a:xfrm>
              <a:off x="1066800" y="2133600"/>
              <a:ext cx="1905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66800" y="2286000"/>
              <a:ext cx="436338" cy="369332"/>
            </a:xfrm>
            <a:prstGeom prst="rect">
              <a:avLst/>
            </a:prstGeom>
          </p:spPr>
          <p:txBody>
            <a:bodyPr wrap="none">
              <a:spAutoFit/>
            </a:bodyPr>
            <a:lstStyle/>
            <a:p>
              <a:r>
                <a:rPr lang="en-US" dirty="0" smtClean="0"/>
                <a:t>P</a:t>
              </a:r>
              <a:r>
                <a:rPr lang="en-US" baseline="-25000" dirty="0" smtClean="0"/>
                <a:t>1</a:t>
              </a:r>
              <a:r>
                <a:rPr lang="en-US" dirty="0" smtClean="0"/>
                <a:t>:</a:t>
              </a:r>
              <a:endParaRPr lang="en-US" baseline="-25000" dirty="0"/>
            </a:p>
          </p:txBody>
        </p:sp>
        <p:sp>
          <p:nvSpPr>
            <p:cNvPr id="31" name="Rectangle 30"/>
            <p:cNvSpPr/>
            <p:nvPr/>
          </p:nvSpPr>
          <p:spPr>
            <a:xfrm>
              <a:off x="1066800" y="2754868"/>
              <a:ext cx="436338" cy="369332"/>
            </a:xfrm>
            <a:prstGeom prst="rect">
              <a:avLst/>
            </a:prstGeom>
          </p:spPr>
          <p:txBody>
            <a:bodyPr wrap="none">
              <a:spAutoFit/>
            </a:bodyPr>
            <a:lstStyle/>
            <a:p>
              <a:r>
                <a:rPr lang="en-US" dirty="0" smtClean="0"/>
                <a:t>P</a:t>
              </a:r>
              <a:r>
                <a:rPr lang="en-US" baseline="-25000" dirty="0" smtClean="0"/>
                <a:t>2</a:t>
              </a:r>
              <a:r>
                <a:rPr lang="en-US" dirty="0" smtClean="0"/>
                <a:t>:</a:t>
              </a:r>
              <a:endParaRPr lang="en-US" baseline="-25000" dirty="0"/>
            </a:p>
          </p:txBody>
        </p:sp>
        <p:grpSp>
          <p:nvGrpSpPr>
            <p:cNvPr id="32" name="Group 12"/>
            <p:cNvGrpSpPr/>
            <p:nvPr/>
          </p:nvGrpSpPr>
          <p:grpSpPr>
            <a:xfrm>
              <a:off x="1828800" y="2362200"/>
              <a:ext cx="685800" cy="228600"/>
              <a:chOff x="2590800" y="4191000"/>
              <a:chExt cx="685800" cy="228600"/>
            </a:xfrm>
          </p:grpSpPr>
          <p:sp>
            <p:nvSpPr>
              <p:cNvPr id="41" name="Rectangle 9"/>
              <p:cNvSpPr/>
              <p:nvPr/>
            </p:nvSpPr>
            <p:spPr>
              <a:xfrm>
                <a:off x="2590800" y="4191000"/>
                <a:ext cx="228600" cy="228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2" name="Rectangle 41"/>
              <p:cNvSpPr/>
              <p:nvPr/>
            </p:nvSpPr>
            <p:spPr>
              <a:xfrm>
                <a:off x="2819400" y="4191000"/>
                <a:ext cx="228600" cy="228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3" name="Rectangle 42"/>
              <p:cNvSpPr/>
              <p:nvPr/>
            </p:nvSpPr>
            <p:spPr>
              <a:xfrm>
                <a:off x="3048000" y="4191000"/>
                <a:ext cx="228600" cy="228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grpSp>
        <p:grpSp>
          <p:nvGrpSpPr>
            <p:cNvPr id="33" name="Group 22"/>
            <p:cNvGrpSpPr/>
            <p:nvPr/>
          </p:nvGrpSpPr>
          <p:grpSpPr>
            <a:xfrm>
              <a:off x="1828800" y="2819400"/>
              <a:ext cx="685800" cy="228600"/>
              <a:chOff x="2057400" y="2286000"/>
              <a:chExt cx="685800" cy="228600"/>
            </a:xfrm>
          </p:grpSpPr>
          <p:sp>
            <p:nvSpPr>
              <p:cNvPr id="39" name="Rectangle 38"/>
              <p:cNvSpPr/>
              <p:nvPr/>
            </p:nvSpPr>
            <p:spPr>
              <a:xfrm>
                <a:off x="2057400" y="2286000"/>
                <a:ext cx="685800" cy="228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Multiply 39"/>
              <p:cNvSpPr/>
              <p:nvPr/>
            </p:nvSpPr>
            <p:spPr>
              <a:xfrm>
                <a:off x="2276573" y="2286000"/>
                <a:ext cx="228600" cy="2286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p:nvSpPr>
          <p:spPr>
            <a:xfrm>
              <a:off x="1790308" y="2057400"/>
              <a:ext cx="324128" cy="369332"/>
            </a:xfrm>
            <a:prstGeom prst="rect">
              <a:avLst/>
            </a:prstGeom>
          </p:spPr>
          <p:txBody>
            <a:bodyPr wrap="none">
              <a:spAutoFit/>
            </a:bodyPr>
            <a:lstStyle/>
            <a:p>
              <a:pPr algn="ctr"/>
              <a:r>
                <a:rPr lang="en-US" dirty="0" smtClean="0"/>
                <a:t>A</a:t>
              </a:r>
              <a:endParaRPr lang="en-US" dirty="0"/>
            </a:p>
          </p:txBody>
        </p:sp>
        <p:sp>
          <p:nvSpPr>
            <p:cNvPr id="35" name="Rectangle 34"/>
            <p:cNvSpPr/>
            <p:nvPr/>
          </p:nvSpPr>
          <p:spPr>
            <a:xfrm>
              <a:off x="2028335" y="2057400"/>
              <a:ext cx="311304" cy="369332"/>
            </a:xfrm>
            <a:prstGeom prst="rect">
              <a:avLst/>
            </a:prstGeom>
          </p:spPr>
          <p:txBody>
            <a:bodyPr wrap="none">
              <a:spAutoFit/>
            </a:bodyPr>
            <a:lstStyle/>
            <a:p>
              <a:pPr algn="ctr"/>
              <a:r>
                <a:rPr lang="en-US" dirty="0" smtClean="0"/>
                <a:t>B</a:t>
              </a:r>
              <a:endParaRPr lang="en-US" dirty="0"/>
            </a:p>
          </p:txBody>
        </p:sp>
        <p:sp>
          <p:nvSpPr>
            <p:cNvPr id="36" name="Rectangle 35"/>
            <p:cNvSpPr/>
            <p:nvPr/>
          </p:nvSpPr>
          <p:spPr>
            <a:xfrm>
              <a:off x="2238081" y="2057400"/>
              <a:ext cx="324128" cy="369332"/>
            </a:xfrm>
            <a:prstGeom prst="rect">
              <a:avLst/>
            </a:prstGeom>
          </p:spPr>
          <p:txBody>
            <a:bodyPr wrap="none">
              <a:spAutoFit/>
            </a:bodyPr>
            <a:lstStyle/>
            <a:p>
              <a:pPr algn="ctr"/>
              <a:r>
                <a:rPr lang="en-US" dirty="0" smtClean="0"/>
                <a:t>C</a:t>
              </a:r>
              <a:endParaRPr lang="en-US" dirty="0"/>
            </a:p>
          </p:txBody>
        </p:sp>
        <p:sp>
          <p:nvSpPr>
            <p:cNvPr id="37" name="Rectangle 36"/>
            <p:cNvSpPr/>
            <p:nvPr/>
          </p:nvSpPr>
          <p:spPr>
            <a:xfrm>
              <a:off x="1524000" y="2286000"/>
              <a:ext cx="311304" cy="369332"/>
            </a:xfrm>
            <a:prstGeom prst="rect">
              <a:avLst/>
            </a:prstGeom>
          </p:spPr>
          <p:txBody>
            <a:bodyPr wrap="none">
              <a:spAutoFit/>
            </a:bodyPr>
            <a:lstStyle/>
            <a:p>
              <a:pPr algn="ctr"/>
              <a:r>
                <a:rPr lang="en-US" dirty="0" smtClean="0"/>
                <a:t>X</a:t>
              </a:r>
              <a:endParaRPr lang="en-US" dirty="0"/>
            </a:p>
          </p:txBody>
        </p:sp>
        <p:sp>
          <p:nvSpPr>
            <p:cNvPr id="38" name="Rectangle 37"/>
            <p:cNvSpPr/>
            <p:nvPr/>
          </p:nvSpPr>
          <p:spPr>
            <a:xfrm>
              <a:off x="1533427" y="2733773"/>
              <a:ext cx="311304" cy="369332"/>
            </a:xfrm>
            <a:prstGeom prst="rect">
              <a:avLst/>
            </a:prstGeom>
          </p:spPr>
          <p:txBody>
            <a:bodyPr wrap="none">
              <a:spAutoFit/>
            </a:bodyPr>
            <a:lstStyle/>
            <a:p>
              <a:pPr algn="ctr"/>
              <a:r>
                <a:rPr lang="en-US" dirty="0" smtClean="0"/>
                <a:t>X</a:t>
              </a:r>
              <a:endParaRPr lang="en-US" dirty="0"/>
            </a:p>
          </p:txBody>
        </p:sp>
      </p:grpSp>
      <p:grpSp>
        <p:nvGrpSpPr>
          <p:cNvPr id="44" name="Group 43"/>
          <p:cNvGrpSpPr/>
          <p:nvPr/>
        </p:nvGrpSpPr>
        <p:grpSpPr>
          <a:xfrm>
            <a:off x="6019800" y="3375978"/>
            <a:ext cx="1905000" cy="1143000"/>
            <a:chOff x="1066800" y="2057400"/>
            <a:chExt cx="1905000" cy="1143000"/>
          </a:xfrm>
        </p:grpSpPr>
        <p:sp>
          <p:nvSpPr>
            <p:cNvPr id="45" name="Rounded Rectangle 44"/>
            <p:cNvSpPr/>
            <p:nvPr/>
          </p:nvSpPr>
          <p:spPr>
            <a:xfrm>
              <a:off x="1066800" y="2133600"/>
              <a:ext cx="1905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66800" y="2286000"/>
              <a:ext cx="436338" cy="369332"/>
            </a:xfrm>
            <a:prstGeom prst="rect">
              <a:avLst/>
            </a:prstGeom>
          </p:spPr>
          <p:txBody>
            <a:bodyPr wrap="none">
              <a:spAutoFit/>
            </a:bodyPr>
            <a:lstStyle/>
            <a:p>
              <a:r>
                <a:rPr lang="en-US" dirty="0" smtClean="0"/>
                <a:t>P</a:t>
              </a:r>
              <a:r>
                <a:rPr lang="en-US" baseline="-25000" dirty="0" smtClean="0"/>
                <a:t>1</a:t>
              </a:r>
              <a:r>
                <a:rPr lang="en-US" dirty="0" smtClean="0"/>
                <a:t>:</a:t>
              </a:r>
              <a:endParaRPr lang="en-US" baseline="-25000" dirty="0"/>
            </a:p>
          </p:txBody>
        </p:sp>
        <p:sp>
          <p:nvSpPr>
            <p:cNvPr id="47" name="Rectangle 46"/>
            <p:cNvSpPr/>
            <p:nvPr/>
          </p:nvSpPr>
          <p:spPr>
            <a:xfrm>
              <a:off x="1066800" y="2754868"/>
              <a:ext cx="436338" cy="369332"/>
            </a:xfrm>
            <a:prstGeom prst="rect">
              <a:avLst/>
            </a:prstGeom>
          </p:spPr>
          <p:txBody>
            <a:bodyPr wrap="none">
              <a:spAutoFit/>
            </a:bodyPr>
            <a:lstStyle/>
            <a:p>
              <a:r>
                <a:rPr lang="en-US" dirty="0" smtClean="0"/>
                <a:t>P</a:t>
              </a:r>
              <a:r>
                <a:rPr lang="en-US" baseline="-25000" dirty="0" smtClean="0"/>
                <a:t>2</a:t>
              </a:r>
              <a:r>
                <a:rPr lang="en-US" dirty="0" smtClean="0"/>
                <a:t>:</a:t>
              </a:r>
              <a:endParaRPr lang="en-US" baseline="-25000" dirty="0"/>
            </a:p>
          </p:txBody>
        </p:sp>
        <p:grpSp>
          <p:nvGrpSpPr>
            <p:cNvPr id="48" name="Group 12"/>
            <p:cNvGrpSpPr/>
            <p:nvPr/>
          </p:nvGrpSpPr>
          <p:grpSpPr>
            <a:xfrm>
              <a:off x="1828800" y="2362200"/>
              <a:ext cx="685800" cy="228600"/>
              <a:chOff x="2590800" y="4191000"/>
              <a:chExt cx="685800" cy="228600"/>
            </a:xfrm>
          </p:grpSpPr>
          <p:sp>
            <p:nvSpPr>
              <p:cNvPr id="57" name="Rectangle 9"/>
              <p:cNvSpPr/>
              <p:nvPr/>
            </p:nvSpPr>
            <p:spPr>
              <a:xfrm>
                <a:off x="2590800" y="4191000"/>
                <a:ext cx="228600" cy="228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8" name="Rectangle 57"/>
              <p:cNvSpPr/>
              <p:nvPr/>
            </p:nvSpPr>
            <p:spPr>
              <a:xfrm>
                <a:off x="2819400" y="4191000"/>
                <a:ext cx="228600" cy="228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9" name="Rectangle 58"/>
              <p:cNvSpPr/>
              <p:nvPr/>
            </p:nvSpPr>
            <p:spPr>
              <a:xfrm>
                <a:off x="3048000" y="4191000"/>
                <a:ext cx="228600" cy="228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grpSp>
        <p:grpSp>
          <p:nvGrpSpPr>
            <p:cNvPr id="49" name="Group 22"/>
            <p:cNvGrpSpPr/>
            <p:nvPr/>
          </p:nvGrpSpPr>
          <p:grpSpPr>
            <a:xfrm>
              <a:off x="1828800" y="2819400"/>
              <a:ext cx="685800" cy="228600"/>
              <a:chOff x="2057400" y="2286000"/>
              <a:chExt cx="685800" cy="228600"/>
            </a:xfrm>
          </p:grpSpPr>
          <p:sp>
            <p:nvSpPr>
              <p:cNvPr id="55" name="Rectangle 54"/>
              <p:cNvSpPr/>
              <p:nvPr/>
            </p:nvSpPr>
            <p:spPr>
              <a:xfrm>
                <a:off x="2057400" y="2286000"/>
                <a:ext cx="685800" cy="228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ultiply 55"/>
              <p:cNvSpPr/>
              <p:nvPr/>
            </p:nvSpPr>
            <p:spPr>
              <a:xfrm>
                <a:off x="2276573" y="2286000"/>
                <a:ext cx="228600" cy="2286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p:cNvSpPr/>
            <p:nvPr/>
          </p:nvSpPr>
          <p:spPr>
            <a:xfrm>
              <a:off x="1790308" y="2057400"/>
              <a:ext cx="324128" cy="369332"/>
            </a:xfrm>
            <a:prstGeom prst="rect">
              <a:avLst/>
            </a:prstGeom>
          </p:spPr>
          <p:txBody>
            <a:bodyPr wrap="none">
              <a:spAutoFit/>
            </a:bodyPr>
            <a:lstStyle/>
            <a:p>
              <a:pPr algn="ctr"/>
              <a:r>
                <a:rPr lang="en-US" dirty="0" smtClean="0"/>
                <a:t>A</a:t>
              </a:r>
              <a:endParaRPr lang="en-US" dirty="0"/>
            </a:p>
          </p:txBody>
        </p:sp>
        <p:sp>
          <p:nvSpPr>
            <p:cNvPr id="51" name="Rectangle 50"/>
            <p:cNvSpPr/>
            <p:nvPr/>
          </p:nvSpPr>
          <p:spPr>
            <a:xfrm>
              <a:off x="2028335" y="2057400"/>
              <a:ext cx="311304" cy="369332"/>
            </a:xfrm>
            <a:prstGeom prst="rect">
              <a:avLst/>
            </a:prstGeom>
          </p:spPr>
          <p:txBody>
            <a:bodyPr wrap="none">
              <a:spAutoFit/>
            </a:bodyPr>
            <a:lstStyle/>
            <a:p>
              <a:pPr algn="ctr"/>
              <a:r>
                <a:rPr lang="en-US" dirty="0" smtClean="0"/>
                <a:t>B</a:t>
              </a:r>
              <a:endParaRPr lang="en-US" dirty="0"/>
            </a:p>
          </p:txBody>
        </p:sp>
        <p:sp>
          <p:nvSpPr>
            <p:cNvPr id="52" name="Rectangle 51"/>
            <p:cNvSpPr/>
            <p:nvPr/>
          </p:nvSpPr>
          <p:spPr>
            <a:xfrm>
              <a:off x="2238081" y="2057400"/>
              <a:ext cx="324128" cy="369332"/>
            </a:xfrm>
            <a:prstGeom prst="rect">
              <a:avLst/>
            </a:prstGeom>
          </p:spPr>
          <p:txBody>
            <a:bodyPr wrap="none">
              <a:spAutoFit/>
            </a:bodyPr>
            <a:lstStyle/>
            <a:p>
              <a:pPr algn="ctr"/>
              <a:r>
                <a:rPr lang="en-US" dirty="0" smtClean="0"/>
                <a:t>C</a:t>
              </a:r>
              <a:endParaRPr lang="en-US" dirty="0"/>
            </a:p>
          </p:txBody>
        </p:sp>
        <p:sp>
          <p:nvSpPr>
            <p:cNvPr id="53" name="Rectangle 52"/>
            <p:cNvSpPr/>
            <p:nvPr/>
          </p:nvSpPr>
          <p:spPr>
            <a:xfrm>
              <a:off x="1524000" y="2286000"/>
              <a:ext cx="311304" cy="369332"/>
            </a:xfrm>
            <a:prstGeom prst="rect">
              <a:avLst/>
            </a:prstGeom>
          </p:spPr>
          <p:txBody>
            <a:bodyPr wrap="none">
              <a:spAutoFit/>
            </a:bodyPr>
            <a:lstStyle/>
            <a:p>
              <a:pPr algn="ctr"/>
              <a:r>
                <a:rPr lang="en-US" dirty="0" smtClean="0"/>
                <a:t>X</a:t>
              </a:r>
              <a:endParaRPr lang="en-US" dirty="0"/>
            </a:p>
          </p:txBody>
        </p:sp>
        <p:sp>
          <p:nvSpPr>
            <p:cNvPr id="54" name="Rectangle 53"/>
            <p:cNvSpPr/>
            <p:nvPr/>
          </p:nvSpPr>
          <p:spPr>
            <a:xfrm>
              <a:off x="1533427" y="2733773"/>
              <a:ext cx="311304" cy="369332"/>
            </a:xfrm>
            <a:prstGeom prst="rect">
              <a:avLst/>
            </a:prstGeom>
          </p:spPr>
          <p:txBody>
            <a:bodyPr wrap="none">
              <a:spAutoFit/>
            </a:bodyPr>
            <a:lstStyle/>
            <a:p>
              <a:pPr algn="ctr"/>
              <a:r>
                <a:rPr lang="en-US" dirty="0" smtClean="0"/>
                <a:t>X</a:t>
              </a:r>
              <a:endParaRPr lang="en-US" dirty="0"/>
            </a:p>
          </p:txBody>
        </p:sp>
      </p:grpSp>
      <p:grpSp>
        <p:nvGrpSpPr>
          <p:cNvPr id="60" name="Group 59"/>
          <p:cNvGrpSpPr/>
          <p:nvPr/>
        </p:nvGrpSpPr>
        <p:grpSpPr>
          <a:xfrm>
            <a:off x="6019800" y="5105400"/>
            <a:ext cx="1905000" cy="1143000"/>
            <a:chOff x="1066800" y="2057400"/>
            <a:chExt cx="1905000" cy="1143000"/>
          </a:xfrm>
        </p:grpSpPr>
        <p:sp>
          <p:nvSpPr>
            <p:cNvPr id="61" name="Rounded Rectangle 60"/>
            <p:cNvSpPr/>
            <p:nvPr/>
          </p:nvSpPr>
          <p:spPr>
            <a:xfrm>
              <a:off x="1066800" y="2133600"/>
              <a:ext cx="1905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1066800" y="2286000"/>
              <a:ext cx="436338" cy="369332"/>
            </a:xfrm>
            <a:prstGeom prst="rect">
              <a:avLst/>
            </a:prstGeom>
          </p:spPr>
          <p:txBody>
            <a:bodyPr wrap="none">
              <a:spAutoFit/>
            </a:bodyPr>
            <a:lstStyle/>
            <a:p>
              <a:r>
                <a:rPr lang="en-US" dirty="0" smtClean="0"/>
                <a:t>P</a:t>
              </a:r>
              <a:r>
                <a:rPr lang="en-US" baseline="-25000" dirty="0" smtClean="0"/>
                <a:t>1</a:t>
              </a:r>
              <a:r>
                <a:rPr lang="en-US" dirty="0" smtClean="0"/>
                <a:t>:</a:t>
              </a:r>
              <a:endParaRPr lang="en-US" baseline="-25000" dirty="0"/>
            </a:p>
          </p:txBody>
        </p:sp>
        <p:sp>
          <p:nvSpPr>
            <p:cNvPr id="63" name="Rectangle 62"/>
            <p:cNvSpPr/>
            <p:nvPr/>
          </p:nvSpPr>
          <p:spPr>
            <a:xfrm>
              <a:off x="1066800" y="2754868"/>
              <a:ext cx="436338" cy="369332"/>
            </a:xfrm>
            <a:prstGeom prst="rect">
              <a:avLst/>
            </a:prstGeom>
          </p:spPr>
          <p:txBody>
            <a:bodyPr wrap="none">
              <a:spAutoFit/>
            </a:bodyPr>
            <a:lstStyle/>
            <a:p>
              <a:r>
                <a:rPr lang="en-US" dirty="0" smtClean="0"/>
                <a:t>P</a:t>
              </a:r>
              <a:r>
                <a:rPr lang="en-US" baseline="-25000" dirty="0" smtClean="0"/>
                <a:t>2</a:t>
              </a:r>
              <a:r>
                <a:rPr lang="en-US" dirty="0" smtClean="0"/>
                <a:t>:</a:t>
              </a:r>
              <a:endParaRPr lang="en-US" baseline="-25000" dirty="0"/>
            </a:p>
          </p:txBody>
        </p:sp>
        <p:grpSp>
          <p:nvGrpSpPr>
            <p:cNvPr id="64" name="Group 12"/>
            <p:cNvGrpSpPr/>
            <p:nvPr/>
          </p:nvGrpSpPr>
          <p:grpSpPr>
            <a:xfrm>
              <a:off x="1828800" y="2362200"/>
              <a:ext cx="685800" cy="228600"/>
              <a:chOff x="2590800" y="4191000"/>
              <a:chExt cx="685800" cy="228600"/>
            </a:xfrm>
          </p:grpSpPr>
          <p:sp>
            <p:nvSpPr>
              <p:cNvPr id="73" name="Rectangle 9"/>
              <p:cNvSpPr/>
              <p:nvPr/>
            </p:nvSpPr>
            <p:spPr>
              <a:xfrm>
                <a:off x="2590800" y="4191000"/>
                <a:ext cx="228600" cy="228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4" name="Rectangle 73"/>
              <p:cNvSpPr/>
              <p:nvPr/>
            </p:nvSpPr>
            <p:spPr>
              <a:xfrm>
                <a:off x="2819400" y="4191000"/>
                <a:ext cx="228600" cy="228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5" name="Rectangle 74"/>
              <p:cNvSpPr/>
              <p:nvPr/>
            </p:nvSpPr>
            <p:spPr>
              <a:xfrm>
                <a:off x="3048000" y="4191000"/>
                <a:ext cx="228600" cy="228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grpSp>
        <p:grpSp>
          <p:nvGrpSpPr>
            <p:cNvPr id="65" name="Group 22"/>
            <p:cNvGrpSpPr/>
            <p:nvPr/>
          </p:nvGrpSpPr>
          <p:grpSpPr>
            <a:xfrm>
              <a:off x="1828800" y="2819400"/>
              <a:ext cx="685800" cy="228600"/>
              <a:chOff x="2057400" y="2286000"/>
              <a:chExt cx="685800" cy="228600"/>
            </a:xfrm>
          </p:grpSpPr>
          <p:sp>
            <p:nvSpPr>
              <p:cNvPr id="71" name="Rectangle 70"/>
              <p:cNvSpPr/>
              <p:nvPr/>
            </p:nvSpPr>
            <p:spPr>
              <a:xfrm>
                <a:off x="2057400" y="2286000"/>
                <a:ext cx="685800" cy="228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Multiply 71"/>
              <p:cNvSpPr/>
              <p:nvPr/>
            </p:nvSpPr>
            <p:spPr>
              <a:xfrm>
                <a:off x="2276573" y="2286000"/>
                <a:ext cx="228600" cy="2286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1790308" y="2057400"/>
              <a:ext cx="324128" cy="369332"/>
            </a:xfrm>
            <a:prstGeom prst="rect">
              <a:avLst/>
            </a:prstGeom>
          </p:spPr>
          <p:txBody>
            <a:bodyPr wrap="none">
              <a:spAutoFit/>
            </a:bodyPr>
            <a:lstStyle/>
            <a:p>
              <a:pPr algn="ctr"/>
              <a:r>
                <a:rPr lang="en-US" dirty="0" smtClean="0"/>
                <a:t>A</a:t>
              </a:r>
              <a:endParaRPr lang="en-US" dirty="0"/>
            </a:p>
          </p:txBody>
        </p:sp>
        <p:sp>
          <p:nvSpPr>
            <p:cNvPr id="67" name="Rectangle 66"/>
            <p:cNvSpPr/>
            <p:nvPr/>
          </p:nvSpPr>
          <p:spPr>
            <a:xfrm>
              <a:off x="2028335" y="2057400"/>
              <a:ext cx="311304" cy="369332"/>
            </a:xfrm>
            <a:prstGeom prst="rect">
              <a:avLst/>
            </a:prstGeom>
          </p:spPr>
          <p:txBody>
            <a:bodyPr wrap="none">
              <a:spAutoFit/>
            </a:bodyPr>
            <a:lstStyle/>
            <a:p>
              <a:pPr algn="ctr"/>
              <a:r>
                <a:rPr lang="en-US" dirty="0" smtClean="0"/>
                <a:t>B</a:t>
              </a:r>
              <a:endParaRPr lang="en-US" dirty="0"/>
            </a:p>
          </p:txBody>
        </p:sp>
        <p:sp>
          <p:nvSpPr>
            <p:cNvPr id="68" name="Rectangle 67"/>
            <p:cNvSpPr/>
            <p:nvPr/>
          </p:nvSpPr>
          <p:spPr>
            <a:xfrm>
              <a:off x="2238081" y="2057400"/>
              <a:ext cx="324128" cy="369332"/>
            </a:xfrm>
            <a:prstGeom prst="rect">
              <a:avLst/>
            </a:prstGeom>
          </p:spPr>
          <p:txBody>
            <a:bodyPr wrap="none">
              <a:spAutoFit/>
            </a:bodyPr>
            <a:lstStyle/>
            <a:p>
              <a:pPr algn="ctr"/>
              <a:r>
                <a:rPr lang="en-US" dirty="0" smtClean="0"/>
                <a:t>C</a:t>
              </a:r>
              <a:endParaRPr lang="en-US" dirty="0"/>
            </a:p>
          </p:txBody>
        </p:sp>
        <p:sp>
          <p:nvSpPr>
            <p:cNvPr id="69" name="Rectangle 68"/>
            <p:cNvSpPr/>
            <p:nvPr/>
          </p:nvSpPr>
          <p:spPr>
            <a:xfrm>
              <a:off x="1524000" y="2286000"/>
              <a:ext cx="311304" cy="369332"/>
            </a:xfrm>
            <a:prstGeom prst="rect">
              <a:avLst/>
            </a:prstGeom>
          </p:spPr>
          <p:txBody>
            <a:bodyPr wrap="none">
              <a:spAutoFit/>
            </a:bodyPr>
            <a:lstStyle/>
            <a:p>
              <a:pPr algn="ctr"/>
              <a:r>
                <a:rPr lang="en-US" dirty="0" smtClean="0"/>
                <a:t>X</a:t>
              </a:r>
              <a:endParaRPr lang="en-US" dirty="0"/>
            </a:p>
          </p:txBody>
        </p:sp>
        <p:sp>
          <p:nvSpPr>
            <p:cNvPr id="70" name="Rectangle 69"/>
            <p:cNvSpPr/>
            <p:nvPr/>
          </p:nvSpPr>
          <p:spPr>
            <a:xfrm>
              <a:off x="1533427" y="2733773"/>
              <a:ext cx="311304" cy="369332"/>
            </a:xfrm>
            <a:prstGeom prst="rect">
              <a:avLst/>
            </a:prstGeom>
          </p:spPr>
          <p:txBody>
            <a:bodyPr wrap="none">
              <a:spAutoFit/>
            </a:bodyPr>
            <a:lstStyle/>
            <a:p>
              <a:pPr algn="ctr"/>
              <a:r>
                <a:rPr lang="en-US" dirty="0" smtClean="0"/>
                <a:t>X</a:t>
              </a:r>
              <a:endParaRPr lang="en-US" dirty="0"/>
            </a:p>
          </p:txBody>
        </p:sp>
      </p:grpSp>
      <p:sp>
        <p:nvSpPr>
          <p:cNvPr id="76" name="Rounded Rectangle 75"/>
          <p:cNvSpPr/>
          <p:nvPr/>
        </p:nvSpPr>
        <p:spPr>
          <a:xfrm>
            <a:off x="3491186" y="3354531"/>
            <a:ext cx="1859976" cy="68406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Unavoidable</a:t>
            </a:r>
            <a:endParaRPr lang="en-US" dirty="0"/>
          </a:p>
        </p:txBody>
      </p:sp>
      <p:sp>
        <p:nvSpPr>
          <p:cNvPr id="77" name="Rectangle 76"/>
          <p:cNvSpPr/>
          <p:nvPr/>
        </p:nvSpPr>
        <p:spPr>
          <a:xfrm>
            <a:off x="3124200" y="6248400"/>
            <a:ext cx="2565126" cy="369332"/>
          </a:xfrm>
          <a:prstGeom prst="rect">
            <a:avLst/>
          </a:prstGeom>
        </p:spPr>
        <p:txBody>
          <a:bodyPr wrap="none">
            <a:spAutoFit/>
          </a:bodyPr>
          <a:lstStyle/>
          <a:p>
            <a:r>
              <a:rPr lang="en-US" dirty="0" smtClean="0"/>
              <a:t>[A &lt; D]</a:t>
            </a:r>
            <a:r>
              <a:rPr lang="en-US" dirty="0" smtClean="0">
                <a:sym typeface="Math B"/>
              </a:rPr>
              <a:t></a:t>
            </a:r>
            <a:r>
              <a:rPr lang="en-US" dirty="0" smtClean="0"/>
              <a:t>[B &lt; D]</a:t>
            </a:r>
            <a:r>
              <a:rPr lang="en-US" dirty="0" smtClean="0">
                <a:sym typeface="Math B"/>
              </a:rPr>
              <a:t></a:t>
            </a:r>
            <a:r>
              <a:rPr lang="en-US" dirty="0" smtClean="0"/>
              <a:t>[C &lt; D] </a:t>
            </a:r>
            <a:endParaRPr lang="en-US" dirty="0"/>
          </a:p>
        </p:txBody>
      </p:sp>
    </p:spTree>
    <p:custDataLst>
      <p:tags r:id="rId1"/>
    </p:custDataLst>
  </p:cSld>
  <p:clrMapOvr>
    <a:masterClrMapping/>
  </p:clrMapOvr>
  <mc:AlternateContent xmlns:mc="http://schemas.openxmlformats.org/markup-compatibility/2006">
    <mc:Choice xmlns="" xmlns:p14="http://schemas.microsoft.com/office/powerpoint/2010/main" Requires="p14">
      <p:transition spd="slow" p14:dur="2000" advTm="12237"/>
    </mc:Choice>
    <mc:Fallback>
      <p:transition spd="slow" advTm="122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76" grpId="0" animBg="1"/>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Transition System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
        <p:nvSpPr>
          <p:cNvPr id="4" name="Content Placeholder 3"/>
          <p:cNvSpPr>
            <a:spLocks noGrp="1"/>
          </p:cNvSpPr>
          <p:nvPr>
            <p:ph sz="quarter" idx="1"/>
          </p:nvPr>
        </p:nvSpPr>
        <p:spPr/>
        <p:txBody>
          <a:bodyPr>
            <a:normAutofit/>
          </a:bodyPr>
          <a:lstStyle/>
          <a:p>
            <a:r>
              <a:rPr lang="en-US" sz="2700" dirty="0" smtClean="0"/>
              <a:t>Building transition system under TSO/PSO is hard</a:t>
            </a:r>
          </a:p>
          <a:p>
            <a:pPr lvl="1"/>
            <a:r>
              <a:rPr lang="en-US" dirty="0" smtClean="0"/>
              <a:t>No a-priori bound on buffer length</a:t>
            </a:r>
          </a:p>
          <a:p>
            <a:pPr lvl="1"/>
            <a:endParaRPr lang="en-US" dirty="0" smtClean="0"/>
          </a:p>
          <a:p>
            <a:pPr lvl="1"/>
            <a:r>
              <a:rPr lang="en-US" dirty="0" smtClean="0"/>
              <a:t>Unbounded state-space</a:t>
            </a:r>
          </a:p>
          <a:p>
            <a:pPr lvl="2"/>
            <a:r>
              <a:rPr lang="en-US" sz="2100" dirty="0" smtClean="0"/>
              <a:t>Even for programs that were finite-state under SC</a:t>
            </a:r>
            <a:endParaRPr lang="en-US" sz="2700" dirty="0" smtClean="0"/>
          </a:p>
          <a:p>
            <a:pPr lvl="1"/>
            <a:endParaRPr lang="en-US" sz="2700" dirty="0" smtClean="0"/>
          </a:p>
          <a:p>
            <a:pPr lvl="1"/>
            <a:r>
              <a:rPr lang="en-US" sz="2700" dirty="0" smtClean="0"/>
              <a:t>Reachability has non-primitive recursive complexity</a:t>
            </a:r>
          </a:p>
          <a:p>
            <a:pPr lvl="2"/>
            <a:r>
              <a:rPr lang="en-US" sz="2100" dirty="0" smtClean="0"/>
              <a:t> [</a:t>
            </a:r>
            <a:r>
              <a:rPr lang="en-US" sz="2100" dirty="0" err="1"/>
              <a:t>Atig</a:t>
            </a:r>
            <a:r>
              <a:rPr lang="en-US" sz="2100" dirty="0"/>
              <a:t> et al., POPL ’10</a:t>
            </a:r>
            <a:r>
              <a:rPr lang="en-US" sz="2100" dirty="0" smtClean="0"/>
              <a:t>]</a:t>
            </a:r>
          </a:p>
          <a:p>
            <a:pPr lvl="1"/>
            <a:endParaRPr lang="en-US" dirty="0" smtClean="0"/>
          </a:p>
        </p:txBody>
      </p:sp>
    </p:spTree>
  </p:cSld>
  <p:clrMapOvr>
    <a:masterClrMapping/>
  </p:clrMapOvr>
  <mc:AlternateContent xmlns:mc="http://schemas.openxmlformats.org/markup-compatibility/2006">
    <mc:Choice xmlns="" xmlns:p14="http://schemas.microsoft.com/office/powerpoint/2010/main" Requires="p14">
      <p:transition spd="slow" p14:dur="2000" advTm="830"/>
    </mc:Choice>
    <mc:Fallback>
      <p:transition spd="slow" advTm="83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Memory Models (AMM)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
        <p:nvSpPr>
          <p:cNvPr id="4" name="Content Placeholder 3"/>
          <p:cNvSpPr>
            <a:spLocks noGrp="1"/>
          </p:cNvSpPr>
          <p:nvPr>
            <p:ph sz="quarter" idx="1"/>
          </p:nvPr>
        </p:nvSpPr>
        <p:spPr/>
        <p:txBody>
          <a:bodyPr/>
          <a:lstStyle/>
          <a:p>
            <a:r>
              <a:rPr lang="en-US" dirty="0" smtClean="0"/>
              <a:t>Bounded </a:t>
            </a:r>
            <a:r>
              <a:rPr lang="en-US" dirty="0"/>
              <a:t>approximation of unbounded </a:t>
            </a:r>
            <a:r>
              <a:rPr lang="en-US" dirty="0" smtClean="0"/>
              <a:t>buffers</a:t>
            </a:r>
          </a:p>
          <a:p>
            <a:pPr lvl="1"/>
            <a:r>
              <a:rPr lang="en-US" dirty="0" smtClean="0"/>
              <a:t>Strictly weaker than concrete TSO/PSO</a:t>
            </a:r>
            <a:endParaRPr lang="en-US" dirty="0"/>
          </a:p>
          <a:p>
            <a:pPr lvl="1"/>
            <a:r>
              <a:rPr lang="en-US" dirty="0"/>
              <a:t>Finite-state programs remain finite-state</a:t>
            </a:r>
          </a:p>
          <a:p>
            <a:endParaRPr lang="en-US" dirty="0"/>
          </a:p>
          <a:p>
            <a:r>
              <a:rPr lang="en-US" dirty="0" smtClean="0"/>
              <a:t>Reachability becomes effectively computable</a:t>
            </a:r>
          </a:p>
          <a:p>
            <a:pPr lvl="1"/>
            <a:r>
              <a:rPr lang="en-US" dirty="0" smtClean="0"/>
              <a:t>Construct finite (abstract) transition system</a:t>
            </a:r>
          </a:p>
          <a:p>
            <a:pPr lvl="2"/>
            <a:r>
              <a:rPr lang="en-US" dirty="0" smtClean="0"/>
              <a:t>Apply fence inference</a:t>
            </a:r>
          </a:p>
          <a:p>
            <a:pPr lvl="2"/>
            <a:r>
              <a:rPr lang="en-US" dirty="0" smtClean="0"/>
              <a:t>Can also be used for verification</a:t>
            </a:r>
          </a:p>
          <a:p>
            <a:endParaRPr lang="en-US" dirty="0"/>
          </a:p>
          <a:p>
            <a:endParaRPr lang="en-US" dirty="0"/>
          </a:p>
        </p:txBody>
      </p:sp>
      <p:sp>
        <p:nvSpPr>
          <p:cNvPr id="9" name="Oval 8"/>
          <p:cNvSpPr/>
          <p:nvPr/>
        </p:nvSpPr>
        <p:spPr>
          <a:xfrm>
            <a:off x="6248400" y="4343400"/>
            <a:ext cx="2743200" cy="25146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 name="Oval 4"/>
          <p:cNvSpPr/>
          <p:nvPr/>
        </p:nvSpPr>
        <p:spPr>
          <a:xfrm>
            <a:off x="6629400" y="4495800"/>
            <a:ext cx="22098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Oval 5"/>
          <p:cNvSpPr/>
          <p:nvPr/>
        </p:nvSpPr>
        <p:spPr>
          <a:xfrm>
            <a:off x="7315200" y="4800600"/>
            <a:ext cx="1295400" cy="17526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b="1" dirty="0" smtClean="0">
                <a:solidFill>
                  <a:schemeClr val="tx1"/>
                </a:solidFill>
              </a:rPr>
              <a:t>Safe</a:t>
            </a:r>
            <a:endParaRPr lang="en-US" b="1" dirty="0">
              <a:solidFill>
                <a:schemeClr val="tx1"/>
              </a:solidFill>
            </a:endParaRPr>
          </a:p>
        </p:txBody>
      </p:sp>
      <p:sp>
        <p:nvSpPr>
          <p:cNvPr id="7" name="Oval 6"/>
          <p:cNvSpPr/>
          <p:nvPr/>
        </p:nvSpPr>
        <p:spPr>
          <a:xfrm>
            <a:off x="7543800" y="5105400"/>
            <a:ext cx="838200" cy="6858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SC</a:t>
            </a:r>
            <a:endParaRPr lang="en-US" b="1" dirty="0"/>
          </a:p>
        </p:txBody>
      </p:sp>
      <p:sp>
        <p:nvSpPr>
          <p:cNvPr id="8" name="Rectangle 7"/>
          <p:cNvSpPr/>
          <p:nvPr/>
        </p:nvSpPr>
        <p:spPr>
          <a:xfrm>
            <a:off x="6781800" y="5181600"/>
            <a:ext cx="593432" cy="369332"/>
          </a:xfrm>
          <a:prstGeom prst="rect">
            <a:avLst/>
          </a:prstGeom>
        </p:spPr>
        <p:txBody>
          <a:bodyPr wrap="none">
            <a:spAutoFit/>
          </a:bodyPr>
          <a:lstStyle/>
          <a:p>
            <a:r>
              <a:rPr lang="en-US" b="1" dirty="0" smtClean="0"/>
              <a:t>PSO</a:t>
            </a:r>
            <a:endParaRPr lang="en-US" b="1" dirty="0"/>
          </a:p>
        </p:txBody>
      </p:sp>
      <p:sp>
        <p:nvSpPr>
          <p:cNvPr id="10" name="Rectangle 9"/>
          <p:cNvSpPr/>
          <p:nvPr/>
        </p:nvSpPr>
        <p:spPr>
          <a:xfrm>
            <a:off x="6629400" y="6096000"/>
            <a:ext cx="708848" cy="369332"/>
          </a:xfrm>
          <a:prstGeom prst="rect">
            <a:avLst/>
          </a:prstGeom>
        </p:spPr>
        <p:txBody>
          <a:bodyPr wrap="none">
            <a:spAutoFit/>
          </a:bodyPr>
          <a:lstStyle/>
          <a:p>
            <a:r>
              <a:rPr lang="en-US" b="1" dirty="0" smtClean="0">
                <a:solidFill>
                  <a:schemeClr val="bg1"/>
                </a:solidFill>
              </a:rPr>
              <a:t>AMM</a:t>
            </a:r>
            <a:endParaRPr lang="en-US" b="1" dirty="0">
              <a:solidFill>
                <a:schemeClr val="bg1"/>
              </a:solidFill>
            </a:endParaRPr>
          </a:p>
        </p:txBody>
      </p:sp>
    </p:spTree>
    <p:extLst>
      <p:ext uri="{BB962C8B-B14F-4D97-AF65-F5344CB8AC3E}">
        <p14:creationId xmlns="" xmlns:p14="http://schemas.microsoft.com/office/powerpoint/2010/main" val="158956783"/>
      </p:ext>
    </p:extLst>
  </p:cSld>
  <p:clrMapOvr>
    <a:masterClrMapping/>
  </p:clrMapOvr>
  <mc:AlternateContent xmlns:mc="http://schemas.openxmlformats.org/markup-compatibility/2006">
    <mc:Choice xmlns="" xmlns:p14="http://schemas.microsoft.com/office/powerpoint/2010/main" Requires="p14">
      <p:transition spd="slow" p14:dur="2000" advTm="43202"/>
    </mc:Choice>
    <mc:Fallback>
      <p:transition spd="slow" advTm="43202"/>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Partial Coherence Abstractions</a:t>
            </a:r>
            <a:endParaRPr lang="en-US" sz="3600"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grpSp>
        <p:nvGrpSpPr>
          <p:cNvPr id="4" name="Group 83"/>
          <p:cNvGrpSpPr/>
          <p:nvPr/>
        </p:nvGrpSpPr>
        <p:grpSpPr>
          <a:xfrm>
            <a:off x="1905000" y="3805877"/>
            <a:ext cx="5410200" cy="2514600"/>
            <a:chOff x="1905000" y="2590800"/>
            <a:chExt cx="5410200" cy="2514600"/>
          </a:xfrm>
        </p:grpSpPr>
        <p:grpSp>
          <p:nvGrpSpPr>
            <p:cNvPr id="5" name="Group 5"/>
            <p:cNvGrpSpPr/>
            <p:nvPr/>
          </p:nvGrpSpPr>
          <p:grpSpPr>
            <a:xfrm>
              <a:off x="3733800" y="2853872"/>
              <a:ext cx="2057400" cy="458817"/>
              <a:chOff x="1143000" y="292100"/>
              <a:chExt cx="2057400" cy="458817"/>
            </a:xfrm>
          </p:grpSpPr>
          <p:sp>
            <p:nvSpPr>
              <p:cNvPr id="6" name="Rounded Rectangle 5"/>
              <p:cNvSpPr/>
              <p:nvPr/>
            </p:nvSpPr>
            <p:spPr>
              <a:xfrm>
                <a:off x="1143000" y="528967"/>
                <a:ext cx="20574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1430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71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9718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743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600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4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981200" y="292100"/>
                <a:ext cx="439544" cy="381000"/>
              </a:xfrm>
              <a:prstGeom prst="rect">
                <a:avLst/>
              </a:prstGeom>
              <a:noFill/>
            </p:spPr>
            <p:txBody>
              <a:bodyPr wrap="none" rtlCol="0">
                <a:spAutoFit/>
              </a:bodyPr>
              <a:lstStyle/>
              <a:p>
                <a:r>
                  <a:rPr lang="en-US" sz="2800" dirty="0" smtClean="0"/>
                  <a:t>…</a:t>
                </a:r>
                <a:endParaRPr lang="en-US" sz="2800" dirty="0"/>
              </a:p>
            </p:txBody>
          </p:sp>
        </p:grpSp>
        <p:sp>
          <p:nvSpPr>
            <p:cNvPr id="14" name="Rounded Rectangle 13"/>
            <p:cNvSpPr/>
            <p:nvPr/>
          </p:nvSpPr>
          <p:spPr>
            <a:xfrm>
              <a:off x="1905000" y="2743200"/>
              <a:ext cx="914400" cy="914400"/>
            </a:xfrm>
            <a:prstGeom prst="roundRect">
              <a:avLst/>
            </a:prstGeom>
            <a:solidFill>
              <a:srgbClr val="6E97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P0</a:t>
              </a:r>
              <a:endParaRPr lang="en-US" sz="1400" dirty="0"/>
            </a:p>
          </p:txBody>
        </p:sp>
        <p:sp>
          <p:nvSpPr>
            <p:cNvPr id="15" name="Rounded Rectangle 14"/>
            <p:cNvSpPr/>
            <p:nvPr/>
          </p:nvSpPr>
          <p:spPr>
            <a:xfrm>
              <a:off x="6400800" y="2897217"/>
              <a:ext cx="914400" cy="2082800"/>
            </a:xfrm>
            <a:prstGeom prst="roundRect">
              <a:avLst/>
            </a:prstGeom>
            <a:solidFill>
              <a:srgbClr val="6E97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Main</a:t>
              </a:r>
            </a:p>
            <a:p>
              <a:pPr algn="ctr"/>
              <a:r>
                <a:rPr lang="en-US" sz="1400" dirty="0" smtClean="0"/>
                <a:t>Memory</a:t>
              </a:r>
              <a:endParaRPr lang="en-US" sz="1400" dirty="0"/>
            </a:p>
          </p:txBody>
        </p:sp>
        <p:cxnSp>
          <p:nvCxnSpPr>
            <p:cNvPr id="16" name="Curved Connector 15"/>
            <p:cNvCxnSpPr>
              <a:stCxn id="14" idx="3"/>
            </p:cNvCxnSpPr>
            <p:nvPr/>
          </p:nvCxnSpPr>
          <p:spPr>
            <a:xfrm>
              <a:off x="2819400" y="3200400"/>
              <a:ext cx="914400" cy="131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a:off x="5791200" y="3201714"/>
              <a:ext cx="609600" cy="45588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8" name="Group 66"/>
            <p:cNvGrpSpPr/>
            <p:nvPr/>
          </p:nvGrpSpPr>
          <p:grpSpPr>
            <a:xfrm>
              <a:off x="3733800" y="4301672"/>
              <a:ext cx="2057400" cy="458817"/>
              <a:chOff x="1143000" y="292100"/>
              <a:chExt cx="2057400" cy="458817"/>
            </a:xfrm>
          </p:grpSpPr>
          <p:sp>
            <p:nvSpPr>
              <p:cNvPr id="19" name="Rounded Rectangle 18"/>
              <p:cNvSpPr/>
              <p:nvPr/>
            </p:nvSpPr>
            <p:spPr>
              <a:xfrm>
                <a:off x="1143000" y="528967"/>
                <a:ext cx="20574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11430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371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29718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743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600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514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981200" y="292100"/>
                <a:ext cx="439544" cy="381000"/>
              </a:xfrm>
              <a:prstGeom prst="rect">
                <a:avLst/>
              </a:prstGeom>
              <a:noFill/>
            </p:spPr>
            <p:txBody>
              <a:bodyPr wrap="none" rtlCol="0">
                <a:spAutoFit/>
              </a:bodyPr>
              <a:lstStyle/>
              <a:p>
                <a:r>
                  <a:rPr lang="en-US" sz="2800" dirty="0" smtClean="0"/>
                  <a:t>…</a:t>
                </a:r>
                <a:endParaRPr lang="en-US" sz="2800" dirty="0"/>
              </a:p>
            </p:txBody>
          </p:sp>
        </p:grpSp>
        <p:sp>
          <p:nvSpPr>
            <p:cNvPr id="27" name="Rounded Rectangle 26"/>
            <p:cNvSpPr/>
            <p:nvPr/>
          </p:nvSpPr>
          <p:spPr>
            <a:xfrm>
              <a:off x="1905000" y="4191000"/>
              <a:ext cx="914400" cy="914400"/>
            </a:xfrm>
            <a:prstGeom prst="roundRect">
              <a:avLst/>
            </a:prstGeom>
            <a:solidFill>
              <a:srgbClr val="6E97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P1</a:t>
              </a:r>
              <a:endParaRPr lang="en-US" sz="1400" dirty="0"/>
            </a:p>
          </p:txBody>
        </p:sp>
        <p:cxnSp>
          <p:nvCxnSpPr>
            <p:cNvPr id="28" name="Curved Connector 27"/>
            <p:cNvCxnSpPr>
              <a:stCxn id="27" idx="3"/>
            </p:cNvCxnSpPr>
            <p:nvPr/>
          </p:nvCxnSpPr>
          <p:spPr>
            <a:xfrm>
              <a:off x="2819400" y="4648200"/>
              <a:ext cx="914400" cy="131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flipV="1">
              <a:off x="5791200" y="4343400"/>
              <a:ext cx="609600" cy="30611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0" name="Group 5"/>
            <p:cNvGrpSpPr/>
            <p:nvPr/>
          </p:nvGrpSpPr>
          <p:grpSpPr>
            <a:xfrm>
              <a:off x="3733800" y="3124200"/>
              <a:ext cx="2057400" cy="458817"/>
              <a:chOff x="1143000" y="292100"/>
              <a:chExt cx="2057400" cy="458817"/>
            </a:xfrm>
          </p:grpSpPr>
          <p:sp>
            <p:nvSpPr>
              <p:cNvPr id="31" name="Rounded Rectangle 30"/>
              <p:cNvSpPr/>
              <p:nvPr/>
            </p:nvSpPr>
            <p:spPr>
              <a:xfrm>
                <a:off x="1143000" y="528967"/>
                <a:ext cx="20574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11430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1371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29718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2743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600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2514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981200" y="292100"/>
                <a:ext cx="439544" cy="381000"/>
              </a:xfrm>
              <a:prstGeom prst="rect">
                <a:avLst/>
              </a:prstGeom>
              <a:noFill/>
            </p:spPr>
            <p:txBody>
              <a:bodyPr wrap="none" rtlCol="0">
                <a:spAutoFit/>
              </a:bodyPr>
              <a:lstStyle/>
              <a:p>
                <a:r>
                  <a:rPr lang="en-US" sz="2800" dirty="0" smtClean="0"/>
                  <a:t>…</a:t>
                </a:r>
                <a:endParaRPr lang="en-US" sz="2800" dirty="0"/>
              </a:p>
            </p:txBody>
          </p:sp>
        </p:grpSp>
        <p:cxnSp>
          <p:nvCxnSpPr>
            <p:cNvPr id="39" name="Curved Connector 38"/>
            <p:cNvCxnSpPr/>
            <p:nvPr/>
          </p:nvCxnSpPr>
          <p:spPr>
            <a:xfrm>
              <a:off x="2819400" y="3470728"/>
              <a:ext cx="914400" cy="131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endCxn id="15" idx="1"/>
            </p:cNvCxnSpPr>
            <p:nvPr/>
          </p:nvCxnSpPr>
          <p:spPr>
            <a:xfrm>
              <a:off x="5791200" y="3472042"/>
              <a:ext cx="609600" cy="46657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1" name="Group 5"/>
            <p:cNvGrpSpPr/>
            <p:nvPr/>
          </p:nvGrpSpPr>
          <p:grpSpPr>
            <a:xfrm>
              <a:off x="3733800" y="2590800"/>
              <a:ext cx="2057400" cy="458817"/>
              <a:chOff x="1143000" y="292100"/>
              <a:chExt cx="2057400" cy="458817"/>
            </a:xfrm>
          </p:grpSpPr>
          <p:sp>
            <p:nvSpPr>
              <p:cNvPr id="42" name="Rounded Rectangle 41"/>
              <p:cNvSpPr/>
              <p:nvPr/>
            </p:nvSpPr>
            <p:spPr>
              <a:xfrm>
                <a:off x="1143000" y="528967"/>
                <a:ext cx="20574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1430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1371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9718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2743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1600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2514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981200" y="292100"/>
                <a:ext cx="439544" cy="381000"/>
              </a:xfrm>
              <a:prstGeom prst="rect">
                <a:avLst/>
              </a:prstGeom>
              <a:noFill/>
            </p:spPr>
            <p:txBody>
              <a:bodyPr wrap="none" rtlCol="0">
                <a:spAutoFit/>
              </a:bodyPr>
              <a:lstStyle/>
              <a:p>
                <a:r>
                  <a:rPr lang="en-US" sz="2800" dirty="0" smtClean="0"/>
                  <a:t>…</a:t>
                </a:r>
                <a:endParaRPr lang="en-US" sz="2800" dirty="0"/>
              </a:p>
            </p:txBody>
          </p:sp>
        </p:grpSp>
        <p:cxnSp>
          <p:nvCxnSpPr>
            <p:cNvPr id="50" name="Curved Connector 49"/>
            <p:cNvCxnSpPr/>
            <p:nvPr/>
          </p:nvCxnSpPr>
          <p:spPr>
            <a:xfrm>
              <a:off x="2819400" y="2937328"/>
              <a:ext cx="914400" cy="131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Curved Connector 50"/>
            <p:cNvCxnSpPr/>
            <p:nvPr/>
          </p:nvCxnSpPr>
          <p:spPr>
            <a:xfrm>
              <a:off x="5791200" y="2938642"/>
              <a:ext cx="609600" cy="49035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2" name="Group 66"/>
            <p:cNvGrpSpPr/>
            <p:nvPr/>
          </p:nvGrpSpPr>
          <p:grpSpPr>
            <a:xfrm>
              <a:off x="3733800" y="4038600"/>
              <a:ext cx="2057400" cy="458817"/>
              <a:chOff x="1143000" y="292100"/>
              <a:chExt cx="2057400" cy="458817"/>
            </a:xfrm>
          </p:grpSpPr>
          <p:sp>
            <p:nvSpPr>
              <p:cNvPr id="53" name="Rounded Rectangle 52"/>
              <p:cNvSpPr/>
              <p:nvPr/>
            </p:nvSpPr>
            <p:spPr>
              <a:xfrm>
                <a:off x="1143000" y="528967"/>
                <a:ext cx="20574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11430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1371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29718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2743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a:off x="1600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2514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1981200" y="292100"/>
                <a:ext cx="439544" cy="381000"/>
              </a:xfrm>
              <a:prstGeom prst="rect">
                <a:avLst/>
              </a:prstGeom>
              <a:noFill/>
            </p:spPr>
            <p:txBody>
              <a:bodyPr wrap="none" rtlCol="0">
                <a:spAutoFit/>
              </a:bodyPr>
              <a:lstStyle/>
              <a:p>
                <a:r>
                  <a:rPr lang="en-US" sz="2800" dirty="0" smtClean="0"/>
                  <a:t>…</a:t>
                </a:r>
                <a:endParaRPr lang="en-US" sz="2800" dirty="0"/>
              </a:p>
            </p:txBody>
          </p:sp>
        </p:grpSp>
        <p:cxnSp>
          <p:nvCxnSpPr>
            <p:cNvPr id="61" name="Curved Connector 60"/>
            <p:cNvCxnSpPr/>
            <p:nvPr/>
          </p:nvCxnSpPr>
          <p:spPr>
            <a:xfrm>
              <a:off x="2819400" y="4385128"/>
              <a:ext cx="914400" cy="131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Curved Connector 61"/>
            <p:cNvCxnSpPr/>
            <p:nvPr/>
          </p:nvCxnSpPr>
          <p:spPr>
            <a:xfrm flipV="1">
              <a:off x="5791200" y="4114800"/>
              <a:ext cx="609600" cy="27164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3" name="Group 66"/>
            <p:cNvGrpSpPr/>
            <p:nvPr/>
          </p:nvGrpSpPr>
          <p:grpSpPr>
            <a:xfrm>
              <a:off x="3733800" y="4572000"/>
              <a:ext cx="2057400" cy="458817"/>
              <a:chOff x="1143000" y="292100"/>
              <a:chExt cx="2057400" cy="458817"/>
            </a:xfrm>
          </p:grpSpPr>
          <p:sp>
            <p:nvSpPr>
              <p:cNvPr id="64" name="Rounded Rectangle 63"/>
              <p:cNvSpPr/>
              <p:nvPr/>
            </p:nvSpPr>
            <p:spPr>
              <a:xfrm>
                <a:off x="1143000" y="528967"/>
                <a:ext cx="20574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11430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a:off x="1371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a:off x="29718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2743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1600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a:off x="2514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981200" y="292100"/>
                <a:ext cx="439544" cy="381000"/>
              </a:xfrm>
              <a:prstGeom prst="rect">
                <a:avLst/>
              </a:prstGeom>
              <a:noFill/>
            </p:spPr>
            <p:txBody>
              <a:bodyPr wrap="none" rtlCol="0">
                <a:spAutoFit/>
              </a:bodyPr>
              <a:lstStyle/>
              <a:p>
                <a:r>
                  <a:rPr lang="en-US" sz="2800" dirty="0" smtClean="0"/>
                  <a:t>…</a:t>
                </a:r>
                <a:endParaRPr lang="en-US" sz="2800" dirty="0"/>
              </a:p>
            </p:txBody>
          </p:sp>
        </p:grpSp>
        <p:cxnSp>
          <p:nvCxnSpPr>
            <p:cNvPr id="72" name="Curved Connector 71"/>
            <p:cNvCxnSpPr/>
            <p:nvPr/>
          </p:nvCxnSpPr>
          <p:spPr>
            <a:xfrm>
              <a:off x="2819400" y="4918528"/>
              <a:ext cx="914400" cy="131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Curved Connector 72"/>
            <p:cNvCxnSpPr/>
            <p:nvPr/>
          </p:nvCxnSpPr>
          <p:spPr>
            <a:xfrm flipV="1">
              <a:off x="5791200" y="4613728"/>
              <a:ext cx="609600" cy="30611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048000" y="2667000"/>
              <a:ext cx="311304" cy="369332"/>
            </a:xfrm>
            <a:prstGeom prst="rect">
              <a:avLst/>
            </a:prstGeom>
            <a:noFill/>
          </p:spPr>
          <p:txBody>
            <a:bodyPr wrap="none" rtlCol="0">
              <a:spAutoFit/>
            </a:bodyPr>
            <a:lstStyle/>
            <a:p>
              <a:r>
                <a:rPr lang="en-US" dirty="0" smtClean="0"/>
                <a:t>X</a:t>
              </a:r>
              <a:endParaRPr lang="en-US" dirty="0"/>
            </a:p>
          </p:txBody>
        </p:sp>
        <p:sp>
          <p:nvSpPr>
            <p:cNvPr id="75" name="TextBox 74"/>
            <p:cNvSpPr txBox="1"/>
            <p:nvPr/>
          </p:nvSpPr>
          <p:spPr>
            <a:xfrm>
              <a:off x="3048000" y="2907268"/>
              <a:ext cx="311304" cy="369332"/>
            </a:xfrm>
            <a:prstGeom prst="rect">
              <a:avLst/>
            </a:prstGeom>
            <a:noFill/>
          </p:spPr>
          <p:txBody>
            <a:bodyPr wrap="none" rtlCol="0">
              <a:spAutoFit/>
            </a:bodyPr>
            <a:lstStyle/>
            <a:p>
              <a:r>
                <a:rPr lang="en-US" dirty="0" smtClean="0"/>
                <a:t>Y</a:t>
              </a:r>
              <a:endParaRPr lang="en-US" dirty="0"/>
            </a:p>
          </p:txBody>
        </p:sp>
        <p:sp>
          <p:nvSpPr>
            <p:cNvPr id="76" name="TextBox 75"/>
            <p:cNvSpPr txBox="1"/>
            <p:nvPr/>
          </p:nvSpPr>
          <p:spPr>
            <a:xfrm>
              <a:off x="3048000" y="3183040"/>
              <a:ext cx="300082" cy="369332"/>
            </a:xfrm>
            <a:prstGeom prst="rect">
              <a:avLst/>
            </a:prstGeom>
            <a:noFill/>
          </p:spPr>
          <p:txBody>
            <a:bodyPr wrap="none" rtlCol="0">
              <a:spAutoFit/>
            </a:bodyPr>
            <a:lstStyle/>
            <a:p>
              <a:r>
                <a:rPr lang="en-US" dirty="0" smtClean="0"/>
                <a:t>Z</a:t>
              </a:r>
              <a:endParaRPr lang="en-US" dirty="0"/>
            </a:p>
          </p:txBody>
        </p:sp>
        <p:sp>
          <p:nvSpPr>
            <p:cNvPr id="77" name="TextBox 76"/>
            <p:cNvSpPr txBox="1"/>
            <p:nvPr/>
          </p:nvSpPr>
          <p:spPr>
            <a:xfrm>
              <a:off x="3048000" y="4100286"/>
              <a:ext cx="311304" cy="369332"/>
            </a:xfrm>
            <a:prstGeom prst="rect">
              <a:avLst/>
            </a:prstGeom>
            <a:noFill/>
          </p:spPr>
          <p:txBody>
            <a:bodyPr wrap="none" rtlCol="0">
              <a:spAutoFit/>
            </a:bodyPr>
            <a:lstStyle/>
            <a:p>
              <a:r>
                <a:rPr lang="en-US" dirty="0" smtClean="0"/>
                <a:t>X</a:t>
              </a:r>
              <a:endParaRPr lang="en-US" dirty="0"/>
            </a:p>
          </p:txBody>
        </p:sp>
        <p:sp>
          <p:nvSpPr>
            <p:cNvPr id="78" name="TextBox 77"/>
            <p:cNvSpPr txBox="1"/>
            <p:nvPr/>
          </p:nvSpPr>
          <p:spPr>
            <a:xfrm>
              <a:off x="3048000" y="4369582"/>
              <a:ext cx="311304" cy="369332"/>
            </a:xfrm>
            <a:prstGeom prst="rect">
              <a:avLst/>
            </a:prstGeom>
            <a:noFill/>
          </p:spPr>
          <p:txBody>
            <a:bodyPr wrap="none" rtlCol="0">
              <a:spAutoFit/>
            </a:bodyPr>
            <a:lstStyle/>
            <a:p>
              <a:r>
                <a:rPr lang="en-US" dirty="0" smtClean="0"/>
                <a:t>Y</a:t>
              </a:r>
              <a:endParaRPr lang="en-US" dirty="0"/>
            </a:p>
          </p:txBody>
        </p:sp>
        <p:sp>
          <p:nvSpPr>
            <p:cNvPr id="79" name="TextBox 78"/>
            <p:cNvSpPr txBox="1"/>
            <p:nvPr/>
          </p:nvSpPr>
          <p:spPr>
            <a:xfrm>
              <a:off x="3048000" y="4645354"/>
              <a:ext cx="311304" cy="369332"/>
            </a:xfrm>
            <a:prstGeom prst="rect">
              <a:avLst/>
            </a:prstGeom>
            <a:noFill/>
          </p:spPr>
          <p:txBody>
            <a:bodyPr wrap="none" rtlCol="0">
              <a:spAutoFit/>
            </a:bodyPr>
            <a:lstStyle/>
            <a:p>
              <a:r>
                <a:rPr lang="en-US" dirty="0" smtClean="0"/>
                <a:t>X</a:t>
              </a:r>
              <a:endParaRPr lang="en-US" dirty="0"/>
            </a:p>
          </p:txBody>
        </p:sp>
        <p:cxnSp>
          <p:nvCxnSpPr>
            <p:cNvPr id="80" name="Shape 37"/>
            <p:cNvCxnSpPr/>
            <p:nvPr/>
          </p:nvCxnSpPr>
          <p:spPr>
            <a:xfrm rot="16200000" flipV="1">
              <a:off x="4533092" y="572309"/>
              <a:ext cx="154017" cy="4495800"/>
            </a:xfrm>
            <a:prstGeom prst="curvedConnector3">
              <a:avLst>
                <a:gd name="adj1" fmla="val 2484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Curved Connector 80"/>
            <p:cNvCxnSpPr/>
            <p:nvPr/>
          </p:nvCxnSpPr>
          <p:spPr>
            <a:xfrm rot="5400000">
              <a:off x="4547409" y="2794808"/>
              <a:ext cx="125383" cy="4495800"/>
            </a:xfrm>
            <a:prstGeom prst="curvedConnector3">
              <a:avLst>
                <a:gd name="adj1" fmla="val 28232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hape 113"/>
            <p:cNvCxnSpPr>
              <a:endCxn id="14" idx="2"/>
            </p:cNvCxnSpPr>
            <p:nvPr/>
          </p:nvCxnSpPr>
          <p:spPr>
            <a:xfrm rot="5400000">
              <a:off x="3067859" y="2877358"/>
              <a:ext cx="74583" cy="1485900"/>
            </a:xfrm>
            <a:prstGeom prst="curvedConnector3">
              <a:avLst>
                <a:gd name="adj1" fmla="val 40650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hape 114"/>
            <p:cNvCxnSpPr>
              <a:endCxn id="27" idx="0"/>
            </p:cNvCxnSpPr>
            <p:nvPr/>
          </p:nvCxnSpPr>
          <p:spPr>
            <a:xfrm rot="16200000" flipV="1">
              <a:off x="3062917" y="3490284"/>
              <a:ext cx="84467" cy="1485900"/>
            </a:xfrm>
            <a:prstGeom prst="curvedConnector3">
              <a:avLst>
                <a:gd name="adj1" fmla="val 370638"/>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4" name="Group 62"/>
          <p:cNvGrpSpPr/>
          <p:nvPr/>
        </p:nvGrpSpPr>
        <p:grpSpPr>
          <a:xfrm>
            <a:off x="1905000" y="2888668"/>
            <a:ext cx="5410200" cy="3512132"/>
            <a:chOff x="1619991" y="4183449"/>
            <a:chExt cx="5410200" cy="3512132"/>
          </a:xfrm>
        </p:grpSpPr>
        <p:grpSp>
          <p:nvGrpSpPr>
            <p:cNvPr id="85" name="Group 84"/>
            <p:cNvGrpSpPr/>
            <p:nvPr/>
          </p:nvGrpSpPr>
          <p:grpSpPr>
            <a:xfrm>
              <a:off x="1619991" y="4183449"/>
              <a:ext cx="5410200" cy="3512132"/>
              <a:chOff x="1600200" y="2057400"/>
              <a:chExt cx="5410200" cy="3512132"/>
            </a:xfrm>
          </p:grpSpPr>
          <p:sp>
            <p:nvSpPr>
              <p:cNvPr id="86" name="Rounded Rectangle 85"/>
              <p:cNvSpPr/>
              <p:nvPr/>
            </p:nvSpPr>
            <p:spPr>
              <a:xfrm>
                <a:off x="1600200" y="3124200"/>
                <a:ext cx="914400" cy="914400"/>
              </a:xfrm>
              <a:prstGeom prst="roundRect">
                <a:avLst/>
              </a:prstGeom>
              <a:solidFill>
                <a:srgbClr val="6E97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P0</a:t>
                </a:r>
                <a:endParaRPr lang="en-US" sz="1400" dirty="0"/>
              </a:p>
            </p:txBody>
          </p:sp>
          <p:sp>
            <p:nvSpPr>
              <p:cNvPr id="87" name="Rounded Rectangle 86"/>
              <p:cNvSpPr/>
              <p:nvPr/>
            </p:nvSpPr>
            <p:spPr>
              <a:xfrm>
                <a:off x="6096000" y="3278217"/>
                <a:ext cx="914400" cy="2082800"/>
              </a:xfrm>
              <a:prstGeom prst="roundRect">
                <a:avLst/>
              </a:prstGeom>
              <a:solidFill>
                <a:srgbClr val="6E97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Main</a:t>
                </a:r>
              </a:p>
              <a:p>
                <a:pPr algn="ctr"/>
                <a:r>
                  <a:rPr lang="en-US" sz="1400" dirty="0" smtClean="0"/>
                  <a:t>Memory</a:t>
                </a:r>
                <a:endParaRPr lang="en-US" sz="1400" dirty="0"/>
              </a:p>
            </p:txBody>
          </p:sp>
          <p:cxnSp>
            <p:nvCxnSpPr>
              <p:cNvPr id="88" name="Curved Connector 87"/>
              <p:cNvCxnSpPr>
                <a:stCxn id="86" idx="3"/>
              </p:cNvCxnSpPr>
              <p:nvPr/>
            </p:nvCxnSpPr>
            <p:spPr>
              <a:xfrm>
                <a:off x="2514600" y="3581400"/>
                <a:ext cx="914400" cy="131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Curved Connector 88"/>
              <p:cNvCxnSpPr/>
              <p:nvPr/>
            </p:nvCxnSpPr>
            <p:spPr>
              <a:xfrm>
                <a:off x="5486400" y="3582714"/>
                <a:ext cx="609600" cy="45588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Rounded Rectangle 89"/>
              <p:cNvSpPr/>
              <p:nvPr/>
            </p:nvSpPr>
            <p:spPr>
              <a:xfrm>
                <a:off x="1600200" y="4572000"/>
                <a:ext cx="914400" cy="914400"/>
              </a:xfrm>
              <a:prstGeom prst="roundRect">
                <a:avLst/>
              </a:prstGeom>
              <a:solidFill>
                <a:srgbClr val="6E97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P1</a:t>
                </a:r>
                <a:endParaRPr lang="en-US" sz="1400" dirty="0"/>
              </a:p>
            </p:txBody>
          </p:sp>
          <p:cxnSp>
            <p:nvCxnSpPr>
              <p:cNvPr id="91" name="Curved Connector 90"/>
              <p:cNvCxnSpPr>
                <a:stCxn id="90" idx="3"/>
              </p:cNvCxnSpPr>
              <p:nvPr/>
            </p:nvCxnSpPr>
            <p:spPr>
              <a:xfrm>
                <a:off x="2514600" y="5029200"/>
                <a:ext cx="914400" cy="131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Curved Connector 91"/>
              <p:cNvCxnSpPr/>
              <p:nvPr/>
            </p:nvCxnSpPr>
            <p:spPr>
              <a:xfrm flipV="1">
                <a:off x="5486400" y="4572000"/>
                <a:ext cx="609600" cy="45851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Curved Connector 92"/>
              <p:cNvCxnSpPr>
                <a:endCxn id="141" idx="3"/>
              </p:cNvCxnSpPr>
              <p:nvPr/>
            </p:nvCxnSpPr>
            <p:spPr>
              <a:xfrm>
                <a:off x="2514600" y="3851728"/>
                <a:ext cx="914400" cy="11413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41" idx="1"/>
                <a:endCxn id="87" idx="1"/>
              </p:cNvCxnSpPr>
              <p:nvPr/>
            </p:nvCxnSpPr>
            <p:spPr>
              <a:xfrm>
                <a:off x="5486400" y="3965866"/>
                <a:ext cx="609600" cy="35375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urved Connector 94"/>
              <p:cNvCxnSpPr/>
              <p:nvPr/>
            </p:nvCxnSpPr>
            <p:spPr>
              <a:xfrm flipV="1">
                <a:off x="2514600" y="3203866"/>
                <a:ext cx="914400" cy="11446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Curved Connector 95"/>
              <p:cNvCxnSpPr/>
              <p:nvPr/>
            </p:nvCxnSpPr>
            <p:spPr>
              <a:xfrm>
                <a:off x="5486400" y="3203866"/>
                <a:ext cx="609600" cy="60613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urved Connector 96"/>
              <p:cNvCxnSpPr>
                <a:endCxn id="136" idx="3"/>
              </p:cNvCxnSpPr>
              <p:nvPr/>
            </p:nvCxnSpPr>
            <p:spPr>
              <a:xfrm flipV="1">
                <a:off x="2514600" y="4651666"/>
                <a:ext cx="914400" cy="11446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Curved Connector 97"/>
              <p:cNvCxnSpPr>
                <a:stCxn id="136" idx="1"/>
                <a:endCxn id="87" idx="1"/>
              </p:cNvCxnSpPr>
              <p:nvPr/>
            </p:nvCxnSpPr>
            <p:spPr>
              <a:xfrm flipV="1">
                <a:off x="5486400" y="4319617"/>
                <a:ext cx="609600" cy="33204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Curved Connector 98"/>
              <p:cNvCxnSpPr>
                <a:endCxn id="126" idx="3"/>
              </p:cNvCxnSpPr>
              <p:nvPr/>
            </p:nvCxnSpPr>
            <p:spPr>
              <a:xfrm>
                <a:off x="2514600" y="5299528"/>
                <a:ext cx="914400" cy="11413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Curved Connector 99"/>
              <p:cNvCxnSpPr>
                <a:stCxn id="126" idx="1"/>
              </p:cNvCxnSpPr>
              <p:nvPr/>
            </p:nvCxnSpPr>
            <p:spPr>
              <a:xfrm flipV="1">
                <a:off x="5486400" y="4876800"/>
                <a:ext cx="609600" cy="53686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819400" y="3048000"/>
                <a:ext cx="184731" cy="369332"/>
              </a:xfrm>
              <a:prstGeom prst="rect">
                <a:avLst/>
              </a:prstGeom>
              <a:noFill/>
            </p:spPr>
            <p:txBody>
              <a:bodyPr wrap="none" rtlCol="0">
                <a:spAutoFit/>
              </a:bodyPr>
              <a:lstStyle/>
              <a:p>
                <a:endParaRPr lang="en-US" dirty="0"/>
              </a:p>
            </p:txBody>
          </p:sp>
          <p:sp>
            <p:nvSpPr>
              <p:cNvPr id="102" name="TextBox 101"/>
              <p:cNvSpPr txBox="1"/>
              <p:nvPr/>
            </p:nvSpPr>
            <p:spPr>
              <a:xfrm>
                <a:off x="2680161" y="2919150"/>
                <a:ext cx="311304" cy="369332"/>
              </a:xfrm>
              <a:prstGeom prst="rect">
                <a:avLst/>
              </a:prstGeom>
              <a:noFill/>
            </p:spPr>
            <p:txBody>
              <a:bodyPr wrap="none" rtlCol="0">
                <a:spAutoFit/>
              </a:bodyPr>
              <a:lstStyle/>
              <a:p>
                <a:r>
                  <a:rPr lang="en-US" dirty="0" smtClean="0"/>
                  <a:t>X</a:t>
                </a:r>
                <a:endParaRPr lang="en-US" dirty="0"/>
              </a:p>
            </p:txBody>
          </p:sp>
          <p:sp>
            <p:nvSpPr>
              <p:cNvPr id="103" name="TextBox 102"/>
              <p:cNvSpPr txBox="1"/>
              <p:nvPr/>
            </p:nvSpPr>
            <p:spPr>
              <a:xfrm>
                <a:off x="2691741" y="3564040"/>
                <a:ext cx="300082" cy="369332"/>
              </a:xfrm>
              <a:prstGeom prst="rect">
                <a:avLst/>
              </a:prstGeom>
              <a:noFill/>
            </p:spPr>
            <p:txBody>
              <a:bodyPr wrap="none" rtlCol="0">
                <a:spAutoFit/>
              </a:bodyPr>
              <a:lstStyle/>
              <a:p>
                <a:r>
                  <a:rPr lang="en-US" dirty="0" smtClean="0"/>
                  <a:t>Z</a:t>
                </a:r>
                <a:endParaRPr lang="en-US" dirty="0"/>
              </a:p>
            </p:txBody>
          </p:sp>
          <p:sp>
            <p:nvSpPr>
              <p:cNvPr id="104" name="TextBox 103"/>
              <p:cNvSpPr txBox="1"/>
              <p:nvPr/>
            </p:nvSpPr>
            <p:spPr>
              <a:xfrm>
                <a:off x="2748150" y="4371380"/>
                <a:ext cx="311304" cy="369332"/>
              </a:xfrm>
              <a:prstGeom prst="rect">
                <a:avLst/>
              </a:prstGeom>
              <a:noFill/>
            </p:spPr>
            <p:txBody>
              <a:bodyPr wrap="none" rtlCol="0">
                <a:spAutoFit/>
              </a:bodyPr>
              <a:lstStyle/>
              <a:p>
                <a:r>
                  <a:rPr lang="en-US" dirty="0" smtClean="0"/>
                  <a:t>X</a:t>
                </a:r>
                <a:endParaRPr lang="en-US" dirty="0"/>
              </a:p>
            </p:txBody>
          </p:sp>
          <p:sp>
            <p:nvSpPr>
              <p:cNvPr id="105" name="TextBox 104"/>
              <p:cNvSpPr txBox="1"/>
              <p:nvPr/>
            </p:nvSpPr>
            <p:spPr>
              <a:xfrm>
                <a:off x="2762991" y="4750582"/>
                <a:ext cx="311304" cy="369332"/>
              </a:xfrm>
              <a:prstGeom prst="rect">
                <a:avLst/>
              </a:prstGeom>
              <a:noFill/>
            </p:spPr>
            <p:txBody>
              <a:bodyPr wrap="none" rtlCol="0">
                <a:spAutoFit/>
              </a:bodyPr>
              <a:lstStyle/>
              <a:p>
                <a:r>
                  <a:rPr lang="en-US" dirty="0" smtClean="0"/>
                  <a:t>Y</a:t>
                </a:r>
                <a:endParaRPr lang="en-US" dirty="0"/>
              </a:p>
            </p:txBody>
          </p:sp>
          <p:sp>
            <p:nvSpPr>
              <p:cNvPr id="106" name="TextBox 105"/>
              <p:cNvSpPr txBox="1"/>
              <p:nvPr/>
            </p:nvSpPr>
            <p:spPr>
              <a:xfrm>
                <a:off x="2762991" y="5026354"/>
                <a:ext cx="300082" cy="369332"/>
              </a:xfrm>
              <a:prstGeom prst="rect">
                <a:avLst/>
              </a:prstGeom>
              <a:noFill/>
            </p:spPr>
            <p:txBody>
              <a:bodyPr wrap="none" rtlCol="0">
                <a:spAutoFit/>
              </a:bodyPr>
              <a:lstStyle/>
              <a:p>
                <a:r>
                  <a:rPr lang="en-US" dirty="0" smtClean="0"/>
                  <a:t>Z</a:t>
                </a:r>
                <a:endParaRPr lang="en-US" dirty="0"/>
              </a:p>
            </p:txBody>
          </p:sp>
          <p:grpSp>
            <p:nvGrpSpPr>
              <p:cNvPr id="107" name="Group 106"/>
              <p:cNvGrpSpPr/>
              <p:nvPr/>
            </p:nvGrpSpPr>
            <p:grpSpPr>
              <a:xfrm flipH="1">
                <a:off x="3429000" y="3048000"/>
                <a:ext cx="2057400" cy="311732"/>
                <a:chOff x="1975262" y="1020151"/>
                <a:chExt cx="2057400" cy="311732"/>
              </a:xfrm>
            </p:grpSpPr>
            <p:sp>
              <p:nvSpPr>
                <p:cNvPr id="147" name="Rounded Rectangle 26"/>
                <p:cNvSpPr/>
                <p:nvPr/>
              </p:nvSpPr>
              <p:spPr>
                <a:xfrm>
                  <a:off x="2057400" y="1066661"/>
                  <a:ext cx="1524000" cy="2175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27"/>
                <p:cNvSpPr/>
                <p:nvPr/>
              </p:nvSpPr>
              <p:spPr>
                <a:xfrm>
                  <a:off x="2057400" y="1064444"/>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28"/>
                <p:cNvSpPr/>
                <p:nvPr/>
              </p:nvSpPr>
              <p:spPr>
                <a:xfrm>
                  <a:off x="2286000" y="1064444"/>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29"/>
                <p:cNvSpPr/>
                <p:nvPr/>
              </p:nvSpPr>
              <p:spPr>
                <a:xfrm>
                  <a:off x="3657600" y="1064444"/>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30"/>
                <p:cNvSpPr/>
                <p:nvPr/>
              </p:nvSpPr>
              <p:spPr>
                <a:xfrm>
                  <a:off x="1975262" y="1020151"/>
                  <a:ext cx="2057400" cy="311732"/>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31"/>
              <p:cNvGrpSpPr/>
              <p:nvPr/>
            </p:nvGrpSpPr>
            <p:grpSpPr>
              <a:xfrm flipH="1">
                <a:off x="3429000" y="3429000"/>
                <a:ext cx="2057400" cy="311732"/>
                <a:chOff x="1975262" y="1020151"/>
                <a:chExt cx="2057400" cy="311732"/>
              </a:xfrm>
            </p:grpSpPr>
            <p:sp>
              <p:nvSpPr>
                <p:cNvPr id="142" name="Rounded Rectangle 141"/>
                <p:cNvSpPr/>
                <p:nvPr/>
              </p:nvSpPr>
              <p:spPr>
                <a:xfrm>
                  <a:off x="2057400" y="1066661"/>
                  <a:ext cx="1524000" cy="2175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a:off x="2057400" y="1064444"/>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a:off x="2286000" y="1064444"/>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a:off x="3657600" y="1064444"/>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a:off x="1975262" y="1020151"/>
                  <a:ext cx="2057400" cy="311732"/>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37"/>
              <p:cNvGrpSpPr/>
              <p:nvPr/>
            </p:nvGrpSpPr>
            <p:grpSpPr>
              <a:xfrm flipH="1">
                <a:off x="3429000" y="3810000"/>
                <a:ext cx="2057400" cy="311732"/>
                <a:chOff x="1975262" y="1020151"/>
                <a:chExt cx="2057400" cy="311732"/>
              </a:xfrm>
            </p:grpSpPr>
            <p:sp>
              <p:nvSpPr>
                <p:cNvPr id="137" name="Rounded Rectangle 136"/>
                <p:cNvSpPr/>
                <p:nvPr/>
              </p:nvSpPr>
              <p:spPr>
                <a:xfrm>
                  <a:off x="2057400" y="1066661"/>
                  <a:ext cx="1524000" cy="2175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a:off x="2057400" y="1064444"/>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a:off x="2286000" y="1064444"/>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a:off x="3657600" y="1064444"/>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a:off x="1975262" y="1020151"/>
                  <a:ext cx="2057400" cy="311732"/>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43"/>
              <p:cNvGrpSpPr/>
              <p:nvPr/>
            </p:nvGrpSpPr>
            <p:grpSpPr>
              <a:xfrm flipH="1">
                <a:off x="3429000" y="4495800"/>
                <a:ext cx="2057400" cy="311732"/>
                <a:chOff x="1975262" y="1020151"/>
                <a:chExt cx="2057400" cy="311732"/>
              </a:xfrm>
            </p:grpSpPr>
            <p:sp>
              <p:nvSpPr>
                <p:cNvPr id="132" name="Rounded Rectangle 131"/>
                <p:cNvSpPr/>
                <p:nvPr/>
              </p:nvSpPr>
              <p:spPr>
                <a:xfrm>
                  <a:off x="2057400" y="1066661"/>
                  <a:ext cx="1524000" cy="2175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a:off x="2057400" y="1064444"/>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a:off x="2286000" y="1064444"/>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a:off x="3657600" y="1064444"/>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a:off x="1975262" y="1020151"/>
                  <a:ext cx="2057400" cy="311732"/>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49"/>
              <p:cNvGrpSpPr/>
              <p:nvPr/>
            </p:nvGrpSpPr>
            <p:grpSpPr>
              <a:xfrm flipH="1">
                <a:off x="3429000" y="4876800"/>
                <a:ext cx="2057400" cy="311732"/>
                <a:chOff x="1975262" y="1020151"/>
                <a:chExt cx="2057400" cy="311732"/>
              </a:xfrm>
            </p:grpSpPr>
            <p:sp>
              <p:nvSpPr>
                <p:cNvPr id="127" name="Rounded Rectangle 126"/>
                <p:cNvSpPr/>
                <p:nvPr/>
              </p:nvSpPr>
              <p:spPr>
                <a:xfrm>
                  <a:off x="2057400" y="1066661"/>
                  <a:ext cx="1524000" cy="2175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a:off x="2057400" y="1064444"/>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a:off x="2286000" y="1064444"/>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a:off x="3657600" y="1064444"/>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a:off x="1975262" y="1020151"/>
                  <a:ext cx="2057400" cy="311732"/>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55"/>
              <p:cNvGrpSpPr/>
              <p:nvPr/>
            </p:nvGrpSpPr>
            <p:grpSpPr>
              <a:xfrm flipH="1">
                <a:off x="3429000" y="5257800"/>
                <a:ext cx="2057400" cy="311732"/>
                <a:chOff x="1975262" y="1020151"/>
                <a:chExt cx="2057400" cy="311732"/>
              </a:xfrm>
            </p:grpSpPr>
            <p:sp>
              <p:nvSpPr>
                <p:cNvPr id="122" name="Rounded Rectangle 121"/>
                <p:cNvSpPr/>
                <p:nvPr/>
              </p:nvSpPr>
              <p:spPr>
                <a:xfrm>
                  <a:off x="2057400" y="1066661"/>
                  <a:ext cx="1524000" cy="2175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a:off x="2057400" y="1064444"/>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a:off x="2286000" y="1064444"/>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a:off x="3657600" y="1064444"/>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a:off x="1975262" y="1020151"/>
                  <a:ext cx="2057400" cy="311732"/>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Line Callout 1 (No Border) 112"/>
              <p:cNvSpPr/>
              <p:nvPr/>
            </p:nvSpPr>
            <p:spPr>
              <a:xfrm>
                <a:off x="2667000" y="2057400"/>
                <a:ext cx="838200" cy="457200"/>
              </a:xfrm>
              <a:prstGeom prst="callout1">
                <a:avLst>
                  <a:gd name="adj1" fmla="val 101687"/>
                  <a:gd name="adj2" fmla="val 82360"/>
                  <a:gd name="adj3" fmla="val 139485"/>
                  <a:gd name="adj4" fmla="val 9712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Recent value</a:t>
                </a:r>
                <a:endParaRPr lang="en-US" sz="1400" dirty="0">
                  <a:solidFill>
                    <a:schemeClr val="tx1"/>
                  </a:solidFill>
                </a:endParaRPr>
              </a:p>
            </p:txBody>
          </p:sp>
          <p:sp>
            <p:nvSpPr>
              <p:cNvPr id="114" name="Line Callout 1 (No Border) 113"/>
              <p:cNvSpPr/>
              <p:nvPr/>
            </p:nvSpPr>
            <p:spPr>
              <a:xfrm>
                <a:off x="5638800" y="2057400"/>
                <a:ext cx="914400" cy="457200"/>
              </a:xfrm>
              <a:prstGeom prst="callout1">
                <a:avLst>
                  <a:gd name="adj1" fmla="val 53671"/>
                  <a:gd name="adj2" fmla="val 1839"/>
                  <a:gd name="adj3" fmla="val 125199"/>
                  <a:gd name="adj4" fmla="val -437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Bounded length k</a:t>
                </a:r>
                <a:endParaRPr lang="en-US" sz="1400" dirty="0">
                  <a:solidFill>
                    <a:schemeClr val="tx1"/>
                  </a:solidFill>
                </a:endParaRPr>
              </a:p>
            </p:txBody>
          </p:sp>
          <p:sp>
            <p:nvSpPr>
              <p:cNvPr id="115" name="Left Brace 114"/>
              <p:cNvSpPr/>
              <p:nvPr/>
            </p:nvSpPr>
            <p:spPr>
              <a:xfrm rot="5400000" flipV="1">
                <a:off x="5119914" y="2681514"/>
                <a:ext cx="199572"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Left Brace 115"/>
              <p:cNvSpPr/>
              <p:nvPr/>
            </p:nvSpPr>
            <p:spPr>
              <a:xfrm rot="5400000" flipV="1">
                <a:off x="4279900" y="2451100"/>
                <a:ext cx="203200" cy="990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Line Callout 1 (No Border) 116"/>
              <p:cNvSpPr/>
              <p:nvPr/>
            </p:nvSpPr>
            <p:spPr>
              <a:xfrm>
                <a:off x="3810000" y="2057400"/>
                <a:ext cx="1295400" cy="457200"/>
              </a:xfrm>
              <a:prstGeom prst="callout1">
                <a:avLst>
                  <a:gd name="adj1" fmla="val 93751"/>
                  <a:gd name="adj2" fmla="val 60116"/>
                  <a:gd name="adj3" fmla="val 123612"/>
                  <a:gd name="adj4" fmla="val 486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Unordered elements</a:t>
                </a:r>
                <a:endParaRPr lang="en-US" sz="1400" dirty="0">
                  <a:solidFill>
                    <a:schemeClr val="tx1"/>
                  </a:solidFill>
                </a:endParaRPr>
              </a:p>
            </p:txBody>
          </p:sp>
          <p:cxnSp>
            <p:nvCxnSpPr>
              <p:cNvPr id="118" name="Shape 37"/>
              <p:cNvCxnSpPr/>
              <p:nvPr/>
            </p:nvCxnSpPr>
            <p:spPr>
              <a:xfrm rot="16200000" flipV="1">
                <a:off x="4228292" y="953309"/>
                <a:ext cx="154017" cy="4495800"/>
              </a:xfrm>
              <a:prstGeom prst="curvedConnector3">
                <a:avLst>
                  <a:gd name="adj1" fmla="val 34030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Curved Connector 118"/>
              <p:cNvCxnSpPr/>
              <p:nvPr/>
            </p:nvCxnSpPr>
            <p:spPr>
              <a:xfrm rot="5400000">
                <a:off x="4242609" y="3175808"/>
                <a:ext cx="125383" cy="4495800"/>
              </a:xfrm>
              <a:prstGeom prst="curvedConnector3">
                <a:avLst>
                  <a:gd name="adj1" fmla="val 3691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Curved Connector 119"/>
              <p:cNvCxnSpPr>
                <a:stCxn id="140" idx="2"/>
                <a:endCxn id="86" idx="2"/>
              </p:cNvCxnSpPr>
              <p:nvPr/>
            </p:nvCxnSpPr>
            <p:spPr>
              <a:xfrm rot="5400000" flipH="1">
                <a:off x="2854759" y="3241241"/>
                <a:ext cx="37643" cy="1632362"/>
              </a:xfrm>
              <a:prstGeom prst="curvedConnector3">
                <a:avLst>
                  <a:gd name="adj1" fmla="val -43377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Curved Connector 120"/>
              <p:cNvCxnSpPr>
                <a:stCxn id="135" idx="0"/>
                <a:endCxn id="90" idx="0"/>
              </p:cNvCxnSpPr>
              <p:nvPr/>
            </p:nvCxnSpPr>
            <p:spPr>
              <a:xfrm rot="16200000" flipH="1" flipV="1">
                <a:off x="2857627" y="3739865"/>
                <a:ext cx="31907" cy="1632362"/>
              </a:xfrm>
              <a:prstGeom prst="curvedConnector3">
                <a:avLst>
                  <a:gd name="adj1" fmla="val -477638"/>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53" name="TextBox 152"/>
            <p:cNvSpPr txBox="1"/>
            <p:nvPr/>
          </p:nvSpPr>
          <p:spPr>
            <a:xfrm>
              <a:off x="2686791" y="5410200"/>
              <a:ext cx="311304" cy="369332"/>
            </a:xfrm>
            <a:prstGeom prst="rect">
              <a:avLst/>
            </a:prstGeom>
            <a:noFill/>
          </p:spPr>
          <p:txBody>
            <a:bodyPr wrap="none" rtlCol="0">
              <a:spAutoFit/>
            </a:bodyPr>
            <a:lstStyle/>
            <a:p>
              <a:r>
                <a:rPr lang="en-US" dirty="0" smtClean="0"/>
                <a:t>Y</a:t>
              </a:r>
              <a:endParaRPr lang="en-US" dirty="0"/>
            </a:p>
          </p:txBody>
        </p:sp>
      </p:grpSp>
      <p:grpSp>
        <p:nvGrpSpPr>
          <p:cNvPr id="152" name="Group 159"/>
          <p:cNvGrpSpPr/>
          <p:nvPr/>
        </p:nvGrpSpPr>
        <p:grpSpPr>
          <a:xfrm>
            <a:off x="110558" y="1727038"/>
            <a:ext cx="2937442" cy="1092362"/>
            <a:chOff x="110558" y="1422238"/>
            <a:chExt cx="2937442" cy="1092362"/>
          </a:xfrm>
          <a:solidFill>
            <a:schemeClr val="accent1"/>
          </a:solidFill>
        </p:grpSpPr>
        <p:sp>
          <p:nvSpPr>
            <p:cNvPr id="154" name="Rounded Rectangular Callout 153"/>
            <p:cNvSpPr/>
            <p:nvPr/>
          </p:nvSpPr>
          <p:spPr>
            <a:xfrm>
              <a:off x="110558" y="1422238"/>
              <a:ext cx="2937441" cy="1092362"/>
            </a:xfrm>
            <a:prstGeom prst="wedgeRoundRectCallout">
              <a:avLst>
                <a:gd name="adj1" fmla="val 49090"/>
                <a:gd name="adj2" fmla="val 75536"/>
                <a:gd name="adj3" fmla="val 16667"/>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endParaRPr lang="en-US" sz="1600" dirty="0"/>
            </a:p>
          </p:txBody>
        </p:sp>
        <p:sp>
          <p:nvSpPr>
            <p:cNvPr id="155" name="TextBox 154"/>
            <p:cNvSpPr txBox="1"/>
            <p:nvPr/>
          </p:nvSpPr>
          <p:spPr>
            <a:xfrm>
              <a:off x="143038" y="1548809"/>
              <a:ext cx="2904962" cy="830997"/>
            </a:xfrm>
            <a:prstGeom prst="rect">
              <a:avLst/>
            </a:prstGeom>
            <a:grpFill/>
          </p:spPr>
          <p:txBody>
            <a:bodyPr wrap="none" rtlCol="0">
              <a:spAutoFit/>
            </a:bodyPr>
            <a:lstStyle/>
            <a:p>
              <a:r>
                <a:rPr lang="en-US" sz="1600" dirty="0"/>
                <a:t>Allows precise fence semantics</a:t>
              </a:r>
            </a:p>
            <a:p>
              <a:endParaRPr lang="en-US" sz="1600" dirty="0" smtClean="0"/>
            </a:p>
            <a:p>
              <a:r>
                <a:rPr lang="en-US" sz="1600" dirty="0" smtClean="0"/>
                <a:t>Allows </a:t>
              </a:r>
              <a:r>
                <a:rPr lang="en-US" sz="1600" dirty="0"/>
                <a:t>precise loads from </a:t>
              </a:r>
              <a:r>
                <a:rPr lang="en-US" sz="1600" dirty="0" smtClean="0"/>
                <a:t>buffer</a:t>
              </a:r>
              <a:endParaRPr lang="en-US" sz="1600" dirty="0"/>
            </a:p>
          </p:txBody>
        </p:sp>
      </p:grpSp>
      <p:grpSp>
        <p:nvGrpSpPr>
          <p:cNvPr id="160" name="Group 161"/>
          <p:cNvGrpSpPr/>
          <p:nvPr/>
        </p:nvGrpSpPr>
        <p:grpSpPr>
          <a:xfrm>
            <a:off x="5562600" y="1727038"/>
            <a:ext cx="3150076" cy="1092362"/>
            <a:chOff x="5562600" y="1422238"/>
            <a:chExt cx="2937441" cy="1092362"/>
          </a:xfrm>
          <a:solidFill>
            <a:schemeClr val="accent1"/>
          </a:solidFill>
        </p:grpSpPr>
        <p:sp>
          <p:nvSpPr>
            <p:cNvPr id="156" name="Rounded Rectangular Callout 155"/>
            <p:cNvSpPr/>
            <p:nvPr/>
          </p:nvSpPr>
          <p:spPr>
            <a:xfrm>
              <a:off x="5562600" y="1422238"/>
              <a:ext cx="2937441" cy="1092362"/>
            </a:xfrm>
            <a:prstGeom prst="wedgeRoundRectCallout">
              <a:avLst>
                <a:gd name="adj1" fmla="val 2651"/>
                <a:gd name="adj2" fmla="val 67302"/>
                <a:gd name="adj3" fmla="val 16667"/>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endParaRPr lang="en-US" sz="1600" dirty="0"/>
            </a:p>
          </p:txBody>
        </p:sp>
        <p:sp>
          <p:nvSpPr>
            <p:cNvPr id="157" name="TextBox 156"/>
            <p:cNvSpPr txBox="1"/>
            <p:nvPr/>
          </p:nvSpPr>
          <p:spPr>
            <a:xfrm>
              <a:off x="5638800" y="1638749"/>
              <a:ext cx="2694999" cy="646331"/>
            </a:xfrm>
            <a:prstGeom prst="rect">
              <a:avLst/>
            </a:prstGeom>
            <a:grpFill/>
          </p:spPr>
          <p:txBody>
            <a:bodyPr wrap="square" rtlCol="0">
              <a:spAutoFit/>
            </a:bodyPr>
            <a:lstStyle/>
            <a:p>
              <a:r>
                <a:rPr lang="en-US" dirty="0"/>
                <a:t>Keeps the analysis precise </a:t>
              </a:r>
              <a:r>
                <a:rPr lang="en-US" dirty="0" smtClean="0"/>
                <a:t/>
              </a:r>
              <a:br>
                <a:rPr lang="en-US" dirty="0" smtClean="0"/>
              </a:br>
              <a:r>
                <a:rPr lang="en-US" dirty="0" smtClean="0"/>
                <a:t>for “well behaved” </a:t>
              </a:r>
              <a:r>
                <a:rPr lang="en-US" dirty="0"/>
                <a:t>programs</a:t>
              </a:r>
            </a:p>
          </p:txBody>
        </p:sp>
      </p:grpSp>
      <p:grpSp>
        <p:nvGrpSpPr>
          <p:cNvPr id="161" name="Group 160"/>
          <p:cNvGrpSpPr/>
          <p:nvPr/>
        </p:nvGrpSpPr>
        <p:grpSpPr>
          <a:xfrm>
            <a:off x="3184154" y="1720533"/>
            <a:ext cx="2133600" cy="1092362"/>
            <a:chOff x="3184154" y="1415733"/>
            <a:chExt cx="2133600" cy="1092362"/>
          </a:xfrm>
          <a:solidFill>
            <a:schemeClr val="accent1"/>
          </a:solidFill>
        </p:grpSpPr>
        <p:sp>
          <p:nvSpPr>
            <p:cNvPr id="158" name="Rounded Rectangular Callout 157"/>
            <p:cNvSpPr/>
            <p:nvPr/>
          </p:nvSpPr>
          <p:spPr>
            <a:xfrm>
              <a:off x="3184154" y="1415733"/>
              <a:ext cx="2133600" cy="1092362"/>
            </a:xfrm>
            <a:prstGeom prst="wedgeRoundRectCallout">
              <a:avLst>
                <a:gd name="adj1" fmla="val -793"/>
                <a:gd name="adj2" fmla="val 72791"/>
                <a:gd name="adj3" fmla="val 16667"/>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endParaRPr lang="en-US" sz="1600" dirty="0"/>
            </a:p>
          </p:txBody>
        </p:sp>
        <p:sp>
          <p:nvSpPr>
            <p:cNvPr id="159" name="TextBox 158"/>
            <p:cNvSpPr txBox="1"/>
            <p:nvPr/>
          </p:nvSpPr>
          <p:spPr>
            <a:xfrm>
              <a:off x="3216633" y="1542304"/>
              <a:ext cx="1870192" cy="830997"/>
            </a:xfrm>
            <a:prstGeom prst="rect">
              <a:avLst/>
            </a:prstGeom>
            <a:grpFill/>
          </p:spPr>
          <p:txBody>
            <a:bodyPr wrap="none" rtlCol="0">
              <a:spAutoFit/>
            </a:bodyPr>
            <a:lstStyle/>
            <a:p>
              <a:r>
                <a:rPr lang="en-US" sz="1600" dirty="0" smtClean="0"/>
                <a:t>Record what values </a:t>
              </a:r>
              <a:br>
                <a:rPr lang="en-US" sz="1600" dirty="0" smtClean="0"/>
              </a:br>
              <a:r>
                <a:rPr lang="en-US" sz="1600" dirty="0" smtClean="0"/>
                <a:t>appeared (without</a:t>
              </a:r>
              <a:br>
                <a:rPr lang="en-US" sz="1600" dirty="0" smtClean="0"/>
              </a:br>
              <a:r>
                <a:rPr lang="en-US" sz="1600" dirty="0" smtClean="0"/>
                <a:t>order or number)</a:t>
              </a:r>
              <a:endParaRPr lang="en-US" sz="1600" dirty="0"/>
            </a:p>
          </p:txBody>
        </p:sp>
      </p:grpSp>
    </p:spTree>
    <p:custDataLst>
      <p:tags r:id="rId1"/>
    </p:custDataLst>
    <p:extLst>
      <p:ext uri="{BB962C8B-B14F-4D97-AF65-F5344CB8AC3E}">
        <p14:creationId xmlns="" xmlns:p14="http://schemas.microsoft.com/office/powerpoint/2010/main" val="3079900750"/>
      </p:ext>
    </p:extLst>
  </p:cSld>
  <p:clrMapOvr>
    <a:masterClrMapping/>
  </p:clrMapOvr>
  <mc:AlternateContent xmlns:mc="http://schemas.openxmlformats.org/markup-compatibility/2006">
    <mc:Choice xmlns="" xmlns:p14="http://schemas.microsoft.com/office/powerpoint/2010/main" Requires="p14">
      <p:transition spd="slow" p14:dur="2000" advTm="2799"/>
    </mc:Choice>
    <mc:Fallback>
      <p:transition spd="slow" advTm="27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1000"/>
                                        <p:tgtEl>
                                          <p:spTgt spid="8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2"/>
                                        </p:tgtEl>
                                        <p:attrNameLst>
                                          <p:attrName>style.visibility</p:attrName>
                                        </p:attrNameLst>
                                      </p:cBhvr>
                                      <p:to>
                                        <p:strVal val="visible"/>
                                      </p:to>
                                    </p:set>
                                    <p:animEffect transition="in" filter="fade">
                                      <p:cBhvr>
                                        <p:cTn id="15" dur="500"/>
                                        <p:tgtEl>
                                          <p:spTgt spid="1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0"/>
                                        </p:tgtEl>
                                        <p:attrNameLst>
                                          <p:attrName>style.visibility</p:attrName>
                                        </p:attrNameLst>
                                      </p:cBhvr>
                                      <p:to>
                                        <p:strVal val="visible"/>
                                      </p:to>
                                    </p:set>
                                    <p:animEffect transition="in" filter="fade">
                                      <p:cBhvr>
                                        <p:cTn id="20" dur="500"/>
                                        <p:tgtEl>
                                          <p:spTgt spid="16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1"/>
                                        </p:tgtEl>
                                        <p:attrNameLst>
                                          <p:attrName>style.visibility</p:attrName>
                                        </p:attrNameLst>
                                      </p:cBhvr>
                                      <p:to>
                                        <p:strVal val="visible"/>
                                      </p:to>
                                    </p:set>
                                    <p:animEffect transition="in" filter="fade">
                                      <p:cBhvr>
                                        <p:cTn id="25"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Coherence Abstractions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
        <p:nvSpPr>
          <p:cNvPr id="15" name="Rounded Rectangle 14"/>
          <p:cNvSpPr/>
          <p:nvPr/>
        </p:nvSpPr>
        <p:spPr>
          <a:xfrm>
            <a:off x="3124200" y="2438400"/>
            <a:ext cx="685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6" name="Rounded Rectangle 15"/>
          <p:cNvSpPr/>
          <p:nvPr/>
        </p:nvSpPr>
        <p:spPr>
          <a:xfrm>
            <a:off x="3810000" y="2438400"/>
            <a:ext cx="685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7" name="Rounded Rectangle 16"/>
          <p:cNvSpPr/>
          <p:nvPr/>
        </p:nvSpPr>
        <p:spPr>
          <a:xfrm>
            <a:off x="4495800" y="2438400"/>
            <a:ext cx="685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8" name="Rounded Rectangle 17"/>
          <p:cNvSpPr/>
          <p:nvPr/>
        </p:nvSpPr>
        <p:spPr>
          <a:xfrm>
            <a:off x="5181600" y="2438400"/>
            <a:ext cx="685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9" name="Rounded Rectangle 18"/>
          <p:cNvSpPr/>
          <p:nvPr/>
        </p:nvSpPr>
        <p:spPr>
          <a:xfrm>
            <a:off x="5867400" y="2438400"/>
            <a:ext cx="685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20" name="Rounded Rectangle 19"/>
          <p:cNvSpPr/>
          <p:nvPr/>
        </p:nvSpPr>
        <p:spPr>
          <a:xfrm>
            <a:off x="6553200" y="2438400"/>
            <a:ext cx="685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21" name="Rounded Rectangle 20"/>
          <p:cNvSpPr/>
          <p:nvPr/>
        </p:nvSpPr>
        <p:spPr>
          <a:xfrm>
            <a:off x="7239000" y="2438400"/>
            <a:ext cx="685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2" name="Rounded Rectangle 21"/>
          <p:cNvSpPr/>
          <p:nvPr/>
        </p:nvSpPr>
        <p:spPr>
          <a:xfrm>
            <a:off x="4267200" y="4724400"/>
            <a:ext cx="1752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{2,3,4,5}</a:t>
            </a:r>
            <a:endParaRPr lang="en-US" dirty="0"/>
          </a:p>
        </p:txBody>
      </p:sp>
      <p:sp>
        <p:nvSpPr>
          <p:cNvPr id="23" name="Rounded Rectangle 22"/>
          <p:cNvSpPr/>
          <p:nvPr/>
        </p:nvSpPr>
        <p:spPr>
          <a:xfrm>
            <a:off x="3124200" y="2438400"/>
            <a:ext cx="685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4" name="Rounded Rectangle 23"/>
          <p:cNvSpPr/>
          <p:nvPr/>
        </p:nvSpPr>
        <p:spPr>
          <a:xfrm>
            <a:off x="3810000" y="2438400"/>
            <a:ext cx="685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5" name="Rounded Rectangle 24"/>
          <p:cNvSpPr/>
          <p:nvPr/>
        </p:nvSpPr>
        <p:spPr>
          <a:xfrm>
            <a:off x="4495800" y="2438400"/>
            <a:ext cx="685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6" name="Rounded Rectangle 25"/>
          <p:cNvSpPr/>
          <p:nvPr/>
        </p:nvSpPr>
        <p:spPr>
          <a:xfrm>
            <a:off x="5181600" y="2438400"/>
            <a:ext cx="685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7" name="Rounded Rectangle 26"/>
          <p:cNvSpPr/>
          <p:nvPr/>
        </p:nvSpPr>
        <p:spPr>
          <a:xfrm>
            <a:off x="5867400" y="2438400"/>
            <a:ext cx="685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28" name="Rounded Rectangle 27"/>
          <p:cNvSpPr/>
          <p:nvPr/>
        </p:nvSpPr>
        <p:spPr>
          <a:xfrm>
            <a:off x="6553200" y="2438400"/>
            <a:ext cx="685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29" name="Rounded Rectangle 28"/>
          <p:cNvSpPr/>
          <p:nvPr/>
        </p:nvSpPr>
        <p:spPr>
          <a:xfrm>
            <a:off x="7239000" y="2438400"/>
            <a:ext cx="685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30" name="Rectangle 29"/>
          <p:cNvSpPr/>
          <p:nvPr/>
        </p:nvSpPr>
        <p:spPr>
          <a:xfrm>
            <a:off x="304800" y="2438400"/>
            <a:ext cx="1633781" cy="584775"/>
          </a:xfrm>
          <a:prstGeom prst="rect">
            <a:avLst/>
          </a:prstGeom>
        </p:spPr>
        <p:txBody>
          <a:bodyPr wrap="none">
            <a:spAutoFit/>
          </a:bodyPr>
          <a:lstStyle/>
          <a:p>
            <a:r>
              <a:rPr lang="en-US" sz="3200" dirty="0" smtClean="0"/>
              <a:t>Concrete</a:t>
            </a:r>
            <a:endParaRPr lang="en-US" sz="3200" dirty="0"/>
          </a:p>
        </p:txBody>
      </p:sp>
      <p:sp>
        <p:nvSpPr>
          <p:cNvPr id="31" name="Rectangle 30"/>
          <p:cNvSpPr/>
          <p:nvPr/>
        </p:nvSpPr>
        <p:spPr>
          <a:xfrm>
            <a:off x="304800" y="4724400"/>
            <a:ext cx="1533561" cy="584775"/>
          </a:xfrm>
          <a:prstGeom prst="rect">
            <a:avLst/>
          </a:prstGeom>
        </p:spPr>
        <p:txBody>
          <a:bodyPr wrap="none">
            <a:spAutoFit/>
          </a:bodyPr>
          <a:lstStyle/>
          <a:p>
            <a:r>
              <a:rPr lang="en-US" sz="3200" dirty="0" smtClean="0"/>
              <a:t>Abstract</a:t>
            </a:r>
            <a:endParaRPr lang="en-US" sz="3200" dirty="0"/>
          </a:p>
        </p:txBody>
      </p:sp>
    </p:spTree>
  </p:cSld>
  <p:clrMapOvr>
    <a:masterClrMapping/>
  </p:clrMapOvr>
  <mc:AlternateContent xmlns:mc="http://schemas.openxmlformats.org/markup-compatibility/2006">
    <mc:Choice xmlns="" xmlns:p14="http://schemas.microsoft.com/office/powerpoint/2010/main" Requires="p14">
      <p:transition spd="slow" p14:dur="2000" advTm="35436"/>
    </mc:Choice>
    <mc:Fallback>
      <p:transition spd="slow" advTm="354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42" presetClass="path" presetSubtype="0" accel="50000" decel="50000" fill="hold" grpId="0" nodeType="withEffect">
                                  <p:stCondLst>
                                    <p:cond delay="0"/>
                                  </p:stCondLst>
                                  <p:childTnLst>
                                    <p:animMotion origin="layout" path="M 0 0  L 0 0.33302  E" pathEditMode="relative" ptsTypes="">
                                      <p:cBhvr>
                                        <p:cTn id="24" dur="2000" fill="hold"/>
                                        <p:tgtEl>
                                          <p:spTgt spid="15"/>
                                        </p:tgtEl>
                                        <p:attrNameLst>
                                          <p:attrName>ppt_x</p:attrName>
                                          <p:attrName>ppt_y</p:attrName>
                                        </p:attrNameLst>
                                      </p:cBhvr>
                                    </p:animMotion>
                                  </p:childTnLst>
                                </p:cTn>
                              </p:par>
                              <p:par>
                                <p:cTn id="25" presetID="42" presetClass="path" presetSubtype="0" accel="50000" decel="50000" fill="hold" grpId="0" nodeType="withEffect">
                                  <p:stCondLst>
                                    <p:cond delay="0"/>
                                  </p:stCondLst>
                                  <p:childTnLst>
                                    <p:animMotion origin="layout" path="M 0 0  L 0 0.33302  E" pathEditMode="relative" ptsTypes="">
                                      <p:cBhvr>
                                        <p:cTn id="26" dur="2000" fill="hold"/>
                                        <p:tgtEl>
                                          <p:spTgt spid="20"/>
                                        </p:tgtEl>
                                        <p:attrNameLst>
                                          <p:attrName>ppt_x</p:attrName>
                                          <p:attrName>ppt_y</p:attrName>
                                        </p:attrNameLst>
                                      </p:cBhvr>
                                    </p:animMotion>
                                  </p:childTnLst>
                                </p:cTn>
                              </p:par>
                              <p:par>
                                <p:cTn id="27" presetID="42" presetClass="path" presetSubtype="0" accel="50000" decel="50000" fill="hold" grpId="0" nodeType="withEffect">
                                  <p:stCondLst>
                                    <p:cond delay="0"/>
                                  </p:stCondLst>
                                  <p:childTnLst>
                                    <p:animMotion origin="layout" path="M 0 0  L 0 0.33302  E" pathEditMode="relative" ptsTypes="">
                                      <p:cBhvr>
                                        <p:cTn id="28" dur="2000" fill="hold"/>
                                        <p:tgtEl>
                                          <p:spTgt spid="21"/>
                                        </p:tgtEl>
                                        <p:attrNameLst>
                                          <p:attrName>ppt_x</p:attrName>
                                          <p:attrName>ppt_y</p:attrName>
                                        </p:attrNameLst>
                                      </p:cBhvr>
                                    </p:animMotion>
                                  </p:childTnLst>
                                </p:cTn>
                              </p:par>
                              <p:par>
                                <p:cTn id="29" presetID="42" presetClass="path" presetSubtype="0" accel="50000" decel="50000" fill="hold" grpId="0" nodeType="withEffect">
                                  <p:stCondLst>
                                    <p:cond delay="0"/>
                                  </p:stCondLst>
                                  <p:childTnLst>
                                    <p:animMotion origin="layout" path="M 0 0  L 0 0.33302  E" pathEditMode="relative" ptsTypes="">
                                      <p:cBhvr>
                                        <p:cTn id="30" dur="2000" fill="hold"/>
                                        <p:tgtEl>
                                          <p:spTgt spid="16"/>
                                        </p:tgtEl>
                                        <p:attrNameLst>
                                          <p:attrName>ppt_x</p:attrName>
                                          <p:attrName>ppt_y</p:attrName>
                                        </p:attrNameLst>
                                      </p:cBhvr>
                                    </p:animMotion>
                                  </p:childTnLst>
                                </p:cTn>
                              </p:par>
                              <p:par>
                                <p:cTn id="31" presetID="42" presetClass="path" presetSubtype="0" accel="50000" decel="50000" fill="hold" grpId="0" nodeType="withEffect">
                                  <p:stCondLst>
                                    <p:cond delay="0"/>
                                  </p:stCondLst>
                                  <p:childTnLst>
                                    <p:animMotion origin="layout" path="M 0 0  L 0 0.33302  E" pathEditMode="relative" ptsTypes="">
                                      <p:cBhvr>
                                        <p:cTn id="32" dur="2000" fill="hold"/>
                                        <p:tgtEl>
                                          <p:spTgt spid="17"/>
                                        </p:tgtEl>
                                        <p:attrNameLst>
                                          <p:attrName>ppt_x</p:attrName>
                                          <p:attrName>ppt_y</p:attrName>
                                        </p:attrNameLst>
                                      </p:cBhvr>
                                    </p:animMotion>
                                  </p:childTnLst>
                                </p:cTn>
                              </p:par>
                              <p:par>
                                <p:cTn id="33" presetID="42" presetClass="path" presetSubtype="0" accel="50000" decel="50000" fill="hold" grpId="0" nodeType="withEffect">
                                  <p:stCondLst>
                                    <p:cond delay="0"/>
                                  </p:stCondLst>
                                  <p:childTnLst>
                                    <p:animMotion origin="layout" path="M 0 0  L 0 0.33302  E" pathEditMode="relative" ptsTypes="">
                                      <p:cBhvr>
                                        <p:cTn id="34" dur="2000" fill="hold"/>
                                        <p:tgtEl>
                                          <p:spTgt spid="18"/>
                                        </p:tgtEl>
                                        <p:attrNameLst>
                                          <p:attrName>ppt_x</p:attrName>
                                          <p:attrName>ppt_y</p:attrName>
                                        </p:attrNameLst>
                                      </p:cBhvr>
                                    </p:animMotion>
                                  </p:childTnLst>
                                </p:cTn>
                              </p:par>
                              <p:par>
                                <p:cTn id="35" presetID="42" presetClass="path" presetSubtype="0" accel="50000" decel="50000" fill="hold" grpId="0" nodeType="withEffect">
                                  <p:stCondLst>
                                    <p:cond delay="0"/>
                                  </p:stCondLst>
                                  <p:childTnLst>
                                    <p:animMotion origin="layout" path="M 0 0  L 0 0.33302  E" pathEditMode="relative" ptsTypes="">
                                      <p:cBhvr>
                                        <p:cTn id="36" dur="2000" fill="hold"/>
                                        <p:tgtEl>
                                          <p:spTgt spid="19"/>
                                        </p:tgtEl>
                                        <p:attrNameLst>
                                          <p:attrName>ppt_x</p:attrName>
                                          <p:attrName>ppt_y</p:attrName>
                                        </p:attrNameLst>
                                      </p:cBhvr>
                                    </p:animMotion>
                                  </p:childTnLst>
                                </p:cTn>
                              </p:par>
                              <p:par>
                                <p:cTn id="37" presetID="10" presetClass="exit" presetSubtype="0" fill="hold" grpId="1" nodeType="withEffect">
                                  <p:stCondLst>
                                    <p:cond delay="0"/>
                                  </p:stCondLst>
                                  <p:childTnLst>
                                    <p:animEffect transition="out" filter="fade">
                                      <p:cBhvr>
                                        <p:cTn id="38" dur="2000"/>
                                        <p:tgtEl>
                                          <p:spTgt spid="16"/>
                                        </p:tgtEl>
                                      </p:cBhvr>
                                    </p:animEffect>
                                    <p:set>
                                      <p:cBhvr>
                                        <p:cTn id="39" dur="1" fill="hold">
                                          <p:stCondLst>
                                            <p:cond delay="1999"/>
                                          </p:stCondLst>
                                        </p:cTn>
                                        <p:tgtEl>
                                          <p:spTgt spid="16"/>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2000"/>
                                        <p:tgtEl>
                                          <p:spTgt spid="17"/>
                                        </p:tgtEl>
                                      </p:cBhvr>
                                    </p:animEffect>
                                    <p:set>
                                      <p:cBhvr>
                                        <p:cTn id="42" dur="1" fill="hold">
                                          <p:stCondLst>
                                            <p:cond delay="1999"/>
                                          </p:stCondLst>
                                        </p:cTn>
                                        <p:tgtEl>
                                          <p:spTgt spid="17"/>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2000"/>
                                        <p:tgtEl>
                                          <p:spTgt spid="18"/>
                                        </p:tgtEl>
                                      </p:cBhvr>
                                    </p:animEffect>
                                    <p:set>
                                      <p:cBhvr>
                                        <p:cTn id="45" dur="1" fill="hold">
                                          <p:stCondLst>
                                            <p:cond delay="1999"/>
                                          </p:stCondLst>
                                        </p:cTn>
                                        <p:tgtEl>
                                          <p:spTgt spid="18"/>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2000"/>
                                        <p:tgtEl>
                                          <p:spTgt spid="19"/>
                                        </p:tgtEl>
                                      </p:cBhvr>
                                    </p:animEffect>
                                    <p:set>
                                      <p:cBhvr>
                                        <p:cTn id="48" dur="1" fill="hold">
                                          <p:stCondLst>
                                            <p:cond delay="1999"/>
                                          </p:stCondLst>
                                        </p:cTn>
                                        <p:tgtEl>
                                          <p:spTgt spid="19"/>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2000"/>
                                        <p:tgtEl>
                                          <p:spTgt spid="22"/>
                                        </p:tgtEl>
                                      </p:cBhvr>
                                    </p:animEffect>
                                  </p:childTnLst>
                                </p:cTn>
                              </p:par>
                            </p:childTnLst>
                          </p:cTn>
                        </p:par>
                        <p:par>
                          <p:cTn id="52" fill="hold">
                            <p:stCondLst>
                              <p:cond delay="2000"/>
                            </p:stCondLst>
                            <p:childTnLst>
                              <p:par>
                                <p:cTn id="53" presetID="1" presetClass="entr" presetSubtype="0" fill="hold" grpId="1" nodeType="after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6" grpId="1" animBg="1"/>
      <p:bldP spid="17" grpId="0" animBg="1"/>
      <p:bldP spid="17" grpId="1" animBg="1"/>
      <p:bldP spid="18" grpId="0" animBg="1"/>
      <p:bldP spid="18" grpId="1" animBg="1"/>
      <p:bldP spid="19" grpId="0" animBg="1"/>
      <p:bldP spid="19" grpId="1" animBg="1"/>
      <p:bldP spid="20" grpId="0" animBg="1"/>
      <p:bldP spid="21" grpId="0" animBg="1"/>
      <p:bldP spid="22" grpId="0"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Abstract Fence Inference</a:t>
            </a:r>
            <a:endParaRPr lang="en-US" dirty="0"/>
          </a:p>
        </p:txBody>
      </p:sp>
      <p:sp>
        <p:nvSpPr>
          <p:cNvPr id="3" name="Rectangle 2"/>
          <p:cNvSpPr>
            <a:spLocks noGrp="1"/>
          </p:cNvSpPr>
          <p:nvPr>
            <p:ph sz="quarter" idx="1"/>
          </p:nvPr>
        </p:nvSpPr>
        <p:spPr>
          <a:xfrm>
            <a:off x="76200" y="1828800"/>
            <a:ext cx="4038600" cy="4572000"/>
          </a:xfrm>
        </p:spPr>
        <p:txBody>
          <a:bodyPr>
            <a:normAutofit/>
          </a:bodyPr>
          <a:lstStyle/>
          <a:p>
            <a:pPr marL="582930" indent="-514350">
              <a:buFont typeface="+mj-lt"/>
              <a:buAutoNum type="arabicPeriod"/>
            </a:pPr>
            <a:r>
              <a:rPr lang="en-US" sz="2800" dirty="0" smtClean="0"/>
              <a:t>Compute reachable </a:t>
            </a:r>
            <a:r>
              <a:rPr lang="en-US" sz="2800" b="1" dirty="0" smtClean="0"/>
              <a:t>abstract</a:t>
            </a:r>
            <a:r>
              <a:rPr lang="en-US" sz="2800" dirty="0" smtClean="0"/>
              <a:t> states</a:t>
            </a:r>
          </a:p>
          <a:p>
            <a:pPr marL="582930" indent="-514350">
              <a:buFont typeface="+mj-lt"/>
              <a:buAutoNum type="arabicPeriod"/>
            </a:pPr>
            <a:endParaRPr lang="en-US" sz="2800" dirty="0" smtClean="0"/>
          </a:p>
          <a:p>
            <a:pPr marL="582930" indent="-514350">
              <a:buFont typeface="+mj-lt"/>
              <a:buAutoNum type="arabicPeriod"/>
            </a:pPr>
            <a:r>
              <a:rPr lang="en-US" sz="2800" dirty="0" smtClean="0"/>
              <a:t>Compute constraints. Precision depends on abstraction.</a:t>
            </a:r>
          </a:p>
          <a:p>
            <a:pPr marL="582930" indent="-514350">
              <a:buFont typeface="+mj-lt"/>
              <a:buAutoNum type="arabicPeriod"/>
            </a:pPr>
            <a:endParaRPr lang="en-US" sz="2800" dirty="0" smtClean="0"/>
          </a:p>
          <a:p>
            <a:pPr marL="582930" indent="-514350">
              <a:buFont typeface="+mj-lt"/>
              <a:buAutoNum type="arabicPeriod"/>
            </a:pPr>
            <a:r>
              <a:rPr lang="en-US" sz="2800" dirty="0" smtClean="0"/>
              <a:t>Implement the constraints with fences</a:t>
            </a:r>
          </a:p>
          <a:p>
            <a:pPr marL="1225296" lvl="2" indent="-457200">
              <a:buFont typeface="+mj-lt"/>
              <a:buAutoNum type="arabicPeriod"/>
            </a:pPr>
            <a:endParaRPr lang="en-US" dirty="0" smtClean="0"/>
          </a:p>
          <a:p>
            <a:pPr marL="1225296" lvl="2" indent="-457200">
              <a:buFont typeface="+mj-lt"/>
              <a:buAutoNum type="arabicPeriod"/>
            </a:pPr>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sp>
        <p:nvSpPr>
          <p:cNvPr id="6" name="Rounded Rectangle 5"/>
          <p:cNvSpPr/>
          <p:nvPr/>
        </p:nvSpPr>
        <p:spPr>
          <a:xfrm>
            <a:off x="4623460" y="1678378"/>
            <a:ext cx="3962400" cy="479862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 xmlns:p14="http://schemas.microsoft.com/office/powerpoint/2010/main" Requires="p14">
          <p:contentPart p14:bwMode="auto" r:id="rId3">
            <p14:nvContentPartPr>
              <p14:cNvPr id="7" name="Ink 6"/>
              <p14:cNvContentPartPr/>
              <p14:nvPr/>
            </p14:nvContentPartPr>
            <p14:xfrm>
              <a:off x="25009200" y="43847160"/>
              <a:ext cx="118440" cy="50400"/>
            </p14:xfrm>
          </p:contentPart>
        </mc:Choice>
        <mc:Fallback>
          <p:pic>
            <p:nvPicPr>
              <p:cNvPr id="7" name="Ink 6"/>
              <p:cNvPicPr/>
              <p:nvPr/>
            </p:nvPicPr>
            <p:blipFill>
              <a:blip r:embed="rId4" cstate="print"/>
              <a:stretch>
                <a:fillRect/>
              </a:stretch>
            </p:blipFill>
            <p:spPr>
              <a:xfrm>
                <a:off x="25000560" y="43838520"/>
                <a:ext cx="132480" cy="69120"/>
              </a:xfrm>
              <a:prstGeom prst="rect">
                <a:avLst/>
              </a:prstGeom>
            </p:spPr>
          </p:pic>
        </mc:Fallback>
      </mc:AlternateContent>
      <p:grpSp>
        <p:nvGrpSpPr>
          <p:cNvPr id="4" name="Group 26"/>
          <p:cNvGrpSpPr/>
          <p:nvPr/>
        </p:nvGrpSpPr>
        <p:grpSpPr>
          <a:xfrm>
            <a:off x="5309402" y="2087280"/>
            <a:ext cx="2583129" cy="3384360"/>
            <a:chOff x="5309402" y="2087280"/>
            <a:chExt cx="2583129" cy="3384360"/>
          </a:xfrm>
        </p:grpSpPr>
        <mc:AlternateContent xmlns:mc="http://schemas.openxmlformats.org/markup-compatibility/2006">
          <mc:Choice xmlns="" xmlns:p14="http://schemas.microsoft.com/office/powerpoint/2010/main" Requires="p14">
            <p:contentPart p14:bwMode="auto" r:id="rId5">
              <p14:nvContentPartPr>
                <p14:cNvPr id="130" name="Ink 129"/>
                <p14:cNvContentPartPr/>
                <p14:nvPr/>
              </p14:nvContentPartPr>
              <p14:xfrm>
                <a:off x="7419851" y="2759040"/>
                <a:ext cx="472680" cy="977040"/>
              </p14:xfrm>
            </p:contentPart>
          </mc:Choice>
          <mc:Fallback>
            <p:pic>
              <p:nvPicPr>
                <p:cNvPr id="130" name="Ink 129"/>
                <p:cNvPicPr/>
                <p:nvPr/>
              </p:nvPicPr>
              <p:blipFill>
                <a:blip r:embed="rId6" cstate="print"/>
                <a:stretch>
                  <a:fillRect/>
                </a:stretch>
              </p:blipFill>
              <p:spPr>
                <a:xfrm>
                  <a:off x="7403651" y="2742840"/>
                  <a:ext cx="504360" cy="10047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133" name="Ink 132"/>
                <p14:cNvContentPartPr/>
                <p14:nvPr/>
              </p14:nvContentPartPr>
              <p14:xfrm>
                <a:off x="7062011" y="2885400"/>
                <a:ext cx="195480" cy="1445760"/>
              </p14:xfrm>
            </p:contentPart>
          </mc:Choice>
          <mc:Fallback>
            <p:pic>
              <p:nvPicPr>
                <p:cNvPr id="133" name="Ink 132"/>
                <p:cNvPicPr/>
                <p:nvPr/>
              </p:nvPicPr>
              <p:blipFill>
                <a:blip r:embed="rId8" cstate="print"/>
                <a:stretch>
                  <a:fillRect/>
                </a:stretch>
              </p:blipFill>
              <p:spPr>
                <a:xfrm>
                  <a:off x="7046891" y="2875680"/>
                  <a:ext cx="215640" cy="14709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180" name="Ink 179"/>
                <p14:cNvContentPartPr/>
                <p14:nvPr/>
              </p14:nvContentPartPr>
              <p14:xfrm>
                <a:off x="7410851" y="2727360"/>
                <a:ext cx="168840" cy="138960"/>
              </p14:xfrm>
            </p:contentPart>
          </mc:Choice>
          <mc:Fallback>
            <p:pic>
              <p:nvPicPr>
                <p:cNvPr id="180" name="Ink 179"/>
                <p:cNvPicPr/>
                <p:nvPr/>
              </p:nvPicPr>
              <p:blipFill>
                <a:blip r:embed="rId10" cstate="print"/>
                <a:stretch>
                  <a:fillRect/>
                </a:stretch>
              </p:blipFill>
              <p:spPr>
                <a:xfrm>
                  <a:off x="7396091" y="2714760"/>
                  <a:ext cx="187200" cy="1666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184" name="Ink 183"/>
                <p14:cNvContentPartPr/>
                <p14:nvPr/>
              </p14:nvContentPartPr>
              <p14:xfrm>
                <a:off x="6364331" y="2927880"/>
                <a:ext cx="575151" cy="1413000"/>
              </p14:xfrm>
            </p:contentPart>
          </mc:Choice>
          <mc:Fallback>
            <p:pic>
              <p:nvPicPr>
                <p:cNvPr id="184" name="Ink 183"/>
                <p:cNvPicPr/>
                <p:nvPr/>
              </p:nvPicPr>
              <p:blipFill>
                <a:blip r:embed="rId12" cstate="print"/>
                <a:stretch>
                  <a:fillRect/>
                </a:stretch>
              </p:blipFill>
              <p:spPr>
                <a:xfrm>
                  <a:off x="6353533" y="2918160"/>
                  <a:ext cx="600345" cy="14371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3">
              <p14:nvContentPartPr>
                <p14:cNvPr id="230" name="Ink 229"/>
                <p14:cNvContentPartPr/>
                <p14:nvPr/>
              </p14:nvContentPartPr>
              <p14:xfrm>
                <a:off x="6061211" y="2913480"/>
                <a:ext cx="227520" cy="1001520"/>
              </p14:xfrm>
            </p:contentPart>
          </mc:Choice>
          <mc:Fallback>
            <p:pic>
              <p:nvPicPr>
                <p:cNvPr id="230" name="Ink 229"/>
                <p:cNvPicPr/>
                <p:nvPr/>
              </p:nvPicPr>
              <p:blipFill>
                <a:blip r:embed="rId14" cstate="print"/>
                <a:stretch>
                  <a:fillRect/>
                </a:stretch>
              </p:blipFill>
              <p:spPr>
                <a:xfrm>
                  <a:off x="6046115" y="2906280"/>
                  <a:ext cx="250883" cy="10242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5">
              <p14:nvContentPartPr>
                <p14:cNvPr id="241" name="Ink 240"/>
                <p14:cNvContentPartPr/>
                <p14:nvPr/>
              </p14:nvContentPartPr>
              <p14:xfrm>
                <a:off x="6843851" y="2304360"/>
                <a:ext cx="1023711" cy="1732680"/>
              </p14:xfrm>
            </p:contentPart>
          </mc:Choice>
          <mc:Fallback>
            <p:pic>
              <p:nvPicPr>
                <p:cNvPr id="241" name="Ink 240"/>
                <p:cNvPicPr/>
                <p:nvPr/>
              </p:nvPicPr>
              <p:blipFill>
                <a:blip r:embed="rId16" cstate="print"/>
                <a:stretch>
                  <a:fillRect/>
                </a:stretch>
              </p:blipFill>
              <p:spPr>
                <a:xfrm>
                  <a:off x="6833412" y="2293920"/>
                  <a:ext cx="1049628" cy="17578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7">
              <p14:nvContentPartPr>
                <p14:cNvPr id="248" name="Ink 247"/>
                <p14:cNvContentPartPr/>
                <p14:nvPr/>
              </p14:nvContentPartPr>
              <p14:xfrm>
                <a:off x="6216011" y="2087280"/>
                <a:ext cx="615240" cy="838440"/>
              </p14:xfrm>
            </p:contentPart>
          </mc:Choice>
          <mc:Fallback>
            <p:pic>
              <p:nvPicPr>
                <p:cNvPr id="248" name="Ink 247"/>
                <p:cNvPicPr/>
                <p:nvPr/>
              </p:nvPicPr>
              <p:blipFill>
                <a:blip r:embed="rId18" cstate="print"/>
                <a:stretch>
                  <a:fillRect/>
                </a:stretch>
              </p:blipFill>
              <p:spPr>
                <a:xfrm>
                  <a:off x="6204858" y="2072880"/>
                  <a:ext cx="640785" cy="8661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9">
              <p14:nvContentPartPr>
                <p14:cNvPr id="249" name="Ink 248"/>
                <p14:cNvContentPartPr/>
                <p14:nvPr/>
              </p14:nvContentPartPr>
              <p14:xfrm>
                <a:off x="5349362" y="3776036"/>
                <a:ext cx="334080" cy="1528200"/>
              </p14:xfrm>
            </p:contentPart>
          </mc:Choice>
          <mc:Fallback>
            <p:pic>
              <p:nvPicPr>
                <p:cNvPr id="249" name="Ink 248"/>
                <p:cNvPicPr/>
                <p:nvPr/>
              </p:nvPicPr>
              <p:blipFill>
                <a:blip r:embed="rId20" cstate="print"/>
                <a:stretch>
                  <a:fillRect/>
                </a:stretch>
              </p:blipFill>
              <p:spPr>
                <a:xfrm>
                  <a:off x="5337122" y="3768836"/>
                  <a:ext cx="362160" cy="15512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1">
              <p14:nvContentPartPr>
                <p14:cNvPr id="255" name="Ink 254"/>
                <p14:cNvContentPartPr/>
                <p14:nvPr/>
              </p14:nvContentPartPr>
              <p14:xfrm>
                <a:off x="6799571" y="4240440"/>
                <a:ext cx="928671" cy="788760"/>
              </p14:xfrm>
            </p:contentPart>
          </mc:Choice>
          <mc:Fallback>
            <p:pic>
              <p:nvPicPr>
                <p:cNvPr id="255" name="Ink 254"/>
                <p:cNvPicPr/>
                <p:nvPr/>
              </p:nvPicPr>
              <p:blipFill>
                <a:blip r:embed="rId22" cstate="print"/>
                <a:stretch>
                  <a:fillRect/>
                </a:stretch>
              </p:blipFill>
              <p:spPr>
                <a:xfrm>
                  <a:off x="6786973" y="4225320"/>
                  <a:ext cx="957827" cy="819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3">
              <p14:nvContentPartPr>
                <p14:cNvPr id="261" name="Ink 260"/>
                <p14:cNvContentPartPr/>
                <p14:nvPr/>
              </p14:nvContentPartPr>
              <p14:xfrm>
                <a:off x="5309402" y="3446280"/>
                <a:ext cx="819489" cy="2025360"/>
              </p14:xfrm>
            </p:contentPart>
          </mc:Choice>
          <mc:Fallback>
            <p:pic>
              <p:nvPicPr>
                <p:cNvPr id="261" name="Ink 260"/>
                <p:cNvPicPr/>
                <p:nvPr/>
              </p:nvPicPr>
              <p:blipFill>
                <a:blip r:embed="rId24" cstate="print"/>
                <a:stretch>
                  <a:fillRect/>
                </a:stretch>
              </p:blipFill>
              <p:spPr>
                <a:xfrm>
                  <a:off x="5298960" y="3431880"/>
                  <a:ext cx="843973" cy="20545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5">
              <p14:nvContentPartPr>
                <p14:cNvPr id="262" name="Ink 261"/>
                <p14:cNvContentPartPr/>
                <p14:nvPr/>
              </p14:nvContentPartPr>
              <p14:xfrm>
                <a:off x="5819162" y="5177880"/>
                <a:ext cx="190209" cy="257760"/>
              </p14:xfrm>
            </p:contentPart>
          </mc:Choice>
          <mc:Fallback>
            <p:pic>
              <p:nvPicPr>
                <p:cNvPr id="262" name="Ink 261"/>
                <p:cNvPicPr/>
                <p:nvPr/>
              </p:nvPicPr>
              <p:blipFill>
                <a:blip r:embed="rId26" cstate="print"/>
                <a:stretch>
                  <a:fillRect/>
                </a:stretch>
              </p:blipFill>
              <p:spPr>
                <a:xfrm>
                  <a:off x="5806193" y="5164200"/>
                  <a:ext cx="216867" cy="2851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7">
              <p14:nvContentPartPr>
                <p14:cNvPr id="256" name="Ink 255"/>
                <p14:cNvContentPartPr/>
                <p14:nvPr/>
              </p14:nvContentPartPr>
              <p14:xfrm>
                <a:off x="5596682" y="2872800"/>
                <a:ext cx="591969" cy="558356"/>
              </p14:xfrm>
            </p:contentPart>
          </mc:Choice>
          <mc:Fallback>
            <p:pic>
              <p:nvPicPr>
                <p:cNvPr id="256" name="Ink 255"/>
                <p:cNvPicPr/>
                <p:nvPr/>
              </p:nvPicPr>
              <p:blipFill>
                <a:blip r:embed="rId28" cstate="print"/>
                <a:stretch>
                  <a:fillRect/>
                </a:stretch>
              </p:blipFill>
              <p:spPr>
                <a:xfrm>
                  <a:off x="5581559" y="2862360"/>
                  <a:ext cx="617895" cy="583916"/>
                </a:xfrm>
                <a:prstGeom prst="rect">
                  <a:avLst/>
                </a:prstGeom>
              </p:spPr>
            </p:pic>
          </mc:Fallback>
        </mc:AlternateContent>
      </p:grpSp>
      <p:grpSp>
        <p:nvGrpSpPr>
          <p:cNvPr id="8" name="Group 25"/>
          <p:cNvGrpSpPr/>
          <p:nvPr/>
        </p:nvGrpSpPr>
        <p:grpSpPr>
          <a:xfrm>
            <a:off x="5160840" y="2941358"/>
            <a:ext cx="2687760" cy="2063880"/>
            <a:chOff x="5134585" y="2941358"/>
            <a:chExt cx="2687760" cy="2063880"/>
          </a:xfrm>
        </p:grpSpPr>
        <mc:AlternateContent xmlns:mc="http://schemas.openxmlformats.org/markup-compatibility/2006">
          <mc:Choice xmlns="" xmlns:p14="http://schemas.microsoft.com/office/powerpoint/2010/main" Requires="p14">
            <p:contentPart p14:bwMode="auto" r:id="rId29">
              <p14:nvContentPartPr>
                <p14:cNvPr id="11" name="Ink 10"/>
                <p14:cNvContentPartPr/>
                <p14:nvPr/>
              </p14:nvContentPartPr>
              <p14:xfrm>
                <a:off x="5788705" y="2941358"/>
                <a:ext cx="98640" cy="97560"/>
              </p14:xfrm>
            </p:contentPart>
          </mc:Choice>
          <mc:Fallback>
            <p:pic>
              <p:nvPicPr>
                <p:cNvPr id="11" name="Ink 10"/>
                <p:cNvPicPr/>
                <p:nvPr/>
              </p:nvPicPr>
              <p:blipFill>
                <a:blip r:embed="rId30" cstate="print"/>
                <a:stretch>
                  <a:fillRect/>
                </a:stretch>
              </p:blipFill>
              <p:spPr>
                <a:xfrm>
                  <a:off x="5773585" y="2928038"/>
                  <a:ext cx="117360" cy="126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1">
              <p14:nvContentPartPr>
                <p14:cNvPr id="15" name="Ink 14"/>
                <p14:cNvContentPartPr/>
                <p14:nvPr/>
              </p14:nvContentPartPr>
              <p14:xfrm>
                <a:off x="6013345" y="3266078"/>
                <a:ext cx="616680" cy="207000"/>
              </p14:xfrm>
            </p:contentPart>
          </mc:Choice>
          <mc:Fallback>
            <p:pic>
              <p:nvPicPr>
                <p:cNvPr id="15" name="Ink 14"/>
                <p:cNvPicPr/>
                <p:nvPr/>
              </p:nvPicPr>
              <p:blipFill>
                <a:blip r:embed="rId32" cstate="print"/>
                <a:stretch>
                  <a:fillRect/>
                </a:stretch>
              </p:blipFill>
              <p:spPr>
                <a:xfrm>
                  <a:off x="6001105" y="3253838"/>
                  <a:ext cx="642960" cy="2242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3">
              <p14:nvContentPartPr>
                <p14:cNvPr id="19" name="Ink 18"/>
                <p14:cNvContentPartPr/>
                <p14:nvPr/>
              </p14:nvContentPartPr>
              <p14:xfrm>
                <a:off x="5134585" y="4424558"/>
                <a:ext cx="702000" cy="187920"/>
              </p14:xfrm>
            </p:contentPart>
          </mc:Choice>
          <mc:Fallback>
            <p:pic>
              <p:nvPicPr>
                <p:cNvPr id="19" name="Ink 18"/>
                <p:cNvPicPr/>
                <p:nvPr/>
              </p:nvPicPr>
              <p:blipFill>
                <a:blip r:embed="rId34" cstate="print"/>
                <a:stretch>
                  <a:fillRect/>
                </a:stretch>
              </p:blipFill>
              <p:spPr>
                <a:xfrm>
                  <a:off x="5122705" y="4410518"/>
                  <a:ext cx="727560" cy="2142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5">
              <p14:nvContentPartPr>
                <p14:cNvPr id="24" name="Ink 23"/>
                <p14:cNvContentPartPr/>
                <p14:nvPr/>
              </p14:nvContentPartPr>
              <p14:xfrm>
                <a:off x="7691665" y="4852238"/>
                <a:ext cx="130680" cy="153000"/>
              </p14:xfrm>
            </p:contentPart>
          </mc:Choice>
          <mc:Fallback>
            <p:pic>
              <p:nvPicPr>
                <p:cNvPr id="24" name="Ink 23"/>
                <p:cNvPicPr/>
                <p:nvPr/>
              </p:nvPicPr>
              <p:blipFill>
                <a:blip r:embed="rId36" cstate="print"/>
                <a:stretch>
                  <a:fillRect/>
                </a:stretch>
              </p:blipFill>
              <p:spPr>
                <a:xfrm>
                  <a:off x="7679425" y="4839638"/>
                  <a:ext cx="156240" cy="175320"/>
                </a:xfrm>
                <a:prstGeom prst="rect">
                  <a:avLst/>
                </a:prstGeom>
              </p:spPr>
            </p:pic>
          </mc:Fallback>
        </mc:AlternateContent>
      </p:grpSp>
      <mc:AlternateContent xmlns:mc="http://schemas.openxmlformats.org/markup-compatibility/2006">
        <mc:Choice xmlns="" xmlns:p14="http://schemas.microsoft.com/office/powerpoint/2010/main" Requires="p14">
          <p:contentPart p14:bwMode="auto" r:id="rId37">
            <p14:nvContentPartPr>
              <p14:cNvPr id="224" name="Ink 223"/>
              <p14:cNvContentPartPr/>
              <p14:nvPr/>
            </p14:nvContentPartPr>
            <p14:xfrm>
              <a:off x="5452493" y="6055085"/>
              <a:ext cx="2484720" cy="271080"/>
            </p14:xfrm>
          </p:contentPart>
        </mc:Choice>
        <mc:Fallback>
          <p:pic>
            <p:nvPicPr>
              <p:cNvPr id="224" name="Ink 223"/>
              <p:cNvPicPr/>
              <p:nvPr/>
            </p:nvPicPr>
            <p:blipFill>
              <a:blip r:embed="rId38" cstate="print"/>
              <a:stretch>
                <a:fillRect/>
              </a:stretch>
            </p:blipFill>
            <p:spPr>
              <a:xfrm>
                <a:off x="5438093" y="6042829"/>
                <a:ext cx="2513160" cy="287662"/>
              </a:xfrm>
              <a:prstGeom prst="rect">
                <a:avLst/>
              </a:prstGeom>
            </p:spPr>
          </p:pic>
        </mc:Fallback>
      </mc:AlternateContent>
    </p:spTree>
  </p:cSld>
  <p:clrMapOvr>
    <a:masterClrMapping/>
  </p:clrMapOvr>
  <mc:AlternateContent xmlns:mc="http://schemas.openxmlformats.org/markup-compatibility/2006">
    <mc:Choice xmlns="" xmlns:p14="http://schemas.microsoft.com/office/powerpoint/2010/main" Requires="p14">
      <p:transition spd="slow" p14:dur="2000" advTm="45240"/>
    </mc:Choice>
    <mc:Fallback>
      <p:transition spd="slow" advTm="452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24"/>
                                        </p:tgtEl>
                                        <p:attrNameLst>
                                          <p:attrName>style.visibility</p:attrName>
                                        </p:attrNameLst>
                                      </p:cBhvr>
                                      <p:to>
                                        <p:strVal val="visible"/>
                                      </p:to>
                                    </p:set>
                                    <p:animEffect transition="in" filter="fade">
                                      <p:cBhvr>
                                        <p:cTn id="16" dur="5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Fence Inference Results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16</a:t>
            </a:fld>
            <a:endParaRPr lang="en-US" dirty="0">
              <a:solidFill>
                <a:srgbClr val="FFFFFF"/>
              </a:solidFill>
            </a:endParaRPr>
          </a:p>
        </p:txBody>
      </p:sp>
      <p:sp>
        <p:nvSpPr>
          <p:cNvPr id="6" name="Content Placeholder 3"/>
          <p:cNvSpPr>
            <a:spLocks noGrp="1"/>
          </p:cNvSpPr>
          <p:nvPr>
            <p:ph sz="quarter" idx="1"/>
          </p:nvPr>
        </p:nvSpPr>
        <p:spPr>
          <a:xfrm>
            <a:off x="533400" y="5257800"/>
            <a:ext cx="8153400" cy="1600200"/>
          </a:xfrm>
        </p:spPr>
        <p:txBody>
          <a:bodyPr>
            <a:normAutofit fontScale="92500"/>
          </a:bodyPr>
          <a:lstStyle/>
          <a:p>
            <a:r>
              <a:rPr lang="en-US" dirty="0" smtClean="0"/>
              <a:t>Benchmarks are mutual exclusion primitives</a:t>
            </a:r>
          </a:p>
          <a:p>
            <a:r>
              <a:rPr lang="en-US" i="1" dirty="0" smtClean="0"/>
              <a:t>k </a:t>
            </a:r>
            <a:r>
              <a:rPr lang="en-US" dirty="0" smtClean="0"/>
              <a:t>- the bound on the FIFO part of the abstract buffer</a:t>
            </a:r>
          </a:p>
          <a:p>
            <a:r>
              <a:rPr lang="en-US" i="1" dirty="0" smtClean="0"/>
              <a:t>PD</a:t>
            </a:r>
            <a:r>
              <a:rPr lang="en-US" dirty="0" smtClean="0"/>
              <a:t> more “aggressive” than </a:t>
            </a:r>
            <a:r>
              <a:rPr lang="en-US" i="1" dirty="0" smtClean="0"/>
              <a:t>FD</a:t>
            </a:r>
          </a:p>
        </p:txBody>
      </p:sp>
      <p:graphicFrame>
        <p:nvGraphicFramePr>
          <p:cNvPr id="3" name="Table 2"/>
          <p:cNvGraphicFramePr>
            <a:graphicFrameLocks noGrp="1"/>
          </p:cNvGraphicFramePr>
          <p:nvPr>
            <p:extLst>
              <p:ext uri="{D42A27DB-BD31-4B8C-83A1-F6EECF244321}">
                <p14:modId xmlns="" xmlns:p14="http://schemas.microsoft.com/office/powerpoint/2010/main" val="3156641475"/>
              </p:ext>
            </p:extLst>
          </p:nvPr>
        </p:nvGraphicFramePr>
        <p:xfrm>
          <a:off x="914400" y="1676400"/>
          <a:ext cx="7239001" cy="3337560"/>
        </p:xfrm>
        <a:graphic>
          <a:graphicData uri="http://schemas.openxmlformats.org/drawingml/2006/table">
            <a:tbl>
              <a:tblPr firstRow="1" bandRow="1">
                <a:tableStyleId>{7DF18680-E054-41AD-8BC1-D1AEF772440D}</a:tableStyleId>
              </a:tblPr>
              <a:tblGrid>
                <a:gridCol w="1034143"/>
                <a:gridCol w="1034143"/>
                <a:gridCol w="1034143"/>
                <a:gridCol w="1034143"/>
                <a:gridCol w="1034143"/>
                <a:gridCol w="1034143"/>
                <a:gridCol w="1034143"/>
              </a:tblGrid>
              <a:tr h="370840">
                <a:tc>
                  <a:txBody>
                    <a:bodyPr/>
                    <a:lstStyle/>
                    <a:p>
                      <a:r>
                        <a:rPr lang="en-US" dirty="0" smtClean="0"/>
                        <a:t>Program</a:t>
                      </a:r>
                      <a:endParaRPr lang="en-US" dirty="0">
                        <a:latin typeface="Courier New" pitchFamily="49" charset="0"/>
                        <a:cs typeface="Courier New" pitchFamily="49" charset="0"/>
                      </a:endParaRPr>
                    </a:p>
                  </a:txBody>
                  <a:tcPr/>
                </a:tc>
                <a:tc>
                  <a:txBody>
                    <a:bodyPr/>
                    <a:lstStyle/>
                    <a:p>
                      <a:r>
                        <a:rPr lang="en-US" dirty="0" smtClean="0"/>
                        <a:t>FD k=0</a:t>
                      </a:r>
                      <a:endParaRPr lang="en-US" dirty="0">
                        <a:latin typeface="Courier New" pitchFamily="49" charset="0"/>
                        <a:cs typeface="Courier New" pitchFamily="49" charset="0"/>
                      </a:endParaRPr>
                    </a:p>
                  </a:txBody>
                  <a:tcPr/>
                </a:tc>
                <a:tc>
                  <a:txBody>
                    <a:bodyPr/>
                    <a:lstStyle/>
                    <a:p>
                      <a:r>
                        <a:rPr lang="en-US" dirty="0" smtClean="0"/>
                        <a:t>FD</a:t>
                      </a:r>
                      <a:r>
                        <a:rPr lang="en-US" baseline="0" dirty="0" smtClean="0"/>
                        <a:t> k=1</a:t>
                      </a:r>
                      <a:endParaRPr lang="en-US"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FD</a:t>
                      </a:r>
                      <a:r>
                        <a:rPr lang="en-US" baseline="0" dirty="0" smtClean="0"/>
                        <a:t> k=2</a:t>
                      </a:r>
                      <a:endParaRPr lang="en-US" dirty="0" smtClean="0">
                        <a:latin typeface="Courier New" pitchFamily="49" charset="0"/>
                        <a:cs typeface="Courier New" pitchFamily="49" charset="0"/>
                      </a:endParaRPr>
                    </a:p>
                  </a:txBody>
                  <a:tcPr/>
                </a:tc>
                <a:tc>
                  <a:txBody>
                    <a:bodyPr/>
                    <a:lstStyle/>
                    <a:p>
                      <a:r>
                        <a:rPr lang="en-US" dirty="0" smtClean="0"/>
                        <a:t>PD k=0</a:t>
                      </a:r>
                      <a:endParaRPr lang="en-US" dirty="0">
                        <a:latin typeface="Courier New" pitchFamily="49" charset="0"/>
                        <a:cs typeface="Courier New" pitchFamily="49" charset="0"/>
                      </a:endParaRPr>
                    </a:p>
                  </a:txBody>
                  <a:tcPr/>
                </a:tc>
                <a:tc>
                  <a:txBody>
                    <a:bodyPr/>
                    <a:lstStyle/>
                    <a:p>
                      <a:r>
                        <a:rPr lang="en-US" dirty="0" smtClean="0"/>
                        <a:t>PD k=1</a:t>
                      </a:r>
                      <a:endParaRPr lang="en-US" dirty="0">
                        <a:latin typeface="Courier New" pitchFamily="49" charset="0"/>
                        <a:cs typeface="Courier New" pitchFamily="49" charset="0"/>
                      </a:endParaRPr>
                    </a:p>
                  </a:txBody>
                  <a:tcPr/>
                </a:tc>
                <a:tc>
                  <a:txBody>
                    <a:bodyPr/>
                    <a:lstStyle/>
                    <a:p>
                      <a:r>
                        <a:rPr lang="en-US" dirty="0" smtClean="0"/>
                        <a:t>PD k=2</a:t>
                      </a:r>
                      <a:endParaRPr lang="en-US" dirty="0">
                        <a:latin typeface="Courier New" pitchFamily="49" charset="0"/>
                        <a:cs typeface="Courier New" pitchFamily="49" charset="0"/>
                      </a:endParaRPr>
                    </a:p>
                  </a:txBody>
                  <a:tcPr/>
                </a:tc>
              </a:tr>
              <a:tr h="370840">
                <a:tc>
                  <a:txBody>
                    <a:bodyPr/>
                    <a:lstStyle/>
                    <a:p>
                      <a:r>
                        <a:rPr lang="en-US" dirty="0" smtClean="0"/>
                        <a:t>Sense0</a:t>
                      </a:r>
                      <a:endParaRPr lang="en-US" dirty="0">
                        <a:latin typeface="Courier New" pitchFamily="49" charset="0"/>
                        <a:cs typeface="Courier New" pitchFamily="49" charset="0"/>
                      </a:endParaRPr>
                    </a:p>
                  </a:txBody>
                  <a:tcPr/>
                </a:tc>
                <a:tc>
                  <a:txBody>
                    <a:bodyPr/>
                    <a:lstStyle/>
                    <a:p>
                      <a:r>
                        <a:rPr lang="en-US" dirty="0" smtClean="0">
                          <a:sym typeface="Wingdings 2"/>
                        </a:rPr>
                        <a:t></a:t>
                      </a:r>
                      <a:endParaRPr lang="en-US" dirty="0">
                        <a:latin typeface="Courier New" pitchFamily="49" charset="0"/>
                        <a:cs typeface="Courier New" pitchFamily="49" charset="0"/>
                      </a:endParaRPr>
                    </a:p>
                  </a:txBody>
                  <a:tcPr/>
                </a:tc>
                <a:tc>
                  <a:txBody>
                    <a:bodyPr/>
                    <a:lstStyle/>
                    <a:p>
                      <a:r>
                        <a:rPr lang="en-US" dirty="0" smtClean="0">
                          <a:sym typeface="Wingdings"/>
                        </a:rPr>
                        <a:t></a:t>
                      </a:r>
                      <a:endParaRPr lang="en-US"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a:rPr>
                        <a:t></a:t>
                      </a:r>
                      <a:endParaRPr lang="en-US" dirty="0" smtClean="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2"/>
                        </a:rPr>
                        <a:t></a:t>
                      </a:r>
                      <a:endParaRPr lang="en-US" dirty="0" smtClean="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a:rPr>
                        <a:t></a:t>
                      </a:r>
                      <a:endParaRPr lang="en-US" dirty="0" smtClean="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a:rPr>
                        <a:t></a:t>
                      </a:r>
                      <a:endParaRPr lang="en-US" dirty="0" smtClean="0">
                        <a:latin typeface="Courier New" pitchFamily="49" charset="0"/>
                        <a:cs typeface="Courier New" pitchFamily="49" charset="0"/>
                      </a:endParaRPr>
                    </a:p>
                  </a:txBody>
                  <a:tcPr/>
                </a:tc>
              </a:tr>
              <a:tr h="370840">
                <a:tc>
                  <a:txBody>
                    <a:bodyPr/>
                    <a:lstStyle/>
                    <a:p>
                      <a:r>
                        <a:rPr lang="en-US" dirty="0" smtClean="0"/>
                        <a:t>Pet0</a:t>
                      </a:r>
                      <a:endParaRPr lang="en-US" dirty="0">
                        <a:latin typeface="Courier New" pitchFamily="49" charset="0"/>
                        <a:cs typeface="Courier New" pitchFamily="49" charset="0"/>
                      </a:endParaRPr>
                    </a:p>
                  </a:txBody>
                  <a:tcPr/>
                </a:tc>
                <a:tc>
                  <a:txBody>
                    <a:bodyPr/>
                    <a:lstStyle/>
                    <a:p>
                      <a:r>
                        <a:rPr lang="en-US" dirty="0" smtClean="0">
                          <a:sym typeface="Wingdings"/>
                        </a:rPr>
                        <a:t></a:t>
                      </a:r>
                      <a:endParaRPr lang="en-US" dirty="0">
                        <a:latin typeface="Courier New" pitchFamily="49" charset="0"/>
                        <a:cs typeface="Courier New" pitchFamily="49" charset="0"/>
                      </a:endParaRPr>
                    </a:p>
                  </a:txBody>
                  <a:tcPr/>
                </a:tc>
                <a:tc>
                  <a:txBody>
                    <a:bodyPr/>
                    <a:lstStyle/>
                    <a:p>
                      <a:r>
                        <a:rPr lang="en-US" dirty="0" smtClean="0">
                          <a:sym typeface="Wingdings"/>
                        </a:rPr>
                        <a:t></a:t>
                      </a:r>
                      <a:endParaRPr lang="en-US"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a:rPr>
                        <a:t></a:t>
                      </a:r>
                      <a:endParaRPr lang="en-US" dirty="0" smtClean="0">
                        <a:latin typeface="Courier New" pitchFamily="49" charset="0"/>
                        <a:cs typeface="Courier New" pitchFamily="49" charset="0"/>
                      </a:endParaRPr>
                    </a:p>
                  </a:txBody>
                  <a:tcPr/>
                </a:tc>
                <a:tc>
                  <a:txBody>
                    <a:bodyPr/>
                    <a:lstStyle/>
                    <a:p>
                      <a:r>
                        <a:rPr lang="en-US" dirty="0" smtClean="0">
                          <a:sym typeface="Wingdings 2"/>
                        </a:rPr>
                        <a:t></a:t>
                      </a:r>
                      <a:endParaRPr lang="en-US" dirty="0">
                        <a:latin typeface="Courier New" pitchFamily="49" charset="0"/>
                        <a:cs typeface="Courier New" pitchFamily="49" charset="0"/>
                      </a:endParaRPr>
                    </a:p>
                  </a:txBody>
                  <a:tcPr/>
                </a:tc>
                <a:tc>
                  <a:txBody>
                    <a:bodyPr/>
                    <a:lstStyle/>
                    <a:p>
                      <a:r>
                        <a:rPr lang="en-US" dirty="0" smtClean="0">
                          <a:sym typeface="Wingdings 2"/>
                        </a:rPr>
                        <a:t></a:t>
                      </a:r>
                      <a:endParaRPr lang="en-US"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a:rPr>
                        <a:t></a:t>
                      </a:r>
                      <a:endParaRPr lang="en-US" dirty="0" smtClean="0">
                        <a:latin typeface="Courier New" pitchFamily="49" charset="0"/>
                        <a:cs typeface="Courier New" pitchFamily="49" charset="0"/>
                      </a:endParaRPr>
                    </a:p>
                  </a:txBody>
                  <a:tcPr/>
                </a:tc>
              </a:tr>
              <a:tr h="370840">
                <a:tc>
                  <a:txBody>
                    <a:bodyPr/>
                    <a:lstStyle/>
                    <a:p>
                      <a:r>
                        <a:rPr lang="en-US" dirty="0" smtClean="0"/>
                        <a:t>Dek0</a:t>
                      </a:r>
                      <a:endParaRPr lang="en-US" dirty="0">
                        <a:latin typeface="Courier New" pitchFamily="49" charset="0"/>
                        <a:cs typeface="Courier New" pitchFamily="49" charset="0"/>
                      </a:endParaRPr>
                    </a:p>
                  </a:txBody>
                  <a:tcPr/>
                </a:tc>
                <a:tc>
                  <a:txBody>
                    <a:bodyPr/>
                    <a:lstStyle/>
                    <a:p>
                      <a:r>
                        <a:rPr lang="en-US" dirty="0" smtClean="0">
                          <a:sym typeface="Wingdings"/>
                        </a:rPr>
                        <a:t></a:t>
                      </a:r>
                      <a:endParaRPr lang="en-US" dirty="0">
                        <a:latin typeface="Courier New" pitchFamily="49" charset="0"/>
                        <a:cs typeface="Courier New" pitchFamily="49" charset="0"/>
                      </a:endParaRPr>
                    </a:p>
                  </a:txBody>
                  <a:tcPr/>
                </a:tc>
                <a:tc>
                  <a:txBody>
                    <a:bodyPr/>
                    <a:lstStyle/>
                    <a:p>
                      <a:r>
                        <a:rPr lang="en-US" dirty="0" smtClean="0">
                          <a:sym typeface="Wingdings"/>
                        </a:rPr>
                        <a:t></a:t>
                      </a:r>
                      <a:endParaRPr lang="en-US"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a:rPr>
                        <a:t></a:t>
                      </a:r>
                      <a:endParaRPr lang="en-US" dirty="0" smtClean="0">
                        <a:latin typeface="Courier New" pitchFamily="49" charset="0"/>
                        <a:cs typeface="Courier New" pitchFamily="49" charset="0"/>
                      </a:endParaRPr>
                    </a:p>
                  </a:txBody>
                  <a:tcPr/>
                </a:tc>
                <a:tc>
                  <a:txBody>
                    <a:bodyPr/>
                    <a:lstStyle/>
                    <a:p>
                      <a:r>
                        <a:rPr lang="en-US" dirty="0" smtClean="0">
                          <a:sym typeface="Wingdings 2"/>
                        </a:rPr>
                        <a:t></a:t>
                      </a:r>
                      <a:endParaRPr lang="en-US" dirty="0">
                        <a:latin typeface="Courier New" pitchFamily="49" charset="0"/>
                        <a:cs typeface="Courier New" pitchFamily="49" charset="0"/>
                      </a:endParaRPr>
                    </a:p>
                  </a:txBody>
                  <a:tcPr/>
                </a:tc>
                <a:tc>
                  <a:txBody>
                    <a:bodyPr/>
                    <a:lstStyle/>
                    <a:p>
                      <a:r>
                        <a:rPr lang="en-US" dirty="0" smtClean="0">
                          <a:sym typeface="Wingdings 2"/>
                        </a:rPr>
                        <a:t></a:t>
                      </a:r>
                      <a:endParaRPr lang="en-US"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a:rPr>
                        <a:t></a:t>
                      </a:r>
                      <a:endParaRPr lang="en-US" dirty="0" smtClean="0">
                        <a:latin typeface="Courier New" pitchFamily="49" charset="0"/>
                        <a:cs typeface="Courier New" pitchFamily="49" charset="0"/>
                      </a:endParaRPr>
                    </a:p>
                  </a:txBody>
                  <a:tcPr/>
                </a:tc>
              </a:tr>
              <a:tr h="370840">
                <a:tc>
                  <a:txBody>
                    <a:bodyPr/>
                    <a:lstStyle/>
                    <a:p>
                      <a:r>
                        <a:rPr lang="en-US" dirty="0" smtClean="0"/>
                        <a:t>Lam0</a:t>
                      </a:r>
                      <a:endParaRPr lang="en-US" dirty="0">
                        <a:latin typeface="Courier New" pitchFamily="49" charset="0"/>
                        <a:cs typeface="Courier New" pitchFamily="49" charset="0"/>
                      </a:endParaRPr>
                    </a:p>
                  </a:txBody>
                  <a:tcPr/>
                </a:tc>
                <a:tc>
                  <a:txBody>
                    <a:bodyPr/>
                    <a:lstStyle/>
                    <a:p>
                      <a:r>
                        <a:rPr lang="en-US" baseline="0" dirty="0" smtClean="0">
                          <a:solidFill>
                            <a:srgbClr val="FF0000"/>
                          </a:solidFill>
                          <a:sym typeface="Wingdings"/>
                        </a:rPr>
                        <a:t></a:t>
                      </a:r>
                      <a:endParaRPr lang="en-US" baseline="0" dirty="0">
                        <a:solidFill>
                          <a:srgbClr val="FF0000"/>
                        </a:solidFill>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FF0000"/>
                          </a:solidFill>
                          <a:sym typeface="Wingdings"/>
                        </a:rPr>
                        <a:t></a:t>
                      </a:r>
                      <a:endParaRPr lang="en-US" baseline="0" dirty="0" smtClean="0">
                        <a:solidFill>
                          <a:srgbClr val="FF0000"/>
                        </a:solidFill>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FF0000"/>
                          </a:solidFill>
                          <a:sym typeface="Wingdings"/>
                        </a:rPr>
                        <a:t></a:t>
                      </a:r>
                      <a:endParaRPr lang="en-US" baseline="0" dirty="0" smtClean="0">
                        <a:solidFill>
                          <a:srgbClr val="FF0000"/>
                        </a:solidFill>
                        <a:latin typeface="Courier New" pitchFamily="49" charset="0"/>
                        <a:cs typeface="Courier New" pitchFamily="49" charset="0"/>
                      </a:endParaRPr>
                    </a:p>
                  </a:txBody>
                  <a:tcPr/>
                </a:tc>
                <a:tc>
                  <a:txBody>
                    <a:bodyPr/>
                    <a:lstStyle/>
                    <a:p>
                      <a:r>
                        <a:rPr lang="en-US" dirty="0" smtClean="0">
                          <a:sym typeface="Wingdings 2"/>
                        </a:rPr>
                        <a:t></a:t>
                      </a:r>
                      <a:endParaRPr lang="en-US"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2"/>
                        </a:rPr>
                        <a:t></a:t>
                      </a:r>
                      <a:endParaRPr lang="en-US" dirty="0" smtClean="0">
                        <a:latin typeface="Courier New" pitchFamily="49" charset="0"/>
                        <a:cs typeface="Courier New" pitchFamily="49" charset="0"/>
                      </a:endParaRPr>
                    </a:p>
                  </a:txBody>
                  <a:tcPr/>
                </a:tc>
                <a:tc>
                  <a:txBody>
                    <a:bodyPr/>
                    <a:lstStyle/>
                    <a:p>
                      <a:r>
                        <a:rPr lang="en-US" baseline="0" dirty="0" smtClean="0">
                          <a:solidFill>
                            <a:srgbClr val="FF0000"/>
                          </a:solidFill>
                          <a:sym typeface="Wingdings"/>
                        </a:rPr>
                        <a:t></a:t>
                      </a:r>
                      <a:endParaRPr lang="en-US" baseline="0" dirty="0">
                        <a:solidFill>
                          <a:srgbClr val="FF0000"/>
                        </a:solidFill>
                        <a:latin typeface="Courier New" pitchFamily="49" charset="0"/>
                        <a:cs typeface="Courier New" pitchFamily="49" charset="0"/>
                      </a:endParaRPr>
                    </a:p>
                  </a:txBody>
                  <a:tcPr/>
                </a:tc>
              </a:tr>
              <a:tr h="370840">
                <a:tc>
                  <a:txBody>
                    <a:bodyPr/>
                    <a:lstStyle/>
                    <a:p>
                      <a:r>
                        <a:rPr lang="en-US" dirty="0" smtClean="0"/>
                        <a:t>Fast0</a:t>
                      </a:r>
                      <a:endParaRPr lang="en-US" dirty="0">
                        <a:latin typeface="Courier New" pitchFamily="49" charset="0"/>
                        <a:cs typeface="Courier New" pitchFamily="49" charset="0"/>
                      </a:endParaRPr>
                    </a:p>
                  </a:txBody>
                  <a:tcPr/>
                </a:tc>
                <a:tc>
                  <a:txBody>
                    <a:bodyPr/>
                    <a:lstStyle/>
                    <a:p>
                      <a:r>
                        <a:rPr lang="en-US" baseline="0" dirty="0" smtClean="0">
                          <a:solidFill>
                            <a:srgbClr val="FF0000"/>
                          </a:solidFill>
                          <a:sym typeface="Wingdings"/>
                        </a:rPr>
                        <a:t></a:t>
                      </a:r>
                      <a:endParaRPr lang="en-US" baseline="0" dirty="0">
                        <a:solidFill>
                          <a:srgbClr val="FF0000"/>
                        </a:solidFill>
                        <a:latin typeface="Courier New" pitchFamily="49" charset="0"/>
                        <a:cs typeface="Courier New" pitchFamily="49" charset="0"/>
                      </a:endParaRPr>
                    </a:p>
                  </a:txBody>
                  <a:tcPr/>
                </a:tc>
                <a:tc>
                  <a:txBody>
                    <a:bodyPr/>
                    <a:lstStyle/>
                    <a:p>
                      <a:r>
                        <a:rPr lang="en-US" baseline="0" dirty="0" smtClean="0">
                          <a:solidFill>
                            <a:srgbClr val="FF0000"/>
                          </a:solidFill>
                          <a:sym typeface="Wingdings"/>
                        </a:rPr>
                        <a:t></a:t>
                      </a:r>
                      <a:endParaRPr lang="en-US" baseline="0" dirty="0">
                        <a:solidFill>
                          <a:srgbClr val="FF0000"/>
                        </a:solidFill>
                        <a:latin typeface="Courier New" pitchFamily="49" charset="0"/>
                        <a:cs typeface="Courier New" pitchFamily="49" charset="0"/>
                      </a:endParaRPr>
                    </a:p>
                  </a:txBody>
                  <a:tcPr/>
                </a:tc>
                <a:tc>
                  <a:txBody>
                    <a:bodyPr/>
                    <a:lstStyle/>
                    <a:p>
                      <a:r>
                        <a:rPr lang="en-US" baseline="0" dirty="0" smtClean="0">
                          <a:solidFill>
                            <a:srgbClr val="FF0000"/>
                          </a:solidFill>
                          <a:sym typeface="Wingdings"/>
                        </a:rPr>
                        <a:t></a:t>
                      </a:r>
                      <a:endParaRPr lang="en-US" baseline="0" dirty="0">
                        <a:solidFill>
                          <a:srgbClr val="FF0000"/>
                        </a:solidFill>
                        <a:latin typeface="Courier New" pitchFamily="49" charset="0"/>
                        <a:cs typeface="Courier New" pitchFamily="49" charset="0"/>
                      </a:endParaRPr>
                    </a:p>
                  </a:txBody>
                  <a:tcPr/>
                </a:tc>
                <a:tc>
                  <a:txBody>
                    <a:bodyPr/>
                    <a:lstStyle/>
                    <a:p>
                      <a:r>
                        <a:rPr lang="en-US" baseline="0" dirty="0" smtClean="0">
                          <a:solidFill>
                            <a:srgbClr val="FF0000"/>
                          </a:solidFill>
                          <a:sym typeface="Wingdings"/>
                        </a:rPr>
                        <a:t></a:t>
                      </a:r>
                      <a:endParaRPr lang="en-US" baseline="0" dirty="0">
                        <a:solidFill>
                          <a:srgbClr val="FF0000"/>
                        </a:solidFill>
                        <a:latin typeface="Courier New" pitchFamily="49" charset="0"/>
                        <a:cs typeface="Courier New" pitchFamily="49" charset="0"/>
                      </a:endParaRPr>
                    </a:p>
                  </a:txBody>
                  <a:tcPr/>
                </a:tc>
                <a:tc>
                  <a:txBody>
                    <a:bodyPr/>
                    <a:lstStyle/>
                    <a:p>
                      <a:r>
                        <a:rPr lang="en-US" baseline="0" dirty="0" smtClean="0">
                          <a:solidFill>
                            <a:srgbClr val="FF0000"/>
                          </a:solidFill>
                          <a:sym typeface="Wingdings"/>
                        </a:rPr>
                        <a:t></a:t>
                      </a:r>
                      <a:endParaRPr lang="en-US" baseline="0" dirty="0">
                        <a:solidFill>
                          <a:srgbClr val="FF0000"/>
                        </a:solidFill>
                        <a:latin typeface="Courier New" pitchFamily="49" charset="0"/>
                        <a:cs typeface="Courier New" pitchFamily="49" charset="0"/>
                      </a:endParaRPr>
                    </a:p>
                  </a:txBody>
                  <a:tcPr/>
                </a:tc>
                <a:tc>
                  <a:txBody>
                    <a:bodyPr/>
                    <a:lstStyle/>
                    <a:p>
                      <a:r>
                        <a:rPr lang="en-US" baseline="0" dirty="0" smtClean="0">
                          <a:solidFill>
                            <a:srgbClr val="FF0000"/>
                          </a:solidFill>
                          <a:sym typeface="Wingdings"/>
                        </a:rPr>
                        <a:t></a:t>
                      </a:r>
                      <a:endParaRPr lang="en-US" baseline="0" dirty="0">
                        <a:solidFill>
                          <a:srgbClr val="FF0000"/>
                        </a:solidFill>
                        <a:latin typeface="Courier New" pitchFamily="49" charset="0"/>
                        <a:cs typeface="Courier New" pitchFamily="49" charset="0"/>
                      </a:endParaRPr>
                    </a:p>
                  </a:txBody>
                  <a:tcPr/>
                </a:tc>
              </a:tr>
              <a:tr h="370840">
                <a:tc>
                  <a:txBody>
                    <a:bodyPr/>
                    <a:lstStyle/>
                    <a:p>
                      <a:r>
                        <a:rPr lang="en-US" dirty="0" smtClean="0"/>
                        <a:t>Fast1a</a:t>
                      </a:r>
                      <a:endParaRPr lang="en-US" dirty="0">
                        <a:latin typeface="Courier New" pitchFamily="49" charset="0"/>
                        <a:cs typeface="Courier New" pitchFamily="49" charset="0"/>
                      </a:endParaRPr>
                    </a:p>
                  </a:txBody>
                  <a:tcPr/>
                </a:tc>
                <a:tc>
                  <a:txBody>
                    <a:bodyPr/>
                    <a:lstStyle/>
                    <a:p>
                      <a:r>
                        <a:rPr lang="en-US" dirty="0" smtClean="0">
                          <a:sym typeface="Wingdings 2"/>
                        </a:rPr>
                        <a:t></a:t>
                      </a:r>
                      <a:endParaRPr lang="en-US" dirty="0">
                        <a:latin typeface="Courier New" pitchFamily="49" charset="0"/>
                        <a:cs typeface="Courier New" pitchFamily="49" charset="0"/>
                      </a:endParaRPr>
                    </a:p>
                  </a:txBody>
                  <a:tcPr/>
                </a:tc>
                <a:tc>
                  <a:txBody>
                    <a:bodyPr/>
                    <a:lstStyle/>
                    <a:p>
                      <a:r>
                        <a:rPr lang="en-US" dirty="0" smtClean="0">
                          <a:sym typeface="Wingdings 2"/>
                        </a:rPr>
                        <a:t></a:t>
                      </a:r>
                      <a:endParaRPr lang="en-US" dirty="0">
                        <a:latin typeface="Courier New" pitchFamily="49" charset="0"/>
                        <a:cs typeface="Courier New" pitchFamily="49" charset="0"/>
                      </a:endParaRPr>
                    </a:p>
                  </a:txBody>
                  <a:tcPr/>
                </a:tc>
                <a:tc>
                  <a:txBody>
                    <a:bodyPr/>
                    <a:lstStyle/>
                    <a:p>
                      <a:r>
                        <a:rPr lang="en-US" baseline="0" dirty="0" smtClean="0">
                          <a:solidFill>
                            <a:srgbClr val="FF0000"/>
                          </a:solidFill>
                          <a:sym typeface="Wingdings"/>
                        </a:rPr>
                        <a:t></a:t>
                      </a:r>
                      <a:endParaRPr lang="en-US" baseline="0" dirty="0">
                        <a:solidFill>
                          <a:srgbClr val="FF0000"/>
                        </a:solidFill>
                        <a:latin typeface="Courier New" pitchFamily="49" charset="0"/>
                        <a:cs typeface="Courier New" pitchFamily="49" charset="0"/>
                      </a:endParaRPr>
                    </a:p>
                  </a:txBody>
                  <a:tcPr/>
                </a:tc>
                <a:tc>
                  <a:txBody>
                    <a:bodyPr/>
                    <a:lstStyle/>
                    <a:p>
                      <a:r>
                        <a:rPr lang="en-US" baseline="0" dirty="0" smtClean="0">
                          <a:solidFill>
                            <a:srgbClr val="FF0000"/>
                          </a:solidFill>
                          <a:sym typeface="Wingdings"/>
                        </a:rPr>
                        <a:t></a:t>
                      </a:r>
                      <a:endParaRPr lang="en-US" baseline="0" dirty="0">
                        <a:solidFill>
                          <a:srgbClr val="FF0000"/>
                        </a:solidFill>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a:rPr>
                        <a:t></a:t>
                      </a:r>
                      <a:endParaRPr lang="en-US" dirty="0" smtClean="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a:rPr>
                        <a:t></a:t>
                      </a:r>
                      <a:endParaRPr lang="en-US" dirty="0" smtClean="0">
                        <a:latin typeface="Courier New" pitchFamily="49" charset="0"/>
                        <a:cs typeface="Courier New" pitchFamily="49" charset="0"/>
                      </a:endParaRPr>
                    </a:p>
                  </a:txBody>
                  <a:tcPr/>
                </a:tc>
              </a:tr>
              <a:tr h="370840">
                <a:tc>
                  <a:txBody>
                    <a:bodyPr/>
                    <a:lstStyle/>
                    <a:p>
                      <a:r>
                        <a:rPr lang="en-US" dirty="0" smtClean="0"/>
                        <a:t>Fast1b</a:t>
                      </a:r>
                      <a:endParaRPr lang="en-US" dirty="0">
                        <a:latin typeface="Courier New" pitchFamily="49" charset="0"/>
                        <a:cs typeface="Courier New" pitchFamily="49" charset="0"/>
                      </a:endParaRPr>
                    </a:p>
                  </a:txBody>
                  <a:tcPr/>
                </a:tc>
                <a:tc>
                  <a:txBody>
                    <a:bodyPr/>
                    <a:lstStyle/>
                    <a:p>
                      <a:r>
                        <a:rPr lang="en-US" dirty="0" smtClean="0">
                          <a:sym typeface="Wingdings 2"/>
                        </a:rPr>
                        <a:t></a:t>
                      </a:r>
                      <a:endParaRPr lang="en-US" dirty="0">
                        <a:latin typeface="Courier New" pitchFamily="49" charset="0"/>
                        <a:cs typeface="Courier New" pitchFamily="49" charset="0"/>
                      </a:endParaRPr>
                    </a:p>
                  </a:txBody>
                  <a:tcPr/>
                </a:tc>
                <a:tc>
                  <a:txBody>
                    <a:bodyPr/>
                    <a:lstStyle/>
                    <a:p>
                      <a:r>
                        <a:rPr lang="en-US" dirty="0" smtClean="0">
                          <a:sym typeface="Wingdings 2"/>
                        </a:rPr>
                        <a:t></a:t>
                      </a:r>
                      <a:endParaRPr lang="en-US" dirty="0">
                        <a:latin typeface="Courier New" pitchFamily="49" charset="0"/>
                        <a:cs typeface="Courier New" pitchFamily="49" charset="0"/>
                      </a:endParaRPr>
                    </a:p>
                  </a:txBody>
                  <a:tcPr/>
                </a:tc>
                <a:tc>
                  <a:txBody>
                    <a:bodyPr/>
                    <a:lstStyle/>
                    <a:p>
                      <a:r>
                        <a:rPr lang="en-US" dirty="0" smtClean="0">
                          <a:solidFill>
                            <a:srgbClr val="FF0000"/>
                          </a:solidFill>
                          <a:sym typeface="Wingdings"/>
                        </a:rPr>
                        <a:t></a:t>
                      </a:r>
                      <a:endParaRPr lang="en-US" dirty="0">
                        <a:solidFill>
                          <a:srgbClr val="FF0000"/>
                        </a:solidFill>
                        <a:latin typeface="Courier New" pitchFamily="49" charset="0"/>
                        <a:cs typeface="Courier New" pitchFamily="49" charset="0"/>
                      </a:endParaRPr>
                    </a:p>
                  </a:txBody>
                  <a:tcPr/>
                </a:tc>
                <a:tc>
                  <a:txBody>
                    <a:bodyPr/>
                    <a:lstStyle/>
                    <a:p>
                      <a:r>
                        <a:rPr lang="en-US" dirty="0" smtClean="0">
                          <a:solidFill>
                            <a:srgbClr val="FF0000"/>
                          </a:solidFill>
                          <a:sym typeface="Wingdings"/>
                        </a:rPr>
                        <a:t></a:t>
                      </a:r>
                      <a:endParaRPr lang="en-US" dirty="0">
                        <a:solidFill>
                          <a:srgbClr val="FF0000"/>
                        </a:solidFill>
                        <a:latin typeface="Courier New" pitchFamily="49" charset="0"/>
                        <a:cs typeface="Courier New" pitchFamily="49" charset="0"/>
                      </a:endParaRPr>
                    </a:p>
                  </a:txBody>
                  <a:tcPr/>
                </a:tc>
                <a:tc>
                  <a:txBody>
                    <a:bodyPr/>
                    <a:lstStyle/>
                    <a:p>
                      <a:r>
                        <a:rPr lang="en-US" dirty="0" smtClean="0">
                          <a:sym typeface="Wingdings 2"/>
                        </a:rPr>
                        <a:t></a:t>
                      </a:r>
                      <a:endParaRPr lang="en-US" dirty="0">
                        <a:latin typeface="Courier New" pitchFamily="49" charset="0"/>
                        <a:cs typeface="Courier New" pitchFamily="49" charset="0"/>
                      </a:endParaRPr>
                    </a:p>
                  </a:txBody>
                  <a:tcPr/>
                </a:tc>
                <a:tc>
                  <a:txBody>
                    <a:bodyPr/>
                    <a:lstStyle/>
                    <a:p>
                      <a:r>
                        <a:rPr lang="en-US" dirty="0" smtClean="0">
                          <a:sym typeface="Wingdings"/>
                        </a:rPr>
                        <a:t></a:t>
                      </a:r>
                      <a:endParaRPr lang="en-US" dirty="0">
                        <a:latin typeface="Courier New" pitchFamily="49" charset="0"/>
                        <a:cs typeface="Courier New" pitchFamily="49" charset="0"/>
                      </a:endParaRPr>
                    </a:p>
                  </a:txBody>
                  <a:tcPr/>
                </a:tc>
              </a:tr>
              <a:tr h="370840">
                <a:tc>
                  <a:txBody>
                    <a:bodyPr/>
                    <a:lstStyle/>
                    <a:p>
                      <a:r>
                        <a:rPr lang="en-US" dirty="0" smtClean="0"/>
                        <a:t>Fast1c</a:t>
                      </a:r>
                      <a:endParaRPr lang="en-US" dirty="0">
                        <a:latin typeface="Courier New" pitchFamily="49" charset="0"/>
                        <a:cs typeface="Courier New" pitchFamily="49" charset="0"/>
                      </a:endParaRPr>
                    </a:p>
                  </a:txBody>
                  <a:tcPr/>
                </a:tc>
                <a:tc>
                  <a:txBody>
                    <a:bodyPr/>
                    <a:lstStyle/>
                    <a:p>
                      <a:r>
                        <a:rPr lang="en-US" baseline="0" dirty="0" smtClean="0">
                          <a:solidFill>
                            <a:srgbClr val="FF0000"/>
                          </a:solidFill>
                          <a:sym typeface="Wingdings"/>
                        </a:rPr>
                        <a:t></a:t>
                      </a:r>
                      <a:endParaRPr lang="en-US" baseline="0" dirty="0">
                        <a:solidFill>
                          <a:srgbClr val="FF0000"/>
                        </a:solidFill>
                        <a:latin typeface="Courier New" pitchFamily="49" charset="0"/>
                        <a:cs typeface="Courier New" pitchFamily="49" charset="0"/>
                      </a:endParaRPr>
                    </a:p>
                  </a:txBody>
                  <a:tcPr/>
                </a:tc>
                <a:tc>
                  <a:txBody>
                    <a:bodyPr/>
                    <a:lstStyle/>
                    <a:p>
                      <a:r>
                        <a:rPr lang="en-US" baseline="0" dirty="0" smtClean="0">
                          <a:solidFill>
                            <a:srgbClr val="FF0000"/>
                          </a:solidFill>
                          <a:sym typeface="Wingdings"/>
                        </a:rPr>
                        <a:t></a:t>
                      </a:r>
                      <a:endParaRPr lang="en-US" baseline="0" dirty="0">
                        <a:solidFill>
                          <a:srgbClr val="FF0000"/>
                        </a:solidFill>
                        <a:latin typeface="Courier New" pitchFamily="49" charset="0"/>
                        <a:cs typeface="Courier New" pitchFamily="49" charset="0"/>
                      </a:endParaRPr>
                    </a:p>
                  </a:txBody>
                  <a:tcPr/>
                </a:tc>
                <a:tc>
                  <a:txBody>
                    <a:bodyPr/>
                    <a:lstStyle/>
                    <a:p>
                      <a:r>
                        <a:rPr lang="en-US" baseline="0" dirty="0" smtClean="0">
                          <a:solidFill>
                            <a:srgbClr val="FF0000"/>
                          </a:solidFill>
                          <a:sym typeface="Wingdings"/>
                        </a:rPr>
                        <a:t></a:t>
                      </a:r>
                      <a:endParaRPr lang="en-US" baseline="0" dirty="0">
                        <a:solidFill>
                          <a:srgbClr val="FF0000"/>
                        </a:solidFill>
                        <a:latin typeface="Courier New" pitchFamily="49" charset="0"/>
                        <a:cs typeface="Courier New" pitchFamily="49" charset="0"/>
                      </a:endParaRPr>
                    </a:p>
                  </a:txBody>
                  <a:tcPr/>
                </a:tc>
                <a:tc>
                  <a:txBody>
                    <a:bodyPr/>
                    <a:lstStyle/>
                    <a:p>
                      <a:r>
                        <a:rPr lang="en-US" baseline="0" dirty="0" smtClean="0">
                          <a:solidFill>
                            <a:srgbClr val="FF0000"/>
                          </a:solidFill>
                          <a:sym typeface="Wingdings"/>
                        </a:rPr>
                        <a:t></a:t>
                      </a:r>
                      <a:endParaRPr lang="en-US" baseline="0" dirty="0">
                        <a:solidFill>
                          <a:srgbClr val="FF0000"/>
                        </a:solidFill>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2"/>
                        </a:rPr>
                        <a:t></a:t>
                      </a:r>
                      <a:endParaRPr lang="en-US" dirty="0" smtClean="0">
                        <a:latin typeface="Courier New" pitchFamily="49" charset="0"/>
                        <a:cs typeface="Courier New" pitchFamily="49" charset="0"/>
                      </a:endParaRPr>
                    </a:p>
                  </a:txBody>
                  <a:tcPr/>
                </a:tc>
                <a:tc>
                  <a:txBody>
                    <a:bodyPr/>
                    <a:lstStyle/>
                    <a:p>
                      <a:r>
                        <a:rPr lang="en-US" dirty="0" smtClean="0">
                          <a:sym typeface="Wingdings"/>
                        </a:rPr>
                        <a:t></a:t>
                      </a:r>
                      <a:endParaRPr lang="en-US" dirty="0">
                        <a:latin typeface="Courier New" pitchFamily="49" charset="0"/>
                        <a:cs typeface="Courier New" pitchFamily="49" charset="0"/>
                      </a:endParaRPr>
                    </a:p>
                  </a:txBody>
                  <a:tcPr/>
                </a:tc>
              </a:tr>
            </a:tbl>
          </a:graphicData>
        </a:graphic>
      </p:graphicFrame>
      <p:sp>
        <p:nvSpPr>
          <p:cNvPr id="7" name="Rounded Rectangle 6"/>
          <p:cNvSpPr/>
          <p:nvPr/>
        </p:nvSpPr>
        <p:spPr>
          <a:xfrm>
            <a:off x="762000" y="4267200"/>
            <a:ext cx="7543800" cy="381000"/>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 xmlns:p14="http://schemas.microsoft.com/office/powerpoint/2010/main" val="205856162"/>
      </p:ext>
    </p:extLst>
  </p:cSld>
  <p:clrMapOvr>
    <a:masterClrMapping/>
  </p:clrMapOvr>
  <mc:AlternateContent xmlns:mc="http://schemas.openxmlformats.org/markup-compatibility/2006">
    <mc:Choice xmlns="" xmlns:p14="http://schemas.microsoft.com/office/powerpoint/2010/main" Requires="p14">
      <p:transition spd="slow" p14:dur="2000" advTm="98897"/>
    </mc:Choice>
    <mc:Fallback>
      <p:transition spd="slow" advTm="988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Partial-coherence abstractions</a:t>
            </a:r>
          </a:p>
          <a:p>
            <a:pPr lvl="1"/>
            <a:r>
              <a:rPr lang="en-US" dirty="0" smtClean="0"/>
              <a:t>Verification without arbitrary bounds </a:t>
            </a:r>
          </a:p>
          <a:p>
            <a:pPr lvl="1"/>
            <a:r>
              <a:rPr lang="en-US" dirty="0" smtClean="0"/>
              <a:t>Abstraction precision affects quality of results</a:t>
            </a:r>
          </a:p>
          <a:p>
            <a:r>
              <a:rPr lang="en-US" dirty="0" smtClean="0"/>
              <a:t>Synthesis of fences</a:t>
            </a:r>
          </a:p>
          <a:p>
            <a:pPr lvl="1"/>
            <a:r>
              <a:rPr lang="en-US" dirty="0" smtClean="0"/>
              <a:t>Can infer optimal fences for mutual exclusion primitives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17</a:t>
            </a:fld>
            <a:endParaRPr lang="en-US"/>
          </a:p>
        </p:txBody>
      </p:sp>
      <p:grpSp>
        <p:nvGrpSpPr>
          <p:cNvPr id="5" name="Group 16"/>
          <p:cNvGrpSpPr/>
          <p:nvPr/>
        </p:nvGrpSpPr>
        <p:grpSpPr>
          <a:xfrm>
            <a:off x="2552700" y="4343400"/>
            <a:ext cx="3848100" cy="2209800"/>
            <a:chOff x="304800" y="1905000"/>
            <a:chExt cx="7696200" cy="3657600"/>
          </a:xfrm>
        </p:grpSpPr>
        <p:sp>
          <p:nvSpPr>
            <p:cNvPr id="6" name="Rounded Rectangle 5"/>
            <p:cNvSpPr/>
            <p:nvPr/>
          </p:nvSpPr>
          <p:spPr>
            <a:xfrm>
              <a:off x="3200400" y="3048000"/>
              <a:ext cx="2286000" cy="13716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t>BLENDER</a:t>
              </a:r>
              <a:endParaRPr lang="en-US" b="1" dirty="0"/>
            </a:p>
          </p:txBody>
        </p:sp>
        <p:sp>
          <p:nvSpPr>
            <p:cNvPr id="7" name="Oval 6"/>
            <p:cNvSpPr/>
            <p:nvPr/>
          </p:nvSpPr>
          <p:spPr>
            <a:xfrm>
              <a:off x="381000" y="1905000"/>
              <a:ext cx="1981200" cy="106680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P</a:t>
              </a:r>
              <a:endParaRPr lang="en-US" dirty="0"/>
            </a:p>
          </p:txBody>
        </p:sp>
        <p:sp>
          <p:nvSpPr>
            <p:cNvPr id="8" name="Oval 7"/>
            <p:cNvSpPr/>
            <p:nvPr/>
          </p:nvSpPr>
          <p:spPr>
            <a:xfrm>
              <a:off x="381000" y="3200400"/>
              <a:ext cx="2057400" cy="10668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a:t>
              </a:r>
              <a:endParaRPr lang="en-US" dirty="0"/>
            </a:p>
          </p:txBody>
        </p:sp>
        <p:sp>
          <p:nvSpPr>
            <p:cNvPr id="9" name="Oval 8"/>
            <p:cNvSpPr/>
            <p:nvPr/>
          </p:nvSpPr>
          <p:spPr>
            <a:xfrm>
              <a:off x="304800" y="4495800"/>
              <a:ext cx="2133600" cy="10668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M</a:t>
              </a:r>
              <a:endParaRPr lang="en-US" dirty="0"/>
            </a:p>
          </p:txBody>
        </p:sp>
        <p:sp>
          <p:nvSpPr>
            <p:cNvPr id="10" name="Oval 9"/>
            <p:cNvSpPr/>
            <p:nvPr/>
          </p:nvSpPr>
          <p:spPr>
            <a:xfrm>
              <a:off x="6248400" y="3200400"/>
              <a:ext cx="1752600" cy="106680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P’</a:t>
              </a:r>
              <a:endParaRPr lang="en-US" dirty="0"/>
            </a:p>
          </p:txBody>
        </p:sp>
        <p:cxnSp>
          <p:nvCxnSpPr>
            <p:cNvPr id="11" name="Curved Connector 12"/>
            <p:cNvCxnSpPr>
              <a:stCxn id="7" idx="6"/>
              <a:endCxn id="6" idx="0"/>
            </p:cNvCxnSpPr>
            <p:nvPr/>
          </p:nvCxnSpPr>
          <p:spPr>
            <a:xfrm>
              <a:off x="2362200" y="2438400"/>
              <a:ext cx="1981200" cy="6096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2"/>
            <p:cNvCxnSpPr>
              <a:stCxn id="9" idx="6"/>
              <a:endCxn id="6" idx="2"/>
            </p:cNvCxnSpPr>
            <p:nvPr/>
          </p:nvCxnSpPr>
          <p:spPr>
            <a:xfrm flipV="1">
              <a:off x="2438400" y="4419600"/>
              <a:ext cx="1905000" cy="6096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8" idx="6"/>
              <a:endCxn id="6" idx="1"/>
            </p:cNvCxnSpPr>
            <p:nvPr/>
          </p:nvCxnSpPr>
          <p:spPr>
            <a:xfrm>
              <a:off x="2438400" y="3733800"/>
              <a:ext cx="7620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2"/>
            <p:cNvCxnSpPr>
              <a:stCxn id="6" idx="3"/>
              <a:endCxn id="10" idx="2"/>
            </p:cNvCxnSpPr>
            <p:nvPr/>
          </p:nvCxnSpPr>
          <p:spPr>
            <a:xfrm>
              <a:off x="5486400" y="3733800"/>
              <a:ext cx="7620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083892633"/>
      </p:ext>
    </p:extLst>
  </p:cSld>
  <p:clrMapOvr>
    <a:masterClrMapping/>
  </p:clrMapOvr>
  <mc:AlternateContent xmlns:mc="http://schemas.openxmlformats.org/markup-compatibility/2006">
    <mc:Choice xmlns="" xmlns:p14="http://schemas.microsoft.com/office/powerpoint/2010/main" Requires="p14">
      <p:transition spd="slow" p14:dur="2000" advTm="32487"/>
    </mc:Choice>
    <mc:Fallback>
      <p:transition spd="slow" advTm="32487"/>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026" name="Picture 2" descr="C:\Documents and Settings\Administrator\Local Settings\Temporary Internet Files\Content.IE5\H9T5F2RC\MCj04419020000[1].wmf"/>
          <p:cNvPicPr>
            <a:picLocks noChangeAspect="1" noChangeArrowheads="1"/>
          </p:cNvPicPr>
          <p:nvPr/>
        </p:nvPicPr>
        <p:blipFill>
          <a:blip r:embed="rId3" cstate="print"/>
          <a:srcRect/>
          <a:stretch>
            <a:fillRect/>
          </a:stretch>
        </p:blipFill>
        <p:spPr bwMode="auto">
          <a:xfrm>
            <a:off x="3657600" y="2667000"/>
            <a:ext cx="1520825" cy="1797050"/>
          </a:xfrm>
          <a:prstGeom prst="rect">
            <a:avLst/>
          </a:prstGeom>
          <a:noFill/>
        </p:spPr>
      </p:pic>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2000" advTm="15052"/>
    </mc:Choice>
    <mc:Fallback>
      <p:transition spd="slow" advTm="1505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fontScale="62500" lnSpcReduction="20000"/>
          </a:bodyPr>
          <a:lstStyle/>
          <a:p>
            <a:r>
              <a:rPr lang="en-US" sz="4000" dirty="0" smtClean="0"/>
              <a:t>Under-approximation</a:t>
            </a:r>
          </a:p>
          <a:p>
            <a:pPr lvl="1"/>
            <a:r>
              <a:rPr lang="en-US" sz="3700" dirty="0" err="1" smtClean="0"/>
              <a:t>CheckFence</a:t>
            </a:r>
            <a:r>
              <a:rPr lang="en-US" sz="3700" dirty="0" smtClean="0"/>
              <a:t> [Burckhardt et al., PLDI ’07]</a:t>
            </a:r>
          </a:p>
          <a:p>
            <a:pPr lvl="1"/>
            <a:r>
              <a:rPr lang="en-US" sz="3700" dirty="0" smtClean="0"/>
              <a:t>Fender [KVY, FMCAD ’10]</a:t>
            </a:r>
          </a:p>
          <a:p>
            <a:pPr lvl="1"/>
            <a:r>
              <a:rPr lang="en-US" sz="3700" dirty="0" smtClean="0"/>
              <a:t>And more…</a:t>
            </a:r>
          </a:p>
          <a:p>
            <a:endParaRPr lang="en-US" sz="4000" dirty="0" smtClean="0"/>
          </a:p>
          <a:p>
            <a:r>
              <a:rPr lang="en-US" sz="4000" dirty="0" smtClean="0"/>
              <a:t>Over-approximation</a:t>
            </a:r>
          </a:p>
          <a:p>
            <a:pPr lvl="1"/>
            <a:r>
              <a:rPr lang="en-US" sz="3700" dirty="0" smtClean="0"/>
              <a:t>Equivalence to SC</a:t>
            </a:r>
          </a:p>
          <a:p>
            <a:pPr lvl="2"/>
            <a:r>
              <a:rPr lang="en-US" sz="3100" dirty="0" smtClean="0"/>
              <a:t>Very imprecise</a:t>
            </a:r>
          </a:p>
          <a:p>
            <a:pPr lvl="2"/>
            <a:r>
              <a:rPr lang="en-US" sz="3100" dirty="0" smtClean="0"/>
              <a:t>Goes back to </a:t>
            </a:r>
            <a:r>
              <a:rPr lang="en-US" sz="3100" dirty="0" err="1" smtClean="0"/>
              <a:t>Shasha</a:t>
            </a:r>
            <a:r>
              <a:rPr lang="en-US" sz="3100" dirty="0" smtClean="0"/>
              <a:t> &amp; </a:t>
            </a:r>
            <a:r>
              <a:rPr lang="en-US" sz="3100" dirty="0" err="1" smtClean="0"/>
              <a:t>Snir</a:t>
            </a:r>
            <a:r>
              <a:rPr lang="en-US" sz="3100" dirty="0" smtClean="0"/>
              <a:t> [TOPLAS ‘88]</a:t>
            </a:r>
          </a:p>
          <a:p>
            <a:pPr lvl="1"/>
            <a:r>
              <a:rPr lang="en-US" sz="3400" dirty="0" smtClean="0"/>
              <a:t>Abstract Interpretation</a:t>
            </a:r>
          </a:p>
          <a:p>
            <a:pPr lvl="2"/>
            <a:r>
              <a:rPr lang="en-US" sz="3100" dirty="0" smtClean="0"/>
              <a:t>Varying precision</a:t>
            </a:r>
          </a:p>
          <a:p>
            <a:pPr lvl="2"/>
            <a:r>
              <a:rPr lang="en-US" sz="3100" dirty="0" smtClean="0"/>
              <a:t>Regular Abstraction [Linden et al., SPIN ’10]</a:t>
            </a:r>
          </a:p>
          <a:p>
            <a:pPr lvl="2"/>
            <a:r>
              <a:rPr lang="en-US" sz="3100" dirty="0" smtClean="0"/>
              <a:t>Partial-Coherence [KVY, PLDI ’11]</a:t>
            </a:r>
          </a:p>
          <a:p>
            <a:pPr lvl="2"/>
            <a:endParaRPr lang="en-US" sz="3100" dirty="0" smtClean="0"/>
          </a:p>
          <a:p>
            <a:pPr lvl="2"/>
            <a:endParaRPr lang="en-US" sz="3100" dirty="0" smtClean="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19</a:t>
            </a:fld>
            <a:endParaRPr lang="en-US"/>
          </a:p>
        </p:txBody>
      </p:sp>
      <p:pic>
        <p:nvPicPr>
          <p:cNvPr id="1026" name="Picture 2" descr="C:\Documents and Settings\mkuper\Local Settings\Temporary Internet Files\Content.IE5\03LIFHHO\MC900233613[1].wmf"/>
          <p:cNvPicPr>
            <a:picLocks noChangeAspect="1" noChangeArrowheads="1"/>
          </p:cNvPicPr>
          <p:nvPr/>
        </p:nvPicPr>
        <p:blipFill>
          <a:blip r:embed="rId2" cstate="print"/>
          <a:srcRect/>
          <a:stretch>
            <a:fillRect/>
          </a:stretch>
        </p:blipFill>
        <p:spPr bwMode="auto">
          <a:xfrm>
            <a:off x="6751637" y="4520407"/>
            <a:ext cx="2392363" cy="233759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Sequential Consistency</a:t>
            </a:r>
            <a:endParaRPr lang="en-US" dirty="0"/>
          </a:p>
        </p:txBody>
      </p:sp>
      <p:sp>
        <p:nvSpPr>
          <p:cNvPr id="3" name="Rectangle 2"/>
          <p:cNvSpPr>
            <a:spLocks noGrp="1"/>
          </p:cNvSpPr>
          <p:nvPr>
            <p:ph sz="quarter" idx="1"/>
          </p:nvPr>
        </p:nvSpPr>
        <p:spPr>
          <a:xfrm>
            <a:off x="533400" y="1524000"/>
            <a:ext cx="8153400" cy="2362200"/>
          </a:xfrm>
        </p:spPr>
        <p:txBody>
          <a:bodyPr>
            <a:normAutofit/>
          </a:bodyPr>
          <a:lstStyle/>
          <a:p>
            <a:r>
              <a:rPr lang="en-US" dirty="0" smtClean="0"/>
              <a:t>We expect our programs to have</a:t>
            </a:r>
          </a:p>
          <a:p>
            <a:pPr lvl="1"/>
            <a:r>
              <a:rPr lang="en-US" dirty="0" smtClean="0"/>
              <a:t>“Interleaving semantics”</a:t>
            </a:r>
          </a:p>
          <a:p>
            <a:pPr lvl="1"/>
            <a:r>
              <a:rPr lang="en-US" dirty="0" smtClean="0"/>
              <a:t>Consistent with program order</a:t>
            </a:r>
            <a:endParaRPr lang="en-US" dirty="0"/>
          </a:p>
        </p:txBody>
      </p:sp>
      <p:sp>
        <p:nvSpPr>
          <p:cNvPr id="4" name="Rectangle 3"/>
          <p:cNvSpPr/>
          <p:nvPr/>
        </p:nvSpPr>
        <p:spPr>
          <a:xfrm>
            <a:off x="2667000" y="4191000"/>
            <a:ext cx="4572000" cy="1754326"/>
          </a:xfrm>
          <a:prstGeom prst="rect">
            <a:avLst/>
          </a:prstGeom>
        </p:spPr>
        <p:txBody>
          <a:bodyPr>
            <a:spAutoFit/>
          </a:bodyPr>
          <a:lstStyle/>
          <a:p>
            <a:r>
              <a:rPr lang="en-US" dirty="0" smtClean="0"/>
              <a:t>“The result of any execution is the same as if the operations of all the processors were executed in some sequential order, and the operations of each individual processor appear in this sequence in the order specified by its program.” – Leslie </a:t>
            </a:r>
            <a:r>
              <a:rPr lang="en-US" dirty="0" err="1" smtClean="0"/>
              <a:t>Lamport</a:t>
            </a:r>
            <a:r>
              <a:rPr lang="en-US" dirty="0" smtClean="0"/>
              <a:t>, 1973</a:t>
            </a:r>
          </a:p>
        </p:txBody>
      </p:sp>
      <p:pic>
        <p:nvPicPr>
          <p:cNvPr id="5" name="Picture 4" descr="leslie.jpg"/>
          <p:cNvPicPr>
            <a:picLocks noChangeAspect="1"/>
          </p:cNvPicPr>
          <p:nvPr/>
        </p:nvPicPr>
        <p:blipFill>
          <a:blip r:embed="rId3" cstate="print"/>
          <a:stretch>
            <a:fillRect/>
          </a:stretch>
        </p:blipFill>
        <p:spPr>
          <a:xfrm>
            <a:off x="838200" y="4038600"/>
            <a:ext cx="1566862" cy="1993463"/>
          </a:xfrm>
          <a:prstGeom prst="rect">
            <a:avLst/>
          </a:prstGeom>
        </p:spPr>
      </p:pic>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81000" y="1981200"/>
          <a:ext cx="8382000" cy="3749040"/>
        </p:xfrm>
        <a:graphic>
          <a:graphicData uri="http://schemas.openxmlformats.org/drawingml/2006/table">
            <a:tbl>
              <a:tblPr/>
              <a:tblGrid>
                <a:gridCol w="4572000"/>
                <a:gridCol w="3810000"/>
              </a:tblGrid>
              <a:tr h="3200400">
                <a:tc>
                  <a:txBody>
                    <a:bodyPr/>
                    <a:lstStyle/>
                    <a:p>
                      <a:r>
                        <a:rPr lang="en-US" sz="2000" u="sng" dirty="0" smtClean="0">
                          <a:latin typeface="Courier New" pitchFamily="49" charset="0"/>
                          <a:cs typeface="Courier New" pitchFamily="49" charset="0"/>
                        </a:rPr>
                        <a:t>Process 0</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flag[0</a:t>
                      </a:r>
                      <a:r>
                        <a:rPr lang="en-US" sz="2000" dirty="0">
                          <a:latin typeface="Courier New" pitchFamily="49" charset="0"/>
                          <a:cs typeface="Courier New" pitchFamily="49" charset="0"/>
                        </a:rPr>
                        <a:t>] := true </a:t>
                      </a:r>
                      <a:endParaRPr lang="en-US" sz="2000"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while</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flag[1] = true { </a:t>
                      </a:r>
                      <a:endParaRPr lang="en-US" sz="2000"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if</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turn ≠ 0 { </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flag[0</a:t>
                      </a:r>
                      <a:r>
                        <a:rPr lang="en-US" sz="2000" dirty="0">
                          <a:latin typeface="Courier New" pitchFamily="49" charset="0"/>
                          <a:cs typeface="Courier New" pitchFamily="49" charset="0"/>
                        </a:rPr>
                        <a:t>] := false </a:t>
                      </a:r>
                      <a:endParaRPr lang="en-US" sz="2000"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while</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turn ≠ 0 { } </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flag[0</a:t>
                      </a:r>
                      <a:r>
                        <a:rPr lang="en-US" sz="2000" dirty="0">
                          <a:latin typeface="Courier New" pitchFamily="49" charset="0"/>
                          <a:cs typeface="Courier New" pitchFamily="49" charset="0"/>
                        </a:rPr>
                        <a:t>] := true </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 </a:t>
                      </a:r>
                    </a:p>
                    <a:p>
                      <a:r>
                        <a:rPr lang="en-US" sz="2000" dirty="0" smtClean="0">
                          <a:latin typeface="Courier New" pitchFamily="49" charset="0"/>
                          <a:cs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urier New" pitchFamily="49" charset="0"/>
                          <a:cs typeface="Courier New" pitchFamily="49" charset="0"/>
                        </a:rPr>
                        <a:t>// critica</a:t>
                      </a:r>
                      <a:r>
                        <a:rPr lang="en-US" sz="2000" baseline="0" dirty="0" smtClean="0">
                          <a:latin typeface="Courier New" pitchFamily="49" charset="0"/>
                          <a:cs typeface="Courier New" pitchFamily="49" charset="0"/>
                        </a:rPr>
                        <a:t>l section</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turn </a:t>
                      </a:r>
                      <a:r>
                        <a:rPr lang="en-US" sz="2000" dirty="0">
                          <a:latin typeface="Courier New" pitchFamily="49" charset="0"/>
                          <a:cs typeface="Courier New" pitchFamily="49" charset="0"/>
                        </a:rPr>
                        <a:t>:= 1 </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flag[0</a:t>
                      </a:r>
                      <a:r>
                        <a:rPr lang="en-US" sz="2000" dirty="0">
                          <a:latin typeface="Courier New" pitchFamily="49" charset="0"/>
                          <a:cs typeface="Courier New" pitchFamily="49" charset="0"/>
                        </a:rPr>
                        <a:t>] := </a:t>
                      </a:r>
                      <a:r>
                        <a:rPr lang="en-US" sz="2000" dirty="0" smtClean="0">
                          <a:latin typeface="Courier New" pitchFamily="49" charset="0"/>
                          <a:cs typeface="Courier New" pitchFamily="49" charset="0"/>
                        </a:rPr>
                        <a:t>false</a:t>
                      </a:r>
                      <a:endParaRPr lang="en-US" sz="2000" dirty="0">
                        <a:latin typeface="Courier New" pitchFamily="49" charset="0"/>
                        <a:cs typeface="Courier New" pitchFamily="49" charset="0"/>
                      </a:endParaRPr>
                    </a:p>
                  </a:txBody>
                  <a:tcPr anchor="ctr">
                    <a:lnL>
                      <a:noFill/>
                    </a:lnL>
                    <a:lnR>
                      <a:noFill/>
                    </a:lnR>
                    <a:lnT>
                      <a:noFill/>
                    </a:lnT>
                    <a:lnB>
                      <a:noFill/>
                    </a:lnB>
                  </a:tcPr>
                </a:tc>
                <a:tc>
                  <a:txBody>
                    <a:bodyPr/>
                    <a:lstStyle/>
                    <a:p>
                      <a:r>
                        <a:rPr lang="en-US" sz="2000" u="sng" dirty="0" smtClean="0">
                          <a:latin typeface="Courier New" pitchFamily="49" charset="0"/>
                          <a:cs typeface="Courier New" pitchFamily="49" charset="0"/>
                        </a:rPr>
                        <a:t>Process 1</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flag[1</a:t>
                      </a:r>
                      <a:r>
                        <a:rPr lang="en-US" sz="2000" dirty="0">
                          <a:latin typeface="Courier New" pitchFamily="49" charset="0"/>
                          <a:cs typeface="Courier New" pitchFamily="49" charset="0"/>
                        </a:rPr>
                        <a:t>] := true </a:t>
                      </a:r>
                      <a:endParaRPr lang="en-US" sz="2000"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while</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flag[0] = true { </a:t>
                      </a:r>
                      <a:endParaRPr lang="en-US" sz="2000" dirty="0" smtClean="0">
                        <a:latin typeface="Courier New" pitchFamily="49" charset="0"/>
                        <a:cs typeface="Courier New" pitchFamily="49" charset="0"/>
                      </a:endParaRPr>
                    </a:p>
                    <a:p>
                      <a:r>
                        <a:rPr lang="en-US" sz="2000" b="1" baseline="0" dirty="0" smtClean="0">
                          <a:latin typeface="Courier New" pitchFamily="49" charset="0"/>
                          <a:cs typeface="Courier New" pitchFamily="49" charset="0"/>
                        </a:rPr>
                        <a:t>  </a:t>
                      </a:r>
                      <a:r>
                        <a:rPr lang="en-US" sz="2000" b="1" dirty="0" smtClean="0">
                          <a:latin typeface="Courier New" pitchFamily="49" charset="0"/>
                          <a:cs typeface="Courier New" pitchFamily="49" charset="0"/>
                        </a:rPr>
                        <a:t>if</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turn ≠ 1 { </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a:t>
                      </a:r>
                      <a:r>
                        <a:rPr lang="en-US" sz="2000" baseline="0" dirty="0" smtClean="0">
                          <a:latin typeface="Courier New" pitchFamily="49" charset="0"/>
                          <a:cs typeface="Courier New" pitchFamily="49" charset="0"/>
                        </a:rPr>
                        <a:t>  </a:t>
                      </a:r>
                      <a:r>
                        <a:rPr lang="en-US" sz="2000" dirty="0" smtClean="0">
                          <a:latin typeface="Courier New" pitchFamily="49" charset="0"/>
                          <a:cs typeface="Courier New" pitchFamily="49" charset="0"/>
                        </a:rPr>
                        <a:t>flag[1</a:t>
                      </a:r>
                      <a:r>
                        <a:rPr lang="en-US" sz="2000" dirty="0">
                          <a:latin typeface="Courier New" pitchFamily="49" charset="0"/>
                          <a:cs typeface="Courier New" pitchFamily="49" charset="0"/>
                        </a:rPr>
                        <a:t>] := false </a:t>
                      </a:r>
                      <a:endParaRPr lang="en-US" sz="2000"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while</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turn ≠ 1 { } </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flag[1</a:t>
                      </a:r>
                      <a:r>
                        <a:rPr lang="en-US" sz="2000" dirty="0">
                          <a:latin typeface="Courier New" pitchFamily="49" charset="0"/>
                          <a:cs typeface="Courier New" pitchFamily="49" charset="0"/>
                        </a:rPr>
                        <a:t>] := true </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 </a:t>
                      </a:r>
                    </a:p>
                    <a:p>
                      <a:r>
                        <a:rPr lang="en-US" sz="2000" dirty="0" smtClean="0">
                          <a:latin typeface="Courier New" pitchFamily="49" charset="0"/>
                          <a:cs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urier New" pitchFamily="49" charset="0"/>
                          <a:cs typeface="Courier New" pitchFamily="49" charset="0"/>
                        </a:rPr>
                        <a:t>// critica</a:t>
                      </a:r>
                      <a:r>
                        <a:rPr lang="en-US" sz="2000" baseline="0" dirty="0" smtClean="0">
                          <a:latin typeface="Courier New" pitchFamily="49" charset="0"/>
                          <a:cs typeface="Courier New" pitchFamily="49" charset="0"/>
                        </a:rPr>
                        <a:t>l section</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turn </a:t>
                      </a:r>
                      <a:r>
                        <a:rPr lang="en-US" sz="2000" dirty="0">
                          <a:latin typeface="Courier New" pitchFamily="49" charset="0"/>
                          <a:cs typeface="Courier New" pitchFamily="49" charset="0"/>
                        </a:rPr>
                        <a:t>:= 0 </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flag[1</a:t>
                      </a:r>
                      <a:r>
                        <a:rPr lang="en-US" sz="2000" dirty="0">
                          <a:latin typeface="Courier New" pitchFamily="49" charset="0"/>
                          <a:cs typeface="Courier New" pitchFamily="49" charset="0"/>
                        </a:rPr>
                        <a:t>] := </a:t>
                      </a:r>
                      <a:r>
                        <a:rPr lang="en-US" sz="2000" dirty="0" smtClean="0">
                          <a:latin typeface="Courier New" pitchFamily="49" charset="0"/>
                          <a:cs typeface="Courier New" pitchFamily="49" charset="0"/>
                        </a:rPr>
                        <a:t>false</a:t>
                      </a:r>
                      <a:endParaRPr lang="en-US" sz="2000" dirty="0">
                        <a:latin typeface="Courier New" pitchFamily="49" charset="0"/>
                        <a:cs typeface="Courier New" pitchFamily="49" charset="0"/>
                      </a:endParaRPr>
                    </a:p>
                  </a:txBody>
                  <a:tcPr anchor="ctr">
                    <a:lnL>
                      <a:noFill/>
                    </a:lnL>
                    <a:lnR>
                      <a:noFill/>
                    </a:lnR>
                    <a:lnT>
                      <a:noFill/>
                    </a:lnT>
                    <a:lnB>
                      <a:noFill/>
                    </a:lnB>
                  </a:tcPr>
                </a:tc>
              </a:tr>
            </a:tbl>
          </a:graphicData>
        </a:graphic>
      </p:graphicFrame>
      <p:sp>
        <p:nvSpPr>
          <p:cNvPr id="19" name="Rounded Rectangle 18"/>
          <p:cNvSpPr/>
          <p:nvPr/>
        </p:nvSpPr>
        <p:spPr>
          <a:xfrm>
            <a:off x="381000" y="2343150"/>
            <a:ext cx="2514600" cy="30480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cxnSp>
        <p:nvCxnSpPr>
          <p:cNvPr id="16" name="Straight Arrow Connector 15"/>
          <p:cNvCxnSpPr/>
          <p:nvPr/>
        </p:nvCxnSpPr>
        <p:spPr>
          <a:xfrm>
            <a:off x="0" y="2487304"/>
            <a:ext cx="381000" cy="158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572000" y="2487304"/>
            <a:ext cx="381000" cy="158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029200" y="2343150"/>
            <a:ext cx="2514600" cy="30480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p:txBody>
          <a:bodyPr>
            <a:normAutofit fontScale="90000"/>
          </a:bodyPr>
          <a:lstStyle/>
          <a:p>
            <a:r>
              <a:rPr lang="en-US" dirty="0" smtClean="0"/>
              <a:t>Dekker’s Algorithm for Mutual Exclusion</a:t>
            </a:r>
            <a:endParaRPr lang="en-US" dirty="0"/>
          </a:p>
        </p:txBody>
      </p:sp>
      <p:sp>
        <p:nvSpPr>
          <p:cNvPr id="9" name="TextBox 8"/>
          <p:cNvSpPr txBox="1"/>
          <p:nvPr/>
        </p:nvSpPr>
        <p:spPr>
          <a:xfrm>
            <a:off x="1828800" y="6324600"/>
            <a:ext cx="5022529" cy="369332"/>
          </a:xfrm>
          <a:prstGeom prst="rect">
            <a:avLst/>
          </a:prstGeom>
          <a:noFill/>
        </p:spPr>
        <p:txBody>
          <a:bodyPr wrap="none" rtlCol="0">
            <a:spAutoFit/>
          </a:bodyPr>
          <a:lstStyle/>
          <a:p>
            <a:r>
              <a:rPr lang="en-US" b="1" dirty="0" smtClean="0"/>
              <a:t>Specification: mutual exclusion over critical section</a:t>
            </a:r>
            <a:endParaRPr lang="en-US" b="1" dirty="0"/>
          </a:p>
        </p:txBody>
      </p:sp>
    </p:spTree>
    <p:custDataLst>
      <p:tags r:id="rId1"/>
    </p:custDataLst>
  </p:cSld>
  <p:clrMapOvr>
    <a:masterClrMapping/>
  </p:clrMapOvr>
  <mc:AlternateContent xmlns:mc="http://schemas.openxmlformats.org/markup-compatibility/2006">
    <mc:Choice xmlns="" xmlns:p14="http://schemas.microsoft.com/office/powerpoint/2010/main" Requires="p14">
      <p:transition spd="slow" p14:dur="2000" advTm="101027"/>
    </mc:Choice>
    <mc:Fallback>
      <p:transition spd="slow" advTm="1010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1.48148E-6 L -3.33333E-6 0.04838 " pathEditMode="relative" rAng="0" ptsTypes="AA">
                                      <p:cBhvr>
                                        <p:cTn id="6" dur="2000" fill="hold"/>
                                        <p:tgtEl>
                                          <p:spTgt spid="16"/>
                                        </p:tgtEl>
                                        <p:attrNameLst>
                                          <p:attrName>ppt_x</p:attrName>
                                          <p:attrName>ppt_y</p:attrName>
                                        </p:attrNameLst>
                                      </p:cBhvr>
                                      <p:rCtr x="0" y="24"/>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1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3.33333E-6 0.04838 L -3.33333E-6 0.35949 " pathEditMode="relative" rAng="0" ptsTypes="AA">
                                      <p:cBhvr>
                                        <p:cTn id="13" dur="2000" fill="hold"/>
                                        <p:tgtEl>
                                          <p:spTgt spid="16"/>
                                        </p:tgtEl>
                                        <p:attrNameLst>
                                          <p:attrName>ppt_x</p:attrName>
                                          <p:attrName>ppt_y</p:attrName>
                                        </p:attrNameLst>
                                      </p:cBhvr>
                                      <p:rCtr x="0" y="156"/>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3.33333E-6 -1.48148E-6 L -3.33333E-6 0.04838 " pathEditMode="relative" rAng="0" ptsTypes="AA">
                                      <p:cBhvr>
                                        <p:cTn id="17" dur="2000" fill="hold"/>
                                        <p:tgtEl>
                                          <p:spTgt spid="17"/>
                                        </p:tgtEl>
                                        <p:attrNameLst>
                                          <p:attrName>ppt_x</p:attrName>
                                          <p:attrName>ppt_y</p:attrName>
                                        </p:attrNameLst>
                                      </p:cBhvr>
                                      <p:rCtr x="0" y="24"/>
                                    </p:animMotion>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3.33333E-6 0.04838 L -3.33333E-6 0.35949 " pathEditMode="relative" rAng="0" ptsTypes="AA">
                                      <p:cBhvr>
                                        <p:cTn id="24" dur="2000" fill="hold"/>
                                        <p:tgtEl>
                                          <p:spTgt spid="17"/>
                                        </p:tgtEl>
                                        <p:attrNameLst>
                                          <p:attrName>ppt_x</p:attrName>
                                          <p:attrName>ppt_y</p:attrName>
                                        </p:attrNameLst>
                                      </p:cBhvr>
                                      <p:rCtr x="0" y="1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 name="Group 5"/>
          <p:cNvGrpSpPr/>
          <p:nvPr/>
        </p:nvGrpSpPr>
        <p:grpSpPr>
          <a:xfrm>
            <a:off x="5334000" y="3082472"/>
            <a:ext cx="2057400" cy="458817"/>
            <a:chOff x="1143000" y="292100"/>
            <a:chExt cx="2057400" cy="458817"/>
          </a:xfrm>
        </p:grpSpPr>
        <p:sp>
          <p:nvSpPr>
            <p:cNvPr id="205" name="Rounded Rectangle 204"/>
            <p:cNvSpPr/>
            <p:nvPr/>
          </p:nvSpPr>
          <p:spPr>
            <a:xfrm>
              <a:off x="1143000" y="528967"/>
              <a:ext cx="20574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ounded Rectangle 205"/>
            <p:cNvSpPr/>
            <p:nvPr/>
          </p:nvSpPr>
          <p:spPr>
            <a:xfrm>
              <a:off x="11430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ounded Rectangle 206"/>
            <p:cNvSpPr/>
            <p:nvPr/>
          </p:nvSpPr>
          <p:spPr>
            <a:xfrm>
              <a:off x="1371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p:cNvSpPr/>
            <p:nvPr/>
          </p:nvSpPr>
          <p:spPr>
            <a:xfrm>
              <a:off x="29718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p:cNvSpPr/>
            <p:nvPr/>
          </p:nvSpPr>
          <p:spPr>
            <a:xfrm>
              <a:off x="2743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ounded Rectangle 209"/>
            <p:cNvSpPr/>
            <p:nvPr/>
          </p:nvSpPr>
          <p:spPr>
            <a:xfrm>
              <a:off x="1600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ounded Rectangle 210"/>
            <p:cNvSpPr/>
            <p:nvPr/>
          </p:nvSpPr>
          <p:spPr>
            <a:xfrm>
              <a:off x="2514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extBox 211"/>
            <p:cNvSpPr txBox="1"/>
            <p:nvPr/>
          </p:nvSpPr>
          <p:spPr>
            <a:xfrm>
              <a:off x="1981200" y="292100"/>
              <a:ext cx="439544" cy="381000"/>
            </a:xfrm>
            <a:prstGeom prst="rect">
              <a:avLst/>
            </a:prstGeom>
            <a:noFill/>
          </p:spPr>
          <p:txBody>
            <a:bodyPr wrap="none" rtlCol="0">
              <a:spAutoFit/>
            </a:bodyPr>
            <a:lstStyle/>
            <a:p>
              <a:r>
                <a:rPr lang="en-US" sz="2800" dirty="0" smtClean="0"/>
                <a:t>…</a:t>
              </a:r>
              <a:endParaRPr lang="en-US" sz="2800" dirty="0"/>
            </a:p>
          </p:txBody>
        </p:sp>
      </p:grpSp>
      <p:sp>
        <p:nvSpPr>
          <p:cNvPr id="213" name="Rounded Rectangle 212"/>
          <p:cNvSpPr/>
          <p:nvPr/>
        </p:nvSpPr>
        <p:spPr>
          <a:xfrm>
            <a:off x="3505200" y="2971800"/>
            <a:ext cx="914400" cy="914400"/>
          </a:xfrm>
          <a:prstGeom prst="roundRect">
            <a:avLst/>
          </a:prstGeom>
          <a:solidFill>
            <a:srgbClr val="6E97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P0</a:t>
            </a:r>
            <a:endParaRPr lang="en-US" sz="1400" dirty="0"/>
          </a:p>
        </p:txBody>
      </p:sp>
      <p:sp>
        <p:nvSpPr>
          <p:cNvPr id="214" name="Rounded Rectangle 213"/>
          <p:cNvSpPr/>
          <p:nvPr/>
        </p:nvSpPr>
        <p:spPr>
          <a:xfrm>
            <a:off x="8001000" y="3125817"/>
            <a:ext cx="914400" cy="2082800"/>
          </a:xfrm>
          <a:prstGeom prst="roundRect">
            <a:avLst/>
          </a:prstGeom>
          <a:solidFill>
            <a:srgbClr val="6E97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Main</a:t>
            </a:r>
          </a:p>
          <a:p>
            <a:pPr algn="ctr"/>
            <a:r>
              <a:rPr lang="en-US" sz="1400" dirty="0" smtClean="0"/>
              <a:t>Memory</a:t>
            </a:r>
            <a:endParaRPr lang="en-US" sz="1400" dirty="0"/>
          </a:p>
        </p:txBody>
      </p:sp>
      <p:cxnSp>
        <p:nvCxnSpPr>
          <p:cNvPr id="215" name="Curved Connector 214"/>
          <p:cNvCxnSpPr>
            <a:stCxn id="213" idx="3"/>
          </p:cNvCxnSpPr>
          <p:nvPr/>
        </p:nvCxnSpPr>
        <p:spPr>
          <a:xfrm>
            <a:off x="4419600" y="3429000"/>
            <a:ext cx="914400" cy="1314"/>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6" name="Curved Connector 215"/>
          <p:cNvCxnSpPr/>
          <p:nvPr/>
        </p:nvCxnSpPr>
        <p:spPr>
          <a:xfrm>
            <a:off x="7391400" y="3430314"/>
            <a:ext cx="609600" cy="455886"/>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grpSp>
        <p:nvGrpSpPr>
          <p:cNvPr id="217" name="Group 66"/>
          <p:cNvGrpSpPr/>
          <p:nvPr/>
        </p:nvGrpSpPr>
        <p:grpSpPr>
          <a:xfrm>
            <a:off x="5334000" y="4530272"/>
            <a:ext cx="2057400" cy="458817"/>
            <a:chOff x="1143000" y="292100"/>
            <a:chExt cx="2057400" cy="458817"/>
          </a:xfrm>
        </p:grpSpPr>
        <p:sp>
          <p:nvSpPr>
            <p:cNvPr id="218" name="Rounded Rectangle 217"/>
            <p:cNvSpPr/>
            <p:nvPr/>
          </p:nvSpPr>
          <p:spPr>
            <a:xfrm>
              <a:off x="1143000" y="528967"/>
              <a:ext cx="20574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11430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ounded Rectangle 219"/>
            <p:cNvSpPr/>
            <p:nvPr/>
          </p:nvSpPr>
          <p:spPr>
            <a:xfrm>
              <a:off x="1371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ounded Rectangle 220"/>
            <p:cNvSpPr/>
            <p:nvPr/>
          </p:nvSpPr>
          <p:spPr>
            <a:xfrm>
              <a:off x="29718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ounded Rectangle 221"/>
            <p:cNvSpPr/>
            <p:nvPr/>
          </p:nvSpPr>
          <p:spPr>
            <a:xfrm>
              <a:off x="2743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ounded Rectangle 222"/>
            <p:cNvSpPr/>
            <p:nvPr/>
          </p:nvSpPr>
          <p:spPr>
            <a:xfrm>
              <a:off x="1600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ounded Rectangle 223"/>
            <p:cNvSpPr/>
            <p:nvPr/>
          </p:nvSpPr>
          <p:spPr>
            <a:xfrm>
              <a:off x="2514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Box 224"/>
            <p:cNvSpPr txBox="1"/>
            <p:nvPr/>
          </p:nvSpPr>
          <p:spPr>
            <a:xfrm>
              <a:off x="1981200" y="292100"/>
              <a:ext cx="439544" cy="381000"/>
            </a:xfrm>
            <a:prstGeom prst="rect">
              <a:avLst/>
            </a:prstGeom>
            <a:noFill/>
          </p:spPr>
          <p:txBody>
            <a:bodyPr wrap="none" rtlCol="0">
              <a:spAutoFit/>
            </a:bodyPr>
            <a:lstStyle/>
            <a:p>
              <a:r>
                <a:rPr lang="en-US" sz="2800" dirty="0" smtClean="0"/>
                <a:t>…</a:t>
              </a:r>
              <a:endParaRPr lang="en-US" sz="2800" dirty="0"/>
            </a:p>
          </p:txBody>
        </p:sp>
      </p:grpSp>
      <p:sp>
        <p:nvSpPr>
          <p:cNvPr id="226" name="Rounded Rectangle 225"/>
          <p:cNvSpPr/>
          <p:nvPr/>
        </p:nvSpPr>
        <p:spPr>
          <a:xfrm>
            <a:off x="3505200" y="4419600"/>
            <a:ext cx="914400" cy="914400"/>
          </a:xfrm>
          <a:prstGeom prst="roundRect">
            <a:avLst/>
          </a:prstGeom>
          <a:solidFill>
            <a:srgbClr val="6E97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P1</a:t>
            </a:r>
            <a:endParaRPr lang="en-US" sz="1400" dirty="0"/>
          </a:p>
        </p:txBody>
      </p:sp>
      <p:cxnSp>
        <p:nvCxnSpPr>
          <p:cNvPr id="227" name="Curved Connector 226"/>
          <p:cNvCxnSpPr>
            <a:stCxn id="226" idx="3"/>
          </p:cNvCxnSpPr>
          <p:nvPr/>
        </p:nvCxnSpPr>
        <p:spPr>
          <a:xfrm>
            <a:off x="4419600" y="4876800"/>
            <a:ext cx="914400" cy="1314"/>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8" name="Curved Connector 227"/>
          <p:cNvCxnSpPr/>
          <p:nvPr/>
        </p:nvCxnSpPr>
        <p:spPr>
          <a:xfrm flipV="1">
            <a:off x="7391400" y="4572000"/>
            <a:ext cx="609600" cy="306116"/>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grpSp>
        <p:nvGrpSpPr>
          <p:cNvPr id="229" name="Group 5"/>
          <p:cNvGrpSpPr/>
          <p:nvPr/>
        </p:nvGrpSpPr>
        <p:grpSpPr>
          <a:xfrm>
            <a:off x="5334000" y="3352800"/>
            <a:ext cx="2057400" cy="458817"/>
            <a:chOff x="1143000" y="292100"/>
            <a:chExt cx="2057400" cy="458817"/>
          </a:xfrm>
        </p:grpSpPr>
        <p:sp>
          <p:nvSpPr>
            <p:cNvPr id="230" name="Rounded Rectangle 229"/>
            <p:cNvSpPr/>
            <p:nvPr/>
          </p:nvSpPr>
          <p:spPr>
            <a:xfrm>
              <a:off x="1143000" y="528967"/>
              <a:ext cx="20574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ounded Rectangle 230"/>
            <p:cNvSpPr/>
            <p:nvPr/>
          </p:nvSpPr>
          <p:spPr>
            <a:xfrm>
              <a:off x="11430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ounded Rectangle 231"/>
            <p:cNvSpPr/>
            <p:nvPr/>
          </p:nvSpPr>
          <p:spPr>
            <a:xfrm>
              <a:off x="1371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ounded Rectangle 232"/>
            <p:cNvSpPr/>
            <p:nvPr/>
          </p:nvSpPr>
          <p:spPr>
            <a:xfrm>
              <a:off x="29718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ounded Rectangle 233"/>
            <p:cNvSpPr/>
            <p:nvPr/>
          </p:nvSpPr>
          <p:spPr>
            <a:xfrm>
              <a:off x="2743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ounded Rectangle 234"/>
            <p:cNvSpPr/>
            <p:nvPr/>
          </p:nvSpPr>
          <p:spPr>
            <a:xfrm>
              <a:off x="1600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ounded Rectangle 235"/>
            <p:cNvSpPr/>
            <p:nvPr/>
          </p:nvSpPr>
          <p:spPr>
            <a:xfrm>
              <a:off x="2514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1981200" y="292100"/>
              <a:ext cx="439544" cy="381000"/>
            </a:xfrm>
            <a:prstGeom prst="rect">
              <a:avLst/>
            </a:prstGeom>
            <a:noFill/>
          </p:spPr>
          <p:txBody>
            <a:bodyPr wrap="none" rtlCol="0">
              <a:spAutoFit/>
            </a:bodyPr>
            <a:lstStyle/>
            <a:p>
              <a:r>
                <a:rPr lang="en-US" sz="2800" dirty="0" smtClean="0"/>
                <a:t>…</a:t>
              </a:r>
              <a:endParaRPr lang="en-US" sz="2800" dirty="0"/>
            </a:p>
          </p:txBody>
        </p:sp>
      </p:grpSp>
      <p:cxnSp>
        <p:nvCxnSpPr>
          <p:cNvPr id="238" name="Curved Connector 237"/>
          <p:cNvCxnSpPr/>
          <p:nvPr/>
        </p:nvCxnSpPr>
        <p:spPr>
          <a:xfrm>
            <a:off x="4419600" y="3699328"/>
            <a:ext cx="914400" cy="1314"/>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9" name="Curved Connector 238"/>
          <p:cNvCxnSpPr>
            <a:endCxn id="214" idx="1"/>
          </p:cNvCxnSpPr>
          <p:nvPr/>
        </p:nvCxnSpPr>
        <p:spPr>
          <a:xfrm>
            <a:off x="7391400" y="3700642"/>
            <a:ext cx="609600" cy="466575"/>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grpSp>
        <p:nvGrpSpPr>
          <p:cNvPr id="240" name="Group 5"/>
          <p:cNvGrpSpPr/>
          <p:nvPr/>
        </p:nvGrpSpPr>
        <p:grpSpPr>
          <a:xfrm>
            <a:off x="5334000" y="2819400"/>
            <a:ext cx="2057400" cy="458817"/>
            <a:chOff x="1143000" y="292100"/>
            <a:chExt cx="2057400" cy="458817"/>
          </a:xfrm>
        </p:grpSpPr>
        <p:sp>
          <p:nvSpPr>
            <p:cNvPr id="241" name="Rounded Rectangle 240"/>
            <p:cNvSpPr/>
            <p:nvPr/>
          </p:nvSpPr>
          <p:spPr>
            <a:xfrm>
              <a:off x="1143000" y="528967"/>
              <a:ext cx="20574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ounded Rectangle 241"/>
            <p:cNvSpPr/>
            <p:nvPr/>
          </p:nvSpPr>
          <p:spPr>
            <a:xfrm>
              <a:off x="11430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ounded Rectangle 242"/>
            <p:cNvSpPr/>
            <p:nvPr/>
          </p:nvSpPr>
          <p:spPr>
            <a:xfrm>
              <a:off x="1371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ounded Rectangle 243"/>
            <p:cNvSpPr/>
            <p:nvPr/>
          </p:nvSpPr>
          <p:spPr>
            <a:xfrm>
              <a:off x="29718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ounded Rectangle 244"/>
            <p:cNvSpPr/>
            <p:nvPr/>
          </p:nvSpPr>
          <p:spPr>
            <a:xfrm>
              <a:off x="2743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ounded Rectangle 245"/>
            <p:cNvSpPr/>
            <p:nvPr/>
          </p:nvSpPr>
          <p:spPr>
            <a:xfrm>
              <a:off x="1600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ounded Rectangle 246"/>
            <p:cNvSpPr/>
            <p:nvPr/>
          </p:nvSpPr>
          <p:spPr>
            <a:xfrm>
              <a:off x="2514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TextBox 247"/>
            <p:cNvSpPr txBox="1"/>
            <p:nvPr/>
          </p:nvSpPr>
          <p:spPr>
            <a:xfrm>
              <a:off x="1981200" y="292100"/>
              <a:ext cx="439544" cy="381000"/>
            </a:xfrm>
            <a:prstGeom prst="rect">
              <a:avLst/>
            </a:prstGeom>
            <a:noFill/>
          </p:spPr>
          <p:txBody>
            <a:bodyPr wrap="none" rtlCol="0">
              <a:spAutoFit/>
            </a:bodyPr>
            <a:lstStyle/>
            <a:p>
              <a:r>
                <a:rPr lang="en-US" sz="2800" dirty="0" smtClean="0"/>
                <a:t>…</a:t>
              </a:r>
              <a:endParaRPr lang="en-US" sz="2800" dirty="0"/>
            </a:p>
          </p:txBody>
        </p:sp>
      </p:grpSp>
      <p:cxnSp>
        <p:nvCxnSpPr>
          <p:cNvPr id="249" name="Curved Connector 248"/>
          <p:cNvCxnSpPr/>
          <p:nvPr/>
        </p:nvCxnSpPr>
        <p:spPr>
          <a:xfrm>
            <a:off x="4419600" y="3162300"/>
            <a:ext cx="914400" cy="1314"/>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50" name="Curved Connector 249"/>
          <p:cNvCxnSpPr/>
          <p:nvPr/>
        </p:nvCxnSpPr>
        <p:spPr>
          <a:xfrm>
            <a:off x="7391400" y="3167242"/>
            <a:ext cx="609600" cy="490358"/>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grpSp>
        <p:nvGrpSpPr>
          <p:cNvPr id="251" name="Group 66"/>
          <p:cNvGrpSpPr/>
          <p:nvPr/>
        </p:nvGrpSpPr>
        <p:grpSpPr>
          <a:xfrm>
            <a:off x="5334000" y="4267200"/>
            <a:ext cx="2057400" cy="458817"/>
            <a:chOff x="1143000" y="292100"/>
            <a:chExt cx="2057400" cy="458817"/>
          </a:xfrm>
        </p:grpSpPr>
        <p:sp>
          <p:nvSpPr>
            <p:cNvPr id="252" name="Rounded Rectangle 251"/>
            <p:cNvSpPr/>
            <p:nvPr/>
          </p:nvSpPr>
          <p:spPr>
            <a:xfrm>
              <a:off x="1143000" y="528967"/>
              <a:ext cx="20574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ounded Rectangle 252"/>
            <p:cNvSpPr/>
            <p:nvPr/>
          </p:nvSpPr>
          <p:spPr>
            <a:xfrm>
              <a:off x="11430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ounded Rectangle 253"/>
            <p:cNvSpPr/>
            <p:nvPr/>
          </p:nvSpPr>
          <p:spPr>
            <a:xfrm>
              <a:off x="1371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ounded Rectangle 254"/>
            <p:cNvSpPr/>
            <p:nvPr/>
          </p:nvSpPr>
          <p:spPr>
            <a:xfrm>
              <a:off x="29718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ounded Rectangle 255"/>
            <p:cNvSpPr/>
            <p:nvPr/>
          </p:nvSpPr>
          <p:spPr>
            <a:xfrm>
              <a:off x="2743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ounded Rectangle 256"/>
            <p:cNvSpPr/>
            <p:nvPr/>
          </p:nvSpPr>
          <p:spPr>
            <a:xfrm>
              <a:off x="1600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ounded Rectangle 257"/>
            <p:cNvSpPr/>
            <p:nvPr/>
          </p:nvSpPr>
          <p:spPr>
            <a:xfrm>
              <a:off x="2514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TextBox 258"/>
            <p:cNvSpPr txBox="1"/>
            <p:nvPr/>
          </p:nvSpPr>
          <p:spPr>
            <a:xfrm>
              <a:off x="1981200" y="292100"/>
              <a:ext cx="439544" cy="381000"/>
            </a:xfrm>
            <a:prstGeom prst="rect">
              <a:avLst/>
            </a:prstGeom>
            <a:noFill/>
          </p:spPr>
          <p:txBody>
            <a:bodyPr wrap="none" rtlCol="0">
              <a:spAutoFit/>
            </a:bodyPr>
            <a:lstStyle/>
            <a:p>
              <a:r>
                <a:rPr lang="en-US" sz="2800" dirty="0" smtClean="0"/>
                <a:t>…</a:t>
              </a:r>
              <a:endParaRPr lang="en-US" sz="2800" dirty="0"/>
            </a:p>
          </p:txBody>
        </p:sp>
      </p:grpSp>
      <p:cxnSp>
        <p:nvCxnSpPr>
          <p:cNvPr id="260" name="Curved Connector 259"/>
          <p:cNvCxnSpPr/>
          <p:nvPr/>
        </p:nvCxnSpPr>
        <p:spPr>
          <a:xfrm flipV="1">
            <a:off x="7391400" y="4343400"/>
            <a:ext cx="609600" cy="271643"/>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grpSp>
        <p:nvGrpSpPr>
          <p:cNvPr id="261" name="Group 66"/>
          <p:cNvGrpSpPr/>
          <p:nvPr/>
        </p:nvGrpSpPr>
        <p:grpSpPr>
          <a:xfrm>
            <a:off x="5334000" y="4800600"/>
            <a:ext cx="2057400" cy="458817"/>
            <a:chOff x="1143000" y="292100"/>
            <a:chExt cx="2057400" cy="458817"/>
          </a:xfrm>
        </p:grpSpPr>
        <p:sp>
          <p:nvSpPr>
            <p:cNvPr id="262" name="Rounded Rectangle 261"/>
            <p:cNvSpPr/>
            <p:nvPr/>
          </p:nvSpPr>
          <p:spPr>
            <a:xfrm>
              <a:off x="1143000" y="528967"/>
              <a:ext cx="20574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ounded Rectangle 262"/>
            <p:cNvSpPr/>
            <p:nvPr/>
          </p:nvSpPr>
          <p:spPr>
            <a:xfrm>
              <a:off x="11430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ounded Rectangle 263"/>
            <p:cNvSpPr/>
            <p:nvPr/>
          </p:nvSpPr>
          <p:spPr>
            <a:xfrm>
              <a:off x="1371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ounded Rectangle 264"/>
            <p:cNvSpPr/>
            <p:nvPr/>
          </p:nvSpPr>
          <p:spPr>
            <a:xfrm>
              <a:off x="29718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ounded Rectangle 265"/>
            <p:cNvSpPr/>
            <p:nvPr/>
          </p:nvSpPr>
          <p:spPr>
            <a:xfrm>
              <a:off x="2743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ounded Rectangle 266"/>
            <p:cNvSpPr/>
            <p:nvPr/>
          </p:nvSpPr>
          <p:spPr>
            <a:xfrm>
              <a:off x="16002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ounded Rectangle 267"/>
            <p:cNvSpPr/>
            <p:nvPr/>
          </p:nvSpPr>
          <p:spPr>
            <a:xfrm>
              <a:off x="2514600" y="528967"/>
              <a:ext cx="228600" cy="221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TextBox 268"/>
            <p:cNvSpPr txBox="1"/>
            <p:nvPr/>
          </p:nvSpPr>
          <p:spPr>
            <a:xfrm>
              <a:off x="1981200" y="292100"/>
              <a:ext cx="439544" cy="381000"/>
            </a:xfrm>
            <a:prstGeom prst="rect">
              <a:avLst/>
            </a:prstGeom>
            <a:noFill/>
          </p:spPr>
          <p:txBody>
            <a:bodyPr wrap="none" rtlCol="0">
              <a:spAutoFit/>
            </a:bodyPr>
            <a:lstStyle/>
            <a:p>
              <a:r>
                <a:rPr lang="en-US" sz="2800" dirty="0" smtClean="0"/>
                <a:t>…</a:t>
              </a:r>
              <a:endParaRPr lang="en-US" sz="2800" dirty="0"/>
            </a:p>
          </p:txBody>
        </p:sp>
      </p:grpSp>
      <p:cxnSp>
        <p:nvCxnSpPr>
          <p:cNvPr id="270" name="Curved Connector 269"/>
          <p:cNvCxnSpPr/>
          <p:nvPr/>
        </p:nvCxnSpPr>
        <p:spPr>
          <a:xfrm>
            <a:off x="4419600" y="5147128"/>
            <a:ext cx="914400" cy="1314"/>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71" name="Curved Connector 270"/>
          <p:cNvCxnSpPr/>
          <p:nvPr/>
        </p:nvCxnSpPr>
        <p:spPr>
          <a:xfrm flipV="1">
            <a:off x="7391400" y="4842328"/>
            <a:ext cx="609600" cy="306116"/>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2" name="TextBox 271"/>
          <p:cNvSpPr txBox="1"/>
          <p:nvPr/>
        </p:nvSpPr>
        <p:spPr>
          <a:xfrm>
            <a:off x="4800600" y="2895600"/>
            <a:ext cx="311304" cy="369332"/>
          </a:xfrm>
          <a:prstGeom prst="rect">
            <a:avLst/>
          </a:prstGeom>
          <a:noFill/>
        </p:spPr>
        <p:txBody>
          <a:bodyPr wrap="none" rtlCol="0">
            <a:spAutoFit/>
          </a:bodyPr>
          <a:lstStyle/>
          <a:p>
            <a:r>
              <a:rPr lang="en-US" dirty="0" smtClean="0"/>
              <a:t>X</a:t>
            </a:r>
            <a:endParaRPr lang="en-US" dirty="0"/>
          </a:p>
        </p:txBody>
      </p:sp>
      <p:sp>
        <p:nvSpPr>
          <p:cNvPr id="273" name="TextBox 272"/>
          <p:cNvSpPr txBox="1"/>
          <p:nvPr/>
        </p:nvSpPr>
        <p:spPr>
          <a:xfrm>
            <a:off x="4800600" y="3135868"/>
            <a:ext cx="311304" cy="369332"/>
          </a:xfrm>
          <a:prstGeom prst="rect">
            <a:avLst/>
          </a:prstGeom>
          <a:noFill/>
        </p:spPr>
        <p:txBody>
          <a:bodyPr wrap="none" rtlCol="0">
            <a:spAutoFit/>
          </a:bodyPr>
          <a:lstStyle/>
          <a:p>
            <a:r>
              <a:rPr lang="en-US" dirty="0" smtClean="0"/>
              <a:t>Y</a:t>
            </a:r>
            <a:endParaRPr lang="en-US" dirty="0"/>
          </a:p>
        </p:txBody>
      </p:sp>
      <p:sp>
        <p:nvSpPr>
          <p:cNvPr id="274" name="TextBox 273"/>
          <p:cNvSpPr txBox="1"/>
          <p:nvPr/>
        </p:nvSpPr>
        <p:spPr>
          <a:xfrm>
            <a:off x="4800600" y="3411640"/>
            <a:ext cx="300082" cy="369332"/>
          </a:xfrm>
          <a:prstGeom prst="rect">
            <a:avLst/>
          </a:prstGeom>
          <a:noFill/>
        </p:spPr>
        <p:txBody>
          <a:bodyPr wrap="none" rtlCol="0">
            <a:spAutoFit/>
          </a:bodyPr>
          <a:lstStyle/>
          <a:p>
            <a:r>
              <a:rPr lang="en-US" dirty="0" smtClean="0"/>
              <a:t>Z</a:t>
            </a:r>
            <a:endParaRPr lang="en-US" dirty="0"/>
          </a:p>
        </p:txBody>
      </p:sp>
      <p:sp>
        <p:nvSpPr>
          <p:cNvPr id="275" name="TextBox 274"/>
          <p:cNvSpPr txBox="1"/>
          <p:nvPr/>
        </p:nvSpPr>
        <p:spPr>
          <a:xfrm>
            <a:off x="4800600" y="4328886"/>
            <a:ext cx="311304" cy="369332"/>
          </a:xfrm>
          <a:prstGeom prst="rect">
            <a:avLst/>
          </a:prstGeom>
          <a:noFill/>
        </p:spPr>
        <p:txBody>
          <a:bodyPr wrap="none" rtlCol="0">
            <a:spAutoFit/>
          </a:bodyPr>
          <a:lstStyle/>
          <a:p>
            <a:r>
              <a:rPr lang="en-US" dirty="0" smtClean="0"/>
              <a:t>X</a:t>
            </a:r>
            <a:endParaRPr lang="en-US" dirty="0"/>
          </a:p>
        </p:txBody>
      </p:sp>
      <p:sp>
        <p:nvSpPr>
          <p:cNvPr id="276" name="TextBox 275"/>
          <p:cNvSpPr txBox="1"/>
          <p:nvPr/>
        </p:nvSpPr>
        <p:spPr>
          <a:xfrm>
            <a:off x="4800600" y="4598182"/>
            <a:ext cx="311304" cy="369332"/>
          </a:xfrm>
          <a:prstGeom prst="rect">
            <a:avLst/>
          </a:prstGeom>
          <a:noFill/>
        </p:spPr>
        <p:txBody>
          <a:bodyPr wrap="none" rtlCol="0">
            <a:spAutoFit/>
          </a:bodyPr>
          <a:lstStyle/>
          <a:p>
            <a:r>
              <a:rPr lang="en-US" dirty="0" smtClean="0"/>
              <a:t>Y</a:t>
            </a:r>
            <a:endParaRPr lang="en-US" dirty="0"/>
          </a:p>
        </p:txBody>
      </p:sp>
      <p:sp>
        <p:nvSpPr>
          <p:cNvPr id="277" name="TextBox 276"/>
          <p:cNvSpPr txBox="1"/>
          <p:nvPr/>
        </p:nvSpPr>
        <p:spPr>
          <a:xfrm>
            <a:off x="4800600" y="4873954"/>
            <a:ext cx="300082" cy="369332"/>
          </a:xfrm>
          <a:prstGeom prst="rect">
            <a:avLst/>
          </a:prstGeom>
          <a:noFill/>
        </p:spPr>
        <p:txBody>
          <a:bodyPr wrap="none" rtlCol="0">
            <a:spAutoFit/>
          </a:bodyPr>
          <a:lstStyle/>
          <a:p>
            <a:r>
              <a:rPr lang="en-US" dirty="0" smtClean="0"/>
              <a:t>Z</a:t>
            </a:r>
            <a:endParaRPr lang="en-US" dirty="0"/>
          </a:p>
        </p:txBody>
      </p:sp>
      <p:cxnSp>
        <p:nvCxnSpPr>
          <p:cNvPr id="278" name="Shape 37"/>
          <p:cNvCxnSpPr/>
          <p:nvPr/>
        </p:nvCxnSpPr>
        <p:spPr>
          <a:xfrm rot="16200000" flipV="1">
            <a:off x="6133292" y="800909"/>
            <a:ext cx="154017" cy="4495800"/>
          </a:xfrm>
          <a:prstGeom prst="curvedConnector3">
            <a:avLst>
              <a:gd name="adj1" fmla="val 248425"/>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79" name="Curved Connector 278"/>
          <p:cNvCxnSpPr/>
          <p:nvPr/>
        </p:nvCxnSpPr>
        <p:spPr>
          <a:xfrm rot="5400000">
            <a:off x="6147609" y="3023408"/>
            <a:ext cx="125383" cy="4495800"/>
          </a:xfrm>
          <a:prstGeom prst="curvedConnector3">
            <a:avLst>
              <a:gd name="adj1" fmla="val 28232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0" name="Shape 113"/>
          <p:cNvCxnSpPr>
            <a:endCxn id="213" idx="2"/>
          </p:cNvCxnSpPr>
          <p:nvPr/>
        </p:nvCxnSpPr>
        <p:spPr>
          <a:xfrm rot="5400000">
            <a:off x="4668059" y="3105958"/>
            <a:ext cx="74583" cy="1485900"/>
          </a:xfrm>
          <a:prstGeom prst="curvedConnector3">
            <a:avLst>
              <a:gd name="adj1" fmla="val 406504"/>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1" name="Shape 114"/>
          <p:cNvCxnSpPr>
            <a:endCxn id="226" idx="0"/>
          </p:cNvCxnSpPr>
          <p:nvPr/>
        </p:nvCxnSpPr>
        <p:spPr>
          <a:xfrm rot="16200000" flipV="1">
            <a:off x="4663117" y="3718884"/>
            <a:ext cx="84467" cy="1485900"/>
          </a:xfrm>
          <a:prstGeom prst="curvedConnector3">
            <a:avLst>
              <a:gd name="adj1" fmla="val 370638"/>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94" name="Curved Connector 293"/>
          <p:cNvCxnSpPr/>
          <p:nvPr/>
        </p:nvCxnSpPr>
        <p:spPr>
          <a:xfrm>
            <a:off x="4419600" y="4613728"/>
            <a:ext cx="914400" cy="1314"/>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96" name="Rounded Rectangle 295"/>
          <p:cNvSpPr/>
          <p:nvPr/>
        </p:nvSpPr>
        <p:spPr>
          <a:xfrm>
            <a:off x="4495800" y="3048000"/>
            <a:ext cx="228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98" name="Rounded Rectangle 297"/>
          <p:cNvSpPr/>
          <p:nvPr/>
        </p:nvSpPr>
        <p:spPr>
          <a:xfrm>
            <a:off x="4495800" y="3048000"/>
            <a:ext cx="228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99" name="Rounded Rectangle 298"/>
          <p:cNvSpPr/>
          <p:nvPr/>
        </p:nvSpPr>
        <p:spPr>
          <a:xfrm>
            <a:off x="4495800" y="3048000"/>
            <a:ext cx="228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 name="Title 1"/>
          <p:cNvSpPr>
            <a:spLocks noGrp="1"/>
          </p:cNvSpPr>
          <p:nvPr>
            <p:ph type="title"/>
          </p:nvPr>
        </p:nvSpPr>
        <p:spPr/>
        <p:txBody>
          <a:bodyPr/>
          <a:lstStyle/>
          <a:p>
            <a:r>
              <a:rPr lang="en-US" dirty="0" smtClean="0"/>
              <a:t>Store Buffer Based Models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
        <p:nvSpPr>
          <p:cNvPr id="103" name="Content Placeholder 102"/>
          <p:cNvSpPr>
            <a:spLocks noGrp="1"/>
          </p:cNvSpPr>
          <p:nvPr>
            <p:ph sz="quarter" idx="1"/>
          </p:nvPr>
        </p:nvSpPr>
        <p:spPr>
          <a:xfrm>
            <a:off x="76200" y="1600200"/>
            <a:ext cx="3276600" cy="5257800"/>
          </a:xfrm>
        </p:spPr>
        <p:txBody>
          <a:bodyPr>
            <a:normAutofit lnSpcReduction="10000"/>
          </a:bodyPr>
          <a:lstStyle/>
          <a:p>
            <a:r>
              <a:rPr lang="en-US" dirty="0" smtClean="0"/>
              <a:t>TSO &amp; PSO</a:t>
            </a:r>
          </a:p>
          <a:p>
            <a:pPr lvl="1"/>
            <a:r>
              <a:rPr lang="en-US" dirty="0" smtClean="0"/>
              <a:t>x86 ~ TSO</a:t>
            </a:r>
          </a:p>
          <a:p>
            <a:pPr lvl="1"/>
            <a:endParaRPr lang="en-US" dirty="0" smtClean="0"/>
          </a:p>
          <a:p>
            <a:r>
              <a:rPr lang="en-US" dirty="0" smtClean="0"/>
              <a:t>Memory Fences</a:t>
            </a:r>
          </a:p>
          <a:p>
            <a:pPr lvl="1"/>
            <a:r>
              <a:rPr lang="en-US" dirty="0" smtClean="0"/>
              <a:t>Restore order</a:t>
            </a:r>
          </a:p>
          <a:p>
            <a:pPr lvl="1"/>
            <a:endParaRPr lang="en-US" dirty="0" smtClean="0"/>
          </a:p>
          <a:p>
            <a:pPr lvl="1"/>
            <a:r>
              <a:rPr lang="en-US" i="1" dirty="0" smtClean="0"/>
              <a:t>Every store before the fence becomes globally visible before anything after the fence executes</a:t>
            </a:r>
          </a:p>
        </p:txBody>
      </p:sp>
      <p:grpSp>
        <p:nvGrpSpPr>
          <p:cNvPr id="282" name="Group 89"/>
          <p:cNvGrpSpPr/>
          <p:nvPr/>
        </p:nvGrpSpPr>
        <p:grpSpPr>
          <a:xfrm>
            <a:off x="4457700" y="2184070"/>
            <a:ext cx="873957" cy="515196"/>
            <a:chOff x="2857500" y="1955470"/>
            <a:chExt cx="873957" cy="515196"/>
          </a:xfrm>
        </p:grpSpPr>
        <p:sp>
          <p:nvSpPr>
            <p:cNvPr id="283" name="TextBox 282"/>
            <p:cNvSpPr txBox="1"/>
            <p:nvPr/>
          </p:nvSpPr>
          <p:spPr>
            <a:xfrm>
              <a:off x="2857500" y="1955470"/>
              <a:ext cx="873957" cy="369332"/>
            </a:xfrm>
            <a:prstGeom prst="rect">
              <a:avLst/>
            </a:prstGeom>
            <a:noFill/>
          </p:spPr>
          <p:txBody>
            <a:bodyPr wrap="none" rtlCol="0">
              <a:spAutoFit/>
            </a:bodyPr>
            <a:lstStyle/>
            <a:p>
              <a:r>
                <a:rPr lang="en-US" b="1" dirty="0" smtClean="0">
                  <a:latin typeface="Courier New" pitchFamily="49" charset="0"/>
                  <a:cs typeface="Courier New" pitchFamily="49" charset="0"/>
                </a:rPr>
                <a:t>store</a:t>
              </a:r>
              <a:endParaRPr lang="en-US" b="1" dirty="0">
                <a:latin typeface="Courier New" pitchFamily="49" charset="0"/>
                <a:cs typeface="Courier New" pitchFamily="49" charset="0"/>
              </a:endParaRPr>
            </a:p>
          </p:txBody>
        </p:sp>
        <p:sp>
          <p:nvSpPr>
            <p:cNvPr id="284" name="Right Arrow 283"/>
            <p:cNvSpPr/>
            <p:nvPr/>
          </p:nvSpPr>
          <p:spPr>
            <a:xfrm>
              <a:off x="2857500" y="2286000"/>
              <a:ext cx="697627"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0" name="Group 299"/>
          <p:cNvGrpSpPr/>
          <p:nvPr/>
        </p:nvGrpSpPr>
        <p:grpSpPr>
          <a:xfrm>
            <a:off x="7418218" y="2184070"/>
            <a:ext cx="887582" cy="515196"/>
            <a:chOff x="7418218" y="2184070"/>
            <a:chExt cx="887582" cy="515196"/>
          </a:xfrm>
        </p:grpSpPr>
        <p:sp>
          <p:nvSpPr>
            <p:cNvPr id="286" name="TextBox 285"/>
            <p:cNvSpPr txBox="1"/>
            <p:nvPr/>
          </p:nvSpPr>
          <p:spPr>
            <a:xfrm>
              <a:off x="7431843" y="2184070"/>
              <a:ext cx="873957" cy="369332"/>
            </a:xfrm>
            <a:prstGeom prst="rect">
              <a:avLst/>
            </a:prstGeom>
            <a:noFill/>
          </p:spPr>
          <p:txBody>
            <a:bodyPr wrap="none" rtlCol="0">
              <a:spAutoFit/>
            </a:bodyPr>
            <a:lstStyle/>
            <a:p>
              <a:r>
                <a:rPr lang="en-US" b="1" dirty="0" smtClean="0">
                  <a:latin typeface="Courier New" pitchFamily="49" charset="0"/>
                  <a:cs typeface="Courier New" pitchFamily="49" charset="0"/>
                </a:rPr>
                <a:t>flush</a:t>
              </a:r>
              <a:endParaRPr lang="en-US" b="1" dirty="0">
                <a:latin typeface="Courier New" pitchFamily="49" charset="0"/>
                <a:cs typeface="Courier New" pitchFamily="49" charset="0"/>
              </a:endParaRPr>
            </a:p>
          </p:txBody>
        </p:sp>
        <p:sp>
          <p:nvSpPr>
            <p:cNvPr id="287" name="Right Arrow 286"/>
            <p:cNvSpPr/>
            <p:nvPr/>
          </p:nvSpPr>
          <p:spPr>
            <a:xfrm>
              <a:off x="7418218" y="2514600"/>
              <a:ext cx="697627" cy="184666"/>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8" name="Group 91"/>
          <p:cNvGrpSpPr/>
          <p:nvPr/>
        </p:nvGrpSpPr>
        <p:grpSpPr>
          <a:xfrm>
            <a:off x="5833967" y="5835134"/>
            <a:ext cx="776174" cy="489466"/>
            <a:chOff x="4233767" y="5606534"/>
            <a:chExt cx="776174" cy="489466"/>
          </a:xfrm>
        </p:grpSpPr>
        <p:sp>
          <p:nvSpPr>
            <p:cNvPr id="289" name="TextBox 288"/>
            <p:cNvSpPr txBox="1"/>
            <p:nvPr/>
          </p:nvSpPr>
          <p:spPr>
            <a:xfrm>
              <a:off x="4273842" y="5726668"/>
              <a:ext cx="736099" cy="369332"/>
            </a:xfrm>
            <a:prstGeom prst="rect">
              <a:avLst/>
            </a:prstGeom>
            <a:noFill/>
          </p:spPr>
          <p:txBody>
            <a:bodyPr wrap="none" rtlCol="0">
              <a:spAutoFit/>
            </a:bodyPr>
            <a:lstStyle/>
            <a:p>
              <a:r>
                <a:rPr lang="en-US" b="1" dirty="0" smtClean="0">
                  <a:latin typeface="Courier New" pitchFamily="49" charset="0"/>
                  <a:cs typeface="Courier New" pitchFamily="49" charset="0"/>
                </a:rPr>
                <a:t>load</a:t>
              </a:r>
              <a:endParaRPr lang="en-US" b="1" dirty="0">
                <a:latin typeface="Courier New" pitchFamily="49" charset="0"/>
                <a:cs typeface="Courier New" pitchFamily="49" charset="0"/>
              </a:endParaRPr>
            </a:p>
          </p:txBody>
        </p:sp>
        <p:sp>
          <p:nvSpPr>
            <p:cNvPr id="290" name="Right Arrow 289"/>
            <p:cNvSpPr/>
            <p:nvPr/>
          </p:nvSpPr>
          <p:spPr>
            <a:xfrm flipH="1">
              <a:off x="4233767" y="5606534"/>
              <a:ext cx="697627"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1" name="Group 98"/>
          <p:cNvGrpSpPr/>
          <p:nvPr/>
        </p:nvGrpSpPr>
        <p:grpSpPr>
          <a:xfrm>
            <a:off x="6007973" y="1999404"/>
            <a:ext cx="887582" cy="515196"/>
            <a:chOff x="5791200" y="1955470"/>
            <a:chExt cx="887582" cy="515196"/>
          </a:xfrm>
        </p:grpSpPr>
        <p:sp>
          <p:nvSpPr>
            <p:cNvPr id="292" name="TextBox 291"/>
            <p:cNvSpPr txBox="1"/>
            <p:nvPr/>
          </p:nvSpPr>
          <p:spPr>
            <a:xfrm>
              <a:off x="5804825" y="1955470"/>
              <a:ext cx="873957" cy="369332"/>
            </a:xfrm>
            <a:prstGeom prst="rect">
              <a:avLst/>
            </a:prstGeom>
            <a:noFill/>
          </p:spPr>
          <p:txBody>
            <a:bodyPr wrap="none" rtlCol="0">
              <a:spAutoFit/>
            </a:bodyPr>
            <a:lstStyle/>
            <a:p>
              <a:r>
                <a:rPr lang="en-US" b="1" dirty="0" smtClean="0">
                  <a:latin typeface="Courier New" pitchFamily="49" charset="0"/>
                  <a:cs typeface="Courier New" pitchFamily="49" charset="0"/>
                </a:rPr>
                <a:t>fence</a:t>
              </a:r>
              <a:endParaRPr lang="en-US" b="1" dirty="0">
                <a:latin typeface="Courier New" pitchFamily="49" charset="0"/>
                <a:cs typeface="Courier New" pitchFamily="49" charset="0"/>
              </a:endParaRPr>
            </a:p>
          </p:txBody>
        </p:sp>
        <p:sp>
          <p:nvSpPr>
            <p:cNvPr id="293" name="Right Arrow 292"/>
            <p:cNvSpPr/>
            <p:nvPr/>
          </p:nvSpPr>
          <p:spPr>
            <a:xfrm>
              <a:off x="5791200" y="2286000"/>
              <a:ext cx="697627"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cSld>
  <p:clrMapOvr>
    <a:masterClrMapping/>
  </p:clrMapOvr>
  <mc:AlternateContent xmlns:mc="http://schemas.openxmlformats.org/markup-compatibility/2006">
    <mc:Choice xmlns="" xmlns:p14="http://schemas.microsoft.com/office/powerpoint/2010/main" Requires="p14">
      <p:transition spd="slow" p14:dur="2000" advTm="113943"/>
    </mc:Choice>
    <mc:Fallback>
      <p:transition spd="slow" advTm="1139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fade">
                                      <p:cBhvr>
                                        <p:cTn id="7" dur="500"/>
                                        <p:tgtEl>
                                          <p:spTgt spid="28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96"/>
                                        </p:tgtEl>
                                        <p:attrNameLst>
                                          <p:attrName>style.visibility</p:attrName>
                                        </p:attrNameLst>
                                      </p:cBhvr>
                                      <p:to>
                                        <p:strVal val="visible"/>
                                      </p:to>
                                    </p:set>
                                  </p:childTnLst>
                                </p:cTn>
                              </p:par>
                            </p:childTnLst>
                          </p:cTn>
                        </p:par>
                        <p:par>
                          <p:cTn id="11" fill="hold">
                            <p:stCondLst>
                              <p:cond delay="500"/>
                            </p:stCondLst>
                            <p:childTnLst>
                              <p:par>
                                <p:cTn id="12" presetID="63" presetClass="path" presetSubtype="0" accel="50000" decel="50000" fill="hold" grpId="1" nodeType="afterEffect">
                                  <p:stCondLst>
                                    <p:cond delay="0"/>
                                  </p:stCondLst>
                                  <p:childTnLst>
                                    <p:animMotion origin="layout" path="M 3.33333E-6 -1.11111E-6 L 0.29271 0.00324 " pathEditMode="relative" rAng="0" ptsTypes="AA">
                                      <p:cBhvr>
                                        <p:cTn id="13" dur="2000" fill="hold"/>
                                        <p:tgtEl>
                                          <p:spTgt spid="296"/>
                                        </p:tgtEl>
                                        <p:attrNameLst>
                                          <p:attrName>ppt_x</p:attrName>
                                          <p:attrName>ppt_y</p:attrName>
                                        </p:attrNameLst>
                                      </p:cBhvr>
                                      <p:rCtr x="146" y="2"/>
                                    </p:animMotion>
                                  </p:childTnLst>
                                </p:cTn>
                              </p:par>
                            </p:childTnLst>
                          </p:cTn>
                        </p:par>
                        <p:par>
                          <p:cTn id="14" fill="hold">
                            <p:stCondLst>
                              <p:cond delay="2500"/>
                            </p:stCondLst>
                            <p:childTnLst>
                              <p:par>
                                <p:cTn id="15" presetID="1" presetClass="entr" presetSubtype="0" fill="hold" grpId="3" nodeType="afterEffect">
                                  <p:stCondLst>
                                    <p:cond delay="0"/>
                                  </p:stCondLst>
                                  <p:childTnLst>
                                    <p:set>
                                      <p:cBhvr>
                                        <p:cTn id="16" dur="1" fill="hold">
                                          <p:stCondLst>
                                            <p:cond delay="0"/>
                                          </p:stCondLst>
                                        </p:cTn>
                                        <p:tgtEl>
                                          <p:spTgt spid="298"/>
                                        </p:tgtEl>
                                        <p:attrNameLst>
                                          <p:attrName>style.visibility</p:attrName>
                                        </p:attrNameLst>
                                      </p:cBhvr>
                                      <p:to>
                                        <p:strVal val="visible"/>
                                      </p:to>
                                    </p:set>
                                  </p:childTnLst>
                                </p:cTn>
                              </p:par>
                            </p:childTnLst>
                          </p:cTn>
                        </p:par>
                        <p:par>
                          <p:cTn id="17" fill="hold">
                            <p:stCondLst>
                              <p:cond delay="2500"/>
                            </p:stCondLst>
                            <p:childTnLst>
                              <p:par>
                                <p:cTn id="18" presetID="63" presetClass="path" presetSubtype="0" accel="50000" decel="50000" fill="hold" grpId="1" nodeType="afterEffect">
                                  <p:stCondLst>
                                    <p:cond delay="0"/>
                                  </p:stCondLst>
                                  <p:childTnLst>
                                    <p:animMotion origin="layout" path="M 3.33333E-6 -1.11728E-6 L 0.26649 0.00301 " pathEditMode="relative" rAng="0" ptsTypes="AA">
                                      <p:cBhvr>
                                        <p:cTn id="19" dur="2000" fill="hold"/>
                                        <p:tgtEl>
                                          <p:spTgt spid="298"/>
                                        </p:tgtEl>
                                        <p:attrNameLst>
                                          <p:attrName>ppt_x</p:attrName>
                                          <p:attrName>ppt_y</p:attrName>
                                        </p:attrNameLst>
                                      </p:cBhvr>
                                      <p:rCtr x="133" y="1"/>
                                    </p:animMotion>
                                  </p:childTnLst>
                                </p:cTn>
                              </p:par>
                            </p:childTnLst>
                          </p:cTn>
                        </p:par>
                        <p:par>
                          <p:cTn id="20" fill="hold">
                            <p:stCondLst>
                              <p:cond delay="4500"/>
                            </p:stCondLst>
                            <p:childTnLst>
                              <p:par>
                                <p:cTn id="21" presetID="1" presetClass="entr" presetSubtype="0" fill="hold" grpId="0" nodeType="afterEffect">
                                  <p:stCondLst>
                                    <p:cond delay="0"/>
                                  </p:stCondLst>
                                  <p:childTnLst>
                                    <p:set>
                                      <p:cBhvr>
                                        <p:cTn id="22" dur="1" fill="hold">
                                          <p:stCondLst>
                                            <p:cond delay="0"/>
                                          </p:stCondLst>
                                        </p:cTn>
                                        <p:tgtEl>
                                          <p:spTgt spid="299"/>
                                        </p:tgtEl>
                                        <p:attrNameLst>
                                          <p:attrName>style.visibility</p:attrName>
                                        </p:attrNameLst>
                                      </p:cBhvr>
                                      <p:to>
                                        <p:strVal val="visible"/>
                                      </p:to>
                                    </p:set>
                                  </p:childTnLst>
                                </p:cTn>
                              </p:par>
                            </p:childTnLst>
                          </p:cTn>
                        </p:par>
                        <p:par>
                          <p:cTn id="23" fill="hold">
                            <p:stCondLst>
                              <p:cond delay="4500"/>
                            </p:stCondLst>
                            <p:childTnLst>
                              <p:par>
                                <p:cTn id="24" presetID="63" presetClass="path" presetSubtype="0" accel="50000" decel="50000" fill="hold" grpId="1" nodeType="afterEffect">
                                  <p:stCondLst>
                                    <p:cond delay="0"/>
                                  </p:stCondLst>
                                  <p:childTnLst>
                                    <p:animMotion origin="layout" path="M 3.33333E-6 -1.11728E-6 L 0.24218 0.00208 " pathEditMode="relative" rAng="0" ptsTypes="AA">
                                      <p:cBhvr>
                                        <p:cTn id="25" dur="2000" fill="hold"/>
                                        <p:tgtEl>
                                          <p:spTgt spid="299"/>
                                        </p:tgtEl>
                                        <p:attrNameLst>
                                          <p:attrName>ppt_x</p:attrName>
                                          <p:attrName>ppt_y</p:attrName>
                                        </p:attrNameLst>
                                      </p:cBhvr>
                                      <p:rCtr x="121" y="1"/>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00"/>
                                        </p:tgtEl>
                                        <p:attrNameLst>
                                          <p:attrName>style.visibility</p:attrName>
                                        </p:attrNameLst>
                                      </p:cBhvr>
                                      <p:to>
                                        <p:strVal val="visible"/>
                                      </p:to>
                                    </p:set>
                                  </p:childTnLst>
                                </p:cTn>
                              </p:par>
                            </p:childTnLst>
                          </p:cTn>
                        </p:par>
                        <p:par>
                          <p:cTn id="30" fill="hold">
                            <p:stCondLst>
                              <p:cond delay="0"/>
                            </p:stCondLst>
                            <p:childTnLst>
                              <p:par>
                                <p:cTn id="31" presetID="49" presetClass="path" presetSubtype="0" accel="50000" decel="50000" fill="hold" grpId="2" nodeType="afterEffect">
                                  <p:stCondLst>
                                    <p:cond delay="0"/>
                                  </p:stCondLst>
                                  <p:childTnLst>
                                    <p:animMotion origin="layout" path="M 0.29271 0.00324 L 0.3875 0.02776 " pathEditMode="relative" rAng="0" ptsTypes="AA">
                                      <p:cBhvr>
                                        <p:cTn id="32" dur="2000" fill="hold"/>
                                        <p:tgtEl>
                                          <p:spTgt spid="296"/>
                                        </p:tgtEl>
                                        <p:attrNameLst>
                                          <p:attrName>ppt_x</p:attrName>
                                          <p:attrName>ppt_y</p:attrName>
                                        </p:attrNameLst>
                                      </p:cBhvr>
                                      <p:rCtr x="47" y="12"/>
                                    </p:animMotion>
                                  </p:childTnLst>
                                </p:cTn>
                              </p:par>
                              <p:par>
                                <p:cTn id="33" presetID="63" presetClass="path" presetSubtype="0" accel="50000" decel="50000" fill="hold" grpId="2" nodeType="withEffect">
                                  <p:stCondLst>
                                    <p:cond delay="0"/>
                                  </p:stCondLst>
                                  <p:childTnLst>
                                    <p:animMotion origin="layout" path="M 0.24218 0.00208 L 0.26684 0.00347 " pathEditMode="relative" rAng="0" ptsTypes="AA">
                                      <p:cBhvr>
                                        <p:cTn id="34" dur="2000" fill="hold"/>
                                        <p:tgtEl>
                                          <p:spTgt spid="299"/>
                                        </p:tgtEl>
                                        <p:attrNameLst>
                                          <p:attrName>ppt_x</p:attrName>
                                          <p:attrName>ppt_y</p:attrName>
                                        </p:attrNameLst>
                                      </p:cBhvr>
                                      <p:rCtr x="12" y="1"/>
                                    </p:animMotion>
                                  </p:childTnLst>
                                </p:cTn>
                              </p:par>
                              <p:par>
                                <p:cTn id="35" presetID="63" presetClass="path" presetSubtype="0" accel="50000" decel="50000" fill="hold" grpId="4" nodeType="withEffect">
                                  <p:stCondLst>
                                    <p:cond delay="0"/>
                                  </p:stCondLst>
                                  <p:childTnLst>
                                    <p:animMotion origin="layout" path="M 0.26649 0.00301 L 0.29149 0.00301 " pathEditMode="relative" rAng="0" ptsTypes="AA">
                                      <p:cBhvr>
                                        <p:cTn id="36" dur="2000" fill="hold"/>
                                        <p:tgtEl>
                                          <p:spTgt spid="298"/>
                                        </p:tgtEl>
                                        <p:attrNameLst>
                                          <p:attrName>ppt_x</p:attrName>
                                          <p:attrName>ppt_y</p:attrName>
                                        </p:attrNameLst>
                                      </p:cBhvr>
                                      <p:rCtr x="13" y="0"/>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88"/>
                                        </p:tgtEl>
                                        <p:attrNameLst>
                                          <p:attrName>style.visibility</p:attrName>
                                        </p:attrNameLst>
                                      </p:cBhvr>
                                      <p:to>
                                        <p:strVal val="visible"/>
                                      </p:to>
                                    </p:set>
                                    <p:animEffect transition="in" filter="fade">
                                      <p:cBhvr>
                                        <p:cTn id="41" dur="500"/>
                                        <p:tgtEl>
                                          <p:spTgt spid="28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03">
                                            <p:txEl>
                                              <p:pRg st="3" end="3"/>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03">
                                            <p:txEl>
                                              <p:pRg st="4" end="4"/>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03">
                                            <p:txEl>
                                              <p:pRg st="6" end="6"/>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91"/>
                                        </p:tgtEl>
                                        <p:attrNameLst>
                                          <p:attrName>style.visibility</p:attrName>
                                        </p:attrNameLst>
                                      </p:cBhvr>
                                      <p:to>
                                        <p:strVal val="visible"/>
                                      </p:to>
                                    </p:set>
                                    <p:animEffect transition="in" filter="fade">
                                      <p:cBhvr>
                                        <p:cTn id="54" dur="500"/>
                                        <p:tgtEl>
                                          <p:spTgt spid="291"/>
                                        </p:tgtEl>
                                      </p:cBhvr>
                                    </p:animEffect>
                                  </p:childTnLst>
                                </p:cTn>
                              </p:par>
                            </p:childTnLst>
                          </p:cTn>
                        </p:par>
                        <p:par>
                          <p:cTn id="55" fill="hold">
                            <p:stCondLst>
                              <p:cond delay="500"/>
                            </p:stCondLst>
                            <p:childTnLst>
                              <p:par>
                                <p:cTn id="56" presetID="49" presetClass="path" presetSubtype="0" accel="50000" decel="50000" fill="hold" grpId="5" nodeType="afterEffect">
                                  <p:stCondLst>
                                    <p:cond delay="0"/>
                                  </p:stCondLst>
                                  <p:childTnLst>
                                    <p:animMotion origin="layout" path="M 0.29271 0.00324 L 0.3875 0.02778 " pathEditMode="relative" rAng="0" ptsTypes="AA">
                                      <p:cBhvr>
                                        <p:cTn id="57" dur="1000" fill="hold"/>
                                        <p:tgtEl>
                                          <p:spTgt spid="298"/>
                                        </p:tgtEl>
                                        <p:attrNameLst>
                                          <p:attrName>ppt_x</p:attrName>
                                          <p:attrName>ppt_y</p:attrName>
                                        </p:attrNameLst>
                                      </p:cBhvr>
                                      <p:rCtr x="47" y="12"/>
                                    </p:animMotion>
                                  </p:childTnLst>
                                </p:cTn>
                              </p:par>
                            </p:childTnLst>
                          </p:cTn>
                        </p:par>
                        <p:par>
                          <p:cTn id="58" fill="hold">
                            <p:stCondLst>
                              <p:cond delay="1500"/>
                            </p:stCondLst>
                            <p:childTnLst>
                              <p:par>
                                <p:cTn id="59" presetID="49" presetClass="path" presetSubtype="0" accel="50000" decel="50000" fill="hold" grpId="3" nodeType="afterEffect">
                                  <p:stCondLst>
                                    <p:cond delay="0"/>
                                  </p:stCondLst>
                                  <p:childTnLst>
                                    <p:animMotion origin="layout" path="M 0.26649 0.00301 L 0.3875 0.02778 " pathEditMode="relative" rAng="0" ptsTypes="AA">
                                      <p:cBhvr>
                                        <p:cTn id="60" dur="1000" fill="hold"/>
                                        <p:tgtEl>
                                          <p:spTgt spid="299"/>
                                        </p:tgtEl>
                                        <p:attrNameLst>
                                          <p:attrName>ppt_x</p:attrName>
                                          <p:attrName>ppt_y</p:attrName>
                                        </p:attrNameLst>
                                      </p:cBhvr>
                                      <p:rCtr x="60" y="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animBg="1"/>
      <p:bldP spid="296" grpId="1" animBg="1"/>
      <p:bldP spid="296" grpId="2" animBg="1"/>
      <p:bldP spid="298" grpId="1" animBg="1"/>
      <p:bldP spid="298" grpId="3" animBg="1"/>
      <p:bldP spid="298" grpId="4" animBg="1"/>
      <p:bldP spid="298" grpId="5" animBg="1"/>
      <p:bldP spid="299" grpId="0" animBg="1"/>
      <p:bldP spid="299" grpId="1" animBg="1"/>
      <p:bldP spid="299" grpId="2" animBg="1"/>
      <p:bldP spid="299" grpId="3"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 xmlns:p14="http://schemas.microsoft.com/office/powerpoint/2010/main" val="2820695954"/>
              </p:ext>
            </p:extLst>
          </p:nvPr>
        </p:nvGraphicFramePr>
        <p:xfrm>
          <a:off x="4800600" y="1828800"/>
          <a:ext cx="3962400" cy="4754880"/>
        </p:xfrm>
        <a:graphic>
          <a:graphicData uri="http://schemas.openxmlformats.org/drawingml/2006/table">
            <a:tbl>
              <a:tblPr/>
              <a:tblGrid>
                <a:gridCol w="3962400"/>
              </a:tblGrid>
              <a:tr h="3200400">
                <a:tc>
                  <a:txBody>
                    <a:bodyPr/>
                    <a:lstStyle/>
                    <a:p>
                      <a:r>
                        <a:rPr lang="en-US" sz="1800" u="sng" dirty="0" smtClean="0">
                          <a:latin typeface="Courier New" pitchFamily="49" charset="0"/>
                          <a:cs typeface="Courier New" pitchFamily="49" charset="0"/>
                        </a:rPr>
                        <a:t>Process 0</a:t>
                      </a:r>
                      <a:r>
                        <a:rPr lang="en-US" sz="1800" dirty="0" smtClean="0">
                          <a:latin typeface="Courier New" pitchFamily="49" charset="0"/>
                          <a:cs typeface="Courier New" pitchFamily="49" charset="0"/>
                        </a:rPr>
                        <a:t>: </a:t>
                      </a:r>
                    </a:p>
                    <a:p>
                      <a:r>
                        <a:rPr lang="en-US" sz="1800" dirty="0" smtClean="0">
                          <a:latin typeface="Courier New" pitchFamily="49" charset="0"/>
                          <a:cs typeface="Courier New" pitchFamily="49" charset="0"/>
                        </a:rPr>
                        <a:t>flag[0</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true</a:t>
                      </a:r>
                    </a:p>
                    <a:p>
                      <a:r>
                        <a:rPr lang="en-US" sz="1800" b="1" baseline="0" dirty="0" smtClean="0">
                          <a:solidFill>
                            <a:srgbClr val="FF0000"/>
                          </a:solidFill>
                          <a:latin typeface="Courier New" pitchFamily="49" charset="0"/>
                          <a:cs typeface="Courier New" pitchFamily="49" charset="0"/>
                        </a:rPr>
                        <a:t>fence</a:t>
                      </a:r>
                      <a:r>
                        <a:rPr lang="en-US" sz="1800" baseline="0" dirty="0" smtClean="0">
                          <a:solidFill>
                            <a:srgbClr val="FF0000"/>
                          </a:solidFill>
                          <a:latin typeface="Courier New" pitchFamily="49" charset="0"/>
                          <a:cs typeface="Courier New" pitchFamily="49" charset="0"/>
                        </a:rPr>
                        <a:t> </a:t>
                      </a:r>
                    </a:p>
                    <a:p>
                      <a:r>
                        <a:rPr lang="en-US" sz="1800" b="1" dirty="0" smtClean="0">
                          <a:latin typeface="Courier New" pitchFamily="49" charset="0"/>
                          <a:cs typeface="Courier New" pitchFamily="49" charset="0"/>
                        </a:rPr>
                        <a:t>while</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flag[1] = true { </a:t>
                      </a:r>
                      <a:endParaRPr lang="en-US" sz="1800" dirty="0" smtClean="0">
                        <a:latin typeface="Courier New" pitchFamily="49" charset="0"/>
                        <a:cs typeface="Courier New" pitchFamily="49" charset="0"/>
                      </a:endParaRPr>
                    </a:p>
                    <a:p>
                      <a:r>
                        <a:rPr lang="en-US" sz="1800" b="1" dirty="0" smtClean="0">
                          <a:latin typeface="Courier New" pitchFamily="49" charset="0"/>
                          <a:cs typeface="Courier New" pitchFamily="49" charset="0"/>
                        </a:rPr>
                        <a:t>  if</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turn ≠ 0 { </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flag[0</a:t>
                      </a:r>
                      <a:r>
                        <a:rPr lang="en-US" sz="1800" dirty="0">
                          <a:latin typeface="Courier New" pitchFamily="49" charset="0"/>
                          <a:cs typeface="Courier New" pitchFamily="49" charset="0"/>
                        </a:rPr>
                        <a:t>] := false </a:t>
                      </a:r>
                      <a:endParaRPr lang="en-US" sz="1800" dirty="0" smtClean="0">
                        <a:latin typeface="Courier New" pitchFamily="49" charset="0"/>
                        <a:cs typeface="Courier New" pitchFamily="49" charset="0"/>
                      </a:endParaRPr>
                    </a:p>
                    <a:p>
                      <a:r>
                        <a:rPr lang="en-US" sz="1800" b="1" dirty="0" smtClean="0">
                          <a:latin typeface="Courier New" pitchFamily="49" charset="0"/>
                          <a:cs typeface="Courier New" pitchFamily="49" charset="0"/>
                        </a:rPr>
                        <a:t>    </a:t>
                      </a:r>
                      <a:r>
                        <a:rPr lang="en-US" sz="1800" b="1" baseline="0" dirty="0" smtClean="0">
                          <a:solidFill>
                            <a:srgbClr val="FF0000"/>
                          </a:solidFill>
                          <a:latin typeface="Courier New" pitchFamily="49" charset="0"/>
                          <a:cs typeface="Courier New" pitchFamily="49" charset="0"/>
                        </a:rPr>
                        <a:t>fence</a:t>
                      </a:r>
                      <a:endParaRPr lang="en-US" sz="1800" baseline="0" dirty="0" smtClean="0">
                        <a:solidFill>
                          <a:srgbClr val="FF0000"/>
                        </a:solidFill>
                        <a:latin typeface="Courier New" pitchFamily="49" charset="0"/>
                        <a:cs typeface="Courier New" pitchFamily="49" charset="0"/>
                      </a:endParaRPr>
                    </a:p>
                    <a:p>
                      <a:r>
                        <a:rPr lang="en-US" sz="1800" b="1" dirty="0" smtClean="0">
                          <a:latin typeface="Courier New" pitchFamily="49" charset="0"/>
                          <a:cs typeface="Courier New" pitchFamily="49" charset="0"/>
                        </a:rPr>
                        <a:t>    while</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turn ≠ 0 { } </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flag[0</a:t>
                      </a:r>
                      <a:r>
                        <a:rPr lang="en-US" sz="1800" dirty="0">
                          <a:latin typeface="Courier New" pitchFamily="49" charset="0"/>
                          <a:cs typeface="Courier New" pitchFamily="49" charset="0"/>
                        </a:rPr>
                        <a:t>] := true </a:t>
                      </a:r>
                      <a:endParaRPr lang="en-US" sz="1800" dirty="0" smtClean="0">
                        <a:latin typeface="Courier New" pitchFamily="49" charset="0"/>
                        <a:cs typeface="Courier New" pitchFamily="49" charset="0"/>
                      </a:endParaRPr>
                    </a:p>
                    <a:p>
                      <a:r>
                        <a:rPr lang="en-US" sz="1800" b="1" dirty="0" smtClean="0">
                          <a:latin typeface="Courier New" pitchFamily="49" charset="0"/>
                          <a:cs typeface="Courier New" pitchFamily="49" charset="0"/>
                        </a:rPr>
                        <a:t>    </a:t>
                      </a:r>
                      <a:r>
                        <a:rPr lang="en-US" sz="1800" b="1" baseline="0" dirty="0" smtClean="0">
                          <a:solidFill>
                            <a:srgbClr val="FF0000"/>
                          </a:solidFill>
                          <a:latin typeface="Courier New" pitchFamily="49" charset="0"/>
                          <a:cs typeface="Courier New" pitchFamily="49" charset="0"/>
                        </a:rPr>
                        <a:t>fence</a:t>
                      </a:r>
                      <a:endParaRPr lang="en-US" sz="1800" baseline="0" dirty="0" smtClean="0">
                        <a:solidFill>
                          <a:srgbClr val="FF0000"/>
                        </a:solidFill>
                        <a:latin typeface="Courier New" pitchFamily="49" charset="0"/>
                        <a:cs typeface="Courier New" pitchFamily="49" charset="0"/>
                      </a:endParaRPr>
                    </a:p>
                    <a:p>
                      <a:r>
                        <a:rPr lang="en-US" sz="1800" dirty="0" smtClean="0">
                          <a:latin typeface="Courier New" pitchFamily="49" charset="0"/>
                          <a:cs typeface="Courier New" pitchFamily="49" charset="0"/>
                        </a:rPr>
                        <a:t>  } </a:t>
                      </a:r>
                    </a:p>
                    <a:p>
                      <a:r>
                        <a:rPr lang="en-US" sz="1800" dirty="0" smtClean="0">
                          <a:latin typeface="Courier New" pitchFamily="49" charset="0"/>
                          <a:cs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urier New" pitchFamily="49" charset="0"/>
                          <a:cs typeface="Courier New" pitchFamily="49" charset="0"/>
                        </a:rPr>
                        <a:t>// critica</a:t>
                      </a:r>
                      <a:r>
                        <a:rPr lang="en-US" sz="1800" baseline="0" dirty="0" smtClean="0">
                          <a:latin typeface="Courier New" pitchFamily="49" charset="0"/>
                          <a:cs typeface="Courier New" pitchFamily="49" charset="0"/>
                        </a:rPr>
                        <a:t>l section</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turn </a:t>
                      </a:r>
                      <a:r>
                        <a:rPr lang="en-US" sz="1800" dirty="0">
                          <a:latin typeface="Courier New" pitchFamily="49" charset="0"/>
                          <a:cs typeface="Courier New" pitchFamily="49" charset="0"/>
                        </a:rPr>
                        <a:t>:= 1 </a:t>
                      </a:r>
                      <a:endParaRPr lang="en-US" sz="1800" dirty="0" smtClean="0">
                        <a:latin typeface="Courier New" pitchFamily="49" charset="0"/>
                        <a:cs typeface="Courier New" pitchFamily="49" charset="0"/>
                      </a:endParaRPr>
                    </a:p>
                    <a:p>
                      <a:r>
                        <a:rPr lang="en-US" sz="1800" b="1" baseline="0" dirty="0" smtClean="0">
                          <a:solidFill>
                            <a:srgbClr val="FF0000"/>
                          </a:solidFill>
                          <a:latin typeface="Courier New" pitchFamily="49" charset="0"/>
                          <a:cs typeface="Courier New" pitchFamily="49" charset="0"/>
                        </a:rPr>
                        <a:t>fence</a:t>
                      </a:r>
                      <a:endParaRPr lang="en-US" sz="1800" baseline="0" dirty="0" smtClean="0">
                        <a:solidFill>
                          <a:srgbClr val="FF0000"/>
                        </a:solidFill>
                        <a:latin typeface="Courier New" pitchFamily="49" charset="0"/>
                        <a:cs typeface="Courier New" pitchFamily="49" charset="0"/>
                      </a:endParaRPr>
                    </a:p>
                    <a:p>
                      <a:r>
                        <a:rPr lang="en-US" sz="1800" dirty="0" smtClean="0">
                          <a:latin typeface="Courier New" pitchFamily="49" charset="0"/>
                          <a:cs typeface="Courier New" pitchFamily="49" charset="0"/>
                        </a:rPr>
                        <a:t>flag[0</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false</a:t>
                      </a:r>
                    </a:p>
                    <a:p>
                      <a:r>
                        <a:rPr lang="en-US" sz="1800" b="1" baseline="0" dirty="0" smtClean="0">
                          <a:solidFill>
                            <a:srgbClr val="FF0000"/>
                          </a:solidFill>
                          <a:latin typeface="Courier New" pitchFamily="49" charset="0"/>
                          <a:cs typeface="Courier New" pitchFamily="49" charset="0"/>
                        </a:rPr>
                        <a:t>fence</a:t>
                      </a:r>
                      <a:endParaRPr lang="en-US" sz="1800" baseline="0" dirty="0">
                        <a:solidFill>
                          <a:srgbClr val="FF0000"/>
                        </a:solidFill>
                        <a:latin typeface="Courier New" pitchFamily="49" charset="0"/>
                        <a:cs typeface="Courier New" pitchFamily="49" charset="0"/>
                      </a:endParaRPr>
                    </a:p>
                  </a:txBody>
                  <a:tcPr anchor="ctr">
                    <a:lnL>
                      <a:noFill/>
                    </a:lnL>
                    <a:lnR>
                      <a:noFill/>
                    </a:lnR>
                    <a:lnT>
                      <a:noFill/>
                    </a:lnT>
                    <a:lnB>
                      <a:noFill/>
                    </a:lnB>
                  </a:tcPr>
                </a:tc>
              </a:tr>
            </a:tbl>
          </a:graphicData>
        </a:graphic>
      </p:graphicFrame>
      <p:sp>
        <p:nvSpPr>
          <p:cNvPr id="15" name="Slide Number Placeholder 14"/>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
        <p:nvSpPr>
          <p:cNvPr id="11" name="Title 10"/>
          <p:cNvSpPr>
            <a:spLocks noGrp="1"/>
          </p:cNvSpPr>
          <p:nvPr>
            <p:ph type="title"/>
          </p:nvPr>
        </p:nvSpPr>
        <p:spPr/>
        <p:txBody>
          <a:bodyPr/>
          <a:lstStyle/>
          <a:p>
            <a:r>
              <a:rPr lang="en-US" dirty="0" smtClean="0"/>
              <a:t>Memory Fences</a:t>
            </a:r>
            <a:endParaRPr lang="en-US" dirty="0"/>
          </a:p>
        </p:txBody>
      </p:sp>
      <p:sp>
        <p:nvSpPr>
          <p:cNvPr id="10" name="Content Placeholder 2"/>
          <p:cNvSpPr>
            <a:spLocks noGrp="1"/>
          </p:cNvSpPr>
          <p:nvPr>
            <p:ph idx="1"/>
          </p:nvPr>
        </p:nvSpPr>
        <p:spPr>
          <a:xfrm>
            <a:off x="381000" y="1905000"/>
            <a:ext cx="3581400" cy="4495800"/>
          </a:xfrm>
        </p:spPr>
        <p:txBody>
          <a:bodyPr>
            <a:normAutofit fontScale="62500" lnSpcReduction="20000"/>
          </a:bodyPr>
          <a:lstStyle/>
          <a:p>
            <a:r>
              <a:rPr lang="en-US" sz="4000" dirty="0" smtClean="0"/>
              <a:t>Fences are expensive</a:t>
            </a:r>
          </a:p>
          <a:p>
            <a:pPr lvl="1"/>
            <a:r>
              <a:rPr lang="en-US" sz="3600" dirty="0" smtClean="0"/>
              <a:t>10s-100s of cycles</a:t>
            </a:r>
          </a:p>
          <a:p>
            <a:endParaRPr lang="en-US" sz="4000" dirty="0" smtClean="0"/>
          </a:p>
          <a:p>
            <a:r>
              <a:rPr lang="en-US" sz="4000" dirty="0" smtClean="0"/>
              <a:t>Practical Significance</a:t>
            </a:r>
          </a:p>
          <a:p>
            <a:pPr lvl="1"/>
            <a:r>
              <a:rPr lang="en-US" sz="3700" dirty="0" smtClean="0"/>
              <a:t>Data structures</a:t>
            </a:r>
          </a:p>
          <a:p>
            <a:pPr lvl="1"/>
            <a:r>
              <a:rPr lang="en-US" sz="3700" dirty="0" smtClean="0"/>
              <a:t>Linux Kernel spinlocks</a:t>
            </a:r>
          </a:p>
          <a:p>
            <a:pPr lvl="1"/>
            <a:endParaRPr lang="en-US" sz="3700" dirty="0" smtClean="0"/>
          </a:p>
          <a:p>
            <a:r>
              <a:rPr lang="en-US" sz="4000" dirty="0" smtClean="0"/>
              <a:t>Placing fences manually</a:t>
            </a:r>
          </a:p>
          <a:p>
            <a:pPr lvl="1"/>
            <a:r>
              <a:rPr lang="en-US" sz="3700" b="1" dirty="0" err="1" smtClean="0"/>
              <a:t>Overfencing</a:t>
            </a:r>
            <a:r>
              <a:rPr lang="en-US" sz="3700" dirty="0" smtClean="0"/>
              <a:t>: hurts performance</a:t>
            </a:r>
          </a:p>
          <a:p>
            <a:pPr lvl="1"/>
            <a:r>
              <a:rPr lang="en-US" sz="3700" dirty="0" err="1" smtClean="0"/>
              <a:t>Underfencing</a:t>
            </a:r>
            <a:r>
              <a:rPr lang="en-US" sz="3700" dirty="0" smtClean="0"/>
              <a:t>: subtle bugs</a:t>
            </a:r>
          </a:p>
          <a:p>
            <a:pPr lvl="1"/>
            <a:endParaRPr lang="en-US" sz="3700" dirty="0" smtClean="0"/>
          </a:p>
          <a:p>
            <a:pPr lvl="1"/>
            <a:endParaRPr lang="en-US" sz="3400" dirty="0" smtClean="0"/>
          </a:p>
        </p:txBody>
      </p:sp>
    </p:spTree>
    <p:custDataLst>
      <p:tags r:id="rId1"/>
    </p:custDataLst>
    <p:extLst>
      <p:ext uri="{BB962C8B-B14F-4D97-AF65-F5344CB8AC3E}">
        <p14:creationId xmlns="" xmlns:p14="http://schemas.microsoft.com/office/powerpoint/2010/main" val="2862422020"/>
      </p:ext>
    </p:extLst>
  </p:cSld>
  <p:clrMapOvr>
    <a:masterClrMapping/>
  </p:clrMapOvr>
  <mc:AlternateContent xmlns:mc="http://schemas.openxmlformats.org/markup-compatibility/2006">
    <mc:Choice xmlns="" xmlns:p14="http://schemas.microsoft.com/office/powerpoint/2010/main" Requires="p14">
      <p:transition spd="slow" p14:dur="2000" advTm="101027"/>
    </mc:Choice>
    <mc:Fallback>
      <p:transition spd="slow" advTm="1010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 xmlns:p14="http://schemas.microsoft.com/office/powerpoint/2010/main" val="2820695954"/>
              </p:ext>
            </p:extLst>
          </p:nvPr>
        </p:nvGraphicFramePr>
        <p:xfrm>
          <a:off x="4800600" y="1828800"/>
          <a:ext cx="3962400" cy="3657600"/>
        </p:xfrm>
        <a:graphic>
          <a:graphicData uri="http://schemas.openxmlformats.org/drawingml/2006/table">
            <a:tbl>
              <a:tblPr/>
              <a:tblGrid>
                <a:gridCol w="3962400"/>
              </a:tblGrid>
              <a:tr h="3200400">
                <a:tc>
                  <a:txBody>
                    <a:bodyPr/>
                    <a:lstStyle/>
                    <a:p>
                      <a:r>
                        <a:rPr lang="en-US" sz="1800" u="sng" dirty="0" smtClean="0">
                          <a:latin typeface="Courier New" pitchFamily="49" charset="0"/>
                          <a:cs typeface="Courier New" pitchFamily="49" charset="0"/>
                        </a:rPr>
                        <a:t>Process 0</a:t>
                      </a:r>
                      <a:r>
                        <a:rPr lang="en-US" sz="1800" dirty="0" smtClean="0">
                          <a:latin typeface="Courier New" pitchFamily="49" charset="0"/>
                          <a:cs typeface="Courier New" pitchFamily="49" charset="0"/>
                        </a:rPr>
                        <a:t>: </a:t>
                      </a:r>
                    </a:p>
                    <a:p>
                      <a:r>
                        <a:rPr lang="en-US" sz="1800" dirty="0" smtClean="0">
                          <a:latin typeface="Courier New" pitchFamily="49" charset="0"/>
                          <a:cs typeface="Courier New" pitchFamily="49" charset="0"/>
                        </a:rPr>
                        <a:t>flag[0</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true</a:t>
                      </a:r>
                    </a:p>
                    <a:p>
                      <a:r>
                        <a:rPr lang="en-US" sz="1800" b="1" baseline="0" dirty="0" smtClean="0">
                          <a:solidFill>
                            <a:srgbClr val="FF0000"/>
                          </a:solidFill>
                          <a:latin typeface="Courier New" pitchFamily="49" charset="0"/>
                          <a:cs typeface="Courier New" pitchFamily="49" charset="0"/>
                        </a:rPr>
                        <a:t>fence</a:t>
                      </a:r>
                      <a:r>
                        <a:rPr lang="en-US" sz="1800" baseline="0" dirty="0" smtClean="0">
                          <a:solidFill>
                            <a:srgbClr val="FF0000"/>
                          </a:solidFill>
                          <a:latin typeface="Courier New" pitchFamily="49" charset="0"/>
                          <a:cs typeface="Courier New" pitchFamily="49" charset="0"/>
                        </a:rPr>
                        <a:t> </a:t>
                      </a:r>
                    </a:p>
                    <a:p>
                      <a:r>
                        <a:rPr lang="en-US" sz="1800" b="1" dirty="0" smtClean="0">
                          <a:latin typeface="Courier New" pitchFamily="49" charset="0"/>
                          <a:cs typeface="Courier New" pitchFamily="49" charset="0"/>
                        </a:rPr>
                        <a:t>while</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flag[1] = true { </a:t>
                      </a:r>
                      <a:endParaRPr lang="en-US" sz="1800" dirty="0" smtClean="0">
                        <a:latin typeface="Courier New" pitchFamily="49" charset="0"/>
                        <a:cs typeface="Courier New" pitchFamily="49" charset="0"/>
                      </a:endParaRPr>
                    </a:p>
                    <a:p>
                      <a:r>
                        <a:rPr lang="en-US" sz="1800" b="1" dirty="0" smtClean="0">
                          <a:latin typeface="Courier New" pitchFamily="49" charset="0"/>
                          <a:cs typeface="Courier New" pitchFamily="49" charset="0"/>
                        </a:rPr>
                        <a:t>  if</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turn ≠ 0 { </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flag[0</a:t>
                      </a:r>
                      <a:r>
                        <a:rPr lang="en-US" sz="1800" dirty="0">
                          <a:latin typeface="Courier New" pitchFamily="49" charset="0"/>
                          <a:cs typeface="Courier New" pitchFamily="49" charset="0"/>
                        </a:rPr>
                        <a:t>] := false </a:t>
                      </a:r>
                      <a:endParaRPr lang="en-US" sz="1800" dirty="0" smtClean="0">
                        <a:latin typeface="Courier New" pitchFamily="49" charset="0"/>
                        <a:cs typeface="Courier New" pitchFamily="49" charset="0"/>
                      </a:endParaRPr>
                    </a:p>
                    <a:p>
                      <a:r>
                        <a:rPr lang="en-US" sz="1800" b="1" dirty="0" smtClean="0">
                          <a:latin typeface="Courier New" pitchFamily="49" charset="0"/>
                          <a:cs typeface="Courier New" pitchFamily="49" charset="0"/>
                        </a:rPr>
                        <a:t>    while</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turn ≠ 0 { } </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flag[0</a:t>
                      </a:r>
                      <a:r>
                        <a:rPr lang="en-US" sz="1800" dirty="0">
                          <a:latin typeface="Courier New" pitchFamily="49" charset="0"/>
                          <a:cs typeface="Courier New" pitchFamily="49" charset="0"/>
                        </a:rPr>
                        <a:t>] := true </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 </a:t>
                      </a:r>
                    </a:p>
                    <a:p>
                      <a:r>
                        <a:rPr lang="en-US" sz="1800" dirty="0" smtClean="0">
                          <a:latin typeface="Courier New" pitchFamily="49" charset="0"/>
                          <a:cs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urier New" pitchFamily="49" charset="0"/>
                          <a:cs typeface="Courier New" pitchFamily="49" charset="0"/>
                        </a:rPr>
                        <a:t>// critica</a:t>
                      </a:r>
                      <a:r>
                        <a:rPr lang="en-US" sz="1800" baseline="0" dirty="0" smtClean="0">
                          <a:latin typeface="Courier New" pitchFamily="49" charset="0"/>
                          <a:cs typeface="Courier New" pitchFamily="49" charset="0"/>
                        </a:rPr>
                        <a:t>l section</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turn </a:t>
                      </a:r>
                      <a:r>
                        <a:rPr lang="en-US" sz="1800" dirty="0">
                          <a:latin typeface="Courier New" pitchFamily="49" charset="0"/>
                          <a:cs typeface="Courier New" pitchFamily="49" charset="0"/>
                        </a:rPr>
                        <a:t>:= 1 </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flag[0</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false</a:t>
                      </a:r>
                    </a:p>
                  </a:txBody>
                  <a:tcPr anchor="ctr">
                    <a:lnL>
                      <a:noFill/>
                    </a:lnL>
                    <a:lnR>
                      <a:noFill/>
                    </a:lnR>
                    <a:lnT>
                      <a:noFill/>
                    </a:lnT>
                    <a:lnB>
                      <a:noFill/>
                    </a:lnB>
                  </a:tcPr>
                </a:tc>
              </a:tr>
            </a:tbl>
          </a:graphicData>
        </a:graphic>
      </p:graphicFrame>
      <p:sp>
        <p:nvSpPr>
          <p:cNvPr id="15" name="Slide Number Placeholder 14"/>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
        <p:nvSpPr>
          <p:cNvPr id="11" name="Title 10"/>
          <p:cNvSpPr>
            <a:spLocks noGrp="1"/>
          </p:cNvSpPr>
          <p:nvPr>
            <p:ph type="title"/>
          </p:nvPr>
        </p:nvSpPr>
        <p:spPr/>
        <p:txBody>
          <a:bodyPr/>
          <a:lstStyle/>
          <a:p>
            <a:r>
              <a:rPr lang="en-US" dirty="0" smtClean="0"/>
              <a:t>Memory Fences</a:t>
            </a:r>
            <a:endParaRPr lang="en-US" dirty="0"/>
          </a:p>
        </p:txBody>
      </p:sp>
      <p:sp>
        <p:nvSpPr>
          <p:cNvPr id="10" name="Content Placeholder 2"/>
          <p:cNvSpPr>
            <a:spLocks noGrp="1"/>
          </p:cNvSpPr>
          <p:nvPr>
            <p:ph idx="1"/>
          </p:nvPr>
        </p:nvSpPr>
        <p:spPr>
          <a:xfrm>
            <a:off x="381000" y="1905000"/>
            <a:ext cx="3581400" cy="4495800"/>
          </a:xfrm>
        </p:spPr>
        <p:txBody>
          <a:bodyPr>
            <a:normAutofit fontScale="62500" lnSpcReduction="20000"/>
          </a:bodyPr>
          <a:lstStyle/>
          <a:p>
            <a:r>
              <a:rPr lang="en-US" sz="4000" dirty="0" smtClean="0"/>
              <a:t>Fences are expensive</a:t>
            </a:r>
          </a:p>
          <a:p>
            <a:pPr lvl="1"/>
            <a:r>
              <a:rPr lang="en-US" sz="3600" dirty="0" smtClean="0"/>
              <a:t>10s-100s of cycles</a:t>
            </a:r>
          </a:p>
          <a:p>
            <a:endParaRPr lang="en-US" sz="4000" dirty="0" smtClean="0"/>
          </a:p>
          <a:p>
            <a:r>
              <a:rPr lang="en-US" sz="4000" dirty="0" smtClean="0"/>
              <a:t>Practical Significance</a:t>
            </a:r>
          </a:p>
          <a:p>
            <a:pPr lvl="1"/>
            <a:r>
              <a:rPr lang="en-US" sz="3700" dirty="0" smtClean="0"/>
              <a:t>Data structures</a:t>
            </a:r>
          </a:p>
          <a:p>
            <a:pPr lvl="1"/>
            <a:r>
              <a:rPr lang="en-US" sz="3700" dirty="0" smtClean="0"/>
              <a:t>Linux Kernel spinlocks</a:t>
            </a:r>
          </a:p>
          <a:p>
            <a:pPr lvl="1"/>
            <a:endParaRPr lang="en-US" sz="3700" dirty="0" smtClean="0"/>
          </a:p>
          <a:p>
            <a:r>
              <a:rPr lang="en-US" sz="4000" dirty="0" smtClean="0"/>
              <a:t>Placing fences manually</a:t>
            </a:r>
          </a:p>
          <a:p>
            <a:pPr lvl="1"/>
            <a:r>
              <a:rPr lang="en-US" sz="3700" dirty="0" err="1" smtClean="0"/>
              <a:t>Overfencing</a:t>
            </a:r>
            <a:r>
              <a:rPr lang="en-US" sz="3700" dirty="0" smtClean="0"/>
              <a:t>: hurts performance</a:t>
            </a:r>
          </a:p>
          <a:p>
            <a:pPr lvl="1"/>
            <a:r>
              <a:rPr lang="en-US" sz="3700" b="1" dirty="0" err="1" smtClean="0"/>
              <a:t>Underfencing</a:t>
            </a:r>
            <a:r>
              <a:rPr lang="en-US" sz="3700" dirty="0" smtClean="0"/>
              <a:t>: subtle bugs</a:t>
            </a:r>
          </a:p>
          <a:p>
            <a:pPr lvl="1"/>
            <a:endParaRPr lang="en-US" sz="3700" dirty="0" smtClean="0"/>
          </a:p>
          <a:p>
            <a:pPr lvl="1"/>
            <a:endParaRPr lang="en-US" sz="3400" dirty="0" smtClean="0"/>
          </a:p>
        </p:txBody>
      </p:sp>
    </p:spTree>
    <p:custDataLst>
      <p:tags r:id="rId1"/>
    </p:custDataLst>
    <p:extLst>
      <p:ext uri="{BB962C8B-B14F-4D97-AF65-F5344CB8AC3E}">
        <p14:creationId xmlns="" xmlns:p14="http://schemas.microsoft.com/office/powerpoint/2010/main" val="2862422020"/>
      </p:ext>
    </p:extLst>
  </p:cSld>
  <p:clrMapOvr>
    <a:masterClrMapping/>
  </p:clrMapOvr>
  <mc:AlternateContent xmlns:mc="http://schemas.openxmlformats.org/markup-compatibility/2006">
    <mc:Choice xmlns="" xmlns:p14="http://schemas.microsoft.com/office/powerpoint/2010/main" Requires="p14">
      <p:transition spd="slow" p14:dur="2000" advTm="101027"/>
    </mc:Choice>
    <mc:Fallback>
      <p:transition spd="slow" advTm="10102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Solutions</a:t>
            </a:r>
            <a:endParaRPr lang="en-US" dirty="0"/>
          </a:p>
        </p:txBody>
      </p:sp>
      <p:sp>
        <p:nvSpPr>
          <p:cNvPr id="3" name="Content Placeholder 2"/>
          <p:cNvSpPr>
            <a:spLocks noGrp="1"/>
          </p:cNvSpPr>
          <p:nvPr>
            <p:ph idx="1"/>
          </p:nvPr>
        </p:nvSpPr>
        <p:spPr>
          <a:xfrm>
            <a:off x="612648" y="1600200"/>
            <a:ext cx="8153400" cy="3505200"/>
          </a:xfrm>
        </p:spPr>
        <p:txBody>
          <a:bodyPr>
            <a:normAutofit fontScale="92500" lnSpcReduction="10000"/>
          </a:bodyPr>
          <a:lstStyle/>
          <a:p>
            <a:r>
              <a:rPr lang="en-US" sz="3200" dirty="0" smtClean="0"/>
              <a:t>Equivalence to Sequential Consistency</a:t>
            </a:r>
          </a:p>
          <a:p>
            <a:pPr lvl="1"/>
            <a:r>
              <a:rPr lang="en-US" sz="2400" dirty="0" smtClean="0"/>
              <a:t>Reduce program behaviors to sequentially consistent (SC) runs</a:t>
            </a:r>
          </a:p>
          <a:p>
            <a:pPr lvl="1"/>
            <a:r>
              <a:rPr lang="en-US" sz="2400" dirty="0" smtClean="0"/>
              <a:t>High-level specifications </a:t>
            </a:r>
            <a:r>
              <a:rPr lang="en-US" sz="2400" dirty="0"/>
              <a:t>are </a:t>
            </a:r>
            <a:r>
              <a:rPr lang="en-US" sz="2400" dirty="0" smtClean="0"/>
              <a:t>ignored</a:t>
            </a:r>
          </a:p>
          <a:p>
            <a:pPr lvl="1"/>
            <a:r>
              <a:rPr lang="en-US" sz="2400" dirty="0" smtClean="0"/>
              <a:t>Goes back to </a:t>
            </a:r>
            <a:r>
              <a:rPr lang="en-US" sz="2400" dirty="0" err="1" smtClean="0"/>
              <a:t>Shasha</a:t>
            </a:r>
            <a:r>
              <a:rPr lang="en-US" sz="2400" dirty="0" smtClean="0"/>
              <a:t> &amp; </a:t>
            </a:r>
            <a:r>
              <a:rPr lang="en-US" sz="2400" dirty="0" err="1" smtClean="0"/>
              <a:t>Snir</a:t>
            </a:r>
            <a:r>
              <a:rPr lang="en-US" sz="2400" dirty="0" smtClean="0"/>
              <a:t> [TOPLAS ’88]</a:t>
            </a:r>
            <a:endParaRPr lang="en-US" sz="3100" dirty="0" smtClean="0"/>
          </a:p>
          <a:p>
            <a:endParaRPr lang="en-US" sz="3200" dirty="0" smtClean="0"/>
          </a:p>
          <a:p>
            <a:r>
              <a:rPr lang="en-US" sz="3200" dirty="0" smtClean="0"/>
              <a:t>Place fences to satisfy provided specification </a:t>
            </a:r>
          </a:p>
          <a:p>
            <a:pPr lvl="1"/>
            <a:r>
              <a:rPr lang="en-US" sz="2400" dirty="0" smtClean="0"/>
              <a:t>Using specification may forbid less executions</a:t>
            </a:r>
          </a:p>
          <a:p>
            <a:pPr lvl="1"/>
            <a:r>
              <a:rPr lang="en-US" sz="2400" dirty="0" smtClean="0"/>
              <a:t>May require fewer fences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grpSp>
        <p:nvGrpSpPr>
          <p:cNvPr id="15" name="Group 14"/>
          <p:cNvGrpSpPr/>
          <p:nvPr/>
        </p:nvGrpSpPr>
        <p:grpSpPr>
          <a:xfrm>
            <a:off x="6781800" y="4495800"/>
            <a:ext cx="2209800" cy="2209800"/>
            <a:chOff x="6781800" y="4495800"/>
            <a:chExt cx="2209800" cy="2209800"/>
          </a:xfrm>
        </p:grpSpPr>
        <p:sp>
          <p:nvSpPr>
            <p:cNvPr id="12" name="Oval 11"/>
            <p:cNvSpPr/>
            <p:nvPr/>
          </p:nvSpPr>
          <p:spPr>
            <a:xfrm>
              <a:off x="6781800" y="4495800"/>
              <a:ext cx="2209800" cy="2209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Oval 10"/>
            <p:cNvSpPr/>
            <p:nvPr/>
          </p:nvSpPr>
          <p:spPr>
            <a:xfrm>
              <a:off x="7467600" y="4800600"/>
              <a:ext cx="1295400" cy="1676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b="1" dirty="0" smtClean="0">
                  <a:solidFill>
                    <a:schemeClr val="tx1"/>
                  </a:solidFill>
                </a:rPr>
                <a:t>Safe</a:t>
              </a:r>
              <a:endParaRPr lang="en-US" b="1" dirty="0">
                <a:solidFill>
                  <a:schemeClr val="tx1"/>
                </a:solidFill>
              </a:endParaRPr>
            </a:p>
          </p:txBody>
        </p:sp>
        <p:sp>
          <p:nvSpPr>
            <p:cNvPr id="10" name="Oval 9"/>
            <p:cNvSpPr/>
            <p:nvPr/>
          </p:nvSpPr>
          <p:spPr>
            <a:xfrm>
              <a:off x="7696200" y="5105400"/>
              <a:ext cx="838200" cy="6858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SC</a:t>
              </a:r>
              <a:endParaRPr lang="en-US" b="1" dirty="0"/>
            </a:p>
          </p:txBody>
        </p:sp>
        <p:sp>
          <p:nvSpPr>
            <p:cNvPr id="13" name="Rectangle 12"/>
            <p:cNvSpPr/>
            <p:nvPr/>
          </p:nvSpPr>
          <p:spPr>
            <a:xfrm>
              <a:off x="6781800" y="5410200"/>
              <a:ext cx="593432" cy="369332"/>
            </a:xfrm>
            <a:prstGeom prst="rect">
              <a:avLst/>
            </a:prstGeom>
          </p:spPr>
          <p:txBody>
            <a:bodyPr wrap="none">
              <a:spAutoFit/>
            </a:bodyPr>
            <a:lstStyle/>
            <a:p>
              <a:r>
                <a:rPr lang="en-US" b="1" dirty="0" smtClean="0"/>
                <a:t>PSO</a:t>
              </a:r>
              <a:endParaRPr lang="en-US" b="1" dirty="0"/>
            </a:p>
          </p:txBody>
        </p:sp>
      </p:grpSp>
    </p:spTree>
  </p:cSld>
  <p:clrMapOvr>
    <a:masterClrMapping/>
  </p:clrMapOvr>
  <mc:AlternateContent xmlns:mc="http://schemas.openxmlformats.org/markup-compatibility/2006">
    <mc:Choice xmlns="" xmlns:p14="http://schemas.microsoft.com/office/powerpoint/2010/main" Requires="p14">
      <p:transition spd="slow" p14:dur="2000" advTm="35436"/>
    </mc:Choice>
    <mc:Fallback>
      <p:transition spd="slow" advTm="3543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Goal</a:t>
            </a:r>
            <a:endParaRPr lang="en-US" dirty="0"/>
          </a:p>
        </p:txBody>
      </p:sp>
      <p:sp>
        <p:nvSpPr>
          <p:cNvPr id="9" name="Content Placeholder 8"/>
          <p:cNvSpPr>
            <a:spLocks noGrp="1"/>
          </p:cNvSpPr>
          <p:nvPr>
            <p:ph sz="quarter" idx="1"/>
          </p:nvPr>
        </p:nvSpPr>
        <p:spPr>
          <a:xfrm>
            <a:off x="685800" y="5943600"/>
            <a:ext cx="8153400" cy="914400"/>
          </a:xfrm>
        </p:spPr>
        <p:txBody>
          <a:bodyPr/>
          <a:lstStyle/>
          <a:p>
            <a:r>
              <a:rPr lang="en-US" dirty="0" smtClean="0"/>
              <a:t>P’ satisfies the specification S under M</a:t>
            </a:r>
            <a:endParaRPr lang="en-US" dirty="0"/>
          </a:p>
        </p:txBody>
      </p:sp>
      <p:grpSp>
        <p:nvGrpSpPr>
          <p:cNvPr id="10" name="Group 16"/>
          <p:cNvGrpSpPr/>
          <p:nvPr/>
        </p:nvGrpSpPr>
        <p:grpSpPr>
          <a:xfrm>
            <a:off x="723900" y="1600200"/>
            <a:ext cx="7696200" cy="3657600"/>
            <a:chOff x="304800" y="1905000"/>
            <a:chExt cx="7696200" cy="3657600"/>
          </a:xfrm>
        </p:grpSpPr>
        <p:sp>
          <p:nvSpPr>
            <p:cNvPr id="4" name="Rounded Rectangle 3"/>
            <p:cNvSpPr/>
            <p:nvPr/>
          </p:nvSpPr>
          <p:spPr>
            <a:xfrm>
              <a:off x="3200400" y="3048000"/>
              <a:ext cx="2286000" cy="13716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t>BLENDER</a:t>
              </a:r>
              <a:endParaRPr lang="en-US" b="1" dirty="0"/>
            </a:p>
          </p:txBody>
        </p:sp>
        <p:sp>
          <p:nvSpPr>
            <p:cNvPr id="5" name="Oval 4"/>
            <p:cNvSpPr/>
            <p:nvPr/>
          </p:nvSpPr>
          <p:spPr>
            <a:xfrm>
              <a:off x="381000" y="1905000"/>
              <a:ext cx="1981200" cy="106680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Finite-State</a:t>
              </a:r>
            </a:p>
            <a:p>
              <a:pPr algn="ctr"/>
              <a:r>
                <a:rPr lang="en-US" dirty="0" smtClean="0"/>
                <a:t>Program</a:t>
              </a:r>
            </a:p>
            <a:p>
              <a:pPr algn="ctr"/>
              <a:r>
                <a:rPr lang="en-US" dirty="0" smtClean="0"/>
                <a:t>P</a:t>
              </a:r>
              <a:endParaRPr lang="en-US" dirty="0"/>
            </a:p>
          </p:txBody>
        </p:sp>
        <p:sp>
          <p:nvSpPr>
            <p:cNvPr id="6" name="Oval 5"/>
            <p:cNvSpPr/>
            <p:nvPr/>
          </p:nvSpPr>
          <p:spPr>
            <a:xfrm>
              <a:off x="381000" y="3200400"/>
              <a:ext cx="2057400" cy="10668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Safety</a:t>
              </a:r>
            </a:p>
            <a:p>
              <a:pPr algn="ctr"/>
              <a:r>
                <a:rPr lang="en-US" dirty="0" smtClean="0"/>
                <a:t>Specification S</a:t>
              </a:r>
              <a:endParaRPr lang="en-US" dirty="0"/>
            </a:p>
          </p:txBody>
        </p:sp>
        <p:sp>
          <p:nvSpPr>
            <p:cNvPr id="7" name="Oval 6"/>
            <p:cNvSpPr/>
            <p:nvPr/>
          </p:nvSpPr>
          <p:spPr>
            <a:xfrm>
              <a:off x="304800" y="4495800"/>
              <a:ext cx="2133600" cy="10668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Memory Model </a:t>
              </a:r>
            </a:p>
            <a:p>
              <a:pPr algn="ctr"/>
              <a:r>
                <a:rPr lang="en-US" dirty="0" smtClean="0"/>
                <a:t>M</a:t>
              </a:r>
              <a:endParaRPr lang="en-US" dirty="0"/>
            </a:p>
          </p:txBody>
        </p:sp>
        <p:sp>
          <p:nvSpPr>
            <p:cNvPr id="8" name="Oval 7"/>
            <p:cNvSpPr/>
            <p:nvPr/>
          </p:nvSpPr>
          <p:spPr>
            <a:xfrm>
              <a:off x="6248400" y="3200400"/>
              <a:ext cx="1752600" cy="106680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Program P’</a:t>
              </a:r>
              <a:br>
                <a:rPr lang="en-US" dirty="0" smtClean="0"/>
              </a:br>
              <a:r>
                <a:rPr lang="en-US" dirty="0" smtClean="0"/>
                <a:t>with </a:t>
              </a:r>
              <a:br>
                <a:rPr lang="en-US" dirty="0" smtClean="0"/>
              </a:br>
              <a:r>
                <a:rPr lang="en-US" dirty="0" smtClean="0"/>
                <a:t>Fences</a:t>
              </a:r>
              <a:endParaRPr lang="en-US" dirty="0"/>
            </a:p>
          </p:txBody>
        </p:sp>
        <p:cxnSp>
          <p:nvCxnSpPr>
            <p:cNvPr id="13" name="Curved Connector 12"/>
            <p:cNvCxnSpPr>
              <a:stCxn id="5" idx="6"/>
              <a:endCxn id="4" idx="0"/>
            </p:cNvCxnSpPr>
            <p:nvPr/>
          </p:nvCxnSpPr>
          <p:spPr>
            <a:xfrm>
              <a:off x="2362200" y="2438400"/>
              <a:ext cx="1981200" cy="6096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2"/>
            <p:cNvCxnSpPr>
              <a:stCxn id="7" idx="6"/>
              <a:endCxn id="4" idx="2"/>
            </p:cNvCxnSpPr>
            <p:nvPr/>
          </p:nvCxnSpPr>
          <p:spPr>
            <a:xfrm flipV="1">
              <a:off x="2438400" y="4419600"/>
              <a:ext cx="1905000" cy="6096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2"/>
            <p:cNvCxnSpPr>
              <a:stCxn id="6" idx="6"/>
              <a:endCxn id="4" idx="1"/>
            </p:cNvCxnSpPr>
            <p:nvPr/>
          </p:nvCxnSpPr>
          <p:spPr>
            <a:xfrm>
              <a:off x="2438400" y="3733800"/>
              <a:ext cx="7620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urved Connector 12"/>
            <p:cNvCxnSpPr>
              <a:stCxn id="4" idx="3"/>
              <a:endCxn id="8" idx="2"/>
            </p:cNvCxnSpPr>
            <p:nvPr/>
          </p:nvCxnSpPr>
          <p:spPr>
            <a:xfrm>
              <a:off x="5486400" y="3733800"/>
              <a:ext cx="7620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2000" advTm="28169"/>
    </mc:Choice>
    <mc:Fallback>
      <p:transition spd="slow" advTm="2816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General Recipe</a:t>
            </a:r>
            <a:endParaRPr lang="en-US" dirty="0"/>
          </a:p>
        </p:txBody>
      </p:sp>
      <p:sp>
        <p:nvSpPr>
          <p:cNvPr id="3" name="Rectangle 2"/>
          <p:cNvSpPr>
            <a:spLocks noGrp="1"/>
          </p:cNvSpPr>
          <p:nvPr>
            <p:ph sz="quarter" idx="1"/>
          </p:nvPr>
        </p:nvSpPr>
        <p:spPr>
          <a:xfrm>
            <a:off x="152400" y="1752600"/>
            <a:ext cx="3810000" cy="4572000"/>
          </a:xfrm>
        </p:spPr>
        <p:txBody>
          <a:bodyPr>
            <a:normAutofit fontScale="92500"/>
          </a:bodyPr>
          <a:lstStyle/>
          <a:p>
            <a:pPr marL="582930" indent="-514350">
              <a:buFont typeface="+mj-lt"/>
              <a:buAutoNum type="arabicPeriod"/>
            </a:pPr>
            <a:r>
              <a:rPr lang="en-US" sz="2800" dirty="0" smtClean="0"/>
              <a:t>Compute reachable states</a:t>
            </a:r>
          </a:p>
          <a:p>
            <a:pPr marL="582930" indent="-514350">
              <a:buFont typeface="+mj-lt"/>
              <a:buAutoNum type="arabicPeriod"/>
            </a:pPr>
            <a:endParaRPr lang="en-US" sz="2800" dirty="0" smtClean="0"/>
          </a:p>
          <a:p>
            <a:pPr marL="582930" indent="-514350">
              <a:buFont typeface="+mj-lt"/>
              <a:buAutoNum type="arabicPeriod"/>
            </a:pPr>
            <a:r>
              <a:rPr lang="en-US" sz="2800" dirty="0" smtClean="0"/>
              <a:t>Compute weakest</a:t>
            </a:r>
            <a:r>
              <a:rPr lang="en-US" sz="2800" b="1" dirty="0" smtClean="0"/>
              <a:t> </a:t>
            </a:r>
            <a:r>
              <a:rPr lang="en-US" sz="2800" dirty="0" smtClean="0"/>
              <a:t>constraints that guarantee all “bad states” are avoided</a:t>
            </a:r>
          </a:p>
          <a:p>
            <a:pPr marL="582930" indent="-514350">
              <a:buFont typeface="+mj-lt"/>
              <a:buAutoNum type="arabicPeriod"/>
            </a:pPr>
            <a:endParaRPr lang="en-US" sz="2800" dirty="0" smtClean="0"/>
          </a:p>
          <a:p>
            <a:pPr marL="582930" indent="-514350">
              <a:buFont typeface="+mj-lt"/>
              <a:buAutoNum type="arabicPeriod"/>
            </a:pPr>
            <a:r>
              <a:rPr lang="en-US" sz="2800" dirty="0" smtClean="0"/>
              <a:t>Implement the constraints with fences</a:t>
            </a:r>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dirty="0"/>
          </a:p>
        </p:txBody>
      </p:sp>
      <p:sp>
        <p:nvSpPr>
          <p:cNvPr id="6" name="Rounded Rectangle 5"/>
          <p:cNvSpPr/>
          <p:nvPr/>
        </p:nvSpPr>
        <p:spPr>
          <a:xfrm>
            <a:off x="4648200" y="1676400"/>
            <a:ext cx="3962400" cy="479862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5155800" y="1767000"/>
            <a:ext cx="2996640" cy="4233600"/>
            <a:chOff x="5155800" y="1767000"/>
            <a:chExt cx="2996640" cy="4233600"/>
          </a:xfrm>
        </p:grpSpPr>
        <mc:AlternateContent xmlns:mc="http://schemas.openxmlformats.org/markup-compatibility/2006">
          <mc:Choice xmlns="" xmlns:p14="http://schemas.microsoft.com/office/powerpoint/2010/main" Requires="p14">
            <p:contentPart p14:bwMode="auto" r:id="rId3">
              <p14:nvContentPartPr>
                <p14:cNvPr id="110" name="Ink 109"/>
                <p14:cNvContentPartPr/>
                <p14:nvPr/>
              </p14:nvContentPartPr>
              <p14:xfrm>
                <a:off x="5370360" y="1767000"/>
                <a:ext cx="1521720" cy="1660320"/>
              </p14:xfrm>
            </p:contentPart>
          </mc:Choice>
          <mc:Fallback>
            <p:pic>
              <p:nvPicPr>
                <p:cNvPr id="110" name="Ink 109"/>
                <p:cNvPicPr/>
                <p:nvPr/>
              </p:nvPicPr>
              <p:blipFill>
                <a:blip r:embed="rId4" cstate="print"/>
                <a:stretch>
                  <a:fillRect/>
                </a:stretch>
              </p:blipFill>
              <p:spPr>
                <a:xfrm>
                  <a:off x="5359922" y="1752600"/>
                  <a:ext cx="1546554" cy="16876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130" name="Ink 129"/>
                <p14:cNvContentPartPr/>
                <p14:nvPr/>
              </p14:nvContentPartPr>
              <p14:xfrm>
                <a:off x="7480680" y="2438760"/>
                <a:ext cx="472680" cy="977040"/>
              </p14:xfrm>
            </p:contentPart>
          </mc:Choice>
          <mc:Fallback>
            <p:pic>
              <p:nvPicPr>
                <p:cNvPr id="130" name="Ink 129"/>
                <p:cNvPicPr/>
                <p:nvPr/>
              </p:nvPicPr>
              <p:blipFill>
                <a:blip r:embed="rId6" cstate="print"/>
                <a:stretch>
                  <a:fillRect/>
                </a:stretch>
              </p:blipFill>
              <p:spPr>
                <a:xfrm>
                  <a:off x="7464480" y="2422560"/>
                  <a:ext cx="504360" cy="10047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133" name="Ink 132"/>
                <p14:cNvContentPartPr/>
                <p14:nvPr/>
              </p14:nvContentPartPr>
              <p14:xfrm>
                <a:off x="7122840" y="2565120"/>
                <a:ext cx="195480" cy="1445760"/>
              </p14:xfrm>
            </p:contentPart>
          </mc:Choice>
          <mc:Fallback>
            <p:pic>
              <p:nvPicPr>
                <p:cNvPr id="133" name="Ink 132"/>
                <p:cNvPicPr/>
                <p:nvPr/>
              </p:nvPicPr>
              <p:blipFill>
                <a:blip r:embed="rId8" cstate="print"/>
                <a:stretch>
                  <a:fillRect/>
                </a:stretch>
              </p:blipFill>
              <p:spPr>
                <a:xfrm>
                  <a:off x="7107720" y="2555400"/>
                  <a:ext cx="215640" cy="14709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162" name="Ink 161"/>
                <p14:cNvContentPartPr/>
                <p14:nvPr/>
              </p14:nvContentPartPr>
              <p14:xfrm>
                <a:off x="6904680" y="1984080"/>
                <a:ext cx="1023840" cy="1732680"/>
              </p14:xfrm>
            </p:contentPart>
          </mc:Choice>
          <mc:Fallback>
            <p:pic>
              <p:nvPicPr>
                <p:cNvPr id="162" name="Ink 161"/>
                <p:cNvPicPr/>
                <p:nvPr/>
              </p:nvPicPr>
              <p:blipFill>
                <a:blip r:embed="rId10" cstate="print"/>
                <a:stretch>
                  <a:fillRect/>
                </a:stretch>
              </p:blipFill>
              <p:spPr>
                <a:xfrm>
                  <a:off x="6894240" y="1973640"/>
                  <a:ext cx="1049760" cy="17578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180" name="Ink 179"/>
                <p14:cNvContentPartPr/>
                <p14:nvPr/>
              </p14:nvContentPartPr>
              <p14:xfrm>
                <a:off x="7471680" y="2407080"/>
                <a:ext cx="168840" cy="138960"/>
              </p14:xfrm>
            </p:contentPart>
          </mc:Choice>
          <mc:Fallback>
            <p:pic>
              <p:nvPicPr>
                <p:cNvPr id="180" name="Ink 179"/>
                <p:cNvPicPr/>
                <p:nvPr/>
              </p:nvPicPr>
              <p:blipFill>
                <a:blip r:embed="rId12" cstate="print"/>
                <a:stretch>
                  <a:fillRect/>
                </a:stretch>
              </p:blipFill>
              <p:spPr>
                <a:xfrm>
                  <a:off x="7456920" y="2394480"/>
                  <a:ext cx="187200" cy="1666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3">
              <p14:nvContentPartPr>
                <p14:cNvPr id="184" name="Ink 183"/>
                <p14:cNvContentPartPr/>
                <p14:nvPr/>
              </p14:nvContentPartPr>
              <p14:xfrm>
                <a:off x="6425160" y="2607600"/>
                <a:ext cx="575280" cy="1413000"/>
              </p14:xfrm>
            </p:contentPart>
          </mc:Choice>
          <mc:Fallback>
            <p:pic>
              <p:nvPicPr>
                <p:cNvPr id="184" name="Ink 183"/>
                <p:cNvPicPr/>
                <p:nvPr/>
              </p:nvPicPr>
              <p:blipFill>
                <a:blip r:embed="rId14" cstate="print"/>
                <a:stretch>
                  <a:fillRect/>
                </a:stretch>
              </p:blipFill>
              <p:spPr>
                <a:xfrm>
                  <a:off x="6414360" y="2597880"/>
                  <a:ext cx="600480" cy="14371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5">
              <p14:nvContentPartPr>
                <p14:cNvPr id="214" name="Ink 213"/>
                <p14:cNvContentPartPr/>
                <p14:nvPr/>
              </p14:nvContentPartPr>
              <p14:xfrm>
                <a:off x="7324440" y="2618400"/>
                <a:ext cx="369000" cy="768600"/>
              </p14:xfrm>
            </p:contentPart>
          </mc:Choice>
          <mc:Fallback>
            <p:pic>
              <p:nvPicPr>
                <p:cNvPr id="214" name="Ink 213"/>
                <p:cNvPicPr/>
                <p:nvPr/>
              </p:nvPicPr>
              <p:blipFill>
                <a:blip r:embed="rId16" cstate="print"/>
                <a:stretch>
                  <a:fillRect/>
                </a:stretch>
              </p:blipFill>
              <p:spPr>
                <a:xfrm>
                  <a:off x="7313280" y="2607600"/>
                  <a:ext cx="393480" cy="79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7">
              <p14:nvContentPartPr>
                <p14:cNvPr id="215" name="Ink 214"/>
                <p14:cNvContentPartPr/>
                <p14:nvPr/>
              </p14:nvContentPartPr>
              <p14:xfrm>
                <a:off x="6802440" y="3920160"/>
                <a:ext cx="1350000" cy="2080440"/>
              </p14:xfrm>
            </p:contentPart>
          </mc:Choice>
          <mc:Fallback>
            <p:pic>
              <p:nvPicPr>
                <p:cNvPr id="215" name="Ink 214"/>
                <p:cNvPicPr/>
                <p:nvPr/>
              </p:nvPicPr>
              <p:blipFill>
                <a:blip r:embed="rId18" cstate="print"/>
                <a:stretch>
                  <a:fillRect/>
                </a:stretch>
              </p:blipFill>
              <p:spPr>
                <a:xfrm>
                  <a:off x="6797761" y="3905040"/>
                  <a:ext cx="1358278" cy="20991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9">
              <p14:nvContentPartPr>
                <p14:cNvPr id="219" name="Ink 218"/>
                <p14:cNvContentPartPr/>
                <p14:nvPr/>
              </p14:nvContentPartPr>
              <p14:xfrm>
                <a:off x="6992880" y="4326240"/>
                <a:ext cx="274680" cy="804240"/>
              </p14:xfrm>
            </p:contentPart>
          </mc:Choice>
          <mc:Fallback>
            <p:pic>
              <p:nvPicPr>
                <p:cNvPr id="219" name="Ink 218"/>
                <p:cNvPicPr/>
                <p:nvPr/>
              </p:nvPicPr>
              <p:blipFill>
                <a:blip r:embed="rId20" cstate="print"/>
                <a:stretch>
                  <a:fillRect/>
                </a:stretch>
              </p:blipFill>
              <p:spPr>
                <a:xfrm>
                  <a:off x="6978480" y="4316880"/>
                  <a:ext cx="298440" cy="828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1">
              <p14:nvContentPartPr>
                <p14:cNvPr id="229" name="Ink 228"/>
                <p14:cNvContentPartPr/>
                <p14:nvPr/>
              </p14:nvContentPartPr>
              <p14:xfrm>
                <a:off x="5223840" y="4681920"/>
                <a:ext cx="32040" cy="200520"/>
              </p14:xfrm>
            </p:contentPart>
          </mc:Choice>
          <mc:Fallback>
            <p:pic>
              <p:nvPicPr>
                <p:cNvPr id="229" name="Ink 228"/>
                <p:cNvPicPr/>
                <p:nvPr/>
              </p:nvPicPr>
              <p:blipFill>
                <a:blip r:embed="rId22" cstate="print"/>
                <a:stretch>
                  <a:fillRect/>
                </a:stretch>
              </p:blipFill>
              <p:spPr>
                <a:xfrm>
                  <a:off x="5214840" y="4677960"/>
                  <a:ext cx="45000" cy="2091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3">
              <p14:nvContentPartPr>
                <p14:cNvPr id="230" name="Ink 229"/>
                <p14:cNvContentPartPr/>
                <p14:nvPr/>
              </p14:nvContentPartPr>
              <p14:xfrm>
                <a:off x="6122040" y="2593200"/>
                <a:ext cx="227520" cy="1001520"/>
              </p14:xfrm>
            </p:contentPart>
          </mc:Choice>
          <mc:Fallback>
            <p:pic>
              <p:nvPicPr>
                <p:cNvPr id="230" name="Ink 229"/>
                <p:cNvPicPr/>
                <p:nvPr/>
              </p:nvPicPr>
              <p:blipFill>
                <a:blip r:embed="rId24" cstate="print"/>
                <a:stretch>
                  <a:fillRect/>
                </a:stretch>
              </p:blipFill>
              <p:spPr>
                <a:xfrm>
                  <a:off x="6106944" y="2586000"/>
                  <a:ext cx="250883" cy="10242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5">
              <p14:nvContentPartPr>
                <p14:cNvPr id="231" name="Ink 230"/>
                <p14:cNvContentPartPr/>
                <p14:nvPr/>
              </p14:nvContentPartPr>
              <p14:xfrm>
                <a:off x="5155800" y="3962640"/>
                <a:ext cx="939960" cy="1188720"/>
              </p14:xfrm>
            </p:contentPart>
          </mc:Choice>
          <mc:Fallback>
            <p:pic>
              <p:nvPicPr>
                <p:cNvPr id="231" name="Ink 230"/>
                <p:cNvPicPr/>
                <p:nvPr/>
              </p:nvPicPr>
              <p:blipFill>
                <a:blip r:embed="rId26" cstate="print"/>
                <a:stretch>
                  <a:fillRect/>
                </a:stretch>
              </p:blipFill>
              <p:spPr>
                <a:xfrm>
                  <a:off x="5143200" y="3957600"/>
                  <a:ext cx="967680" cy="12085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7">
              <p14:nvContentPartPr>
                <p14:cNvPr id="233" name="Ink 232"/>
                <p14:cNvContentPartPr/>
                <p14:nvPr/>
              </p14:nvContentPartPr>
              <p14:xfrm>
                <a:off x="5206560" y="3373680"/>
                <a:ext cx="983160" cy="785880"/>
              </p14:xfrm>
            </p:contentPart>
          </mc:Choice>
          <mc:Fallback>
            <p:pic>
              <p:nvPicPr>
                <p:cNvPr id="233" name="Ink 232"/>
                <p:cNvPicPr/>
                <p:nvPr/>
              </p:nvPicPr>
              <p:blipFill>
                <a:blip r:embed="rId28" cstate="print"/>
                <a:stretch>
                  <a:fillRect/>
                </a:stretch>
              </p:blipFill>
              <p:spPr>
                <a:xfrm>
                  <a:off x="5193240" y="3367200"/>
                  <a:ext cx="1010520" cy="807120"/>
                </a:xfrm>
                <a:prstGeom prst="rect">
                  <a:avLst/>
                </a:prstGeom>
              </p:spPr>
            </p:pic>
          </mc:Fallback>
        </mc:AlternateContent>
      </p:grpSp>
      <p:grpSp>
        <p:nvGrpSpPr>
          <p:cNvPr id="7" name="Group 28"/>
          <p:cNvGrpSpPr/>
          <p:nvPr/>
        </p:nvGrpSpPr>
        <p:grpSpPr>
          <a:xfrm>
            <a:off x="5155618" y="2594952"/>
            <a:ext cx="1940400" cy="2075760"/>
            <a:chOff x="5155618" y="2594952"/>
            <a:chExt cx="1940400" cy="2075760"/>
          </a:xfrm>
        </p:grpSpPr>
        <mc:AlternateContent xmlns:mc="http://schemas.openxmlformats.org/markup-compatibility/2006">
          <mc:Choice xmlns="" xmlns:p14="http://schemas.microsoft.com/office/powerpoint/2010/main" Requires="p14">
            <p:contentPart p14:bwMode="auto" r:id="rId29">
              <p14:nvContentPartPr>
                <p14:cNvPr id="18" name="Ink 17"/>
                <p14:cNvContentPartPr/>
                <p14:nvPr/>
              </p14:nvContentPartPr>
              <p14:xfrm>
                <a:off x="5155618" y="2594952"/>
                <a:ext cx="1011240" cy="1765440"/>
              </p14:xfrm>
            </p:contentPart>
          </mc:Choice>
          <mc:Fallback>
            <p:pic>
              <p:nvPicPr>
                <p:cNvPr id="18" name="Ink 17"/>
                <p:cNvPicPr/>
                <p:nvPr/>
              </p:nvPicPr>
              <p:blipFill>
                <a:blip r:embed="rId30" cstate="print"/>
                <a:stretch>
                  <a:fillRect/>
                </a:stretch>
              </p:blipFill>
              <p:spPr>
                <a:xfrm>
                  <a:off x="5142298" y="2585232"/>
                  <a:ext cx="1038960" cy="178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1">
              <p14:nvContentPartPr>
                <p14:cNvPr id="21" name="Ink 20"/>
                <p14:cNvContentPartPr/>
                <p14:nvPr/>
              </p14:nvContentPartPr>
              <p14:xfrm>
                <a:off x="6626578" y="3009672"/>
                <a:ext cx="126720" cy="196560"/>
              </p14:xfrm>
            </p:contentPart>
          </mc:Choice>
          <mc:Fallback>
            <p:pic>
              <p:nvPicPr>
                <p:cNvPr id="21" name="Ink 20"/>
                <p:cNvPicPr/>
                <p:nvPr/>
              </p:nvPicPr>
              <p:blipFill>
                <a:blip r:embed="rId32" cstate="print"/>
                <a:stretch>
                  <a:fillRect/>
                </a:stretch>
              </p:blipFill>
              <p:spPr>
                <a:xfrm>
                  <a:off x="6612898" y="2995272"/>
                  <a:ext cx="155160" cy="2210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3">
              <p14:nvContentPartPr>
                <p14:cNvPr id="28" name="Ink 27"/>
                <p14:cNvContentPartPr/>
                <p14:nvPr/>
              </p14:nvContentPartPr>
              <p14:xfrm>
                <a:off x="6959218" y="4515912"/>
                <a:ext cx="136800" cy="154800"/>
              </p14:xfrm>
            </p:contentPart>
          </mc:Choice>
          <mc:Fallback>
            <p:pic>
              <p:nvPicPr>
                <p:cNvPr id="28" name="Ink 27"/>
                <p:cNvPicPr/>
                <p:nvPr/>
              </p:nvPicPr>
              <p:blipFill>
                <a:blip r:embed="rId34" cstate="print"/>
                <a:stretch>
                  <a:fillRect/>
                </a:stretch>
              </p:blipFill>
              <p:spPr>
                <a:xfrm>
                  <a:off x="6945538" y="4503672"/>
                  <a:ext cx="165240" cy="180720"/>
                </a:xfrm>
                <a:prstGeom prst="rect">
                  <a:avLst/>
                </a:prstGeom>
              </p:spPr>
            </p:pic>
          </mc:Fallback>
        </mc:AlternateContent>
      </p:grpSp>
      <mc:AlternateContent xmlns:mc="http://schemas.openxmlformats.org/markup-compatibility/2006">
        <mc:Choice xmlns="" xmlns:p14="http://schemas.microsoft.com/office/powerpoint/2010/main" Requires="p14">
          <p:contentPart p14:bwMode="auto" r:id="rId35">
            <p14:nvContentPartPr>
              <p14:cNvPr id="226" name="Ink 225"/>
              <p14:cNvContentPartPr/>
              <p14:nvPr/>
            </p14:nvContentPartPr>
            <p14:xfrm>
              <a:off x="5979298" y="6046632"/>
              <a:ext cx="1568160" cy="364680"/>
            </p14:xfrm>
          </p:contentPart>
        </mc:Choice>
        <mc:Fallback>
          <p:pic>
            <p:nvPicPr>
              <p:cNvPr id="226" name="Ink 225"/>
              <p:cNvPicPr/>
              <p:nvPr/>
            </p:nvPicPr>
            <p:blipFill>
              <a:blip r:embed="rId36" cstate="print"/>
              <a:stretch>
                <a:fillRect/>
              </a:stretch>
            </p:blipFill>
            <p:spPr>
              <a:xfrm>
                <a:off x="5966338" y="6032232"/>
                <a:ext cx="1595880" cy="392040"/>
              </a:xfrm>
              <a:prstGeom prst="rect">
                <a:avLst/>
              </a:prstGeom>
            </p:spPr>
          </p:pic>
        </mc:Fallback>
      </mc:AlternateContent>
    </p:spTree>
  </p:cSld>
  <p:clrMapOvr>
    <a:masterClrMapping/>
  </p:clrMapOvr>
  <mc:AlternateContent xmlns:mc="http://schemas.openxmlformats.org/markup-compatibility/2006">
    <mc:Choice xmlns="" xmlns:p14="http://schemas.microsoft.com/office/powerpoint/2010/main" Requires="p14">
      <p:transition spd="slow" p14:dur="2000" advTm="69842"/>
    </mc:Choice>
    <mc:Fallback>
      <p:transition spd="slow" advTm="698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26"/>
                                        </p:tgtEl>
                                        <p:attrNameLst>
                                          <p:attrName>style.visibility</p:attrName>
                                        </p:attrNameLst>
                                      </p:cBhvr>
                                      <p:to>
                                        <p:strVal val="visible"/>
                                      </p:to>
                                    </p:set>
                                    <p:animEffect transition="in" filter="fade">
                                      <p:cBhvr>
                                        <p:cTn id="16"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7.5|29.7|5.4|10.1"/>
</p:tagLst>
</file>

<file path=ppt/tags/tag2.xml><?xml version="1.0" encoding="utf-8"?>
<p:tagLst xmlns:a="http://schemas.openxmlformats.org/drawingml/2006/main" xmlns:r="http://schemas.openxmlformats.org/officeDocument/2006/relationships" xmlns:p="http://schemas.openxmlformats.org/presentationml/2006/main">
  <p:tag name="TIMING" val="|37.5|20.5|33.2|16.8"/>
</p:tagLst>
</file>

<file path=ppt/tags/tag3.xml><?xml version="1.0" encoding="utf-8"?>
<p:tagLst xmlns:a="http://schemas.openxmlformats.org/drawingml/2006/main" xmlns:r="http://schemas.openxmlformats.org/officeDocument/2006/relationships" xmlns:p="http://schemas.openxmlformats.org/presentationml/2006/main">
  <p:tag name="TIMING" val="|37.5|29.7|5.4|10.1"/>
</p:tagLst>
</file>

<file path=ppt/tags/tag4.xml><?xml version="1.0" encoding="utf-8"?>
<p:tagLst xmlns:a="http://schemas.openxmlformats.org/drawingml/2006/main" xmlns:r="http://schemas.openxmlformats.org/officeDocument/2006/relationships" xmlns:p="http://schemas.openxmlformats.org/presentationml/2006/main">
  <p:tag name="TIMING" val="|37.5|29.7|5.4|10.1"/>
</p:tagLst>
</file>

<file path=ppt/tags/tag5.xml><?xml version="1.0" encoding="utf-8"?>
<p:tagLst xmlns:a="http://schemas.openxmlformats.org/drawingml/2006/main" xmlns:r="http://schemas.openxmlformats.org/officeDocument/2006/relationships" xmlns:p="http://schemas.openxmlformats.org/presentationml/2006/main">
  <p:tag name="TIMING" val="|4.8|0.3"/>
</p:tagLst>
</file>

<file path=ppt/tags/tag6.xml><?xml version="1.0" encoding="utf-8"?>
<p:tagLst xmlns:a="http://schemas.openxmlformats.org/drawingml/2006/main" xmlns:r="http://schemas.openxmlformats.org/officeDocument/2006/relationships" xmlns:p="http://schemas.openxmlformats.org/presentationml/2006/main">
  <p:tag name="TIMING" val="|0.7|0.3|0.3|0.2"/>
</p:tagLst>
</file>

<file path=ppt/tags/tag7.xml><?xml version="1.0" encoding="utf-8"?>
<p:tagLst xmlns:a="http://schemas.openxmlformats.org/drawingml/2006/main" xmlns:r="http://schemas.openxmlformats.org/officeDocument/2006/relationships" xmlns:p="http://schemas.openxmlformats.org/presentationml/2006/main">
  <p:tag name="TIMING" val="|22.6"/>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StudPres">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4" ma:contentTypeDescription="Create a new document." ma:contentTypeScope="" ma:versionID="e4b7918f6d70a6bbd3ae09fdaae93119"/>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58E645B-416C-46C0-8199-EBD1F0DEEE9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0914435-E756-48BB-A166-ECAB58D992C2}">
  <ds:schemaRefs>
    <ds:schemaRef ds:uri="http://schemas.microsoft.com/office/2006/metadata/contentType"/>
    <ds:schemaRef ds:uri="http://schemas.microsoft.com/office/2006/metadata/properties/metaAttributes"/>
  </ds:schemaRefs>
</ds:datastoreItem>
</file>

<file path=customXml/itemProps3.xml><?xml version="1.0" encoding="utf-8"?>
<ds:datastoreItem xmlns:ds="http://schemas.openxmlformats.org/officeDocument/2006/customXml" ds:itemID="{A9000B0E-F247-42DE-B4C8-953FA5582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EdStudPres</Template>
  <TotalTime>0</TotalTime>
  <Words>1168</Words>
  <Application>Microsoft Office PowerPoint</Application>
  <PresentationFormat>On-screen Show (4:3)</PresentationFormat>
  <Paragraphs>431</Paragraphs>
  <Slides>19</Slides>
  <Notes>15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EdStudPres</vt:lpstr>
      <vt:lpstr>Partial-coherence abstractions  for relaxed memory models</vt:lpstr>
      <vt:lpstr>Sequential Consistency</vt:lpstr>
      <vt:lpstr>Dekker’s Algorithm for Mutual Exclusion</vt:lpstr>
      <vt:lpstr>Store Buffer Based Models</vt:lpstr>
      <vt:lpstr>Memory Fences</vt:lpstr>
      <vt:lpstr>Memory Fences</vt:lpstr>
      <vt:lpstr>Automatic Solutions</vt:lpstr>
      <vt:lpstr>Goal</vt:lpstr>
      <vt:lpstr>General Recipe</vt:lpstr>
      <vt:lpstr>Constraints</vt:lpstr>
      <vt:lpstr>Concrete Transition System</vt:lpstr>
      <vt:lpstr>Abstract Memory Models (AMM)</vt:lpstr>
      <vt:lpstr>Partial Coherence Abstractions</vt:lpstr>
      <vt:lpstr>Partial Coherence Abstractions</vt:lpstr>
      <vt:lpstr>Abstract Fence Inference</vt:lpstr>
      <vt:lpstr>Fence Inference Results</vt:lpstr>
      <vt:lpstr>Summary</vt:lpstr>
      <vt:lpstr>Questions</vt:lpstr>
      <vt:lpstr>Related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2010-08-23T18:14:11Z</dcterms:created>
  <dcterms:modified xsi:type="dcterms:W3CDTF">2011-08-14T06:31:08Z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