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1" r:id="rId3"/>
    <p:sldId id="272" r:id="rId4"/>
    <p:sldId id="300" r:id="rId5"/>
    <p:sldId id="293" r:id="rId6"/>
    <p:sldId id="268" r:id="rId7"/>
    <p:sldId id="318" r:id="rId8"/>
    <p:sldId id="320" r:id="rId9"/>
    <p:sldId id="301" r:id="rId10"/>
    <p:sldId id="302" r:id="rId11"/>
    <p:sldId id="325" r:id="rId12"/>
    <p:sldId id="295" r:id="rId13"/>
    <p:sldId id="276" r:id="rId14"/>
    <p:sldId id="261" r:id="rId15"/>
    <p:sldId id="303" r:id="rId16"/>
    <p:sldId id="313" r:id="rId17"/>
    <p:sldId id="321" r:id="rId18"/>
    <p:sldId id="333" r:id="rId19"/>
    <p:sldId id="314" r:id="rId20"/>
    <p:sldId id="284" r:id="rId21"/>
    <p:sldId id="315" r:id="rId22"/>
    <p:sldId id="288" r:id="rId23"/>
    <p:sldId id="334" r:id="rId24"/>
    <p:sldId id="328" r:id="rId25"/>
    <p:sldId id="265" r:id="rId26"/>
    <p:sldId id="291" r:id="rId27"/>
    <p:sldId id="304" r:id="rId28"/>
    <p:sldId id="305" r:id="rId29"/>
    <p:sldId id="282" r:id="rId30"/>
    <p:sldId id="329" r:id="rId31"/>
    <p:sldId id="331" r:id="rId32"/>
    <p:sldId id="330" r:id="rId33"/>
    <p:sldId id="332" r:id="rId34"/>
  </p:sldIdLst>
  <p:sldSz cx="9144000" cy="6858000" type="screen4x3"/>
  <p:notesSz cx="68580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323E1A"/>
    <a:srgbClr val="4F81B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77122" autoAdjust="0"/>
  </p:normalViewPr>
  <p:slideViewPr>
    <p:cSldViewPr>
      <p:cViewPr>
        <p:scale>
          <a:sx n="85" d="100"/>
          <a:sy n="85" d="100"/>
        </p:scale>
        <p:origin x="-1536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91" cy="434637"/>
          </a:xfrm>
          <a:prstGeom prst="rect">
            <a:avLst/>
          </a:prstGeom>
        </p:spPr>
        <p:txBody>
          <a:bodyPr vert="horz" lIns="87856" tIns="43928" rIns="87856" bIns="439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827" y="0"/>
            <a:ext cx="2972590" cy="434637"/>
          </a:xfrm>
          <a:prstGeom prst="rect">
            <a:avLst/>
          </a:prstGeom>
        </p:spPr>
        <p:txBody>
          <a:bodyPr vert="horz" lIns="87856" tIns="43928" rIns="87856" bIns="43928" rtlCol="0"/>
          <a:lstStyle>
            <a:lvl1pPr algn="r">
              <a:defRPr sz="1200"/>
            </a:lvl1pPr>
          </a:lstStyle>
          <a:p>
            <a:fld id="{07909E22-599F-4DCF-BCFE-98DED66C6F1D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0680"/>
            <a:ext cx="2972591" cy="434637"/>
          </a:xfrm>
          <a:prstGeom prst="rect">
            <a:avLst/>
          </a:prstGeom>
        </p:spPr>
        <p:txBody>
          <a:bodyPr vert="horz" lIns="87856" tIns="43928" rIns="87856" bIns="439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827" y="8250680"/>
            <a:ext cx="2972590" cy="434637"/>
          </a:xfrm>
          <a:prstGeom prst="rect">
            <a:avLst/>
          </a:prstGeom>
        </p:spPr>
        <p:txBody>
          <a:bodyPr vert="horz" lIns="87856" tIns="43928" rIns="87856" bIns="43928" rtlCol="0" anchor="b"/>
          <a:lstStyle>
            <a:lvl1pPr algn="r">
              <a:defRPr sz="1200"/>
            </a:lvl1pPr>
          </a:lstStyle>
          <a:p>
            <a:fld id="{5647533B-04B2-4C67-A4D8-DBDB5A5C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34340"/>
          </a:xfrm>
          <a:prstGeom prst="rect">
            <a:avLst/>
          </a:prstGeom>
        </p:spPr>
        <p:txBody>
          <a:bodyPr vert="horz" lIns="88822" tIns="44411" rIns="88822" bIns="444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34340"/>
          </a:xfrm>
          <a:prstGeom prst="rect">
            <a:avLst/>
          </a:prstGeom>
        </p:spPr>
        <p:txBody>
          <a:bodyPr vert="horz" lIns="88822" tIns="44411" rIns="88822" bIns="44411" rtlCol="0"/>
          <a:lstStyle>
            <a:lvl1pPr algn="r">
              <a:defRPr sz="1200"/>
            </a:lvl1pPr>
          </a:lstStyle>
          <a:p>
            <a:fld id="{C767159A-7BC6-4931-A2EF-996A04B5C07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650875"/>
            <a:ext cx="4344988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22" tIns="44411" rIns="88822" bIns="44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126230"/>
            <a:ext cx="5486400" cy="3909060"/>
          </a:xfrm>
          <a:prstGeom prst="rect">
            <a:avLst/>
          </a:prstGeom>
        </p:spPr>
        <p:txBody>
          <a:bodyPr vert="horz" lIns="88822" tIns="44411" rIns="88822" bIns="444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0953"/>
            <a:ext cx="2971800" cy="434340"/>
          </a:xfrm>
          <a:prstGeom prst="rect">
            <a:avLst/>
          </a:prstGeom>
        </p:spPr>
        <p:txBody>
          <a:bodyPr vert="horz" lIns="88822" tIns="44411" rIns="88822" bIns="444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250953"/>
            <a:ext cx="2971800" cy="434340"/>
          </a:xfrm>
          <a:prstGeom prst="rect">
            <a:avLst/>
          </a:prstGeom>
        </p:spPr>
        <p:txBody>
          <a:bodyPr vert="horz" lIns="88822" tIns="44411" rIns="88822" bIns="44411" rtlCol="0" anchor="b"/>
          <a:lstStyle>
            <a:lvl1pPr algn="r">
              <a:defRPr sz="1200"/>
            </a:lvl1pPr>
          </a:lstStyle>
          <a:p>
            <a:fld id="{9C2E737A-FE02-46C5-B73D-436B32A0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</a:t>
            </a:r>
            <a:r>
              <a:rPr lang="en-US" baseline="0" dirty="0" smtClean="0"/>
              <a:t> to verify infinite state concurrent algorithms running on relaxed memory models.</a:t>
            </a:r>
          </a:p>
          <a:p>
            <a:r>
              <a:rPr lang="en-US" baseline="0" dirty="0" smtClean="0"/>
              <a:t>And for algorithms that loose correctness provide correction using fences.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5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4125" y="649288"/>
            <a:ext cx="4333875" cy="3251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5" name="Rectangle 3"/>
          <p:cNvSpPr>
            <a:spLocks noGrp="1"/>
          </p:cNvSpPr>
          <p:nvPr>
            <p:ph type="body" idx="1"/>
          </p:nvPr>
        </p:nvSpPr>
        <p:spPr bwMode="auto">
          <a:xfrm>
            <a:off x="911227" y="4118691"/>
            <a:ext cx="5016500" cy="39000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What we have is a schema – denotes a bunch of algorithms.</a:t>
            </a:r>
            <a:r>
              <a:rPr lang="en-US" baseline="0" dirty="0" smtClean="0"/>
              <a:t> Now we want to explore the schema by applying transformations.</a:t>
            </a:r>
          </a:p>
          <a:p>
            <a:r>
              <a:rPr lang="en-US" baseline="0" smtClean="0"/>
              <a:t>Similarly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27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Exit: compared to simple breadth first </a:t>
            </a:r>
            <a:r>
              <a:rPr lang="en-US" smtClean="0"/>
              <a:t>and depth first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4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658813"/>
            <a:ext cx="4344988" cy="32575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76571" tIns="38286" rIns="76571" bIns="38286" anchor="t"/>
          <a:lstStyle/>
          <a:p>
            <a:pPr lvl="0"/>
            <a:r>
              <a:rPr lang="en-US" dirty="0"/>
              <a:t>This implementation of Dekker mutual exclusion algorithm is correct on SC.</a:t>
            </a:r>
          </a:p>
          <a:p>
            <a:pPr lvl="0"/>
            <a:r>
              <a:rPr lang="en-US" dirty="0"/>
              <a:t>However, on RMM such as x86 TSO it is not correct.</a:t>
            </a:r>
          </a:p>
          <a:p>
            <a:pPr lvl="0"/>
            <a:r>
              <a:rPr lang="en-US" dirty="0"/>
              <a:t>Why? When running on </a:t>
            </a:r>
            <a:r>
              <a:rPr lang="en-US" dirty="0" smtClean="0"/>
              <a:t>RMM, </a:t>
            </a:r>
            <a:r>
              <a:rPr lang="en-US" dirty="0"/>
              <a:t>statements may not respect program ordering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TSO – Total</a:t>
            </a:r>
            <a:r>
              <a:rPr lang="en-US" baseline="0" dirty="0" smtClean="0"/>
              <a:t> Store Order</a:t>
            </a: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1"/>
            <a:ext cx="318" cy="310"/>
          </a:xfrm>
        </p:spPr>
        <p:txBody>
          <a:bodyPr wrap="square" lIns="76571" tIns="38286" rIns="76571" bIns="38286" anchor="t"/>
          <a:lstStyle/>
          <a:p>
            <a:pPr lvl="0" algn="l"/>
            <a:fld id="{506BEE64-D012-4487-AF23-8936A490F40B}" type="slidenum">
              <a:rPr lang="en-US" sz="15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t>2</a:t>
            </a:fld>
            <a:endParaRPr lang="en-US" sz="15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4457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no fences were found to be possible to remove we show results for refinement search.</a:t>
            </a:r>
          </a:p>
          <a:p>
            <a:r>
              <a:rPr lang="en-US" dirty="0" err="1" smtClean="0"/>
              <a:t>Bfs</a:t>
            </a:r>
            <a:r>
              <a:rPr lang="en-US" baseline="0" dirty="0" smtClean="0"/>
              <a:t> is shown to explore a lot of verified results. </a:t>
            </a:r>
            <a:r>
              <a:rPr lang="en-US" baseline="0" dirty="0" err="1" smtClean="0"/>
              <a:t>Dfs</a:t>
            </a:r>
            <a:r>
              <a:rPr lang="en-US" baseline="0" dirty="0" smtClean="0"/>
              <a:t> is exploring a lot of failed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1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5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online predicate abstraction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Abdulla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GOOD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only correctness of programs locked writes</a:t>
            </a:r>
            <a:endParaRPr lang="en-US" b="0" dirty="0" smtClean="0">
              <a:effectLst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TSO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5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Scalability &lt;-&gt; precision</a:t>
            </a:r>
          </a:p>
          <a:p>
            <a:pPr lvl="1"/>
            <a:r>
              <a:rPr lang="en-US" dirty="0" smtClean="0"/>
              <a:t>- Large fence placements for small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5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mostly for litmus</a:t>
            </a:r>
            <a:r>
              <a:rPr lang="en-US" baseline="0" dirty="0" smtClean="0"/>
              <a:t> tests, also </a:t>
            </a:r>
            <a:r>
              <a:rPr lang="en-US" baseline="0" dirty="0" err="1" smtClean="0"/>
              <a:t>dekker</a:t>
            </a:r>
            <a:r>
              <a:rPr lang="en-US" baseline="0" dirty="0" smtClean="0"/>
              <a:t>, bakery, </a:t>
            </a:r>
            <a:r>
              <a:rPr lang="en-US" baseline="0" dirty="0" err="1" smtClean="0"/>
              <a:t>szymanski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peterson</a:t>
            </a:r>
            <a:endParaRPr lang="en-US" baseline="0" dirty="0" smtClean="0"/>
          </a:p>
          <a:p>
            <a:r>
              <a:rPr lang="en-US" baseline="0" dirty="0" smtClean="0"/>
              <a:t>Do not infer fences but assume minimal fences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5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658813"/>
            <a:ext cx="4344988" cy="32575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76571" tIns="38286" rIns="76571" bIns="38286" anchor="t"/>
          <a:lstStyle/>
          <a:p>
            <a:pPr lvl="0"/>
            <a:r>
              <a:rPr lang="en-US"/>
              <a:t>This algorithm is correct, when adding the fence instructions which prevent reordering.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1"/>
            <a:ext cx="318" cy="310"/>
          </a:xfrm>
        </p:spPr>
        <p:txBody>
          <a:bodyPr wrap="square" lIns="76571" tIns="38286" rIns="76571" bIns="38286" anchor="t"/>
          <a:lstStyle/>
          <a:p>
            <a:pPr lvl="0" algn="l"/>
            <a:fld id="{81245F34-F2CC-41DF-8CFD-209EB582B541}" type="slidenum">
              <a:rPr lang="en-US" sz="15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t>3</a:t>
            </a:fld>
            <a:endParaRPr lang="en-US" sz="15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992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658813"/>
            <a:ext cx="4344988" cy="32575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76571" tIns="38286" rIns="76571" bIns="38286" anchor="t"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1"/>
            <a:ext cx="318" cy="310"/>
          </a:xfrm>
        </p:spPr>
        <p:txBody>
          <a:bodyPr wrap="square" lIns="76571" tIns="38286" rIns="76571" bIns="38286" anchor="t"/>
          <a:lstStyle/>
          <a:p>
            <a:pPr lvl="0" algn="l"/>
            <a:fld id="{81245F34-F2CC-41DF-8CFD-209EB582B541}" type="slidenum">
              <a:rPr lang="en-US" sz="15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t>4</a:t>
            </a:fld>
            <a:endParaRPr lang="en-US" sz="15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520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Turn is top at (2,9)</a:t>
            </a:r>
          </a:p>
          <a:p>
            <a:endParaRPr lang="en-US" dirty="0" smtClean="0"/>
          </a:p>
          <a:p>
            <a:r>
              <a:rPr lang="en-US" dirty="0" smtClean="0"/>
              <a:t>In this</a:t>
            </a:r>
            <a:r>
              <a:rPr lang="en-US" baseline="0" dirty="0" smtClean="0"/>
              <a:t> case, running AI with octagon gives us \bottom at (9,9) meaning that the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 cannot be violated. </a:t>
            </a:r>
          </a:p>
          <a:p>
            <a:r>
              <a:rPr lang="en-US" baseline="0" dirty="0" smtClean="0"/>
              <a:t>However, as I told you before, this is not correct under TSO and under TSO this result is therefore not sounds. </a:t>
            </a:r>
          </a:p>
          <a:p>
            <a:r>
              <a:rPr lang="en-US" baseline="0" dirty="0" smtClean="0"/>
              <a:t>And this is because we did not take the effects of the RMM into account…. The analysis assumes SC  semantics.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contrast to</a:t>
            </a:r>
            <a:r>
              <a:rPr lang="en-US" baseline="0" dirty="0" smtClean="0"/>
              <a:t> SC, where writes go directly to main memory. </a:t>
            </a:r>
          </a:p>
          <a:p>
            <a:r>
              <a:rPr lang="en-US" baseline="0" dirty="0" smtClean="0"/>
              <a:t>In relaxed models such as TSO And PSO, writes go into a store buffer before being written back to main memory.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PAFI</a:t>
            </a:r>
          </a:p>
          <a:p>
            <a:r>
              <a:rPr lang="en-US" dirty="0" smtClean="0"/>
              <a:t>Propagation of Abstraction for Fence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pPr>
              <a:buFontTx/>
              <a:buChar char="-"/>
            </a:pPr>
            <a:r>
              <a:rPr lang="en-US" dirty="0" smtClean="0"/>
              <a:t>Should say here --- could have many solutions, implement is picking one based on </a:t>
            </a:r>
            <a:r>
              <a:rPr lang="en-US" b="1" dirty="0" smtClean="0"/>
              <a:t>quantitative</a:t>
            </a:r>
            <a:r>
              <a:rPr lang="en-US" dirty="0" smtClean="0"/>
              <a:t> criterion</a:t>
            </a:r>
          </a:p>
          <a:p>
            <a:pPr>
              <a:buFontTx/>
              <a:buChar char="-"/>
            </a:pPr>
            <a:r>
              <a:rPr lang="en-US" dirty="0" smtClean="0"/>
              <a:t>Constrain</a:t>
            </a:r>
            <a:r>
              <a:rPr lang="en-US" baseline="0" dirty="0" smtClean="0"/>
              <a:t>t captures changes to the program execution --- what is permitted during program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 M=TSO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9236-FED2-4162-A8FC-CC8C2FF5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/>
              <a:t>Synthesis of Memory Fences</a:t>
            </a:r>
            <a:br>
              <a:rPr lang="en-US" dirty="0"/>
            </a:br>
            <a:r>
              <a:rPr lang="en-US" dirty="0"/>
              <a:t>via Refinement Propagation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4897581"/>
            <a:ext cx="7543800" cy="81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Yuri Meshman</a:t>
            </a:r>
            <a:r>
              <a:rPr lang="en-US" sz="2000" baseline="30000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Andrei Dan Marian</a:t>
            </a:r>
            <a:r>
              <a:rPr lang="en-US" sz="2000" baseline="30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Martin Vechev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Eran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Yahav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ETH Zurich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2000" baseline="30000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Technion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77599"/>
              </p:ext>
            </p:extLst>
          </p:nvPr>
        </p:nvGraphicFramePr>
        <p:xfrm>
          <a:off x="838200" y="3352800"/>
          <a:ext cx="7434330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1731"/>
                <a:gridCol w="5562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</a:t>
                      </a: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= a</a:t>
                      </a:r>
                      <a:endParaRPr lang="en-US" sz="18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 k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halt; //overflow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sz="18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+ 1;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sz="18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‘Y’; 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a;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elseif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k + 1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‘Y’;   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a;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Translation: Construction of P</a:t>
            </a:r>
            <a:r>
              <a:rPr lang="en-US" baseline="-25000" dirty="0" smtClean="0"/>
              <a:t>TSO</a:t>
            </a:r>
            <a:endParaRPr lang="en-US" baseline="-25000" dirty="0"/>
          </a:p>
        </p:txBody>
      </p:sp>
      <p:sp>
        <p:nvSpPr>
          <p:cNvPr id="12" name="Shape 36"/>
          <p:cNvSpPr txBox="1">
            <a:spLocks/>
          </p:cNvSpPr>
          <p:nvPr/>
        </p:nvSpPr>
        <p:spPr>
          <a:xfrm>
            <a:off x="304800" y="1600200"/>
            <a:ext cx="8229600" cy="1911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400" dirty="0" smtClean="0"/>
              <a:t>Translation items for process t0:</a:t>
            </a:r>
            <a:endParaRPr lang="en" sz="2400" dirty="0"/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buffer </a:t>
            </a:r>
            <a:r>
              <a:rPr lang="en" sz="2400" dirty="0"/>
              <a:t>size </a:t>
            </a:r>
            <a:r>
              <a:rPr lang="en" sz="2400" dirty="0" smtClean="0"/>
              <a:t>limit: k</a:t>
            </a:r>
            <a:endParaRPr lang="en" sz="2400" dirty="0"/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buffer location </a:t>
            </a:r>
            <a:r>
              <a:rPr lang="en" sz="2400" i="1" dirty="0"/>
              <a:t>i</a:t>
            </a:r>
            <a:r>
              <a:rPr lang="en" sz="2400" dirty="0"/>
              <a:t> :  </a:t>
            </a:r>
            <a:r>
              <a:rPr lang="en-US" sz="2400" dirty="0" err="1">
                <a:solidFill>
                  <a:schemeClr val="accent1"/>
                </a:solidFill>
              </a:rPr>
              <a:t>var</a:t>
            </a:r>
            <a:r>
              <a:rPr lang="en" sz="2400" baseline="-25000" dirty="0">
                <a:solidFill>
                  <a:schemeClr val="accent1"/>
                </a:solidFill>
              </a:rPr>
              <a:t>i</a:t>
            </a:r>
            <a:r>
              <a:rPr lang="en" sz="2400" dirty="0">
                <a:solidFill>
                  <a:schemeClr val="accent1"/>
                </a:solidFill>
              </a:rPr>
              <a:t>t0</a:t>
            </a:r>
            <a:r>
              <a:rPr lang="en" sz="2400" dirty="0"/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val</a:t>
            </a:r>
            <a:r>
              <a:rPr lang="en" sz="2400" baseline="-25000" dirty="0">
                <a:solidFill>
                  <a:schemeClr val="accent1"/>
                </a:solidFill>
              </a:rPr>
              <a:t>i</a:t>
            </a:r>
            <a:r>
              <a:rPr lang="en" sz="2400" dirty="0">
                <a:solidFill>
                  <a:schemeClr val="accent1"/>
                </a:solidFill>
              </a:rPr>
              <a:t>t0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buffer dynamic size: </a:t>
            </a:r>
            <a:r>
              <a:rPr lang="en" sz="2400" dirty="0">
                <a:solidFill>
                  <a:schemeClr val="accent1"/>
                </a:solidFill>
              </a:rPr>
              <a:t>cnt_t0</a:t>
            </a: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5998036" y="1752600"/>
            <a:ext cx="2812730" cy="812309"/>
            <a:chOff x="5899671" y="3158147"/>
            <a:chExt cx="748315" cy="230700"/>
          </a:xfrm>
        </p:grpSpPr>
        <p:sp>
          <p:nvSpPr>
            <p:cNvPr id="29" name="Shape 62"/>
            <p:cNvSpPr/>
            <p:nvPr/>
          </p:nvSpPr>
          <p:spPr>
            <a:xfrm>
              <a:off x="6398987" y="3158148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 rtl="1">
                <a:spcBef>
                  <a:spcPts val="0"/>
                </a:spcBef>
                <a:buNone/>
              </a:pPr>
              <a:r>
                <a:rPr lang="en" sz="1400" dirty="0" smtClean="0"/>
                <a:t>(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" sz="1400" dirty="0"/>
            </a:p>
          </p:txBody>
        </p:sp>
        <p:sp>
          <p:nvSpPr>
            <p:cNvPr id="30" name="Shape 63"/>
            <p:cNvSpPr/>
            <p:nvPr/>
          </p:nvSpPr>
          <p:spPr>
            <a:xfrm>
              <a:off x="6149988" y="3158147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r"/>
              <a:r>
                <a:rPr lang="en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Shape 63"/>
            <p:cNvSpPr/>
            <p:nvPr/>
          </p:nvSpPr>
          <p:spPr>
            <a:xfrm>
              <a:off x="5899671" y="3158148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r"/>
              <a:r>
                <a:rPr lang="en" sz="14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t0, val</a:t>
              </a:r>
              <a:r>
                <a:rPr lang="en-US" sz="1400" b="1" baseline="-250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t0)</a:t>
              </a:r>
              <a:endParaRPr lang="en" sz="1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553200" y="2819400"/>
            <a:ext cx="1326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accent1"/>
                </a:solidFill>
              </a:rPr>
              <a:t>cnt_t0</a:t>
            </a:r>
            <a:endParaRPr lang="en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676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11</a:t>
            </a:fld>
            <a:endParaRPr lang="en-US"/>
          </a:p>
        </p:txBody>
      </p:sp>
      <p:sp>
        <p:nvSpPr>
          <p:cNvPr id="6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Translation Challenge - Flush</a:t>
            </a:r>
            <a:endParaRPr lang="en" dirty="0"/>
          </a:p>
        </p:txBody>
      </p:sp>
      <p:sp>
        <p:nvSpPr>
          <p:cNvPr id="8" name="Shape 95"/>
          <p:cNvSpPr/>
          <p:nvPr/>
        </p:nvSpPr>
        <p:spPr>
          <a:xfrm>
            <a:off x="6497784" y="18288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</a:t>
            </a:r>
            <a:endParaRPr lang="en" dirty="0"/>
          </a:p>
        </p:txBody>
      </p:sp>
      <p:sp>
        <p:nvSpPr>
          <p:cNvPr id="9" name="Shape 96"/>
          <p:cNvSpPr/>
          <p:nvPr/>
        </p:nvSpPr>
        <p:spPr>
          <a:xfrm>
            <a:off x="6132085" y="18288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</a:t>
            </a:r>
          </a:p>
        </p:txBody>
      </p:sp>
      <p:sp>
        <p:nvSpPr>
          <p:cNvPr id="10" name="Shape 97"/>
          <p:cNvSpPr/>
          <p:nvPr/>
        </p:nvSpPr>
        <p:spPr>
          <a:xfrm>
            <a:off x="5766386" y="1829872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1" name="Shape 95"/>
          <p:cNvSpPr/>
          <p:nvPr/>
        </p:nvSpPr>
        <p:spPr>
          <a:xfrm>
            <a:off x="6497784" y="22860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</a:t>
            </a:r>
            <a:endParaRPr lang="en" dirty="0"/>
          </a:p>
        </p:txBody>
      </p:sp>
      <p:sp>
        <p:nvSpPr>
          <p:cNvPr id="12" name="Shape 96"/>
          <p:cNvSpPr/>
          <p:nvPr/>
        </p:nvSpPr>
        <p:spPr>
          <a:xfrm>
            <a:off x="6132085" y="2291448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</a:t>
            </a:r>
            <a:endParaRPr lang="en" dirty="0"/>
          </a:p>
        </p:txBody>
      </p:sp>
      <p:sp>
        <p:nvSpPr>
          <p:cNvPr id="13" name="Shape 97"/>
          <p:cNvSpPr/>
          <p:nvPr/>
        </p:nvSpPr>
        <p:spPr>
          <a:xfrm>
            <a:off x="5766386" y="2287072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4" name="Shape 50"/>
          <p:cNvSpPr txBox="1"/>
          <p:nvPr/>
        </p:nvSpPr>
        <p:spPr>
          <a:xfrm>
            <a:off x="6629400" y="1478325"/>
            <a:ext cx="652159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" sz="12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t0</a:t>
            </a:r>
            <a:endParaRPr lang="e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Shape 50"/>
          <p:cNvSpPr txBox="1"/>
          <p:nvPr/>
        </p:nvSpPr>
        <p:spPr>
          <a:xfrm>
            <a:off x="6409506" y="2663008"/>
            <a:ext cx="652159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" sz="12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t0</a:t>
            </a:r>
            <a:endParaRPr lang="e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772400" y="1269329"/>
            <a:ext cx="1188719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6720">
            <a:solidFill>
              <a:srgbClr val="80808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Memory</a:t>
            </a:r>
          </a:p>
        </p:txBody>
      </p:sp>
      <p:sp>
        <p:nvSpPr>
          <p:cNvPr id="17" name="Shape 95"/>
          <p:cNvSpPr/>
          <p:nvPr/>
        </p:nvSpPr>
        <p:spPr>
          <a:xfrm>
            <a:off x="8458200" y="32766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" name="Shape 50"/>
          <p:cNvSpPr txBox="1"/>
          <p:nvPr/>
        </p:nvSpPr>
        <p:spPr>
          <a:xfrm>
            <a:off x="6068186" y="1491783"/>
            <a:ext cx="652159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" sz="12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t0</a:t>
            </a:r>
            <a:endParaRPr lang="e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Shape 50"/>
          <p:cNvSpPr txBox="1"/>
          <p:nvPr/>
        </p:nvSpPr>
        <p:spPr>
          <a:xfrm>
            <a:off x="5486400" y="1491783"/>
            <a:ext cx="652159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" sz="1200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t0</a:t>
            </a:r>
            <a:endParaRPr lang="e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Shape 50"/>
          <p:cNvSpPr txBox="1"/>
          <p:nvPr/>
        </p:nvSpPr>
        <p:spPr>
          <a:xfrm>
            <a:off x="8535979" y="3581400"/>
            <a:ext cx="287919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dirty="0" smtClean="0"/>
              <a:t>X</a:t>
            </a:r>
            <a:endParaRPr lang="en" sz="1400" dirty="0"/>
          </a:p>
        </p:txBody>
      </p:sp>
      <p:sp>
        <p:nvSpPr>
          <p:cNvPr id="21" name="Rectangle 20"/>
          <p:cNvSpPr/>
          <p:nvPr/>
        </p:nvSpPr>
        <p:spPr>
          <a:xfrm>
            <a:off x="5903598" y="3138100"/>
            <a:ext cx="8319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14933" y="2743200"/>
            <a:ext cx="1" cy="408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raight Connector 22"/>
          <p:cNvSpPr/>
          <p:nvPr/>
        </p:nvSpPr>
        <p:spPr>
          <a:xfrm>
            <a:off x="6863483" y="2291448"/>
            <a:ext cx="887637" cy="0"/>
          </a:xfrm>
          <a:prstGeom prst="line">
            <a:avLst/>
          </a:prstGeom>
          <a:noFill/>
          <a:ln w="36720">
            <a:solidFill>
              <a:srgbClr val="0099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41809"/>
              </p:ext>
            </p:extLst>
          </p:nvPr>
        </p:nvGraphicFramePr>
        <p:xfrm>
          <a:off x="104078" y="1249680"/>
          <a:ext cx="5382322" cy="530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2322"/>
              </a:tblGrid>
              <a:tr h="4953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nondet</a:t>
                      </a:r>
                      <a:endParaRPr lang="en-US" sz="18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yield;</a:t>
                      </a: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0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‘X’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X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elseif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‘Y’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Y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8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1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2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aseline="-25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/* due to the non deterministic loop at this point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 we can’t know if flush occurred or not.*/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Why Flush Encoding is Challenging?</a:t>
            </a:r>
            <a:endParaRPr lang="en-US" dirty="0"/>
          </a:p>
        </p:txBody>
      </p:sp>
      <p:sp>
        <p:nvSpPr>
          <p:cNvPr id="6" name="Shape 92"/>
          <p:cNvSpPr txBox="1"/>
          <p:nvPr/>
        </p:nvSpPr>
        <p:spPr>
          <a:xfrm>
            <a:off x="772150" y="1408875"/>
            <a:ext cx="7484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The non deterministic flush captures two buffer states: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 dirty="0"/>
              <a:t>A value is flushed -- buffer content moves one place (shifting)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 dirty="0"/>
              <a:t>The value of X is not flushed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We need a disjunction t</a:t>
            </a:r>
            <a:r>
              <a:rPr lang="en" sz="1800" dirty="0"/>
              <a:t>o represent both.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For convex numerical domains supporting </a:t>
            </a:r>
            <a:r>
              <a:rPr lang="en" b="1" dirty="0">
                <a:solidFill>
                  <a:srgbClr val="38761D"/>
                </a:solidFill>
              </a:rPr>
              <a:t>disjunction</a:t>
            </a:r>
            <a:r>
              <a:rPr lang="en" sz="1800" b="1" dirty="0">
                <a:solidFill>
                  <a:srgbClr val="38761D"/>
                </a:solidFill>
              </a:rPr>
              <a:t> is </a:t>
            </a:r>
            <a:r>
              <a:rPr lang="en" sz="1800" b="1" dirty="0" smtClean="0">
                <a:solidFill>
                  <a:srgbClr val="38761D"/>
                </a:solidFill>
              </a:rPr>
              <a:t>expensive</a:t>
            </a:r>
            <a:r>
              <a:rPr lang="en" sz="1800" b="1" dirty="0" smtClean="0"/>
              <a:t>.</a:t>
            </a:r>
            <a:endParaRPr lang="en" sz="1800" b="1" dirty="0"/>
          </a:p>
        </p:txBody>
      </p:sp>
      <p:sp>
        <p:nvSpPr>
          <p:cNvPr id="7" name="Shape 93"/>
          <p:cNvSpPr/>
          <p:nvPr/>
        </p:nvSpPr>
        <p:spPr>
          <a:xfrm>
            <a:off x="7542984" y="3356523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" name="Shape 94"/>
          <p:cNvSpPr/>
          <p:nvPr/>
        </p:nvSpPr>
        <p:spPr>
          <a:xfrm>
            <a:off x="7177285" y="3356523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9" name="Shape 95"/>
          <p:cNvSpPr/>
          <p:nvPr/>
        </p:nvSpPr>
        <p:spPr>
          <a:xfrm>
            <a:off x="2690809" y="3340375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10" name="Shape 96"/>
          <p:cNvSpPr/>
          <p:nvPr/>
        </p:nvSpPr>
        <p:spPr>
          <a:xfrm>
            <a:off x="2325110" y="3345823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</a:t>
            </a:r>
          </a:p>
        </p:txBody>
      </p:sp>
      <p:sp>
        <p:nvSpPr>
          <p:cNvPr id="11" name="Shape 97"/>
          <p:cNvSpPr/>
          <p:nvPr/>
        </p:nvSpPr>
        <p:spPr>
          <a:xfrm>
            <a:off x="1959411" y="3341447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" name="Shape 98"/>
          <p:cNvSpPr/>
          <p:nvPr/>
        </p:nvSpPr>
        <p:spPr>
          <a:xfrm>
            <a:off x="6811602" y="3356523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3" name="Shape 99"/>
          <p:cNvSpPr txBox="1"/>
          <p:nvPr/>
        </p:nvSpPr>
        <p:spPr>
          <a:xfrm>
            <a:off x="1775424" y="3642275"/>
            <a:ext cx="10223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cnt_</a:t>
            </a:r>
            <a:r>
              <a:rPr lang="en-US" dirty="0" smtClean="0"/>
              <a:t>t0</a:t>
            </a:r>
            <a:r>
              <a:rPr lang="en" dirty="0" smtClean="0"/>
              <a:t>=1</a:t>
            </a:r>
            <a:endParaRPr lang="en" dirty="0"/>
          </a:p>
        </p:txBody>
      </p:sp>
      <p:sp>
        <p:nvSpPr>
          <p:cNvPr id="14" name="Shape 100"/>
          <p:cNvSpPr txBox="1"/>
          <p:nvPr/>
        </p:nvSpPr>
        <p:spPr>
          <a:xfrm>
            <a:off x="7177301" y="3712700"/>
            <a:ext cx="102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cnt_</a:t>
            </a:r>
            <a:r>
              <a:rPr lang="en-US" dirty="0" smtClean="0">
                <a:solidFill>
                  <a:schemeClr val="dk1"/>
                </a:solidFill>
              </a:rPr>
              <a:t>t0</a:t>
            </a:r>
            <a:r>
              <a:rPr lang="en" dirty="0" smtClean="0"/>
              <a:t>=2</a:t>
            </a:r>
            <a:endParaRPr lang="en" dirty="0"/>
          </a:p>
        </p:txBody>
      </p:sp>
      <p:cxnSp>
        <p:nvCxnSpPr>
          <p:cNvPr id="15" name="Shape 101"/>
          <p:cNvCxnSpPr>
            <a:stCxn id="8" idx="2"/>
          </p:cNvCxnSpPr>
          <p:nvPr/>
        </p:nvCxnSpPr>
        <p:spPr>
          <a:xfrm flipH="1">
            <a:off x="4598935" y="3735123"/>
            <a:ext cx="2761200" cy="6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102"/>
          <p:cNvSpPr txBox="1"/>
          <p:nvPr/>
        </p:nvSpPr>
        <p:spPr>
          <a:xfrm>
            <a:off x="4425887" y="3982875"/>
            <a:ext cx="775500" cy="3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join</a:t>
            </a:r>
          </a:p>
        </p:txBody>
      </p:sp>
      <p:sp>
        <p:nvSpPr>
          <p:cNvPr id="17" name="Shape 103"/>
          <p:cNvSpPr/>
          <p:nvPr/>
        </p:nvSpPr>
        <p:spPr>
          <a:xfrm>
            <a:off x="4386023" y="4524598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18" name="Shape 104"/>
          <p:cNvSpPr/>
          <p:nvPr/>
        </p:nvSpPr>
        <p:spPr>
          <a:xfrm>
            <a:off x="4020324" y="4519011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9" name="Shape 105"/>
          <p:cNvSpPr txBox="1"/>
          <p:nvPr/>
        </p:nvSpPr>
        <p:spPr>
          <a:xfrm>
            <a:off x="3842850" y="4814100"/>
            <a:ext cx="1358537" cy="3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cnt_</a:t>
            </a:r>
            <a:r>
              <a:rPr lang="en-US" dirty="0" smtClean="0">
                <a:solidFill>
                  <a:schemeClr val="dk1"/>
                </a:solidFill>
              </a:rPr>
              <a:t>t0</a:t>
            </a:r>
            <a:r>
              <a:rPr lang="en" dirty="0" smtClean="0"/>
              <a:t>=[</a:t>
            </a:r>
            <a:r>
              <a:rPr lang="en" dirty="0"/>
              <a:t>1,2]</a:t>
            </a:r>
          </a:p>
        </p:txBody>
      </p:sp>
      <p:grpSp>
        <p:nvGrpSpPr>
          <p:cNvPr id="20" name="Shape 106"/>
          <p:cNvGrpSpPr/>
          <p:nvPr/>
        </p:nvGrpSpPr>
        <p:grpSpPr>
          <a:xfrm>
            <a:off x="4709390" y="4519011"/>
            <a:ext cx="467399" cy="389773"/>
            <a:chOff x="5054800" y="4498600"/>
            <a:chExt cx="467399" cy="389773"/>
          </a:xfrm>
        </p:grpSpPr>
        <p:sp>
          <p:nvSpPr>
            <p:cNvPr id="21" name="Shape 107"/>
            <p:cNvSpPr/>
            <p:nvPr/>
          </p:nvSpPr>
          <p:spPr>
            <a:xfrm>
              <a:off x="5096350" y="4509773"/>
              <a:ext cx="365699" cy="3786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2" name="Shape 108"/>
            <p:cNvSpPr txBox="1"/>
            <p:nvPr/>
          </p:nvSpPr>
          <p:spPr>
            <a:xfrm>
              <a:off x="5054800" y="4498600"/>
              <a:ext cx="467399" cy="280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[1,3]</a:t>
              </a:r>
            </a:p>
          </p:txBody>
        </p:sp>
      </p:grpSp>
      <p:cxnSp>
        <p:nvCxnSpPr>
          <p:cNvPr id="23" name="Shape 109"/>
          <p:cNvCxnSpPr>
            <a:stCxn id="10" idx="2"/>
          </p:cNvCxnSpPr>
          <p:nvPr/>
        </p:nvCxnSpPr>
        <p:spPr>
          <a:xfrm>
            <a:off x="2507960" y="3724423"/>
            <a:ext cx="2137499" cy="65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110"/>
          <p:cNvSpPr txBox="1"/>
          <p:nvPr/>
        </p:nvSpPr>
        <p:spPr>
          <a:xfrm>
            <a:off x="800662" y="3231825"/>
            <a:ext cx="10223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flushed:</a:t>
            </a:r>
          </a:p>
        </p:txBody>
      </p:sp>
      <p:sp>
        <p:nvSpPr>
          <p:cNvPr id="25" name="Shape 111"/>
          <p:cNvSpPr txBox="1"/>
          <p:nvPr/>
        </p:nvSpPr>
        <p:spPr>
          <a:xfrm>
            <a:off x="5163537" y="3231825"/>
            <a:ext cx="17294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flushed:</a:t>
            </a:r>
          </a:p>
        </p:txBody>
      </p:sp>
    </p:spTree>
    <p:extLst>
      <p:ext uri="{BB962C8B-B14F-4D97-AF65-F5344CB8AC3E}">
        <p14:creationId xmlns:p14="http://schemas.microsoft.com/office/powerpoint/2010/main" val="15942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/>
              <a:t>We will use </a:t>
            </a:r>
            <a:r>
              <a:rPr lang="en-US" sz="1800" b="1" dirty="0">
                <a:solidFill>
                  <a:srgbClr val="38761D"/>
                </a:solidFill>
              </a:rPr>
              <a:t>Refinement</a:t>
            </a:r>
            <a:r>
              <a:rPr lang="en" sz="1800" b="1" dirty="0">
                <a:solidFill>
                  <a:srgbClr val="38761D"/>
                </a:solidFill>
              </a:rPr>
              <a:t> Placement </a:t>
            </a:r>
            <a:r>
              <a:rPr lang="en" sz="1800" dirty="0" smtClean="0"/>
              <a:t>-- utilize logico-numerical domains: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Auxilary boolean flags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Similar to trace partitioning.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Supported by our SC verifier – ConcurInterproc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hape 99"/>
          <p:cNvSpPr txBox="1"/>
          <p:nvPr/>
        </p:nvSpPr>
        <p:spPr>
          <a:xfrm>
            <a:off x="1745361" y="4127901"/>
            <a:ext cx="10223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cnt_</a:t>
            </a:r>
            <a:r>
              <a:rPr lang="en-US" dirty="0" smtClean="0"/>
              <a:t>t0</a:t>
            </a:r>
            <a:r>
              <a:rPr lang="en" dirty="0" smtClean="0"/>
              <a:t>=1</a:t>
            </a:r>
            <a:endParaRPr lang="en" dirty="0"/>
          </a:p>
        </p:txBody>
      </p:sp>
      <p:sp>
        <p:nvSpPr>
          <p:cNvPr id="11" name="Shape 100"/>
          <p:cNvSpPr txBox="1"/>
          <p:nvPr/>
        </p:nvSpPr>
        <p:spPr>
          <a:xfrm>
            <a:off x="7147238" y="4198326"/>
            <a:ext cx="102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cnt_</a:t>
            </a:r>
            <a:r>
              <a:rPr lang="en-US" dirty="0" smtClean="0">
                <a:solidFill>
                  <a:schemeClr val="dk1"/>
                </a:solidFill>
              </a:rPr>
              <a:t>t0</a:t>
            </a:r>
            <a:r>
              <a:rPr lang="en" dirty="0" smtClean="0"/>
              <a:t>=2</a:t>
            </a:r>
            <a:endParaRPr lang="en" dirty="0"/>
          </a:p>
        </p:txBody>
      </p:sp>
      <p:cxnSp>
        <p:nvCxnSpPr>
          <p:cNvPr id="12" name="Shape 101"/>
          <p:cNvCxnSpPr/>
          <p:nvPr/>
        </p:nvCxnSpPr>
        <p:spPr>
          <a:xfrm flipH="1">
            <a:off x="4568872" y="4220749"/>
            <a:ext cx="2761200" cy="6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02"/>
          <p:cNvSpPr txBox="1"/>
          <p:nvPr/>
        </p:nvSpPr>
        <p:spPr>
          <a:xfrm>
            <a:off x="4482300" y="4267200"/>
            <a:ext cx="775500" cy="3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b="1" dirty="0">
                <a:sym typeface="Math B"/>
              </a:rPr>
              <a:t></a:t>
            </a:r>
            <a:endParaRPr lang="en" sz="2400" b="1" dirty="0"/>
          </a:p>
        </p:txBody>
      </p:sp>
      <p:cxnSp>
        <p:nvCxnSpPr>
          <p:cNvPr id="20" name="Shape 109"/>
          <p:cNvCxnSpPr/>
          <p:nvPr/>
        </p:nvCxnSpPr>
        <p:spPr>
          <a:xfrm>
            <a:off x="2477897" y="4210049"/>
            <a:ext cx="2137499" cy="65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110"/>
          <p:cNvSpPr txBox="1"/>
          <p:nvPr/>
        </p:nvSpPr>
        <p:spPr>
          <a:xfrm>
            <a:off x="770599" y="3717451"/>
            <a:ext cx="10223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flushed:</a:t>
            </a:r>
          </a:p>
        </p:txBody>
      </p:sp>
      <p:sp>
        <p:nvSpPr>
          <p:cNvPr id="22" name="Shape 111"/>
          <p:cNvSpPr txBox="1"/>
          <p:nvPr/>
        </p:nvSpPr>
        <p:spPr>
          <a:xfrm>
            <a:off x="5133474" y="3717451"/>
            <a:ext cx="17294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flushed:</a:t>
            </a:r>
          </a:p>
        </p:txBody>
      </p:sp>
      <p:sp>
        <p:nvSpPr>
          <p:cNvPr id="23" name="Shape 116"/>
          <p:cNvSpPr/>
          <p:nvPr/>
        </p:nvSpPr>
        <p:spPr>
          <a:xfrm>
            <a:off x="3670096" y="4970327"/>
            <a:ext cx="1892504" cy="696900"/>
          </a:xfrm>
          <a:prstGeom prst="bracePai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116"/>
          <p:cNvSpPr/>
          <p:nvPr/>
        </p:nvSpPr>
        <p:spPr>
          <a:xfrm>
            <a:off x="3670096" y="5791200"/>
            <a:ext cx="1892504" cy="696900"/>
          </a:xfrm>
          <a:prstGeom prst="bracePai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116"/>
          <p:cNvSpPr/>
          <p:nvPr/>
        </p:nvSpPr>
        <p:spPr>
          <a:xfrm>
            <a:off x="3200400" y="4970327"/>
            <a:ext cx="3124200" cy="1517773"/>
          </a:xfrm>
          <a:prstGeom prst="bracePai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00"/>
          <p:cNvSpPr txBox="1"/>
          <p:nvPr/>
        </p:nvSpPr>
        <p:spPr>
          <a:xfrm>
            <a:off x="4272374" y="5303899"/>
            <a:ext cx="102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cnt_</a:t>
            </a:r>
            <a:r>
              <a:rPr lang="en-US" dirty="0" smtClean="0">
                <a:solidFill>
                  <a:schemeClr val="dk1"/>
                </a:solidFill>
              </a:rPr>
              <a:t>t0</a:t>
            </a:r>
            <a:r>
              <a:rPr lang="en" dirty="0" smtClean="0"/>
              <a:t>=2</a:t>
            </a:r>
            <a:endParaRPr lang="en" dirty="0"/>
          </a:p>
        </p:txBody>
      </p:sp>
      <p:sp>
        <p:nvSpPr>
          <p:cNvPr id="33" name="Shape 99"/>
          <p:cNvSpPr txBox="1"/>
          <p:nvPr/>
        </p:nvSpPr>
        <p:spPr>
          <a:xfrm>
            <a:off x="3918099" y="6087652"/>
            <a:ext cx="1022399" cy="60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cnt_</a:t>
            </a:r>
            <a:r>
              <a:rPr lang="en-US" dirty="0" smtClean="0"/>
              <a:t>t0</a:t>
            </a:r>
            <a:r>
              <a:rPr lang="en" dirty="0" smtClean="0"/>
              <a:t>=1</a:t>
            </a:r>
            <a:endParaRPr lang="en" dirty="0"/>
          </a:p>
        </p:txBody>
      </p:sp>
      <p:sp>
        <p:nvSpPr>
          <p:cNvPr id="35" name="TextBox 34"/>
          <p:cNvSpPr txBox="1"/>
          <p:nvPr/>
        </p:nvSpPr>
        <p:spPr>
          <a:xfrm>
            <a:off x="5562600" y="521938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00400" y="5902986"/>
                <a:ext cx="540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¬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02986"/>
                <a:ext cx="5407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62813" y="5219385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13" y="5219385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hape 93"/>
          <p:cNvSpPr/>
          <p:nvPr/>
        </p:nvSpPr>
        <p:spPr>
          <a:xfrm>
            <a:off x="7542984" y="38886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8" name="Shape 94"/>
          <p:cNvSpPr/>
          <p:nvPr/>
        </p:nvSpPr>
        <p:spPr>
          <a:xfrm>
            <a:off x="7177285" y="38886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39" name="Shape 95"/>
          <p:cNvSpPr/>
          <p:nvPr/>
        </p:nvSpPr>
        <p:spPr>
          <a:xfrm>
            <a:off x="2690809" y="3872452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40" name="Shape 96"/>
          <p:cNvSpPr/>
          <p:nvPr/>
        </p:nvSpPr>
        <p:spPr>
          <a:xfrm>
            <a:off x="2325110" y="38779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</a:t>
            </a:r>
          </a:p>
        </p:txBody>
      </p:sp>
      <p:sp>
        <p:nvSpPr>
          <p:cNvPr id="41" name="Shape 97"/>
          <p:cNvSpPr/>
          <p:nvPr/>
        </p:nvSpPr>
        <p:spPr>
          <a:xfrm>
            <a:off x="1959411" y="3873524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2" name="Shape 98"/>
          <p:cNvSpPr/>
          <p:nvPr/>
        </p:nvSpPr>
        <p:spPr>
          <a:xfrm>
            <a:off x="6811602" y="38886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6" name="Shape 93"/>
          <p:cNvSpPr/>
          <p:nvPr/>
        </p:nvSpPr>
        <p:spPr>
          <a:xfrm>
            <a:off x="4650634" y="5030085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7" name="Shape 94"/>
          <p:cNvSpPr/>
          <p:nvPr/>
        </p:nvSpPr>
        <p:spPr>
          <a:xfrm>
            <a:off x="4284935" y="5030085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8" name="Shape 98"/>
          <p:cNvSpPr/>
          <p:nvPr/>
        </p:nvSpPr>
        <p:spPr>
          <a:xfrm>
            <a:off x="3919252" y="5030085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9" name="Shape 95"/>
          <p:cNvSpPr/>
          <p:nvPr/>
        </p:nvSpPr>
        <p:spPr>
          <a:xfrm>
            <a:off x="4757648" y="5791200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50" name="Shape 96"/>
          <p:cNvSpPr/>
          <p:nvPr/>
        </p:nvSpPr>
        <p:spPr>
          <a:xfrm>
            <a:off x="4391949" y="5796648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</a:t>
            </a:r>
          </a:p>
        </p:txBody>
      </p:sp>
      <p:sp>
        <p:nvSpPr>
          <p:cNvPr id="51" name="Shape 97"/>
          <p:cNvSpPr/>
          <p:nvPr/>
        </p:nvSpPr>
        <p:spPr>
          <a:xfrm>
            <a:off x="4026250" y="5792272"/>
            <a:ext cx="365699" cy="378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refinement placement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 w="0">
                <a:noFill/>
              </a:ln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Each </a:t>
                </a:r>
                <a:r>
                  <a:rPr lang="en-US" sz="2000" dirty="0" err="1" smtClean="0"/>
                  <a:t>boolean</a:t>
                </a:r>
                <a:r>
                  <a:rPr lang="en-US" sz="2000" dirty="0" smtClean="0"/>
                  <a:t> variable splits the state </a:t>
                </a:r>
                <a:br>
                  <a:rPr lang="en-US" sz="2000" dirty="0" smtClean="0"/>
                </a:br>
                <a:r>
                  <a:rPr lang="en-US" sz="2000" dirty="0" smtClean="0"/>
                  <a:t>– verification complexity growth exponential (in flush complexity).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Partial refinement</a:t>
                </a:r>
                <a:r>
                  <a:rPr lang="en" sz="2000" dirty="0" smtClean="0"/>
                  <a:t>(booleans) placement may safice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– We want a minimal placement that will enable verification.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Two-dimensional </a:t>
            </a:r>
            <a:r>
              <a:rPr lang="en-US" dirty="0"/>
              <a:t>exponential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would like a minimal refinement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would like a minimal </a:t>
            </a:r>
            <a:r>
              <a:rPr lang="en-US" sz="2000" dirty="0" smtClean="0"/>
              <a:t>fence placement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Search </a:t>
            </a:r>
            <a:r>
              <a:rPr lang="en-US" sz="2000" dirty="0"/>
              <a:t>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two dimensional domain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Search space exponential</a:t>
            </a:r>
            <a:r>
              <a:rPr lang="en-US" sz="2000" dirty="0"/>
              <a:t> in number of fences and in number of refinement placements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learn from verified and failed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295400"/>
            <a:ext cx="4343400" cy="541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endParaRPr lang="en-US" dirty="0">
              <a:solidFill>
                <a:schemeClr val="tx1"/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Flag0 := true</a:t>
            </a:r>
          </a:p>
          <a:p>
            <a:pPr hangingPunct="0"/>
            <a:r>
              <a:rPr lang="en-US" b="1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</a:p>
          <a:p>
            <a:pPr hangingPunct="0"/>
            <a:r>
              <a:rPr lang="en-US" b="1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Flag1 = true {</a:t>
            </a:r>
          </a:p>
          <a:p>
            <a:pPr hangingPunct="0"/>
            <a:r>
              <a:rPr lang="en-US" b="1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if</a:t>
            </a:r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Turn ≠ 0 {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 Flag0 := </a:t>
            </a:r>
            <a:r>
              <a:rPr lang="en-US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false</a:t>
            </a:r>
          </a:p>
          <a:p>
            <a:pPr hangingPunct="0"/>
            <a:r>
              <a:rPr lang="en-US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  <a:endParaRPr lang="en-US" b="1" dirty="0">
              <a:solidFill>
                <a:schemeClr val="tx1"/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b="1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 while</a:t>
            </a:r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Turn ≠ 0 { }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 Flag0 := true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}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// critical section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Turn := </a:t>
            </a:r>
            <a:r>
              <a:rPr lang="en-US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  <a:endParaRPr lang="en-US" b="1" dirty="0">
              <a:solidFill>
                <a:schemeClr val="tx1"/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Flag0 := </a:t>
            </a:r>
            <a:r>
              <a:rPr lang="en-US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false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  <a:endParaRPr lang="en-US" b="1" dirty="0">
              <a:solidFill>
                <a:schemeClr val="tx1"/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41910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55626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60960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9812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3091542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42753" y="22860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33528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6769" y="254626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6769" y="285106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27766" y="3639786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8648" y="389213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1676" y="5269676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65910" y="582682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55265" y="2951432"/>
            <a:ext cx="319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potential fence locations</a:t>
            </a:r>
          </a:p>
          <a:p>
            <a:r>
              <a:rPr lang="en-US" dirty="0" smtClean="0"/>
              <a:t>8 potential refinement locations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501166" y="3352800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1000" y="3003468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17</a:t>
            </a:fld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624737" y="4953000"/>
            <a:ext cx="874059" cy="1524000"/>
            <a:chOff x="3962400" y="4800600"/>
            <a:chExt cx="990600" cy="1905000"/>
          </a:xfrm>
        </p:grpSpPr>
        <p:sp>
          <p:nvSpPr>
            <p:cNvPr id="5" name="Rounded Rectangle 4"/>
            <p:cNvSpPr/>
            <p:nvPr/>
          </p:nvSpPr>
          <p:spPr>
            <a:xfrm>
              <a:off x="3962400" y="4800600"/>
              <a:ext cx="9906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57912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6019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62484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69528" y="6019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9528" y="6248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9528" y="6477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9528" y="5334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528" y="55626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69528" y="57912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69528" y="4876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69528" y="5105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4800" y="5334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4800" y="55626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34972" y="3307080"/>
            <a:ext cx="874059" cy="1524000"/>
            <a:chOff x="5334000" y="2743200"/>
            <a:chExt cx="990600" cy="19050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743200"/>
              <a:ext cx="9906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733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39624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4191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128" y="3962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1128" y="4191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1128" y="44196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1128" y="32766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41128" y="35052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1128" y="3733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1128" y="2819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41128" y="3048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86400" y="3276600"/>
              <a:ext cx="152400" cy="152400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86400" y="35052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54425" y="1600200"/>
            <a:ext cx="874059" cy="1524000"/>
            <a:chOff x="3996047" y="609600"/>
            <a:chExt cx="990600" cy="1905000"/>
          </a:xfrm>
        </p:grpSpPr>
        <p:sp>
          <p:nvSpPr>
            <p:cNvPr id="36" name="Rounded Rectangle 35"/>
            <p:cNvSpPr/>
            <p:nvPr/>
          </p:nvSpPr>
          <p:spPr>
            <a:xfrm>
              <a:off x="3996047" y="609600"/>
              <a:ext cx="9906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8447" y="16002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48447" y="1828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48447" y="2057400"/>
              <a:ext cx="152400" cy="152400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03175" y="1828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03175" y="2057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3175" y="2286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175" y="1143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03175" y="13716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3175" y="16002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03175" y="685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3175" y="914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8447" y="1143000"/>
              <a:ext cx="152400" cy="152400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48447" y="13716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Curved Connector 78"/>
          <p:cNvCxnSpPr>
            <a:stCxn id="5" idx="3"/>
            <a:endCxn id="22" idx="2"/>
          </p:cNvCxnSpPr>
          <p:nvPr/>
        </p:nvCxnSpPr>
        <p:spPr>
          <a:xfrm flipV="1">
            <a:off x="4498796" y="4831080"/>
            <a:ext cx="773206" cy="88392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2" idx="0"/>
            <a:endCxn id="36" idx="3"/>
          </p:cNvCxnSpPr>
          <p:nvPr/>
        </p:nvCxnSpPr>
        <p:spPr>
          <a:xfrm rot="16200000" flipV="1">
            <a:off x="4427803" y="2462881"/>
            <a:ext cx="944880" cy="743517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36" idx="1"/>
            <a:endCxn id="50" idx="0"/>
          </p:cNvCxnSpPr>
          <p:nvPr/>
        </p:nvCxnSpPr>
        <p:spPr>
          <a:xfrm rot="10800000" flipV="1">
            <a:off x="2717061" y="2362200"/>
            <a:ext cx="937365" cy="891837"/>
          </a:xfrm>
          <a:prstGeom prst="curvedConnector2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 – Placement implication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280031" y="3254037"/>
            <a:ext cx="874059" cy="1524000"/>
            <a:chOff x="2438400" y="2676896"/>
            <a:chExt cx="990600" cy="1905000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2676896"/>
              <a:ext cx="9906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3667496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90800" y="3896096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90800" y="4124696"/>
              <a:ext cx="152400" cy="152400"/>
            </a:xfrm>
            <a:prstGeom prst="rect">
              <a:avLst/>
            </a:prstGeom>
            <a:pattFill prst="wd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45528" y="38960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5528" y="41246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5528" y="43532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5528" y="32102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5528" y="34388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5528" y="36674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5528" y="27530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5528" y="2981696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0800" y="3210296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90800" y="3438896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794631" y="5745480"/>
            <a:ext cx="114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Removed fence</a:t>
            </a:r>
          </a:p>
          <a:p>
            <a:r>
              <a:rPr lang="en-US" sz="1200" dirty="0" smtClean="0"/>
              <a:t>Fence</a:t>
            </a:r>
          </a:p>
          <a:p>
            <a:r>
              <a:rPr lang="en-US" sz="1200" dirty="0" smtClean="0"/>
              <a:t>Refinement </a:t>
            </a:r>
            <a:endParaRPr lang="en-US" sz="1200" dirty="0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4739029" y="6202680"/>
            <a:ext cx="91440" cy="91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4739029" y="6022812"/>
            <a:ext cx="91440" cy="914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4739029" y="5842944"/>
            <a:ext cx="91440" cy="91440"/>
          </a:xfrm>
          <a:prstGeom prst="rect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712324" y="4126676"/>
            <a:ext cx="134471" cy="853440"/>
            <a:chOff x="2344271" y="4968240"/>
            <a:chExt cx="134471" cy="853440"/>
          </a:xfrm>
        </p:grpSpPr>
        <p:sp>
          <p:nvSpPr>
            <p:cNvPr id="53" name="Rectangle 52"/>
            <p:cNvSpPr/>
            <p:nvPr/>
          </p:nvSpPr>
          <p:spPr>
            <a:xfrm>
              <a:off x="2344271" y="533400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44271" y="551688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44271" y="569976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44271" y="496824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4271" y="515112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34019" y="4099560"/>
            <a:ext cx="134471" cy="853440"/>
            <a:chOff x="4775337" y="4937760"/>
            <a:chExt cx="134471" cy="853440"/>
          </a:xfrm>
        </p:grpSpPr>
        <p:sp>
          <p:nvSpPr>
            <p:cNvPr id="59" name="Rectangle 58"/>
            <p:cNvSpPr/>
            <p:nvPr/>
          </p:nvSpPr>
          <p:spPr>
            <a:xfrm>
              <a:off x="4775337" y="530352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75337" y="548640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75337" y="566928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75337" y="493776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75337" y="512064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2866" y="3672840"/>
            <a:ext cx="874059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567" y="464820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38567" y="483108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38567" y="501396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38567" y="409956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8567" y="428244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8567" y="446532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38567" y="373380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8567" y="391668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37337" y="4099560"/>
            <a:ext cx="134471" cy="853440"/>
            <a:chOff x="4775337" y="4937760"/>
            <a:chExt cx="134471" cy="853440"/>
          </a:xfrm>
        </p:grpSpPr>
        <p:sp>
          <p:nvSpPr>
            <p:cNvPr id="6" name="Rectangle 5"/>
            <p:cNvSpPr/>
            <p:nvPr/>
          </p:nvSpPr>
          <p:spPr>
            <a:xfrm>
              <a:off x="4775337" y="530352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5337" y="548640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5337" y="566928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5337" y="493776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5337" y="512064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571800" y="3703320"/>
            <a:ext cx="874059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7501" y="467868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07501" y="486156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07501" y="504444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07501" y="413004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07501" y="431292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07501" y="449580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07501" y="376428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07501" y="3947160"/>
            <a:ext cx="134471" cy="121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06271" y="4130040"/>
            <a:ext cx="134471" cy="853440"/>
            <a:chOff x="2344271" y="4968240"/>
            <a:chExt cx="134471" cy="853440"/>
          </a:xfrm>
        </p:grpSpPr>
        <p:sp>
          <p:nvSpPr>
            <p:cNvPr id="23" name="Rectangle 22"/>
            <p:cNvSpPr/>
            <p:nvPr/>
          </p:nvSpPr>
          <p:spPr>
            <a:xfrm>
              <a:off x="2344271" y="533400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44271" y="551688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4271" y="569976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4271" y="4968240"/>
              <a:ext cx="134471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4271" y="5151120"/>
              <a:ext cx="134471" cy="1219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934408" y="1447800"/>
            <a:ext cx="874059" cy="1524000"/>
            <a:chOff x="3996027" y="609600"/>
            <a:chExt cx="990595" cy="1905000"/>
          </a:xfrm>
        </p:grpSpPr>
        <p:sp>
          <p:nvSpPr>
            <p:cNvPr id="36" name="Rounded Rectangle 35"/>
            <p:cNvSpPr/>
            <p:nvPr/>
          </p:nvSpPr>
          <p:spPr>
            <a:xfrm>
              <a:off x="3996027" y="609600"/>
              <a:ext cx="990595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8427" y="160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48427" y="1828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48427" y="2057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03152" y="1828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03152" y="2057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3152" y="2286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152" y="11430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03152" y="13716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3152" y="16002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03156" y="6858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3152" y="914400"/>
              <a:ext cx="152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8436" y="11430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48447" y="13716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113"/>
          <p:cNvSpPr txBox="1">
            <a:spLocks noChangeArrowheads="1"/>
          </p:cNvSpPr>
          <p:nvPr/>
        </p:nvSpPr>
        <p:spPr bwMode="auto">
          <a:xfrm>
            <a:off x="5876925" y="4251960"/>
            <a:ext cx="52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</a:t>
            </a:r>
            <a:endParaRPr lang="en-US" altLang="en-US" sz="3600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69" name="TextBox 113"/>
          <p:cNvSpPr txBox="1">
            <a:spLocks noChangeArrowheads="1"/>
          </p:cNvSpPr>
          <p:nvPr/>
        </p:nvSpPr>
        <p:spPr bwMode="auto">
          <a:xfrm>
            <a:off x="2038400" y="4124416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?</a:t>
            </a:r>
            <a:endParaRPr lang="en-US" altLang="en-US" sz="3600" dirty="0">
              <a:solidFill>
                <a:srgbClr val="00B050"/>
              </a:solidFill>
              <a:latin typeface="Corbel" pitchFamily="34" charset="0"/>
            </a:endParaRPr>
          </a:p>
        </p:txBody>
      </p:sp>
      <p:cxnSp>
        <p:nvCxnSpPr>
          <p:cNvPr id="65" name="Curved Connector 64"/>
          <p:cNvCxnSpPr>
            <a:stCxn id="5" idx="0"/>
            <a:endCxn id="36" idx="3"/>
          </p:cNvCxnSpPr>
          <p:nvPr/>
        </p:nvCxnSpPr>
        <p:spPr>
          <a:xfrm rot="16200000" flipV="1">
            <a:off x="4392662" y="2625605"/>
            <a:ext cx="1463040" cy="631429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6" idx="1"/>
            <a:endCxn id="22" idx="0"/>
          </p:cNvCxnSpPr>
          <p:nvPr/>
        </p:nvCxnSpPr>
        <p:spPr>
          <a:xfrm rot="10800000" flipV="1">
            <a:off x="3008830" y="2209800"/>
            <a:ext cx="925578" cy="1493520"/>
          </a:xfrm>
          <a:prstGeom prst="curvedConnector2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13"/>
          <p:cNvSpPr txBox="1">
            <a:spLocks noChangeArrowheads="1"/>
          </p:cNvSpPr>
          <p:nvPr/>
        </p:nvSpPr>
        <p:spPr bwMode="auto">
          <a:xfrm>
            <a:off x="5044380" y="1614805"/>
            <a:ext cx="52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</a:t>
            </a:r>
            <a:endParaRPr lang="en-US" altLang="en-US" sz="3600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-0.11284 -0.3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-1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13628 -0.331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356644" y="1775629"/>
            <a:ext cx="2674672" cy="1954064"/>
          </a:xfrm>
          <a:custGeom>
            <a:avLst/>
            <a:gdLst>
              <a:gd name="connsiteX0" fmla="*/ 443345 w 2951018"/>
              <a:gd name="connsiteY0" fmla="*/ 27709 h 2355272"/>
              <a:gd name="connsiteX1" fmla="*/ 443345 w 2951018"/>
              <a:gd name="connsiteY1" fmla="*/ 27709 h 2355272"/>
              <a:gd name="connsiteX2" fmla="*/ 1246909 w 2951018"/>
              <a:gd name="connsiteY2" fmla="*/ 41563 h 2355272"/>
              <a:gd name="connsiteX3" fmla="*/ 1995054 w 2951018"/>
              <a:gd name="connsiteY3" fmla="*/ 13854 h 2355272"/>
              <a:gd name="connsiteX4" fmla="*/ 2133600 w 2951018"/>
              <a:gd name="connsiteY4" fmla="*/ 0 h 2355272"/>
              <a:gd name="connsiteX5" fmla="*/ 2563091 w 2951018"/>
              <a:gd name="connsiteY5" fmla="*/ 13854 h 2355272"/>
              <a:gd name="connsiteX6" fmla="*/ 2673927 w 2951018"/>
              <a:gd name="connsiteY6" fmla="*/ 27709 h 2355272"/>
              <a:gd name="connsiteX7" fmla="*/ 2687781 w 2951018"/>
              <a:gd name="connsiteY7" fmla="*/ 69272 h 2355272"/>
              <a:gd name="connsiteX8" fmla="*/ 2729345 w 2951018"/>
              <a:gd name="connsiteY8" fmla="*/ 235527 h 2355272"/>
              <a:gd name="connsiteX9" fmla="*/ 2951018 w 2951018"/>
              <a:gd name="connsiteY9" fmla="*/ 1163781 h 2355272"/>
              <a:gd name="connsiteX10" fmla="*/ 1413163 w 2951018"/>
              <a:gd name="connsiteY10" fmla="*/ 2355272 h 2355272"/>
              <a:gd name="connsiteX11" fmla="*/ 0 w 2951018"/>
              <a:gd name="connsiteY11" fmla="*/ 900545 h 2355272"/>
              <a:gd name="connsiteX12" fmla="*/ 443345 w 2951018"/>
              <a:gd name="connsiteY12" fmla="*/ 27709 h 2355272"/>
              <a:gd name="connsiteX0" fmla="*/ 443345 w 2951018"/>
              <a:gd name="connsiteY0" fmla="*/ 890607 h 3218170"/>
              <a:gd name="connsiteX1" fmla="*/ 443345 w 2951018"/>
              <a:gd name="connsiteY1" fmla="*/ 890607 h 3218170"/>
              <a:gd name="connsiteX2" fmla="*/ 1246909 w 2951018"/>
              <a:gd name="connsiteY2" fmla="*/ 904461 h 3218170"/>
              <a:gd name="connsiteX3" fmla="*/ 1995054 w 2951018"/>
              <a:gd name="connsiteY3" fmla="*/ 876752 h 3218170"/>
              <a:gd name="connsiteX4" fmla="*/ 2133600 w 2951018"/>
              <a:gd name="connsiteY4" fmla="*/ 862898 h 3218170"/>
              <a:gd name="connsiteX5" fmla="*/ 2563091 w 2951018"/>
              <a:gd name="connsiteY5" fmla="*/ 876752 h 3218170"/>
              <a:gd name="connsiteX6" fmla="*/ 2138784 w 2951018"/>
              <a:gd name="connsiteY6" fmla="*/ 189 h 3218170"/>
              <a:gd name="connsiteX7" fmla="*/ 2687781 w 2951018"/>
              <a:gd name="connsiteY7" fmla="*/ 932170 h 3218170"/>
              <a:gd name="connsiteX8" fmla="*/ 2729345 w 2951018"/>
              <a:gd name="connsiteY8" fmla="*/ 1098425 h 3218170"/>
              <a:gd name="connsiteX9" fmla="*/ 2951018 w 2951018"/>
              <a:gd name="connsiteY9" fmla="*/ 2026679 h 3218170"/>
              <a:gd name="connsiteX10" fmla="*/ 1413163 w 2951018"/>
              <a:gd name="connsiteY10" fmla="*/ 3218170 h 3218170"/>
              <a:gd name="connsiteX11" fmla="*/ 0 w 2951018"/>
              <a:gd name="connsiteY11" fmla="*/ 1763443 h 3218170"/>
              <a:gd name="connsiteX12" fmla="*/ 443345 w 2951018"/>
              <a:gd name="connsiteY12" fmla="*/ 890607 h 3218170"/>
              <a:gd name="connsiteX0" fmla="*/ 443345 w 2951018"/>
              <a:gd name="connsiteY0" fmla="*/ 900180 h 3227743"/>
              <a:gd name="connsiteX1" fmla="*/ 443345 w 2951018"/>
              <a:gd name="connsiteY1" fmla="*/ 900180 h 3227743"/>
              <a:gd name="connsiteX2" fmla="*/ 1246909 w 2951018"/>
              <a:gd name="connsiteY2" fmla="*/ 914034 h 3227743"/>
              <a:gd name="connsiteX3" fmla="*/ 1995054 w 2951018"/>
              <a:gd name="connsiteY3" fmla="*/ 886325 h 3227743"/>
              <a:gd name="connsiteX4" fmla="*/ 2133600 w 2951018"/>
              <a:gd name="connsiteY4" fmla="*/ 872471 h 3227743"/>
              <a:gd name="connsiteX5" fmla="*/ 1799855 w 2951018"/>
              <a:gd name="connsiteY5" fmla="*/ 428021 h 3227743"/>
              <a:gd name="connsiteX6" fmla="*/ 2138784 w 2951018"/>
              <a:gd name="connsiteY6" fmla="*/ 9762 h 3227743"/>
              <a:gd name="connsiteX7" fmla="*/ 2687781 w 2951018"/>
              <a:gd name="connsiteY7" fmla="*/ 941743 h 3227743"/>
              <a:gd name="connsiteX8" fmla="*/ 2729345 w 2951018"/>
              <a:gd name="connsiteY8" fmla="*/ 1107998 h 3227743"/>
              <a:gd name="connsiteX9" fmla="*/ 2951018 w 2951018"/>
              <a:gd name="connsiteY9" fmla="*/ 2036252 h 3227743"/>
              <a:gd name="connsiteX10" fmla="*/ 1413163 w 2951018"/>
              <a:gd name="connsiteY10" fmla="*/ 3227743 h 3227743"/>
              <a:gd name="connsiteX11" fmla="*/ 0 w 2951018"/>
              <a:gd name="connsiteY11" fmla="*/ 1773016 h 3227743"/>
              <a:gd name="connsiteX12" fmla="*/ 443345 w 2951018"/>
              <a:gd name="connsiteY12" fmla="*/ 900180 h 3227743"/>
              <a:gd name="connsiteX0" fmla="*/ 443345 w 2951018"/>
              <a:gd name="connsiteY0" fmla="*/ 900180 h 3227743"/>
              <a:gd name="connsiteX1" fmla="*/ 443345 w 2951018"/>
              <a:gd name="connsiteY1" fmla="*/ 900180 h 3227743"/>
              <a:gd name="connsiteX2" fmla="*/ 1246909 w 2951018"/>
              <a:gd name="connsiteY2" fmla="*/ 914034 h 3227743"/>
              <a:gd name="connsiteX3" fmla="*/ 1995054 w 2951018"/>
              <a:gd name="connsiteY3" fmla="*/ 886325 h 3227743"/>
              <a:gd name="connsiteX4" fmla="*/ 1651096 w 2951018"/>
              <a:gd name="connsiteY4" fmla="*/ 676054 h 3227743"/>
              <a:gd name="connsiteX5" fmla="*/ 1799855 w 2951018"/>
              <a:gd name="connsiteY5" fmla="*/ 428021 h 3227743"/>
              <a:gd name="connsiteX6" fmla="*/ 2138784 w 2951018"/>
              <a:gd name="connsiteY6" fmla="*/ 9762 h 3227743"/>
              <a:gd name="connsiteX7" fmla="*/ 2687781 w 2951018"/>
              <a:gd name="connsiteY7" fmla="*/ 941743 h 3227743"/>
              <a:gd name="connsiteX8" fmla="*/ 2729345 w 2951018"/>
              <a:gd name="connsiteY8" fmla="*/ 1107998 h 3227743"/>
              <a:gd name="connsiteX9" fmla="*/ 2951018 w 2951018"/>
              <a:gd name="connsiteY9" fmla="*/ 2036252 h 3227743"/>
              <a:gd name="connsiteX10" fmla="*/ 1413163 w 2951018"/>
              <a:gd name="connsiteY10" fmla="*/ 3227743 h 3227743"/>
              <a:gd name="connsiteX11" fmla="*/ 0 w 2951018"/>
              <a:gd name="connsiteY11" fmla="*/ 1773016 h 3227743"/>
              <a:gd name="connsiteX12" fmla="*/ 443345 w 2951018"/>
              <a:gd name="connsiteY12" fmla="*/ 900180 h 3227743"/>
              <a:gd name="connsiteX0" fmla="*/ 443345 w 2951018"/>
              <a:gd name="connsiteY0" fmla="*/ 900180 h 3227743"/>
              <a:gd name="connsiteX1" fmla="*/ 443345 w 2951018"/>
              <a:gd name="connsiteY1" fmla="*/ 900180 h 3227743"/>
              <a:gd name="connsiteX2" fmla="*/ 1246909 w 2951018"/>
              <a:gd name="connsiteY2" fmla="*/ 914034 h 3227743"/>
              <a:gd name="connsiteX3" fmla="*/ 1416048 w 2951018"/>
              <a:gd name="connsiteY3" fmla="*/ 833947 h 3227743"/>
              <a:gd name="connsiteX4" fmla="*/ 1651096 w 2951018"/>
              <a:gd name="connsiteY4" fmla="*/ 676054 h 3227743"/>
              <a:gd name="connsiteX5" fmla="*/ 1799855 w 2951018"/>
              <a:gd name="connsiteY5" fmla="*/ 428021 h 3227743"/>
              <a:gd name="connsiteX6" fmla="*/ 2138784 w 2951018"/>
              <a:gd name="connsiteY6" fmla="*/ 9762 h 3227743"/>
              <a:gd name="connsiteX7" fmla="*/ 2687781 w 2951018"/>
              <a:gd name="connsiteY7" fmla="*/ 941743 h 3227743"/>
              <a:gd name="connsiteX8" fmla="*/ 2729345 w 2951018"/>
              <a:gd name="connsiteY8" fmla="*/ 1107998 h 3227743"/>
              <a:gd name="connsiteX9" fmla="*/ 2951018 w 2951018"/>
              <a:gd name="connsiteY9" fmla="*/ 2036252 h 3227743"/>
              <a:gd name="connsiteX10" fmla="*/ 1413163 w 2951018"/>
              <a:gd name="connsiteY10" fmla="*/ 3227743 h 3227743"/>
              <a:gd name="connsiteX11" fmla="*/ 0 w 2951018"/>
              <a:gd name="connsiteY11" fmla="*/ 1773016 h 3227743"/>
              <a:gd name="connsiteX12" fmla="*/ 443345 w 2951018"/>
              <a:gd name="connsiteY12" fmla="*/ 900180 h 3227743"/>
              <a:gd name="connsiteX0" fmla="*/ 443345 w 2951018"/>
              <a:gd name="connsiteY0" fmla="*/ 890418 h 3217981"/>
              <a:gd name="connsiteX1" fmla="*/ 443345 w 2951018"/>
              <a:gd name="connsiteY1" fmla="*/ 890418 h 3217981"/>
              <a:gd name="connsiteX2" fmla="*/ 1246909 w 2951018"/>
              <a:gd name="connsiteY2" fmla="*/ 904272 h 3217981"/>
              <a:gd name="connsiteX3" fmla="*/ 1416048 w 2951018"/>
              <a:gd name="connsiteY3" fmla="*/ 824185 h 3217981"/>
              <a:gd name="connsiteX4" fmla="*/ 1651096 w 2951018"/>
              <a:gd name="connsiteY4" fmla="*/ 666292 h 3217981"/>
              <a:gd name="connsiteX5" fmla="*/ 2138784 w 2951018"/>
              <a:gd name="connsiteY5" fmla="*/ 0 h 3217981"/>
              <a:gd name="connsiteX6" fmla="*/ 2687781 w 2951018"/>
              <a:gd name="connsiteY6" fmla="*/ 931981 h 3217981"/>
              <a:gd name="connsiteX7" fmla="*/ 2729345 w 2951018"/>
              <a:gd name="connsiteY7" fmla="*/ 1098236 h 3217981"/>
              <a:gd name="connsiteX8" fmla="*/ 2951018 w 2951018"/>
              <a:gd name="connsiteY8" fmla="*/ 2026490 h 3217981"/>
              <a:gd name="connsiteX9" fmla="*/ 1413163 w 2951018"/>
              <a:gd name="connsiteY9" fmla="*/ 3217981 h 3217981"/>
              <a:gd name="connsiteX10" fmla="*/ 0 w 2951018"/>
              <a:gd name="connsiteY10" fmla="*/ 1763254 h 3217981"/>
              <a:gd name="connsiteX11" fmla="*/ 443345 w 2951018"/>
              <a:gd name="connsiteY11" fmla="*/ 890418 h 3217981"/>
              <a:gd name="connsiteX0" fmla="*/ 443345 w 2951018"/>
              <a:gd name="connsiteY0" fmla="*/ 890761 h 3218324"/>
              <a:gd name="connsiteX1" fmla="*/ 443345 w 2951018"/>
              <a:gd name="connsiteY1" fmla="*/ 890761 h 3218324"/>
              <a:gd name="connsiteX2" fmla="*/ 1246909 w 2951018"/>
              <a:gd name="connsiteY2" fmla="*/ 904615 h 3218324"/>
              <a:gd name="connsiteX3" fmla="*/ 1416048 w 2951018"/>
              <a:gd name="connsiteY3" fmla="*/ 824528 h 3218324"/>
              <a:gd name="connsiteX4" fmla="*/ 2138784 w 2951018"/>
              <a:gd name="connsiteY4" fmla="*/ 343 h 3218324"/>
              <a:gd name="connsiteX5" fmla="*/ 2687781 w 2951018"/>
              <a:gd name="connsiteY5" fmla="*/ 932324 h 3218324"/>
              <a:gd name="connsiteX6" fmla="*/ 2729345 w 2951018"/>
              <a:gd name="connsiteY6" fmla="*/ 1098579 h 3218324"/>
              <a:gd name="connsiteX7" fmla="*/ 2951018 w 2951018"/>
              <a:gd name="connsiteY7" fmla="*/ 2026833 h 3218324"/>
              <a:gd name="connsiteX8" fmla="*/ 1413163 w 2951018"/>
              <a:gd name="connsiteY8" fmla="*/ 3218324 h 3218324"/>
              <a:gd name="connsiteX9" fmla="*/ 0 w 2951018"/>
              <a:gd name="connsiteY9" fmla="*/ 1763597 h 3218324"/>
              <a:gd name="connsiteX10" fmla="*/ 443345 w 2951018"/>
              <a:gd name="connsiteY10" fmla="*/ 890761 h 3218324"/>
              <a:gd name="connsiteX0" fmla="*/ 443345 w 2951018"/>
              <a:gd name="connsiteY0" fmla="*/ 890438 h 3218001"/>
              <a:gd name="connsiteX1" fmla="*/ 443345 w 2951018"/>
              <a:gd name="connsiteY1" fmla="*/ 890438 h 3218001"/>
              <a:gd name="connsiteX2" fmla="*/ 1246909 w 2951018"/>
              <a:gd name="connsiteY2" fmla="*/ 904292 h 3218001"/>
              <a:gd name="connsiteX3" fmla="*/ 2138784 w 2951018"/>
              <a:gd name="connsiteY3" fmla="*/ 20 h 3218001"/>
              <a:gd name="connsiteX4" fmla="*/ 2687781 w 2951018"/>
              <a:gd name="connsiteY4" fmla="*/ 932001 h 3218001"/>
              <a:gd name="connsiteX5" fmla="*/ 2729345 w 2951018"/>
              <a:gd name="connsiteY5" fmla="*/ 1098256 h 3218001"/>
              <a:gd name="connsiteX6" fmla="*/ 2951018 w 2951018"/>
              <a:gd name="connsiteY6" fmla="*/ 2026510 h 3218001"/>
              <a:gd name="connsiteX7" fmla="*/ 1413163 w 2951018"/>
              <a:gd name="connsiteY7" fmla="*/ 3218001 h 3218001"/>
              <a:gd name="connsiteX8" fmla="*/ 0 w 2951018"/>
              <a:gd name="connsiteY8" fmla="*/ 1763274 h 3218001"/>
              <a:gd name="connsiteX9" fmla="*/ 443345 w 2951018"/>
              <a:gd name="connsiteY9" fmla="*/ 890438 h 32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1018" h="3218001">
                <a:moveTo>
                  <a:pt x="443345" y="890438"/>
                </a:moveTo>
                <a:lnTo>
                  <a:pt x="443345" y="890438"/>
                </a:lnTo>
                <a:lnTo>
                  <a:pt x="1246909" y="904292"/>
                </a:lnTo>
                <a:cubicBezTo>
                  <a:pt x="1529482" y="755889"/>
                  <a:pt x="1898639" y="-4598"/>
                  <a:pt x="2138784" y="20"/>
                </a:cubicBezTo>
                <a:cubicBezTo>
                  <a:pt x="2378929" y="4638"/>
                  <a:pt x="2589354" y="748962"/>
                  <a:pt x="2687781" y="932001"/>
                </a:cubicBezTo>
                <a:cubicBezTo>
                  <a:pt x="2786208" y="1115040"/>
                  <a:pt x="2692567" y="1024697"/>
                  <a:pt x="2729345" y="1098256"/>
                </a:cubicBezTo>
                <a:lnTo>
                  <a:pt x="2951018" y="2026510"/>
                </a:lnTo>
                <a:lnTo>
                  <a:pt x="1413163" y="3218001"/>
                </a:lnTo>
                <a:lnTo>
                  <a:pt x="0" y="1763274"/>
                </a:lnTo>
                <a:lnTo>
                  <a:pt x="443345" y="89043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535" name="Oval 7"/>
          <p:cNvSpPr>
            <a:spLocks noChangeArrowheads="1"/>
          </p:cNvSpPr>
          <p:nvPr/>
        </p:nvSpPr>
        <p:spPr bwMode="auto">
          <a:xfrm>
            <a:off x="1954865" y="3449837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Oval 8"/>
          <p:cNvSpPr>
            <a:spLocks noChangeArrowheads="1"/>
          </p:cNvSpPr>
          <p:nvPr/>
        </p:nvSpPr>
        <p:spPr bwMode="auto">
          <a:xfrm>
            <a:off x="1452131" y="2969506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Oval 9"/>
          <p:cNvSpPr>
            <a:spLocks noChangeArrowheads="1"/>
          </p:cNvSpPr>
          <p:nvPr/>
        </p:nvSpPr>
        <p:spPr bwMode="auto">
          <a:xfrm>
            <a:off x="2362077" y="3009504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Oval 10"/>
          <p:cNvSpPr>
            <a:spLocks noChangeArrowheads="1"/>
          </p:cNvSpPr>
          <p:nvPr/>
        </p:nvSpPr>
        <p:spPr bwMode="auto">
          <a:xfrm>
            <a:off x="951191" y="2557429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Oval 11"/>
          <p:cNvSpPr>
            <a:spLocks noChangeArrowheads="1"/>
          </p:cNvSpPr>
          <p:nvPr/>
        </p:nvSpPr>
        <p:spPr bwMode="auto">
          <a:xfrm>
            <a:off x="1898359" y="2529174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Oval 12"/>
          <p:cNvSpPr>
            <a:spLocks noChangeArrowheads="1"/>
          </p:cNvSpPr>
          <p:nvPr/>
        </p:nvSpPr>
        <p:spPr bwMode="auto">
          <a:xfrm>
            <a:off x="2884093" y="2557429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6541" name="AutoShape 13"/>
          <p:cNvCxnSpPr>
            <a:cxnSpLocks noChangeShapeType="1"/>
            <a:stCxn id="406535" idx="0"/>
            <a:endCxn id="406537" idx="3"/>
          </p:cNvCxnSpPr>
          <p:nvPr/>
        </p:nvCxnSpPr>
        <p:spPr bwMode="auto">
          <a:xfrm flipV="1">
            <a:off x="2023930" y="3119753"/>
            <a:ext cx="358375" cy="330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42" name="AutoShape 14"/>
          <p:cNvCxnSpPr>
            <a:cxnSpLocks noChangeShapeType="1"/>
            <a:stCxn id="406537" idx="7"/>
            <a:endCxn id="406540" idx="3"/>
          </p:cNvCxnSpPr>
          <p:nvPr/>
        </p:nvCxnSpPr>
        <p:spPr bwMode="auto">
          <a:xfrm flipV="1">
            <a:off x="2479977" y="2667678"/>
            <a:ext cx="424344" cy="360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43" name="AutoShape 15"/>
          <p:cNvCxnSpPr>
            <a:cxnSpLocks noChangeShapeType="1"/>
            <a:stCxn id="406535" idx="0"/>
            <a:endCxn id="406536" idx="5"/>
          </p:cNvCxnSpPr>
          <p:nvPr/>
        </p:nvCxnSpPr>
        <p:spPr bwMode="auto">
          <a:xfrm flipH="1" flipV="1">
            <a:off x="1570031" y="3079755"/>
            <a:ext cx="453898" cy="3700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44" name="AutoShape 16"/>
          <p:cNvCxnSpPr>
            <a:cxnSpLocks noChangeShapeType="1"/>
            <a:stCxn id="406536" idx="1"/>
            <a:endCxn id="406538" idx="5"/>
          </p:cNvCxnSpPr>
          <p:nvPr/>
        </p:nvCxnSpPr>
        <p:spPr bwMode="auto">
          <a:xfrm flipH="1" flipV="1">
            <a:off x="1069091" y="2667678"/>
            <a:ext cx="403268" cy="3207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45" name="AutoShape 17"/>
          <p:cNvCxnSpPr>
            <a:cxnSpLocks noChangeShapeType="1"/>
            <a:stCxn id="406536" idx="7"/>
            <a:endCxn id="406539" idx="4"/>
          </p:cNvCxnSpPr>
          <p:nvPr/>
        </p:nvCxnSpPr>
        <p:spPr bwMode="auto">
          <a:xfrm flipV="1">
            <a:off x="1570031" y="2658338"/>
            <a:ext cx="397392" cy="330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46" name="AutoShape 18"/>
          <p:cNvCxnSpPr>
            <a:cxnSpLocks noChangeShapeType="1"/>
            <a:stCxn id="406537" idx="0"/>
            <a:endCxn id="406539" idx="4"/>
          </p:cNvCxnSpPr>
          <p:nvPr/>
        </p:nvCxnSpPr>
        <p:spPr bwMode="auto">
          <a:xfrm flipH="1" flipV="1">
            <a:off x="1967423" y="2658338"/>
            <a:ext cx="463718" cy="3511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6571" name="Oval 43"/>
          <p:cNvSpPr>
            <a:spLocks noChangeArrowheads="1"/>
          </p:cNvSpPr>
          <p:nvPr/>
        </p:nvSpPr>
        <p:spPr bwMode="auto">
          <a:xfrm>
            <a:off x="2425758" y="2069026"/>
            <a:ext cx="138129" cy="129164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6577" name="AutoShape 49"/>
          <p:cNvCxnSpPr>
            <a:cxnSpLocks noChangeShapeType="1"/>
            <a:stCxn id="406571" idx="0"/>
          </p:cNvCxnSpPr>
          <p:nvPr/>
        </p:nvCxnSpPr>
        <p:spPr bwMode="auto">
          <a:xfrm flipV="1">
            <a:off x="2494822" y="1487786"/>
            <a:ext cx="710787" cy="581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79" name="AutoShape 51"/>
          <p:cNvCxnSpPr>
            <a:cxnSpLocks noChangeShapeType="1"/>
            <a:stCxn id="406571" idx="1"/>
            <a:endCxn id="102" idx="5"/>
          </p:cNvCxnSpPr>
          <p:nvPr/>
        </p:nvCxnSpPr>
        <p:spPr bwMode="auto">
          <a:xfrm flipH="1" flipV="1">
            <a:off x="2065096" y="1669591"/>
            <a:ext cx="380891" cy="41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83" name="AutoShape 55"/>
          <p:cNvCxnSpPr>
            <a:cxnSpLocks noChangeShapeType="1"/>
            <a:stCxn id="406540" idx="7"/>
          </p:cNvCxnSpPr>
          <p:nvPr/>
        </p:nvCxnSpPr>
        <p:spPr bwMode="auto">
          <a:xfrm flipV="1">
            <a:off x="3001994" y="2226446"/>
            <a:ext cx="434614" cy="3498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84" name="AutoShape 56"/>
          <p:cNvCxnSpPr>
            <a:cxnSpLocks noChangeShapeType="1"/>
            <a:stCxn id="406540" idx="1"/>
            <a:endCxn id="406571" idx="4"/>
          </p:cNvCxnSpPr>
          <p:nvPr/>
        </p:nvCxnSpPr>
        <p:spPr bwMode="auto">
          <a:xfrm flipH="1" flipV="1">
            <a:off x="2494822" y="2198190"/>
            <a:ext cx="409499" cy="3781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85" name="AutoShape 57"/>
          <p:cNvCxnSpPr>
            <a:cxnSpLocks noChangeShapeType="1"/>
            <a:stCxn id="406539" idx="7"/>
            <a:endCxn id="406571" idx="4"/>
          </p:cNvCxnSpPr>
          <p:nvPr/>
        </p:nvCxnSpPr>
        <p:spPr bwMode="auto">
          <a:xfrm flipV="1">
            <a:off x="2016259" y="2198190"/>
            <a:ext cx="478563" cy="3498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6586" name="Oval 58"/>
          <p:cNvSpPr>
            <a:spLocks noChangeArrowheads="1"/>
          </p:cNvSpPr>
          <p:nvPr/>
        </p:nvSpPr>
        <p:spPr bwMode="auto">
          <a:xfrm>
            <a:off x="1414909" y="2069026"/>
            <a:ext cx="138129" cy="129164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6592" name="AutoShape 64"/>
          <p:cNvCxnSpPr>
            <a:cxnSpLocks noChangeShapeType="1"/>
            <a:stCxn id="406586" idx="7"/>
            <a:endCxn id="102" idx="3"/>
          </p:cNvCxnSpPr>
          <p:nvPr/>
        </p:nvCxnSpPr>
        <p:spPr bwMode="auto">
          <a:xfrm flipV="1">
            <a:off x="1532809" y="1669591"/>
            <a:ext cx="434614" cy="41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94" name="AutoShape 66"/>
          <p:cNvCxnSpPr>
            <a:cxnSpLocks noChangeShapeType="1"/>
            <a:stCxn id="406586" idx="0"/>
          </p:cNvCxnSpPr>
          <p:nvPr/>
        </p:nvCxnSpPr>
        <p:spPr bwMode="auto">
          <a:xfrm flipH="1" flipV="1">
            <a:off x="1177501" y="1487786"/>
            <a:ext cx="306472" cy="581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98" name="AutoShape 70"/>
          <p:cNvCxnSpPr>
            <a:cxnSpLocks noChangeShapeType="1"/>
            <a:stCxn id="406539" idx="1"/>
            <a:endCxn id="406586" idx="4"/>
          </p:cNvCxnSpPr>
          <p:nvPr/>
        </p:nvCxnSpPr>
        <p:spPr bwMode="auto">
          <a:xfrm flipH="1" flipV="1">
            <a:off x="1483973" y="2198190"/>
            <a:ext cx="434614" cy="3498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599" name="AutoShape 71"/>
          <p:cNvCxnSpPr>
            <a:cxnSpLocks noChangeShapeType="1"/>
            <a:stCxn id="406538" idx="1"/>
          </p:cNvCxnSpPr>
          <p:nvPr/>
        </p:nvCxnSpPr>
        <p:spPr bwMode="auto">
          <a:xfrm flipH="1" flipV="1">
            <a:off x="571586" y="1994641"/>
            <a:ext cx="399833" cy="5817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6600" name="AutoShape 72"/>
          <p:cNvCxnSpPr>
            <a:cxnSpLocks noChangeShapeType="1"/>
            <a:stCxn id="406538" idx="7"/>
            <a:endCxn id="406586" idx="4"/>
          </p:cNvCxnSpPr>
          <p:nvPr/>
        </p:nvCxnSpPr>
        <p:spPr bwMode="auto">
          <a:xfrm flipV="1">
            <a:off x="1069091" y="2198190"/>
            <a:ext cx="414882" cy="3781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" name="Oval 11"/>
          <p:cNvSpPr>
            <a:spLocks noChangeArrowheads="1"/>
          </p:cNvSpPr>
          <p:nvPr/>
        </p:nvSpPr>
        <p:spPr bwMode="auto">
          <a:xfrm>
            <a:off x="1947195" y="1559342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" name="AutoShape 1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6770822" y="2987604"/>
            <a:ext cx="360976" cy="361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" name="AutoShape 14"/>
          <p:cNvCxnSpPr>
            <a:cxnSpLocks noChangeShapeType="1"/>
          </p:cNvCxnSpPr>
          <p:nvPr/>
        </p:nvCxnSpPr>
        <p:spPr bwMode="auto">
          <a:xfrm flipV="1">
            <a:off x="7212028" y="2570316"/>
            <a:ext cx="424344" cy="360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" name="AutoShape 15"/>
          <p:cNvCxnSpPr>
            <a:cxnSpLocks noChangeShapeType="1"/>
          </p:cNvCxnSpPr>
          <p:nvPr/>
        </p:nvCxnSpPr>
        <p:spPr bwMode="auto">
          <a:xfrm flipH="1" flipV="1">
            <a:off x="6302082" y="2982394"/>
            <a:ext cx="453898" cy="3700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" name="AutoShape 16"/>
          <p:cNvCxnSpPr>
            <a:cxnSpLocks noChangeShapeType="1"/>
            <a:stCxn id="91" idx="1"/>
          </p:cNvCxnSpPr>
          <p:nvPr/>
        </p:nvCxnSpPr>
        <p:spPr bwMode="auto">
          <a:xfrm flipH="1" flipV="1">
            <a:off x="5801143" y="2570317"/>
            <a:ext cx="419872" cy="322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" name="AutoShape 17"/>
          <p:cNvCxnSpPr>
            <a:cxnSpLocks noChangeShapeType="1"/>
            <a:stCxn id="91" idx="7"/>
            <a:endCxn id="89" idx="3"/>
          </p:cNvCxnSpPr>
          <p:nvPr/>
        </p:nvCxnSpPr>
        <p:spPr bwMode="auto">
          <a:xfrm flipV="1">
            <a:off x="6327840" y="2555201"/>
            <a:ext cx="335856" cy="3379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" name="AutoShape 18"/>
          <p:cNvCxnSpPr>
            <a:cxnSpLocks noChangeShapeType="1"/>
            <a:stCxn id="92" idx="1"/>
            <a:endCxn id="89" idx="5"/>
          </p:cNvCxnSpPr>
          <p:nvPr/>
        </p:nvCxnSpPr>
        <p:spPr bwMode="auto">
          <a:xfrm flipH="1" flipV="1">
            <a:off x="6770522" y="2555201"/>
            <a:ext cx="361277" cy="339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" name="AutoShape 49"/>
          <p:cNvCxnSpPr>
            <a:cxnSpLocks noChangeShapeType="1"/>
          </p:cNvCxnSpPr>
          <p:nvPr/>
        </p:nvCxnSpPr>
        <p:spPr bwMode="auto">
          <a:xfrm flipV="1">
            <a:off x="7226873" y="1390425"/>
            <a:ext cx="710787" cy="581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" name="AutoShape 51"/>
          <p:cNvCxnSpPr>
            <a:cxnSpLocks noChangeShapeType="1"/>
            <a:endCxn id="136" idx="5"/>
          </p:cNvCxnSpPr>
          <p:nvPr/>
        </p:nvCxnSpPr>
        <p:spPr bwMode="auto">
          <a:xfrm flipH="1" flipV="1">
            <a:off x="6797147" y="1583970"/>
            <a:ext cx="380891" cy="406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" name="AutoShape 55"/>
          <p:cNvCxnSpPr>
            <a:cxnSpLocks noChangeShapeType="1"/>
          </p:cNvCxnSpPr>
          <p:nvPr/>
        </p:nvCxnSpPr>
        <p:spPr bwMode="auto">
          <a:xfrm flipV="1">
            <a:off x="7734045" y="2136261"/>
            <a:ext cx="434614" cy="3498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" name="AutoShape 56"/>
          <p:cNvCxnSpPr>
            <a:cxnSpLocks noChangeShapeType="1"/>
          </p:cNvCxnSpPr>
          <p:nvPr/>
        </p:nvCxnSpPr>
        <p:spPr bwMode="auto">
          <a:xfrm flipH="1" flipV="1">
            <a:off x="7226873" y="2100829"/>
            <a:ext cx="409499" cy="3781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" name="AutoShape 57"/>
          <p:cNvCxnSpPr>
            <a:cxnSpLocks noChangeShapeType="1"/>
          </p:cNvCxnSpPr>
          <p:nvPr/>
        </p:nvCxnSpPr>
        <p:spPr bwMode="auto">
          <a:xfrm flipV="1">
            <a:off x="6748310" y="2100829"/>
            <a:ext cx="478563" cy="3498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" name="Oval 58"/>
          <p:cNvSpPr>
            <a:spLocks noChangeArrowheads="1"/>
          </p:cNvSpPr>
          <p:nvPr/>
        </p:nvSpPr>
        <p:spPr bwMode="auto">
          <a:xfrm>
            <a:off x="6146960" y="1971664"/>
            <a:ext cx="138129" cy="129164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" name="AutoShape 64"/>
          <p:cNvCxnSpPr>
            <a:cxnSpLocks noChangeShapeType="1"/>
            <a:stCxn id="128" idx="7"/>
            <a:endCxn id="136" idx="3"/>
          </p:cNvCxnSpPr>
          <p:nvPr/>
        </p:nvCxnSpPr>
        <p:spPr bwMode="auto">
          <a:xfrm flipV="1">
            <a:off x="6264860" y="1583970"/>
            <a:ext cx="434614" cy="406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" name="AutoShape 66"/>
          <p:cNvCxnSpPr>
            <a:cxnSpLocks noChangeShapeType="1"/>
            <a:stCxn id="128" idx="0"/>
          </p:cNvCxnSpPr>
          <p:nvPr/>
        </p:nvCxnSpPr>
        <p:spPr bwMode="auto">
          <a:xfrm flipH="1" flipV="1">
            <a:off x="5909552" y="1390425"/>
            <a:ext cx="306472" cy="581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" name="AutoShape 70"/>
          <p:cNvCxnSpPr>
            <a:cxnSpLocks noChangeShapeType="1"/>
            <a:stCxn id="89" idx="1"/>
            <a:endCxn id="128" idx="4"/>
          </p:cNvCxnSpPr>
          <p:nvPr/>
        </p:nvCxnSpPr>
        <p:spPr bwMode="auto">
          <a:xfrm flipH="1" flipV="1">
            <a:off x="6216024" y="2100829"/>
            <a:ext cx="447673" cy="361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" name="AutoShape 71"/>
          <p:cNvCxnSpPr>
            <a:cxnSpLocks noChangeShapeType="1"/>
          </p:cNvCxnSpPr>
          <p:nvPr/>
        </p:nvCxnSpPr>
        <p:spPr bwMode="auto">
          <a:xfrm flipH="1" flipV="1">
            <a:off x="5303637" y="1897279"/>
            <a:ext cx="399833" cy="5817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" name="AutoShape 72"/>
          <p:cNvCxnSpPr>
            <a:cxnSpLocks noChangeShapeType="1"/>
            <a:endCxn id="128" idx="4"/>
          </p:cNvCxnSpPr>
          <p:nvPr/>
        </p:nvCxnSpPr>
        <p:spPr bwMode="auto">
          <a:xfrm flipV="1">
            <a:off x="5801142" y="2100829"/>
            <a:ext cx="414882" cy="3781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" name="Oval 11"/>
          <p:cNvSpPr>
            <a:spLocks noChangeArrowheads="1"/>
          </p:cNvSpPr>
          <p:nvPr/>
        </p:nvSpPr>
        <p:spPr bwMode="auto">
          <a:xfrm>
            <a:off x="6679246" y="1473721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Chord 18"/>
          <p:cNvSpPr/>
          <p:nvPr/>
        </p:nvSpPr>
        <p:spPr>
          <a:xfrm>
            <a:off x="1337055" y="1984419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hord 139"/>
          <p:cNvSpPr/>
          <p:nvPr/>
        </p:nvSpPr>
        <p:spPr>
          <a:xfrm rot="10800000">
            <a:off x="2260264" y="2011898"/>
            <a:ext cx="362317" cy="322911"/>
          </a:xfrm>
          <a:prstGeom prst="chor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hord 140"/>
          <p:cNvSpPr/>
          <p:nvPr/>
        </p:nvSpPr>
        <p:spPr>
          <a:xfrm>
            <a:off x="6511115" y="1421363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hord 141"/>
          <p:cNvSpPr/>
          <p:nvPr/>
        </p:nvSpPr>
        <p:spPr>
          <a:xfrm rot="10800000">
            <a:off x="6624129" y="1376272"/>
            <a:ext cx="362317" cy="322911"/>
          </a:xfrm>
          <a:prstGeom prst="chord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35428" y="2229951"/>
            <a:ext cx="1164086" cy="2418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80100" y="2554164"/>
            <a:ext cx="1972271" cy="91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  propagation of:</a:t>
            </a:r>
          </a:p>
          <a:p>
            <a:r>
              <a:rPr lang="en-US" sz="1600" dirty="0" smtClean="0"/>
              <a:t>  program correctness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+ </a:t>
            </a:r>
          </a:p>
          <a:p>
            <a:r>
              <a:rPr lang="en-US" sz="1600" dirty="0" smtClean="0"/>
              <a:t>abstraction refinements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2223" y="4949033"/>
            <a:ext cx="4361404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eans the program need not be explored further</a:t>
            </a:r>
            <a:endParaRPr lang="en-US" dirty="0"/>
          </a:p>
        </p:txBody>
      </p:sp>
      <p:sp>
        <p:nvSpPr>
          <p:cNvPr id="154" name="Chord 153"/>
          <p:cNvSpPr/>
          <p:nvPr/>
        </p:nvSpPr>
        <p:spPr>
          <a:xfrm>
            <a:off x="6079734" y="1888934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58"/>
          <p:cNvSpPr>
            <a:spLocks noChangeArrowheads="1"/>
          </p:cNvSpPr>
          <p:nvPr/>
        </p:nvSpPr>
        <p:spPr bwMode="auto">
          <a:xfrm>
            <a:off x="794800" y="4723629"/>
            <a:ext cx="138129" cy="129164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052223" y="4631991"/>
            <a:ext cx="3447536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eans the program has been explored</a:t>
            </a:r>
            <a:endParaRPr lang="en-US" dirty="0"/>
          </a:p>
        </p:txBody>
      </p:sp>
      <p:sp>
        <p:nvSpPr>
          <p:cNvPr id="159" name="Chord 158"/>
          <p:cNvSpPr/>
          <p:nvPr/>
        </p:nvSpPr>
        <p:spPr>
          <a:xfrm>
            <a:off x="742949" y="5373603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100828" y="5371749"/>
            <a:ext cx="6610305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eans               is a successful abstraction refinement used to verify program </a:t>
            </a:r>
            <a:endParaRPr lang="en-US" dirty="0"/>
          </a:p>
        </p:txBody>
      </p:sp>
      <p:sp>
        <p:nvSpPr>
          <p:cNvPr id="161" name="Oval 58"/>
          <p:cNvSpPr>
            <a:spLocks noChangeArrowheads="1"/>
          </p:cNvSpPr>
          <p:nvPr/>
        </p:nvSpPr>
        <p:spPr bwMode="auto">
          <a:xfrm>
            <a:off x="8345198" y="5506376"/>
            <a:ext cx="138129" cy="129164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58"/>
          <p:cNvSpPr>
            <a:spLocks noChangeArrowheads="1"/>
          </p:cNvSpPr>
          <p:nvPr/>
        </p:nvSpPr>
        <p:spPr bwMode="auto">
          <a:xfrm>
            <a:off x="799456" y="5479282"/>
            <a:ext cx="138129" cy="129164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Chord 162"/>
          <p:cNvSpPr/>
          <p:nvPr/>
        </p:nvSpPr>
        <p:spPr>
          <a:xfrm>
            <a:off x="1981669" y="5361860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055036" y="5894280"/>
            <a:ext cx="7035698" cy="31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is a suggestion to prove program       with a combined abstraction refinement</a:t>
            </a:r>
            <a:endParaRPr lang="en-US" dirty="0"/>
          </a:p>
        </p:txBody>
      </p:sp>
      <p:sp>
        <p:nvSpPr>
          <p:cNvPr id="169" name="Oval 11"/>
          <p:cNvSpPr>
            <a:spLocks noChangeArrowheads="1"/>
          </p:cNvSpPr>
          <p:nvPr/>
        </p:nvSpPr>
        <p:spPr bwMode="auto">
          <a:xfrm>
            <a:off x="4366235" y="6036975"/>
            <a:ext cx="138129" cy="130456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0586" y="3505200"/>
            <a:ext cx="839771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Legend:</a:t>
            </a:r>
            <a:endParaRPr lang="en-US" u="sng" dirty="0"/>
          </a:p>
        </p:txBody>
      </p:sp>
      <p:sp>
        <p:nvSpPr>
          <p:cNvPr id="172" name="Oval 58"/>
          <p:cNvSpPr>
            <a:spLocks noChangeArrowheads="1"/>
          </p:cNvSpPr>
          <p:nvPr/>
        </p:nvSpPr>
        <p:spPr bwMode="auto">
          <a:xfrm>
            <a:off x="792331" y="4404870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49754" y="4316803"/>
            <a:ext cx="403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eans the program was not yet explored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285" y="1909753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f1,r1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18281" y="1802117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f1,r1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21245" y="1909753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f2,r2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26715" y="1802117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f2,r2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62239" y="1203140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f3,r3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48299" y="1066800"/>
            <a:ext cx="704943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</a:t>
            </a:r>
            <a:r>
              <a:rPr lang="en-US" dirty="0" smtClean="0"/>
              <a:t>f3,r3</a:t>
            </a:r>
            <a:r>
              <a:rPr lang="en-US" dirty="0" smtClean="0">
                <a:sym typeface="Math B"/>
              </a:rPr>
              <a:t></a:t>
            </a:r>
            <a:endParaRPr lang="en-US" dirty="0"/>
          </a:p>
        </p:txBody>
      </p:sp>
      <p:sp>
        <p:nvSpPr>
          <p:cNvPr id="3" name="Flowchart: Summing Junction 2"/>
          <p:cNvSpPr/>
          <p:nvPr/>
        </p:nvSpPr>
        <p:spPr>
          <a:xfrm>
            <a:off x="5677073" y="2466754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Summing Junction 88"/>
          <p:cNvSpPr/>
          <p:nvPr/>
        </p:nvSpPr>
        <p:spPr>
          <a:xfrm>
            <a:off x="6641572" y="2443370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Summing Junction 89"/>
          <p:cNvSpPr/>
          <p:nvPr/>
        </p:nvSpPr>
        <p:spPr>
          <a:xfrm>
            <a:off x="7603199" y="2473931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Summing Junction 90"/>
          <p:cNvSpPr/>
          <p:nvPr/>
        </p:nvSpPr>
        <p:spPr>
          <a:xfrm>
            <a:off x="6198891" y="2873920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Summing Junction 91"/>
          <p:cNvSpPr/>
          <p:nvPr/>
        </p:nvSpPr>
        <p:spPr>
          <a:xfrm>
            <a:off x="7109674" y="2875773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Summing Junction 92"/>
          <p:cNvSpPr/>
          <p:nvPr/>
        </p:nvSpPr>
        <p:spPr>
          <a:xfrm>
            <a:off x="6695286" y="3349377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Summing Junction 104"/>
          <p:cNvSpPr/>
          <p:nvPr/>
        </p:nvSpPr>
        <p:spPr>
          <a:xfrm>
            <a:off x="786453" y="5042866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1"/>
          <p:cNvSpPr>
            <a:spLocks noChangeArrowheads="1"/>
          </p:cNvSpPr>
          <p:nvPr/>
        </p:nvSpPr>
        <p:spPr bwMode="auto">
          <a:xfrm>
            <a:off x="739716" y="5977846"/>
            <a:ext cx="138129" cy="12916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Chord 106"/>
          <p:cNvSpPr/>
          <p:nvPr/>
        </p:nvSpPr>
        <p:spPr>
          <a:xfrm>
            <a:off x="571586" y="5925488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hord 107"/>
          <p:cNvSpPr/>
          <p:nvPr/>
        </p:nvSpPr>
        <p:spPr>
          <a:xfrm rot="10800000">
            <a:off x="684599" y="5880397"/>
            <a:ext cx="362317" cy="322911"/>
          </a:xfrm>
          <a:prstGeom prst="chord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hord 133"/>
          <p:cNvSpPr/>
          <p:nvPr/>
        </p:nvSpPr>
        <p:spPr>
          <a:xfrm>
            <a:off x="7754270" y="5889610"/>
            <a:ext cx="362317" cy="322911"/>
          </a:xfrm>
          <a:prstGeom prst="chord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hord 134"/>
          <p:cNvSpPr/>
          <p:nvPr/>
        </p:nvSpPr>
        <p:spPr>
          <a:xfrm rot="10800000">
            <a:off x="7867283" y="5844519"/>
            <a:ext cx="362317" cy="322911"/>
          </a:xfrm>
          <a:prstGeom prst="chord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19</a:t>
            </a:fld>
            <a:endParaRPr lang="en-US"/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Abstraction Propagation</a:t>
            </a:r>
            <a:endParaRPr lang="en-US" dirty="0"/>
          </a:p>
        </p:txBody>
      </p:sp>
      <p:sp>
        <p:nvSpPr>
          <p:cNvPr id="94" name="Flowchart: Summing Junction 93"/>
          <p:cNvSpPr/>
          <p:nvPr/>
        </p:nvSpPr>
        <p:spPr>
          <a:xfrm>
            <a:off x="7151336" y="1984121"/>
            <a:ext cx="151073" cy="131018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58"/>
          <p:cNvSpPr>
            <a:spLocks noChangeArrowheads="1"/>
          </p:cNvSpPr>
          <p:nvPr/>
        </p:nvSpPr>
        <p:spPr bwMode="auto">
          <a:xfrm>
            <a:off x="792331" y="4091848"/>
            <a:ext cx="138129" cy="129164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9754" y="4003781"/>
            <a:ext cx="3845046" cy="3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eans the program is about to be explored</a:t>
            </a:r>
            <a:endParaRPr lang="en-US" dirty="0"/>
          </a:p>
        </p:txBody>
      </p:sp>
      <p:sp>
        <p:nvSpPr>
          <p:cNvPr id="97" name="Chord 96"/>
          <p:cNvSpPr/>
          <p:nvPr/>
        </p:nvSpPr>
        <p:spPr>
          <a:xfrm rot="10800000">
            <a:off x="627621" y="4003781"/>
            <a:ext cx="362317" cy="322911"/>
          </a:xfrm>
          <a:prstGeom prst="chord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950B2C-35DE-4048-8824-80FE00D1ACB0}" type="slidenum">
              <a:t>2</a:t>
            </a:fld>
            <a:endParaRPr lang="en-US"/>
          </a:p>
        </p:txBody>
      </p:sp>
      <p:sp>
        <p:nvSpPr>
          <p:cNvPr id="2" name="Title 10"/>
          <p:cNvSpPr txBox="1">
            <a:spLocks noGrp="1"/>
          </p:cNvSpPr>
          <p:nvPr>
            <p:ph type="title" idx="4294967295"/>
          </p:nvPr>
        </p:nvSpPr>
        <p:spPr>
          <a:xfrm>
            <a:off x="612611" y="228610"/>
            <a:ext cx="8152349" cy="990534"/>
          </a:xfrm>
        </p:spPr>
        <p:txBody>
          <a:bodyPr wrap="square" lIns="81639" tIns="40820" rIns="81639" bIns="4082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600">
                <a:latin typeface="Arial" pitchFamily="34"/>
              </a:rPr>
              <a:t>Dekker’s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551" y="1568916"/>
            <a:ext cx="3343557" cy="3217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Thread 0: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  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// 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1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7303" y="1553894"/>
            <a:ext cx="3343557" cy="3217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Thread 1:</a:t>
            </a:r>
          </a:p>
          <a:p>
            <a:pPr hangingPunct="0"/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1 {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  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1 {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// 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0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897" y="1134558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initial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Flag0=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51" y="4988266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512" y="6115639"/>
            <a:ext cx="312343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relaxed model x86 TSO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7200" y="6065672"/>
            <a:ext cx="52554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No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7664" y="2124112"/>
            <a:ext cx="165888" cy="331811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80000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hangingPunct="0"/>
            <a:endParaRPr lang="en-US" sz="160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4" name="Picture 13" descr="intelchi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0000">
            <a:off x="5145207" y="5768775"/>
            <a:ext cx="9744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Prototype Implementation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in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 err="1"/>
              <a:t>ConcurInterproc</a:t>
            </a:r>
            <a:r>
              <a:rPr lang="en-US" dirty="0"/>
              <a:t> </a:t>
            </a:r>
          </a:p>
          <a:p>
            <a:r>
              <a:rPr lang="en-US" dirty="0"/>
              <a:t>Z3 checking final state satisfies specification</a:t>
            </a:r>
          </a:p>
          <a:p>
            <a:endParaRPr lang="en-US" dirty="0"/>
          </a:p>
          <a:p>
            <a:r>
              <a:rPr lang="en-US" dirty="0" smtClean="0"/>
              <a:t>Experiments: Intel(R</a:t>
            </a:r>
            <a:r>
              <a:rPr lang="en-US" dirty="0"/>
              <a:t>) Xeon(R) 2.13 GHz server with 250 GB </a:t>
            </a:r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 concurrent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Mutual exclusion algorithms</a:t>
            </a:r>
          </a:p>
          <a:p>
            <a:pPr lvl="1"/>
            <a:r>
              <a:rPr lang="en-US" dirty="0" smtClean="0"/>
              <a:t>Unbounded array-based concurrent work-stealing queue: Chase-Lev WSQ </a:t>
            </a:r>
          </a:p>
          <a:p>
            <a:r>
              <a:rPr lang="en-US" dirty="0" smtClean="0"/>
              <a:t>8 </a:t>
            </a:r>
            <a:r>
              <a:rPr lang="en-US" dirty="0"/>
              <a:t>infinite state</a:t>
            </a:r>
          </a:p>
          <a:p>
            <a:r>
              <a:rPr lang="en-US" dirty="0"/>
              <a:t>Safety </a:t>
            </a:r>
            <a:r>
              <a:rPr lang="en-US" dirty="0" smtClean="0"/>
              <a:t>specifications</a:t>
            </a:r>
            <a:endParaRPr lang="en-US" dirty="0"/>
          </a:p>
          <a:p>
            <a:pPr lvl="1"/>
            <a:r>
              <a:rPr lang="en-US" dirty="0"/>
              <a:t>mutual exclusion and reachability invariants</a:t>
            </a:r>
          </a:p>
          <a:p>
            <a:pPr lvl="1"/>
            <a:r>
              <a:rPr lang="en-US" dirty="0"/>
              <a:t>Queue coherence invariants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Results </a:t>
            </a:r>
            <a:r>
              <a:rPr lang="en-US" dirty="0"/>
              <a:t>: </a:t>
            </a:r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9 possible fences </a:t>
            </a:r>
          </a:p>
          <a:p>
            <a:r>
              <a:rPr lang="en-US" dirty="0" smtClean="0"/>
              <a:t>27 possible locations for refinement </a:t>
            </a:r>
            <a:r>
              <a:rPr lang="en-US" dirty="0"/>
              <a:t>placement</a:t>
            </a:r>
            <a:endParaRPr lang="en-US" dirty="0" smtClean="0"/>
          </a:p>
          <a:p>
            <a:r>
              <a:rPr lang="en-US" dirty="0" smtClean="0"/>
              <a:t>BFS</a:t>
            </a:r>
          </a:p>
          <a:p>
            <a:pPr lvl="1"/>
            <a:r>
              <a:rPr lang="en-US" dirty="0" smtClean="0"/>
              <a:t>explore various </a:t>
            </a:r>
            <a:r>
              <a:rPr lang="en-US" dirty="0" err="1" smtClean="0"/>
              <a:t>boolean</a:t>
            </a:r>
            <a:r>
              <a:rPr lang="en-US" dirty="0" smtClean="0"/>
              <a:t> placements for full fenced placement for 3:30 hours</a:t>
            </a:r>
          </a:p>
          <a:p>
            <a:r>
              <a:rPr lang="en-US" dirty="0" smtClean="0"/>
              <a:t>DFS</a:t>
            </a:r>
          </a:p>
          <a:p>
            <a:pPr lvl="1"/>
            <a:r>
              <a:rPr lang="en-US" dirty="0" smtClean="0"/>
              <a:t>verifies 5 fence placements in under 5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tate explosion leads to exploring failing placements for the rest of the time</a:t>
            </a:r>
          </a:p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finds that a single fence is needed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A2DF-DACD-4FF9-AFAE-FD2EE3D7575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0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40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Results </a:t>
            </a:r>
            <a:r>
              <a:rPr lang="en-US" dirty="0"/>
              <a:t>: </a:t>
            </a:r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A2DF-DACD-4FF9-AFAE-FD2EE3D7575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0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wsq-chase_rel_graph_tso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00588"/>
            <a:ext cx="8210550" cy="1388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6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TSO&amp;PSO infinite state algorithms</a:t>
            </a:r>
            <a:endParaRPr lang="en-US" dirty="0"/>
          </a:p>
        </p:txBody>
      </p:sp>
      <p:pic>
        <p:nvPicPr>
          <p:cNvPr id="7" name="Picture 6" descr="wsq-chase_rel_graph_tso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40431"/>
            <a:ext cx="8915400" cy="15075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2" y="3378436"/>
            <a:ext cx="8907517" cy="149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0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Verification and Fence Synthesis via refinement propagation</a:t>
            </a:r>
          </a:p>
          <a:p>
            <a:r>
              <a:rPr lang="en-US" dirty="0" smtClean="0"/>
              <a:t>Using translation to encode Relaxed Memory semantics into code.</a:t>
            </a:r>
          </a:p>
          <a:p>
            <a:r>
              <a:rPr lang="en-US" dirty="0" smtClean="0"/>
              <a:t>Abstraction </a:t>
            </a:r>
            <a:r>
              <a:rPr lang="en-US" dirty="0"/>
              <a:t>refinement </a:t>
            </a:r>
            <a:r>
              <a:rPr lang="en-US" dirty="0" smtClean="0"/>
              <a:t>using </a:t>
            </a:r>
            <a:r>
              <a:rPr lang="en-US" dirty="0" err="1" smtClean="0"/>
              <a:t>booleans</a:t>
            </a:r>
            <a:endParaRPr lang="en-US" dirty="0" smtClean="0"/>
          </a:p>
          <a:p>
            <a:r>
              <a:rPr lang="en-US" dirty="0" smtClean="0"/>
              <a:t>Two dimensional search</a:t>
            </a:r>
          </a:p>
          <a:p>
            <a:r>
              <a:rPr lang="en-US" dirty="0" smtClean="0"/>
              <a:t>Learning from failed and successful verifications to guide the search.</a:t>
            </a:r>
          </a:p>
          <a:p>
            <a:endParaRPr lang="en-US" dirty="0" smtClean="0"/>
          </a:p>
          <a:p>
            <a:r>
              <a:rPr lang="en-US" dirty="0"/>
              <a:t>Thank </a:t>
            </a:r>
            <a:r>
              <a:rPr lang="en-US" dirty="0" smtClean="0"/>
              <a:t>you: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25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158" y="6019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Partly supported by </a:t>
            </a:r>
            <a:r>
              <a:rPr lang="en-US" sz="1400" dirty="0"/>
              <a:t>SNF grant on practical synthesis for concurrent systems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and ISF grant # 965/10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16" y="883412"/>
            <a:ext cx="5459029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86" y="1719580"/>
            <a:ext cx="545903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17" y="2572512"/>
            <a:ext cx="5471683" cy="923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16" y="3415792"/>
            <a:ext cx="5459028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16" y="4254938"/>
            <a:ext cx="5431917" cy="896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18" y="5087112"/>
            <a:ext cx="5465357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17" y="5934456"/>
            <a:ext cx="5471683" cy="923544"/>
          </a:xfrm>
          <a:prstGeom prst="rect">
            <a:avLst/>
          </a:prstGeom>
        </p:spPr>
      </p:pic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493183"/>
              </p:ext>
            </p:extLst>
          </p:nvPr>
        </p:nvGraphicFramePr>
        <p:xfrm>
          <a:off x="380999" y="1447800"/>
          <a:ext cx="2311399" cy="5181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227"/>
                <a:gridCol w="482701"/>
                <a:gridCol w="204221"/>
                <a:gridCol w="204221"/>
                <a:gridCol w="194936"/>
                <a:gridCol w="204221"/>
                <a:gridCol w="194936"/>
                <a:gridCol w="194936"/>
              </a:tblGrid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algorithm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(f, r)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f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f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r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abp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prop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(2,17)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bfs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r>
                        <a:rPr lang="en-US" sz="1000" u="none" strike="noStrike" dirty="0" err="1">
                          <a:effectLst/>
                        </a:rPr>
                        <a:t>dfs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concloop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prop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(4,14)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bfs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kessel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(6,12)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loop2-TLM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(6,21)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(9,27)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peterson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(6,23)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pgsql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(8,23)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dfs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1" marR="7591" marT="75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28" y="774700"/>
            <a:ext cx="5411246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03" y="1638300"/>
            <a:ext cx="5423771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67" y="2463800"/>
            <a:ext cx="5417508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04" y="3340100"/>
            <a:ext cx="5414666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218940"/>
            <a:ext cx="5417508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99" y="5096256"/>
            <a:ext cx="541750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959856"/>
            <a:ext cx="5417508" cy="914400"/>
          </a:xfrm>
          <a:prstGeom prst="rect">
            <a:avLst/>
          </a:prstGeom>
        </p:spPr>
      </p:pic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461496"/>
              </p:ext>
            </p:extLst>
          </p:nvPr>
        </p:nvGraphicFramePr>
        <p:xfrm>
          <a:off x="380999" y="1447800"/>
          <a:ext cx="2311399" cy="5181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227"/>
                <a:gridCol w="482701"/>
                <a:gridCol w="204221"/>
                <a:gridCol w="204221"/>
                <a:gridCol w="194936"/>
                <a:gridCol w="204221"/>
                <a:gridCol w="194936"/>
                <a:gridCol w="194936"/>
              </a:tblGrid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algorithm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(f, r)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abp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prop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(2,17)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bfs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concloop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(4,14)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dekker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our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(10,34)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r>
                        <a:rPr lang="en-US" sz="1000" u="none" strike="noStrike" dirty="0" err="1">
                          <a:effectLst/>
                        </a:rPr>
                        <a:t>bfs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kessel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prop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(6,12)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dfs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loop2-TLM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(6,21)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 </a:t>
                      </a:r>
                      <a:r>
                        <a:rPr lang="en-US" sz="1000" u="none" strike="noStrike" dirty="0" err="1">
                          <a:effectLst/>
                        </a:rPr>
                        <a:t>dfs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pc1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(9,27)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pgsql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prop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(8,23)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bfs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73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analysis is not monotonic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assumption: smaller refinement placement is easier to verify.</a:t>
            </a:r>
          </a:p>
          <a:p>
            <a:r>
              <a:rPr lang="en-US" dirty="0" smtClean="0"/>
              <a:t>Nature of abstraction: the assumption could be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AF7E78-477C-4883-AB70-24BEBCA44392}" type="slidenum">
              <a:t>3</a:t>
            </a:fld>
            <a:endParaRPr lang="en-US" dirty="0"/>
          </a:p>
        </p:txBody>
      </p:sp>
      <p:sp>
        <p:nvSpPr>
          <p:cNvPr id="2" name="Title 10"/>
          <p:cNvSpPr txBox="1">
            <a:spLocks noGrp="1"/>
          </p:cNvSpPr>
          <p:nvPr>
            <p:ph type="title" idx="4294967295"/>
          </p:nvPr>
        </p:nvSpPr>
        <p:spPr>
          <a:xfrm>
            <a:off x="612611" y="228610"/>
            <a:ext cx="8152349" cy="990534"/>
          </a:xfrm>
        </p:spPr>
        <p:txBody>
          <a:bodyPr wrap="square" lIns="81639" tIns="40820" rIns="81639" bIns="4082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600">
                <a:latin typeface="Arial" pitchFamily="34"/>
              </a:rPr>
              <a:t>Correct Dekker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551" y="1601575"/>
            <a:ext cx="3343557" cy="360909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Thread 0: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  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// 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1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7303" y="1619211"/>
            <a:ext cx="3343557" cy="360909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Thread 1:</a:t>
            </a:r>
          </a:p>
          <a:p>
            <a:pPr hangingPunct="0"/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1 {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    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1 {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true</a:t>
            </a:r>
          </a:p>
          <a:p>
            <a:pPr hangingPunct="0"/>
            <a:r>
              <a:rPr lang="en-US" sz="1600" b="1" dirty="0">
                <a:solidFill>
                  <a:srgbClr val="008000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/>
                <a:ea typeface="Droid Sans Fallback" pitchFamily="2"/>
                <a:cs typeface="Courier New" pitchFamily="49"/>
              </a:rPr>
              <a:t>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Droid Sans Fallback" pitchFamily="2"/>
                <a:cs typeface="Courier New" pitchFamily="49"/>
              </a:rPr>
              <a:t>fence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 }</a:t>
            </a:r>
          </a:p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// 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0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897" y="119987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initial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839" y="6115639"/>
            <a:ext cx="312343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relaxed model x86 TSO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545" y="6098330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551" y="5412828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29200" y="2438400"/>
            <a:ext cx="600805" cy="2819400"/>
            <a:chOff x="1642753" y="2286000"/>
            <a:chExt cx="719447" cy="3962400"/>
          </a:xfrm>
        </p:grpSpPr>
        <p:sp>
          <p:nvSpPr>
            <p:cNvPr id="10" name="Rectangle 9"/>
            <p:cNvSpPr/>
            <p:nvPr/>
          </p:nvSpPr>
          <p:spPr>
            <a:xfrm>
              <a:off x="2209800" y="4191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55626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6096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2753" y="2286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09800" y="3352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2445490"/>
            <a:ext cx="600805" cy="2819400"/>
            <a:chOff x="1642753" y="2286000"/>
            <a:chExt cx="719447" cy="3962400"/>
          </a:xfrm>
        </p:grpSpPr>
        <p:sp>
          <p:nvSpPr>
            <p:cNvPr id="17" name="Rectangle 16"/>
            <p:cNvSpPr/>
            <p:nvPr/>
          </p:nvSpPr>
          <p:spPr>
            <a:xfrm>
              <a:off x="2209800" y="4191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6400" y="55626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76400" y="6096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2753" y="22860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9800" y="3352800"/>
              <a:ext cx="152400" cy="152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13898" y="6597162"/>
            <a:ext cx="127268" cy="108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75802" y="6505150"/>
            <a:ext cx="7464960" cy="263795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Potential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fence locations</a:t>
            </a:r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2796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Memorax</a:t>
            </a:r>
            <a:r>
              <a:rPr lang="en-US" dirty="0" smtClean="0"/>
              <a:t> (TACAS12-13, SAS12)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Muskteer</a:t>
            </a:r>
            <a:r>
              <a:rPr lang="en-US" dirty="0" smtClean="0"/>
              <a:t> - Don’t sit on the fence (CAV14)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verification for weak memory via </a:t>
            </a:r>
            <a:r>
              <a:rPr lang="en-US" dirty="0" smtClean="0"/>
              <a:t>program transformation (ESOP13)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SAS13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AF7E78-477C-4883-AB70-24BEBCA44392}" type="slidenum">
              <a:t>4</a:t>
            </a:fld>
            <a:endParaRPr lang="en-US"/>
          </a:p>
        </p:txBody>
      </p:sp>
      <p:sp>
        <p:nvSpPr>
          <p:cNvPr id="2" name="Title 10"/>
          <p:cNvSpPr txBox="1">
            <a:spLocks noGrp="1"/>
          </p:cNvSpPr>
          <p:nvPr>
            <p:ph type="title" idx="4294967295"/>
          </p:nvPr>
        </p:nvSpPr>
        <p:spPr>
          <a:xfrm>
            <a:off x="612611" y="228610"/>
            <a:ext cx="8152349" cy="990534"/>
          </a:xfrm>
        </p:spPr>
        <p:txBody>
          <a:bodyPr wrap="square" lIns="81639" tIns="40820" rIns="81639" bIns="4082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600" dirty="0" smtClean="0">
                <a:latin typeface="Arial" pitchFamily="34"/>
              </a:rPr>
              <a:t>Goal</a:t>
            </a:r>
            <a:endParaRPr lang="en-US" sz="3600" dirty="0">
              <a:latin typeface="Arial" pitchFamily="34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0"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Verify correctness of algorithms</a:t>
            </a:r>
            <a:endParaRPr lang="en-US" dirty="0"/>
          </a:p>
          <a:p>
            <a:pPr marL="285750" indent="-285750"/>
            <a:r>
              <a:rPr lang="en-US" dirty="0"/>
              <a:t>Synthesize </a:t>
            </a:r>
            <a:r>
              <a:rPr lang="en-US" dirty="0" smtClean="0"/>
              <a:t>minimal fence placements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Use existing tools - </a:t>
            </a:r>
            <a:r>
              <a:rPr lang="en-US" dirty="0" err="1"/>
              <a:t>concurinterproc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Abstract Interpretation using  Numerical Domains </a:t>
            </a:r>
            <a:br>
              <a:rPr lang="en-US" sz="3600" dirty="0" smtClean="0"/>
            </a:br>
            <a:r>
              <a:rPr lang="en-US" sz="3600" dirty="0" smtClean="0"/>
              <a:t>for Sequential Consistency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3551" y="1568916"/>
            <a:ext cx="3343557" cy="3217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Thread 0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:</a:t>
            </a:r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0:/*</a:t>
            </a:r>
            <a:r>
              <a:rPr lang="en-US" sz="1600" dirty="0" err="1" smtClean="0">
                <a:latin typeface="Courier New" pitchFamily="49"/>
                <a:ea typeface="Droid Sans Fallback" pitchFamily="2"/>
                <a:cs typeface="Courier New" pitchFamily="49"/>
              </a:rPr>
              <a:t>init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*/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1:flag0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2: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while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 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3: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 </a:t>
            </a:r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4:    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5: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   </a:t>
            </a:r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while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0 { }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6:    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7: 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8:}</a:t>
            </a:r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9://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A: 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1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B: 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7303" y="1553894"/>
            <a:ext cx="3343557" cy="3217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Thread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1: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0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:/*</a:t>
            </a:r>
            <a:r>
              <a:rPr lang="en-US" sz="1600" dirty="0" err="1">
                <a:latin typeface="Courier New" pitchFamily="49"/>
                <a:ea typeface="Droid Sans Fallback" pitchFamily="2"/>
                <a:cs typeface="Courier New" pitchFamily="49"/>
              </a:rPr>
              <a:t>init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*/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1: 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2: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while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 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true {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3: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  </a:t>
            </a:r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if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≠ 1 {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4:    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false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5:</a:t>
            </a:r>
            <a:r>
              <a:rPr lang="en-US" sz="1600" b="1" dirty="0" smtClean="0">
                <a:latin typeface="Courier New" pitchFamily="49"/>
                <a:ea typeface="Droid Sans Fallback" pitchFamily="2"/>
                <a:cs typeface="Courier New" pitchFamily="49"/>
              </a:rPr>
              <a:t>     while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 Turn ≠ 1 { }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6:     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true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7:  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}</a:t>
            </a:r>
          </a:p>
          <a:p>
            <a:pPr hangingPunct="0"/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8: }</a:t>
            </a:r>
            <a:endParaRPr lang="en-US" sz="1600" dirty="0">
              <a:latin typeface="Courier New" pitchFamily="49"/>
              <a:ea typeface="Droid Sans Fallback" pitchFamily="2"/>
              <a:cs typeface="Courier New" pitchFamily="49"/>
            </a:endParaRP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9: //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critical section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A: 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0</a:t>
            </a:r>
          </a:p>
          <a:p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B: 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:= false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897" y="1134558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initial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Flag0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Flag1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false, </a:t>
            </a:r>
            <a:r>
              <a:rPr lang="en-US" sz="1600" dirty="0" smtClean="0">
                <a:latin typeface="Courier New" pitchFamily="49"/>
                <a:ea typeface="Droid Sans Fallback" pitchFamily="2"/>
                <a:cs typeface="Courier New" pitchFamily="49"/>
              </a:rPr>
              <a:t>Turn 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869" y="4817812"/>
            <a:ext cx="803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 </a:t>
            </a:r>
            <a:r>
              <a:rPr lang="en-US" dirty="0" smtClean="0"/>
              <a:t>{  Turn </a:t>
            </a:r>
            <a:r>
              <a:rPr lang="en-US" dirty="0"/>
              <a:t>= 0; </a:t>
            </a:r>
            <a:r>
              <a:rPr lang="en-US" dirty="0" smtClean="0"/>
              <a:t>Flag1 </a:t>
            </a:r>
            <a:r>
              <a:rPr lang="en-US" dirty="0"/>
              <a:t>= 0; </a:t>
            </a:r>
            <a:r>
              <a:rPr lang="en-US" dirty="0" smtClean="0"/>
              <a:t>Flag0 </a:t>
            </a:r>
            <a:r>
              <a:rPr lang="en-US" dirty="0"/>
              <a:t>= </a:t>
            </a:r>
            <a:r>
              <a:rPr lang="en-US" dirty="0" smtClean="0"/>
              <a:t>0  }</a:t>
            </a:r>
            <a:endParaRPr lang="en-US" dirty="0"/>
          </a:p>
          <a:p>
            <a:r>
              <a:rPr lang="en-US" dirty="0"/>
              <a:t>(9,9) </a:t>
            </a:r>
            <a:r>
              <a:rPr lang="en-US" dirty="0" smtClean="0"/>
              <a:t>{  bottom  }</a:t>
            </a:r>
            <a:endParaRPr lang="en-US" dirty="0"/>
          </a:p>
          <a:p>
            <a:r>
              <a:rPr lang="en-US" dirty="0"/>
              <a:t>(2,2) </a:t>
            </a:r>
            <a:r>
              <a:rPr lang="en-US" dirty="0" smtClean="0"/>
              <a:t>{   Flag1 </a:t>
            </a:r>
            <a:r>
              <a:rPr lang="en-US" dirty="0"/>
              <a:t>– 1 = 0; </a:t>
            </a:r>
            <a:r>
              <a:rPr lang="en-US" dirty="0" smtClean="0"/>
              <a:t>Flag0 </a:t>
            </a:r>
            <a:r>
              <a:rPr lang="en-US" dirty="0"/>
              <a:t>– 1 = 0;  </a:t>
            </a:r>
            <a:r>
              <a:rPr lang="en-US" dirty="0" smtClean="0"/>
              <a:t>-Turn </a:t>
            </a:r>
            <a:r>
              <a:rPr lang="en-US" dirty="0"/>
              <a:t>+ </a:t>
            </a:r>
            <a:r>
              <a:rPr lang="en-US" dirty="0" smtClean="0"/>
              <a:t>Flag1 </a:t>
            </a:r>
            <a:r>
              <a:rPr lang="en-US" dirty="0"/>
              <a:t>&gt;= 0; </a:t>
            </a:r>
            <a:r>
              <a:rPr lang="en-US" dirty="0" smtClean="0"/>
              <a:t>Turn </a:t>
            </a:r>
            <a:r>
              <a:rPr lang="en-US" dirty="0"/>
              <a:t>&gt;= </a:t>
            </a:r>
            <a:r>
              <a:rPr lang="en-US" dirty="0" smtClean="0"/>
              <a:t>0  }</a:t>
            </a:r>
            <a:endParaRPr lang="en-US" dirty="0"/>
          </a:p>
          <a:p>
            <a:r>
              <a:rPr lang="en-US" dirty="0"/>
              <a:t>(2,9) </a:t>
            </a:r>
            <a:r>
              <a:rPr lang="en-US" dirty="0" smtClean="0"/>
              <a:t>{  Flag1 </a:t>
            </a:r>
            <a:r>
              <a:rPr lang="en-US" dirty="0"/>
              <a:t>- 1 = 0; </a:t>
            </a:r>
            <a:r>
              <a:rPr lang="en-US" dirty="0" smtClean="0"/>
              <a:t>Flag0 </a:t>
            </a:r>
            <a:r>
              <a:rPr lang="en-US" dirty="0"/>
              <a:t>- 1 = 0</a:t>
            </a:r>
            <a:r>
              <a:rPr lang="en-US" dirty="0" smtClean="0"/>
              <a:t>;  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//line number indicate state at the end of the line (i.e. after executing)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828800"/>
            <a:ext cx="2362200" cy="228600"/>
          </a:xfrm>
          <a:prstGeom prst="rect">
            <a:avLst/>
          </a:prstGeom>
          <a:solidFill>
            <a:srgbClr val="FFFF0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1844703"/>
            <a:ext cx="2438400" cy="228600"/>
          </a:xfrm>
          <a:prstGeom prst="rect">
            <a:avLst/>
          </a:prstGeom>
          <a:solidFill>
            <a:srgbClr val="FFFF0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876800"/>
            <a:ext cx="3657600" cy="274320"/>
          </a:xfrm>
          <a:prstGeom prst="rect">
            <a:avLst/>
          </a:prstGeom>
          <a:solidFill>
            <a:srgbClr val="FFFF0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8938E-6 L -0.00122 0.3053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52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8.09623E-8 L -0.00122 0.3030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51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2748E-6 L 3.33333E-6 0.044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Relaxed Memory Model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942180" y="302431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19380" y="3023951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491900" y="3023591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273460" y="3023951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0659" y="3023591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41460" y="493159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218659" y="493123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91180" y="493087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272740" y="493123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49940" y="493087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2862539" y="3163992"/>
            <a:ext cx="1062361" cy="0"/>
          </a:xfrm>
          <a:prstGeom prst="line">
            <a:avLst/>
          </a:prstGeom>
          <a:noFill/>
          <a:ln w="36720">
            <a:solidFill>
              <a:srgbClr val="0099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6084540" y="3133391"/>
            <a:ext cx="1062359" cy="0"/>
          </a:xfrm>
          <a:prstGeom prst="line">
            <a:avLst/>
          </a:prstGeom>
          <a:noFill/>
          <a:ln w="36720">
            <a:solidFill>
              <a:srgbClr val="0099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6066540" y="5052552"/>
            <a:ext cx="1062360" cy="0"/>
          </a:xfrm>
          <a:prstGeom prst="line">
            <a:avLst/>
          </a:prstGeom>
          <a:noFill/>
          <a:ln w="36720">
            <a:solidFill>
              <a:srgbClr val="0099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2870100" y="5063712"/>
            <a:ext cx="1062360" cy="0"/>
          </a:xfrm>
          <a:prstGeom prst="line">
            <a:avLst/>
          </a:prstGeom>
          <a:noFill/>
          <a:ln w="36720">
            <a:solidFill>
              <a:srgbClr val="0099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9" name="Straight Connector 48"/>
          <p:cNvSpPr/>
          <p:nvPr/>
        </p:nvSpPr>
        <p:spPr>
          <a:xfrm>
            <a:off x="4765140" y="5168832"/>
            <a:ext cx="506880" cy="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4764780" y="4952832"/>
            <a:ext cx="506880" cy="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4765140" y="3260832"/>
            <a:ext cx="506880" cy="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4764780" y="3044832"/>
            <a:ext cx="506880" cy="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0" name="TextBox 58"/>
          <p:cNvSpPr txBox="1"/>
          <p:nvPr/>
        </p:nvSpPr>
        <p:spPr>
          <a:xfrm>
            <a:off x="4856580" y="4800600"/>
            <a:ext cx="372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63" name="TextBox 61"/>
          <p:cNvSpPr txBox="1"/>
          <p:nvPr/>
        </p:nvSpPr>
        <p:spPr>
          <a:xfrm>
            <a:off x="4857660" y="2895600"/>
            <a:ext cx="372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66" name="Freeform 65"/>
          <p:cNvSpPr/>
          <p:nvPr/>
        </p:nvSpPr>
        <p:spPr>
          <a:xfrm>
            <a:off x="5822460" y="493051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5823179" y="3023232"/>
            <a:ext cx="274680" cy="274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783259" y="2665391"/>
            <a:ext cx="1097280" cy="1097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6720">
            <a:solidFill>
              <a:srgbClr val="80808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Thread 0</a:t>
            </a:r>
          </a:p>
        </p:txBody>
      </p:sp>
      <p:sp>
        <p:nvSpPr>
          <p:cNvPr id="72" name="Freeform 71"/>
          <p:cNvSpPr/>
          <p:nvPr/>
        </p:nvSpPr>
        <p:spPr>
          <a:xfrm>
            <a:off x="1783259" y="4566192"/>
            <a:ext cx="1097280" cy="1097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6720">
            <a:solidFill>
              <a:srgbClr val="80808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Thread 1</a:t>
            </a:r>
          </a:p>
        </p:txBody>
      </p:sp>
      <p:sp>
        <p:nvSpPr>
          <p:cNvPr id="73" name="Freeform 72"/>
          <p:cNvSpPr/>
          <p:nvPr/>
        </p:nvSpPr>
        <p:spPr>
          <a:xfrm>
            <a:off x="7128540" y="2573952"/>
            <a:ext cx="1188719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6720">
            <a:solidFill>
              <a:srgbClr val="80808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Memory</a:t>
            </a:r>
          </a:p>
        </p:txBody>
      </p:sp>
      <p:sp>
        <p:nvSpPr>
          <p:cNvPr id="75" name="Straight Connector 74"/>
          <p:cNvSpPr/>
          <p:nvPr/>
        </p:nvSpPr>
        <p:spPr>
          <a:xfrm>
            <a:off x="3246300" y="2025312"/>
            <a:ext cx="1005840" cy="0"/>
          </a:xfrm>
          <a:prstGeom prst="line">
            <a:avLst/>
          </a:prstGeom>
          <a:noFill/>
          <a:ln w="36720">
            <a:solidFill>
              <a:srgbClr val="99CC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en-US" sz="16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5637780" y="1949264"/>
            <a:ext cx="1005840" cy="0"/>
          </a:xfrm>
          <a:prstGeom prst="line">
            <a:avLst/>
          </a:prstGeom>
          <a:noFill/>
          <a:ln w="36720">
            <a:solidFill>
              <a:srgbClr val="99CC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1" i="0" u="none" strike="noStrike" kern="1200" dirty="0" smtClean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7" name="Straight Connector 76"/>
          <p:cNvSpPr/>
          <p:nvPr/>
        </p:nvSpPr>
        <p:spPr>
          <a:xfrm>
            <a:off x="5623560" y="2578201"/>
            <a:ext cx="1005840" cy="0"/>
          </a:xfrm>
          <a:prstGeom prst="line">
            <a:avLst/>
          </a:prstGeom>
          <a:noFill/>
          <a:ln w="36720">
            <a:solidFill>
              <a:srgbClr val="99CC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8" name="Straight Connector 77"/>
          <p:cNvSpPr/>
          <p:nvPr/>
        </p:nvSpPr>
        <p:spPr>
          <a:xfrm flipH="1">
            <a:off x="4709340" y="6231552"/>
            <a:ext cx="914400" cy="0"/>
          </a:xfrm>
          <a:prstGeom prst="line">
            <a:avLst/>
          </a:prstGeom>
          <a:noFill/>
          <a:ln w="36720">
            <a:solidFill>
              <a:srgbClr val="99CCFF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9" name="TextBox 77"/>
          <p:cNvSpPr txBox="1"/>
          <p:nvPr/>
        </p:nvSpPr>
        <p:spPr>
          <a:xfrm>
            <a:off x="4983660" y="5921232"/>
            <a:ext cx="596880" cy="316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US" sz="16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load</a:t>
            </a:r>
          </a:p>
        </p:txBody>
      </p:sp>
      <p:sp>
        <p:nvSpPr>
          <p:cNvPr id="80" name="TextBox 78"/>
          <p:cNvSpPr txBox="1"/>
          <p:nvPr/>
        </p:nvSpPr>
        <p:spPr>
          <a:xfrm>
            <a:off x="3034260" y="2557025"/>
            <a:ext cx="960945" cy="3268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hangingPunct="0">
              <a:defRPr sz="1600"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(Turn</a:t>
            </a:r>
            <a:r>
              <a:rPr lang="en-US" sz="1600" dirty="0" smtClean="0">
                <a:latin typeface="Arial" pitchFamily="18"/>
                <a:ea typeface="Droid Sans Fallback" pitchFamily="2"/>
                <a:cs typeface="Lohit Hindi" pitchFamily="2"/>
              </a:rPr>
              <a:t>, 1)</a:t>
            </a:r>
            <a:endParaRPr lang="en-US" sz="16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47420" y="1363819"/>
            <a:ext cx="25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</a:rPr>
              <a:t>Flush </a:t>
            </a:r>
          </a:p>
          <a:p>
            <a:pPr lvl="0"/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</a:rPr>
              <a:t>(by memory subsystem)</a:t>
            </a:r>
          </a:p>
        </p:txBody>
      </p:sp>
      <p:sp>
        <p:nvSpPr>
          <p:cNvPr id="86" name="TextBox 78"/>
          <p:cNvSpPr txBox="1"/>
          <p:nvPr/>
        </p:nvSpPr>
        <p:spPr>
          <a:xfrm>
            <a:off x="3008720" y="4495800"/>
            <a:ext cx="960945" cy="3268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hangingPunct="0">
              <a:defRPr sz="1600"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</a:t>
            </a:r>
            <a:r>
              <a:rPr lang="en-US" sz="1600" dirty="0" smtClean="0">
                <a:latin typeface="Arial" pitchFamily="18"/>
                <a:ea typeface="Droid Sans Fallback" pitchFamily="2"/>
                <a:cs typeface="Lohit Hindi" pitchFamily="2"/>
              </a:rPr>
              <a:t>Turn, 0)</a:t>
            </a:r>
            <a:endParaRPr lang="en-US" sz="16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38" name="Picture 37" descr="intelchi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0000">
            <a:off x="661711" y="5303142"/>
            <a:ext cx="974408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3724" y="2209800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18"/>
                <a:ea typeface="Droid Sans Fallback" pitchFamily="2"/>
                <a:cs typeface="Lohit Hindi" pitchFamily="2"/>
              </a:rPr>
              <a:t>fence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5817" y="1718846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18"/>
                <a:ea typeface="Droid Sans Fallback" pitchFamily="2"/>
                <a:cs typeface="Lohit Hindi" pitchFamily="2"/>
              </a:rPr>
              <a:t>store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09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5943600"/>
            <a:ext cx="7467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P’ satisfies the specification S under M</a:t>
            </a:r>
          </a:p>
          <a:p>
            <a:pPr marL="0" indent="0">
              <a:buNone/>
            </a:pPr>
            <a:r>
              <a:rPr lang="en-US" sz="2400" dirty="0" smtClean="0"/>
              <a:t>PAFI – </a:t>
            </a:r>
            <a:r>
              <a:rPr lang="en-US" sz="2400" b="1" dirty="0" smtClean="0"/>
              <a:t>P</a:t>
            </a:r>
            <a:r>
              <a:rPr lang="en-US" sz="2400" dirty="0" smtClean="0"/>
              <a:t>ropagation of </a:t>
            </a:r>
            <a:r>
              <a:rPr lang="en-US" sz="2400" b="1" dirty="0" smtClean="0"/>
              <a:t>A</a:t>
            </a:r>
            <a:r>
              <a:rPr lang="en-US" sz="2400" dirty="0" smtClean="0"/>
              <a:t>bstraction for </a:t>
            </a:r>
            <a:r>
              <a:rPr lang="en-US" sz="2400" b="1" dirty="0" smtClean="0"/>
              <a:t>F</a:t>
            </a:r>
            <a:r>
              <a:rPr lang="en-US" sz="2400" dirty="0" smtClean="0"/>
              <a:t>ence </a:t>
            </a:r>
            <a:r>
              <a:rPr lang="en-US" sz="2400" b="1" dirty="0" smtClean="0"/>
              <a:t>I</a:t>
            </a:r>
            <a:r>
              <a:rPr lang="en-US" sz="2400" dirty="0" smtClean="0"/>
              <a:t>nference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619500" y="2743200"/>
            <a:ext cx="22860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PAFI</a:t>
            </a:r>
            <a:endParaRPr lang="en-US" sz="2400" dirty="0" smtClean="0"/>
          </a:p>
        </p:txBody>
      </p:sp>
      <p:sp>
        <p:nvSpPr>
          <p:cNvPr id="5" name="Oval 4"/>
          <p:cNvSpPr/>
          <p:nvPr/>
        </p:nvSpPr>
        <p:spPr>
          <a:xfrm>
            <a:off x="800100" y="1600200"/>
            <a:ext cx="1981200" cy="1066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0100" y="2895600"/>
            <a:ext cx="2057400" cy="1066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</a:t>
            </a:r>
            <a:br>
              <a:rPr lang="en-US" dirty="0" smtClean="0"/>
            </a:b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23900" y="4191000"/>
            <a:ext cx="2133600" cy="1066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  <a:br>
              <a:rPr lang="en-US" dirty="0"/>
            </a:br>
            <a:r>
              <a:rPr lang="en-US" dirty="0"/>
              <a:t>Model 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8" name="Oval 7"/>
          <p:cNvSpPr/>
          <p:nvPr/>
        </p:nvSpPr>
        <p:spPr>
          <a:xfrm>
            <a:off x="6667500" y="2895600"/>
            <a:ext cx="1752600" cy="1066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P’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Fences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6"/>
            <a:endCxn id="4" idx="0"/>
          </p:cNvCxnSpPr>
          <p:nvPr/>
        </p:nvCxnSpPr>
        <p:spPr>
          <a:xfrm>
            <a:off x="2781300" y="2133600"/>
            <a:ext cx="1981200" cy="60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2"/>
          <p:cNvCxnSpPr>
            <a:stCxn id="7" idx="6"/>
            <a:endCxn id="4" idx="2"/>
          </p:cNvCxnSpPr>
          <p:nvPr/>
        </p:nvCxnSpPr>
        <p:spPr>
          <a:xfrm flipV="1">
            <a:off x="2857500" y="4114800"/>
            <a:ext cx="1905000" cy="60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2"/>
          <p:cNvCxnSpPr>
            <a:stCxn id="6" idx="6"/>
            <a:endCxn id="4" idx="1"/>
          </p:cNvCxnSpPr>
          <p:nvPr/>
        </p:nvCxnSpPr>
        <p:spPr>
          <a:xfrm>
            <a:off x="2857500" y="34290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4" idx="3"/>
            <a:endCxn id="8" idx="2"/>
          </p:cNvCxnSpPr>
          <p:nvPr/>
        </p:nvCxnSpPr>
        <p:spPr>
          <a:xfrm>
            <a:off x="5905500" y="3429000"/>
            <a:ext cx="7620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A2DF-DACD-4FF9-AFAE-FD2EE3D757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9428" y="1504336"/>
            <a:ext cx="6211186" cy="459166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401" y="1892808"/>
            <a:ext cx="1828800" cy="10789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</a:p>
          <a:p>
            <a:pPr algn="ctr"/>
            <a:r>
              <a:rPr lang="en-US" sz="1600" dirty="0"/>
              <a:t>P</a:t>
            </a:r>
          </a:p>
        </p:txBody>
      </p:sp>
      <p:cxnSp>
        <p:nvCxnSpPr>
          <p:cNvPr id="7" name="Curved Connector 6"/>
          <p:cNvCxnSpPr>
            <a:stCxn id="41" idx="6"/>
            <a:endCxn id="94" idx="1"/>
          </p:cNvCxnSpPr>
          <p:nvPr/>
        </p:nvCxnSpPr>
        <p:spPr>
          <a:xfrm>
            <a:off x="1850201" y="3880104"/>
            <a:ext cx="357827" cy="510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94" idx="2"/>
          </p:cNvCxnSpPr>
          <p:nvPr/>
        </p:nvCxnSpPr>
        <p:spPr>
          <a:xfrm flipV="1">
            <a:off x="1285873" y="4226878"/>
            <a:ext cx="1429131" cy="1093940"/>
          </a:xfrm>
          <a:prstGeom prst="curved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1" idx="3"/>
            <a:endCxn id="158" idx="2"/>
          </p:cNvCxnSpPr>
          <p:nvPr/>
        </p:nvCxnSpPr>
        <p:spPr>
          <a:xfrm flipV="1">
            <a:off x="5560828" y="3863944"/>
            <a:ext cx="210422" cy="70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208028" y="3543538"/>
            <a:ext cx="1013952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translate</a:t>
            </a:r>
            <a:endParaRPr lang="en-US" sz="1600" b="1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458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Fence Inference with Abstraction Refinement</a:t>
            </a:r>
            <a:endParaRPr lang="en-US" sz="3200" dirty="0"/>
          </a:p>
        </p:txBody>
      </p:sp>
      <p:sp>
        <p:nvSpPr>
          <p:cNvPr id="104" name="Oval 103"/>
          <p:cNvSpPr/>
          <p:nvPr/>
        </p:nvSpPr>
        <p:spPr>
          <a:xfrm>
            <a:off x="8307572" y="3443176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P’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401" y="3340608"/>
            <a:ext cx="1828800" cy="10789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Specification</a:t>
            </a:r>
          </a:p>
          <a:p>
            <a:pPr algn="ctr"/>
            <a:r>
              <a:rPr lang="en-US" sz="1600" dirty="0"/>
              <a:t>S</a:t>
            </a:r>
          </a:p>
        </p:txBody>
      </p:sp>
      <p:sp>
        <p:nvSpPr>
          <p:cNvPr id="42" name="Oval 41"/>
          <p:cNvSpPr/>
          <p:nvPr/>
        </p:nvSpPr>
        <p:spPr>
          <a:xfrm>
            <a:off x="21401" y="4788408"/>
            <a:ext cx="1828800" cy="107899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 Model</a:t>
            </a:r>
          </a:p>
          <a:p>
            <a:pPr algn="ctr"/>
            <a:r>
              <a:rPr lang="en-US" sz="1600" dirty="0">
                <a:sym typeface="Math A"/>
              </a:rPr>
              <a:t>M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3403477" y="3459020"/>
            <a:ext cx="943896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ym typeface="Symbol"/>
              </a:rPr>
              <a:t>P</a:t>
            </a:r>
            <a:r>
              <a:rPr lang="en-US" sz="2400" baseline="-25000" dirty="0" smtClean="0">
                <a:sym typeface="Symbol"/>
              </a:rPr>
              <a:t>M</a:t>
            </a:r>
            <a:endParaRPr lang="en-US" sz="2400" baseline="-25000" dirty="0"/>
          </a:p>
        </p:txBody>
      </p:sp>
      <p:cxnSp>
        <p:nvCxnSpPr>
          <p:cNvPr id="60" name="Curved Connector 59"/>
          <p:cNvCxnSpPr>
            <a:stCxn id="53" idx="6"/>
            <a:endCxn id="61" idx="1"/>
          </p:cNvCxnSpPr>
          <p:nvPr/>
        </p:nvCxnSpPr>
        <p:spPr>
          <a:xfrm flipV="1">
            <a:off x="4347373" y="3871032"/>
            <a:ext cx="222855" cy="70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570228" y="3529362"/>
            <a:ext cx="990600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SC analyzer</a:t>
            </a:r>
            <a:endParaRPr lang="en-US" sz="1600" b="1" dirty="0"/>
          </a:p>
        </p:txBody>
      </p:sp>
      <p:cxnSp>
        <p:nvCxnSpPr>
          <p:cNvPr id="62" name="Curved Connector 61"/>
          <p:cNvCxnSpPr>
            <a:stCxn id="94" idx="3"/>
            <a:endCxn id="53" idx="2"/>
          </p:cNvCxnSpPr>
          <p:nvPr/>
        </p:nvCxnSpPr>
        <p:spPr>
          <a:xfrm flipV="1">
            <a:off x="3221980" y="3878120"/>
            <a:ext cx="181497" cy="708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" idx="6"/>
            <a:endCxn id="94" idx="0"/>
          </p:cNvCxnSpPr>
          <p:nvPr/>
        </p:nvCxnSpPr>
        <p:spPr>
          <a:xfrm>
            <a:off x="1850201" y="2432304"/>
            <a:ext cx="864803" cy="1111234"/>
          </a:xfrm>
          <a:prstGeom prst="curved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69256" y="6324600"/>
            <a:ext cx="740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Challenge: when should we add fences, when should we refine abstraction?</a:t>
            </a:r>
            <a:endParaRPr lang="en-US" b="1" dirty="0"/>
          </a:p>
        </p:txBody>
      </p:sp>
      <p:sp>
        <p:nvSpPr>
          <p:cNvPr id="137" name="Rounded Rectangle 136"/>
          <p:cNvSpPr/>
          <p:nvPr/>
        </p:nvSpPr>
        <p:spPr>
          <a:xfrm>
            <a:off x="6925340" y="2032827"/>
            <a:ext cx="1121736" cy="36609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Refinement Propagation</a:t>
            </a:r>
            <a:endParaRPr lang="en-US" sz="1200" b="1" dirty="0"/>
          </a:p>
        </p:txBody>
      </p:sp>
      <p:cxnSp>
        <p:nvCxnSpPr>
          <p:cNvPr id="147" name="Curved Connector 146"/>
          <p:cNvCxnSpPr>
            <a:stCxn id="158" idx="6"/>
            <a:endCxn id="137" idx="1"/>
          </p:cNvCxnSpPr>
          <p:nvPr/>
        </p:nvCxnSpPr>
        <p:spPr>
          <a:xfrm flipV="1">
            <a:off x="6715146" y="3863282"/>
            <a:ext cx="210194" cy="6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5771250" y="3444844"/>
            <a:ext cx="943896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ym typeface="Symbol"/>
              </a:rPr>
              <a:t>fixedpoint</a:t>
            </a:r>
            <a:endParaRPr lang="en-US" sz="16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6964352" y="4588870"/>
            <a:ext cx="1019256" cy="592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Abstraction</a:t>
            </a:r>
            <a:br>
              <a:rPr lang="en-US" sz="1200" dirty="0" smtClean="0"/>
            </a:br>
            <a:r>
              <a:rPr lang="en-US" sz="1200" dirty="0" smtClean="0"/>
              <a:t>Refinement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961916" y="2609849"/>
            <a:ext cx="1024128" cy="59436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Fence Inference</a:t>
            </a:r>
            <a:endParaRPr lang="en-US" sz="1200" dirty="0"/>
          </a:p>
        </p:txBody>
      </p:sp>
      <p:cxnSp>
        <p:nvCxnSpPr>
          <p:cNvPr id="84" name="Curved Connector 83"/>
          <p:cNvCxnSpPr>
            <a:stCxn id="27" idx="0"/>
            <a:endCxn id="53" idx="0"/>
          </p:cNvCxnSpPr>
          <p:nvPr/>
        </p:nvCxnSpPr>
        <p:spPr>
          <a:xfrm rot="16200000" flipH="1" flipV="1">
            <a:off x="5250117" y="1235156"/>
            <a:ext cx="849171" cy="3598555"/>
          </a:xfrm>
          <a:prstGeom prst="curvedConnector3">
            <a:avLst>
              <a:gd name="adj1" fmla="val -2692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5" idx="2"/>
            <a:endCxn id="53" idx="4"/>
          </p:cNvCxnSpPr>
          <p:nvPr/>
        </p:nvCxnSpPr>
        <p:spPr>
          <a:xfrm rot="5400000" flipH="1">
            <a:off x="5232513" y="2940133"/>
            <a:ext cx="884380" cy="3598555"/>
          </a:xfrm>
          <a:prstGeom prst="curvedConnector3">
            <a:avLst>
              <a:gd name="adj1" fmla="val -2584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85"/>
          <p:cNvCxnSpPr>
            <a:stCxn id="137" idx="3"/>
            <a:endCxn id="104" idx="2"/>
          </p:cNvCxnSpPr>
          <p:nvPr/>
        </p:nvCxnSpPr>
        <p:spPr>
          <a:xfrm flipV="1">
            <a:off x="8047076" y="3862276"/>
            <a:ext cx="260496" cy="100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13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Translation: Construction of P</a:t>
            </a:r>
            <a:r>
              <a:rPr lang="en-US" baseline="-25000" dirty="0" smtClean="0"/>
              <a:t>TSO</a:t>
            </a:r>
            <a:endParaRPr lang="en-US" baseline="-25000" dirty="0"/>
          </a:p>
        </p:txBody>
      </p:sp>
      <p:sp>
        <p:nvSpPr>
          <p:cNvPr id="5" name="Shape 36"/>
          <p:cNvSpPr txBox="1">
            <a:spLocks/>
          </p:cNvSpPr>
          <p:nvPr/>
        </p:nvSpPr>
        <p:spPr>
          <a:xfrm>
            <a:off x="304800" y="1600200"/>
            <a:ext cx="8229600" cy="1911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400" dirty="0" smtClean="0"/>
              <a:t>Translation items for process t0:</a:t>
            </a:r>
            <a:endParaRPr lang="en" sz="2400" dirty="0"/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buffer </a:t>
            </a:r>
            <a:r>
              <a:rPr lang="en" sz="2400" dirty="0"/>
              <a:t>size </a:t>
            </a:r>
            <a:r>
              <a:rPr lang="en" sz="2400" dirty="0" smtClean="0"/>
              <a:t>limit: k</a:t>
            </a:r>
            <a:endParaRPr lang="en" sz="2400" dirty="0"/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buffer location </a:t>
            </a:r>
            <a:r>
              <a:rPr lang="en" sz="2400" i="1" dirty="0"/>
              <a:t>i</a:t>
            </a:r>
            <a:r>
              <a:rPr lang="en" sz="2400" dirty="0"/>
              <a:t> :  </a:t>
            </a:r>
            <a:r>
              <a:rPr lang="en-US" sz="2400" dirty="0" err="1">
                <a:solidFill>
                  <a:schemeClr val="accent1"/>
                </a:solidFill>
              </a:rPr>
              <a:t>var</a:t>
            </a:r>
            <a:r>
              <a:rPr lang="en" sz="2400" baseline="-25000" dirty="0">
                <a:solidFill>
                  <a:schemeClr val="accent1"/>
                </a:solidFill>
              </a:rPr>
              <a:t>i</a:t>
            </a:r>
            <a:r>
              <a:rPr lang="en" sz="2400" dirty="0">
                <a:solidFill>
                  <a:schemeClr val="accent1"/>
                </a:solidFill>
              </a:rPr>
              <a:t>t0</a:t>
            </a:r>
            <a:r>
              <a:rPr lang="en" sz="2400" dirty="0"/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val</a:t>
            </a:r>
            <a:r>
              <a:rPr lang="en" sz="2400" baseline="-25000" dirty="0">
                <a:solidFill>
                  <a:schemeClr val="accent1"/>
                </a:solidFill>
              </a:rPr>
              <a:t>i</a:t>
            </a:r>
            <a:r>
              <a:rPr lang="en" sz="2400" dirty="0">
                <a:solidFill>
                  <a:schemeClr val="accent1"/>
                </a:solidFill>
              </a:rPr>
              <a:t>t0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buffer dynamic size: </a:t>
            </a:r>
            <a:r>
              <a:rPr lang="en" sz="2400" dirty="0">
                <a:solidFill>
                  <a:schemeClr val="accent1"/>
                </a:solidFill>
              </a:rPr>
              <a:t>cnt_t0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998036" y="1752600"/>
            <a:ext cx="2812730" cy="812309"/>
            <a:chOff x="5899671" y="3158147"/>
            <a:chExt cx="748315" cy="230700"/>
          </a:xfrm>
        </p:grpSpPr>
        <p:sp>
          <p:nvSpPr>
            <p:cNvPr id="9" name="Shape 62"/>
            <p:cNvSpPr/>
            <p:nvPr/>
          </p:nvSpPr>
          <p:spPr>
            <a:xfrm>
              <a:off x="6398987" y="3158148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 rtl="1">
                <a:spcBef>
                  <a:spcPts val="0"/>
                </a:spcBef>
                <a:buNone/>
              </a:pPr>
              <a:r>
                <a:rPr lang="en" sz="1400" dirty="0" smtClean="0"/>
                <a:t>(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" sz="1400" dirty="0"/>
            </a:p>
          </p:txBody>
        </p:sp>
        <p:sp>
          <p:nvSpPr>
            <p:cNvPr id="10" name="Shape 63"/>
            <p:cNvSpPr/>
            <p:nvPr/>
          </p:nvSpPr>
          <p:spPr>
            <a:xfrm>
              <a:off x="6149988" y="3158147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r"/>
              <a:r>
                <a:rPr lang="en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b="1" baseline="-25000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63"/>
            <p:cNvSpPr/>
            <p:nvPr/>
          </p:nvSpPr>
          <p:spPr>
            <a:xfrm>
              <a:off x="5899671" y="3158148"/>
              <a:ext cx="248999" cy="2306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r"/>
              <a:r>
                <a:rPr lang="en" sz="14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baseline="-250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t0, val</a:t>
              </a:r>
              <a:r>
                <a:rPr lang="en-US" sz="1400" b="1" baseline="-25000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t0)</a:t>
              </a:r>
              <a:endParaRPr lang="en" sz="1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53200" y="2819400"/>
            <a:ext cx="1326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accent1"/>
                </a:solidFill>
              </a:rPr>
              <a:t>cnt_t0</a:t>
            </a:r>
            <a:endParaRPr lang="en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676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86676"/>
              </p:ext>
            </p:extLst>
          </p:nvPr>
        </p:nvGraphicFramePr>
        <p:xfrm>
          <a:off x="838200" y="3352800"/>
          <a:ext cx="743433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1731"/>
                <a:gridCol w="55625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 a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k</a:t>
                      </a: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- 1</a:t>
                      </a: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 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‘Y’</a:t>
                      </a:r>
                    </a:p>
                    <a:p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 = </a:t>
                      </a:r>
                      <a:r>
                        <a:rPr lang="en-US" sz="18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en-US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lang="en-US" sz="18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elseif </a:t>
                      </a:r>
                      <a:r>
                        <a:rPr lang="fr-FR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cnt_t0</a:t>
                      </a:r>
                      <a:r>
                        <a:rPr lang="fr-FR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 </a:t>
                      </a:r>
                      <a:r>
                        <a:rPr lang="fr-FR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 </a:t>
                      </a:r>
                      <a:r>
                        <a:rPr lang="fr-FR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lang="fr-FR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fr-FR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fr-FR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‘Y’</a:t>
                      </a:r>
                    </a:p>
                    <a:p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fr-FR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</a:t>
                      </a:r>
                      <a:r>
                        <a:rPr lang="fr-FR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lang="fr-FR" sz="1800" b="0" baseline="-25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fr-FR" sz="1800" b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</a:t>
                      </a:r>
                      <a:r>
                        <a:rPr lang="fr-F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 = Y;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sz="1800" b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16360</TotalTime>
  <Words>2340</Words>
  <Application>Microsoft Office PowerPoint</Application>
  <PresentationFormat>On-screen Show (4:3)</PresentationFormat>
  <Paragraphs>900</Paragraphs>
  <Slides>33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Synthesis of Memory Fences via Refinement Propagation</vt:lpstr>
      <vt:lpstr>Dekker’s Algorithm</vt:lpstr>
      <vt:lpstr>Correct Dekker Algorithm</vt:lpstr>
      <vt:lpstr>Goal</vt:lpstr>
      <vt:lpstr>Abstract Interpretation using  Numerical Domains  for Sequential Consistency</vt:lpstr>
      <vt:lpstr>Buffered Relaxed Memory Model</vt:lpstr>
      <vt:lpstr>Our Approach: Overview</vt:lpstr>
      <vt:lpstr>Fence Inference with Abstraction Refinement</vt:lpstr>
      <vt:lpstr>Translation: Construction of PTSO</vt:lpstr>
      <vt:lpstr>Translation: Construction of PTSO</vt:lpstr>
      <vt:lpstr>Translation Challenge - Flush</vt:lpstr>
      <vt:lpstr>Why Flush Encoding is Challenging?</vt:lpstr>
      <vt:lpstr>Abstraction Refinement</vt:lpstr>
      <vt:lpstr>Partial refinement placement</vt:lpstr>
      <vt:lpstr>Two-dimensional exponential search</vt:lpstr>
      <vt:lpstr>Example</vt:lpstr>
      <vt:lpstr>Example – Placement implication</vt:lpstr>
      <vt:lpstr>Example</vt:lpstr>
      <vt:lpstr>Abstraction Propagation</vt:lpstr>
      <vt:lpstr>Prototype Implementation</vt:lpstr>
      <vt:lpstr>Benchmarks</vt:lpstr>
      <vt:lpstr>Example of Results : PC1</vt:lpstr>
      <vt:lpstr>Example of Results : PC1</vt:lpstr>
      <vt:lpstr>TSO&amp;PSO infinite state algorithms</vt:lpstr>
      <vt:lpstr>Summary</vt:lpstr>
      <vt:lpstr>PowerPoint Presentation</vt:lpstr>
      <vt:lpstr>TSO</vt:lpstr>
      <vt:lpstr>PSO</vt:lpstr>
      <vt:lpstr>Numerical analysis is not monotonic</vt:lpstr>
      <vt:lpstr>Related work</vt:lpstr>
      <vt:lpstr>Related work</vt:lpstr>
      <vt:lpstr>Related work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209</cp:revision>
  <cp:lastPrinted>2014-09-08T19:42:15Z</cp:lastPrinted>
  <dcterms:created xsi:type="dcterms:W3CDTF">2014-07-08T09:01:35Z</dcterms:created>
  <dcterms:modified xsi:type="dcterms:W3CDTF">2014-09-12T08:09:43Z</dcterms:modified>
</cp:coreProperties>
</file>