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</p:sldMasterIdLst>
  <p:notesMasterIdLst>
    <p:notesMasterId r:id="rId29"/>
  </p:notesMasterIdLst>
  <p:sldIdLst>
    <p:sldId id="256" r:id="rId2"/>
    <p:sldId id="258" r:id="rId3"/>
    <p:sldId id="267" r:id="rId4"/>
    <p:sldId id="284" r:id="rId5"/>
    <p:sldId id="313" r:id="rId6"/>
    <p:sldId id="287" r:id="rId7"/>
    <p:sldId id="314" r:id="rId8"/>
    <p:sldId id="292" r:id="rId9"/>
    <p:sldId id="315" r:id="rId10"/>
    <p:sldId id="316" r:id="rId11"/>
    <p:sldId id="320" r:id="rId12"/>
    <p:sldId id="298" r:id="rId13"/>
    <p:sldId id="310" r:id="rId14"/>
    <p:sldId id="273" r:id="rId15"/>
    <p:sldId id="307" r:id="rId16"/>
    <p:sldId id="304" r:id="rId17"/>
    <p:sldId id="319" r:id="rId18"/>
    <p:sldId id="278" r:id="rId19"/>
    <p:sldId id="306" r:id="rId20"/>
    <p:sldId id="279" r:id="rId21"/>
    <p:sldId id="260" r:id="rId22"/>
    <p:sldId id="311" r:id="rId23"/>
    <p:sldId id="272" r:id="rId24"/>
    <p:sldId id="282" r:id="rId25"/>
    <p:sldId id="262" r:id="rId26"/>
    <p:sldId id="321" r:id="rId27"/>
    <p:sldId id="26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D2A572-7AFE-4309-9E6C-D65ED5CA23AA}">
          <p14:sldIdLst>
            <p14:sldId id="256"/>
            <p14:sldId id="258"/>
            <p14:sldId id="267"/>
            <p14:sldId id="284"/>
            <p14:sldId id="313"/>
            <p14:sldId id="287"/>
            <p14:sldId id="314"/>
            <p14:sldId id="292"/>
            <p14:sldId id="315"/>
            <p14:sldId id="316"/>
            <p14:sldId id="320"/>
            <p14:sldId id="298"/>
            <p14:sldId id="310"/>
            <p14:sldId id="273"/>
            <p14:sldId id="307"/>
          </p14:sldIdLst>
        </p14:section>
        <p14:section name="Explaining our approach (redandant details?)" id="{32AE1AB7-5DD6-4D8F-8528-9C2AD42AB1AA}">
          <p14:sldIdLst>
            <p14:sldId id="304"/>
            <p14:sldId id="319"/>
            <p14:sldId id="278"/>
            <p14:sldId id="306"/>
            <p14:sldId id="279"/>
          </p14:sldIdLst>
        </p14:section>
        <p14:section name="gradual pattern relaxation" id="{F4F7A977-CB47-488D-B546-5E524DF2402B}">
          <p14:sldIdLst>
            <p14:sldId id="260"/>
            <p14:sldId id="311"/>
          </p14:sldIdLst>
        </p14:section>
        <p14:section name="Untitled Section" id="{07541617-50F5-4536-B85F-D640CB8D746F}">
          <p14:sldIdLst>
            <p14:sldId id="272"/>
            <p14:sldId id="282"/>
            <p14:sldId id="262"/>
            <p14:sldId id="321"/>
            <p14:sldId id="26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5215" autoAdjust="0"/>
    <p:restoredTop sz="76691" autoAdjust="0"/>
  </p:normalViewPr>
  <p:slideViewPr>
    <p:cSldViewPr>
      <p:cViewPr>
        <p:scale>
          <a:sx n="75" d="100"/>
          <a:sy n="75" d="100"/>
        </p:scale>
        <p:origin x="-117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679AA-523F-4BBA-943C-DFFE313D3480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D3835-AD2F-413A-BE80-4A59E14A8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6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entr</a:t>
            </a:r>
            <a:r>
              <a:rPr lang="en-US" baseline="0" dirty="0" smtClean="0"/>
              <a:t>: Hi, I’m Yuri, 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ext</a:t>
            </a:r>
            <a:r>
              <a:rPr lang="en-US" baseline="0" dirty="0" smtClean="0"/>
              <a:t>: </a:t>
            </a:r>
            <a:r>
              <a:rPr lang="en-US" baseline="0" dirty="0" smtClean="0"/>
              <a:t>Our goal is</a:t>
            </a:r>
            <a:endParaRPr lang="en-US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1. Hi, I’m Yuri</a:t>
            </a:r>
          </a:p>
          <a:p>
            <a:pPr marL="0" indent="0">
              <a:buNone/>
            </a:pPr>
            <a:r>
              <a:rPr lang="en-US" baseline="0" dirty="0" smtClean="0"/>
              <a:t>2. Restore correctness to programs correct under SC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3. When the memory model is relaxed</a:t>
            </a:r>
          </a:p>
          <a:p>
            <a:pPr marL="0" indent="0">
              <a:buNone/>
            </a:pPr>
            <a:r>
              <a:rPr lang="en-US" baseline="0" dirty="0" smtClean="0"/>
              <a:t>4. Memory order parameters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3. Our goal is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D3835-AD2F-413A-BE80-4A59E14A82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80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entr</a:t>
            </a:r>
            <a:r>
              <a:rPr lang="en-US" baseline="0" dirty="0" smtClean="0"/>
              <a:t>: adding memory order parameters prevents the trace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ext</a:t>
            </a:r>
            <a:r>
              <a:rPr lang="en-US" baseline="0" dirty="0" smtClean="0"/>
              <a:t>: load flag0 reads from the top most </a:t>
            </a:r>
            <a:r>
              <a:rPr lang="en-US" baseline="0" dirty="0" err="1" smtClean="0"/>
              <a:t>intialization</a:t>
            </a:r>
            <a:r>
              <a:rPr lang="en-US" baseline="0" dirty="0" smtClean="0"/>
              <a:t> store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D3835-AD2F-413A-BE80-4A59E14A82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8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entr</a:t>
            </a:r>
            <a:r>
              <a:rPr lang="en-US" baseline="0" dirty="0" smtClean="0"/>
              <a:t>: receive a </a:t>
            </a:r>
            <a:r>
              <a:rPr lang="en-US" baseline="0" dirty="0" smtClean="0"/>
              <a:t>placement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ext</a:t>
            </a:r>
            <a:r>
              <a:rPr lang="en-US" baseline="0" dirty="0" smtClean="0"/>
              <a:t>: </a:t>
            </a:r>
            <a:r>
              <a:rPr lang="en-US" baseline="0" dirty="0" smtClean="0"/>
              <a:t>still errors traces but preventing all…</a:t>
            </a:r>
            <a:endParaRPr lang="en-US" baseline="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D3835-AD2F-413A-BE80-4A59E14A82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26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entr</a:t>
            </a:r>
            <a:r>
              <a:rPr lang="en-US" baseline="0" dirty="0" smtClean="0"/>
              <a:t>: receive a solution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ext</a:t>
            </a:r>
            <a:r>
              <a:rPr lang="en-US" baseline="0" dirty="0" smtClean="0"/>
              <a:t>: Back to the general goal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D3835-AD2F-413A-BE80-4A59E14A82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26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entr</a:t>
            </a:r>
            <a:r>
              <a:rPr lang="en-US" baseline="0" dirty="0" smtClean="0"/>
              <a:t>: Our general goal is a tool 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ext</a:t>
            </a:r>
            <a:r>
              <a:rPr lang="en-US" baseline="0" dirty="0" smtClean="0"/>
              <a:t>: More </a:t>
            </a:r>
            <a:r>
              <a:rPr lang="en-US" baseline="0" dirty="0" smtClean="0"/>
              <a:t>specifically about our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D3835-AD2F-413A-BE80-4A59E14A82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15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entr</a:t>
            </a:r>
            <a:r>
              <a:rPr lang="en-US" baseline="0" dirty="0" smtClean="0"/>
              <a:t>: The program P and Specification S got to a model checker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ext</a:t>
            </a:r>
            <a:r>
              <a:rPr lang="en-US" baseline="0" dirty="0" smtClean="0"/>
              <a:t>: </a:t>
            </a:r>
            <a:r>
              <a:rPr lang="en-US" dirty="0" smtClean="0"/>
              <a:t>Challenges</a:t>
            </a:r>
            <a:endParaRPr lang="en-US" baseline="0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baseline="0" dirty="0" smtClean="0"/>
              <a:t>1. </a:t>
            </a:r>
            <a:r>
              <a:rPr lang="en-US" baseline="0" dirty="0" smtClean="0"/>
              <a:t>P , S to model </a:t>
            </a:r>
            <a:r>
              <a:rPr lang="en-US" baseline="0" dirty="0" smtClean="0"/>
              <a:t>checker </a:t>
            </a:r>
          </a:p>
          <a:p>
            <a:pPr marL="0" indent="0">
              <a:buNone/>
            </a:pPr>
            <a:r>
              <a:rPr lang="en-US" baseline="0" dirty="0" smtClean="0"/>
              <a:t>2. </a:t>
            </a:r>
            <a:r>
              <a:rPr lang="en-US" baseline="0" dirty="0" smtClean="0"/>
              <a:t>model </a:t>
            </a:r>
            <a:r>
              <a:rPr lang="en-US" baseline="0" dirty="0" smtClean="0"/>
              <a:t>checker </a:t>
            </a:r>
            <a:r>
              <a:rPr lang="en-US" baseline="0" dirty="0" smtClean="0"/>
              <a:t>=&gt; verified / error </a:t>
            </a:r>
            <a:r>
              <a:rPr lang="en-US" baseline="0" dirty="0" smtClean="0"/>
              <a:t>traces.</a:t>
            </a:r>
          </a:p>
          <a:p>
            <a:pPr marL="0" indent="0">
              <a:buNone/>
            </a:pPr>
            <a:r>
              <a:rPr lang="en-US" baseline="0" dirty="0" smtClean="0"/>
              <a:t>3. </a:t>
            </a:r>
            <a:r>
              <a:rPr lang="en-US" baseline="0" dirty="0" smtClean="0"/>
              <a:t>error </a:t>
            </a:r>
            <a:r>
              <a:rPr lang="en-US" baseline="0" dirty="0" smtClean="0"/>
              <a:t>trace </a:t>
            </a:r>
            <a:r>
              <a:rPr lang="en-US" baseline="0" dirty="0" smtClean="0"/>
              <a:t>=&gt; collect preventions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4. </a:t>
            </a:r>
            <a:r>
              <a:rPr lang="en-US" baseline="0" dirty="0" smtClean="0"/>
              <a:t>each </a:t>
            </a:r>
            <a:r>
              <a:rPr lang="en-US" baseline="0" dirty="0" smtClean="0"/>
              <a:t>pattern </a:t>
            </a:r>
            <a:r>
              <a:rPr lang="en-US" baseline="0" dirty="0" smtClean="0"/>
              <a:t>=&gt; specific </a:t>
            </a:r>
            <a:r>
              <a:rPr lang="en-US" baseline="0" dirty="0" smtClean="0"/>
              <a:t>correction</a:t>
            </a:r>
          </a:p>
          <a:p>
            <a:pPr marL="0" indent="0">
              <a:buNone/>
            </a:pPr>
            <a:r>
              <a:rPr lang="en-US" baseline="0" dirty="0" smtClean="0"/>
              <a:t>5. </a:t>
            </a:r>
            <a:r>
              <a:rPr lang="en-US" baseline="0" dirty="0" smtClean="0"/>
              <a:t>all correction =&gt; phi =&gt;SAT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6. </a:t>
            </a:r>
            <a:r>
              <a:rPr lang="en-US" baseline="0" dirty="0" smtClean="0"/>
              <a:t>SAT=&gt; all </a:t>
            </a:r>
            <a:r>
              <a:rPr lang="en-US" baseline="0" dirty="0" smtClean="0"/>
              <a:t>solutions to </a:t>
            </a:r>
            <a:r>
              <a:rPr lang="en-US" baseline="0" dirty="0" smtClean="0"/>
              <a:t>\phi </a:t>
            </a:r>
          </a:p>
          <a:p>
            <a:pPr marL="0" indent="0">
              <a:buNone/>
            </a:pPr>
            <a:r>
              <a:rPr lang="en-US" baseline="0" dirty="0" smtClean="0"/>
              <a:t>7. memory </a:t>
            </a:r>
            <a:r>
              <a:rPr lang="en-US" baseline="0" dirty="0" smtClean="0"/>
              <a:t>access </a:t>
            </a:r>
            <a:r>
              <a:rPr lang="en-US" baseline="0" dirty="0" smtClean="0"/>
              <a:t>parameters to P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7. This gives all solution to the program</a:t>
            </a:r>
          </a:p>
          <a:p>
            <a:pPr marL="0" indent="0">
              <a:buNone/>
            </a:pPr>
            <a:r>
              <a:rPr lang="en-US" dirty="0" smtClean="0"/>
              <a:t>8. </a:t>
            </a:r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D3835-AD2F-413A-BE80-4A59E14A82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91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entr</a:t>
            </a:r>
            <a:r>
              <a:rPr lang="en-US" baseline="0" dirty="0" smtClean="0"/>
              <a:t>: Our challenges are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ext</a:t>
            </a:r>
            <a:r>
              <a:rPr lang="en-US" baseline="0" dirty="0" smtClean="0"/>
              <a:t>: </a:t>
            </a:r>
            <a:r>
              <a:rPr lang="en-US" dirty="0" smtClean="0"/>
              <a:t>T</a:t>
            </a:r>
            <a:r>
              <a:rPr lang="en-US" baseline="0" dirty="0" smtClean="0"/>
              <a:t>he </a:t>
            </a:r>
            <a:r>
              <a:rPr lang="en-US" dirty="0" smtClean="0"/>
              <a:t> steps of our approach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</a:t>
            </a:r>
            <a:r>
              <a:rPr lang="en-US" dirty="0" err="1" smtClean="0"/>
              <a:t>CDSChecker</a:t>
            </a:r>
            <a:r>
              <a:rPr lang="en-US" dirty="0" smtClean="0"/>
              <a:t> does enumeration of all </a:t>
            </a:r>
            <a:r>
              <a:rPr lang="en-US" dirty="0" smtClean="0"/>
              <a:t>traces using DPOR and return all error traces violating the specification.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D3835-AD2F-413A-BE80-4A59E14A82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13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entr</a:t>
            </a:r>
            <a:r>
              <a:rPr lang="en-US" baseline="0" dirty="0" smtClean="0"/>
              <a:t>: Step 1 get error trace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ext</a:t>
            </a:r>
            <a:r>
              <a:rPr lang="en-US" baseline="0" dirty="0" smtClean="0"/>
              <a:t>: Step 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D3835-AD2F-413A-BE80-4A59E14A82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8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entr</a:t>
            </a:r>
            <a:r>
              <a:rPr lang="en-US" baseline="0" dirty="0" smtClean="0"/>
              <a:t>: find pattern – in this case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ext</a:t>
            </a:r>
            <a:r>
              <a:rPr lang="en-US" baseline="0" dirty="0" smtClean="0"/>
              <a:t>: specific way to prevent pattern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D3835-AD2F-413A-BE80-4A59E14A82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8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entr</a:t>
            </a:r>
            <a:r>
              <a:rPr lang="en-US" baseline="0" dirty="0" smtClean="0"/>
              <a:t>: </a:t>
            </a:r>
            <a:r>
              <a:rPr lang="en-US" baseline="0" dirty="0" smtClean="0"/>
              <a:t>Two ways to prevent the pattern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ext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constract</a:t>
            </a:r>
            <a:r>
              <a:rPr lang="en-US" baseline="0" dirty="0" smtClean="0"/>
              <a:t> \phi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1. Two ways to prevent the pattern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2. Repeat 1-3.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3. </a:t>
            </a:r>
            <a:r>
              <a:rPr lang="en-US" baseline="0" dirty="0" err="1" smtClean="0"/>
              <a:t>Constract</a:t>
            </a:r>
            <a:r>
              <a:rPr lang="en-US" baseline="0" dirty="0" smtClean="0"/>
              <a:t> \phi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D3835-AD2F-413A-BE80-4A59E14A82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52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entr</a:t>
            </a:r>
            <a:r>
              <a:rPr lang="en-US" baseline="0" dirty="0" smtClean="0"/>
              <a:t>: </a:t>
            </a:r>
            <a:r>
              <a:rPr lang="en-US" baseline="0" dirty="0" smtClean="0"/>
              <a:t>construct \phi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ext</a:t>
            </a:r>
            <a:r>
              <a:rPr lang="en-US" baseline="0" dirty="0" smtClean="0"/>
              <a:t>: feed \phi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1. To construct \phi add bools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2. Create bools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3. single </a:t>
            </a:r>
            <a:r>
              <a:rPr lang="en-US" baseline="0" dirty="0" smtClean="0"/>
              <a:t>option to prevent a trace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4. disjunction of </a:t>
            </a:r>
            <a:r>
              <a:rPr lang="en-US" baseline="0" dirty="0" smtClean="0"/>
              <a:t>all options to prevent a single trace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5. The </a:t>
            </a:r>
            <a:r>
              <a:rPr lang="en-US" baseline="0" dirty="0" smtClean="0"/>
              <a:t>function phi holds how to make the program correct by preventing all error traces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6.  We </a:t>
            </a:r>
            <a:r>
              <a:rPr lang="en-US" baseline="0" dirty="0" smtClean="0"/>
              <a:t>take the phi we receive and feed it to a SAT solver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D3835-AD2F-413A-BE80-4A59E14A824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entr</a:t>
            </a:r>
            <a:r>
              <a:rPr lang="en-US" baseline="0" dirty="0" smtClean="0"/>
              <a:t>: Our general goal is a tool 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ext</a:t>
            </a:r>
            <a:r>
              <a:rPr lang="en-US" baseline="0" dirty="0" smtClean="0"/>
              <a:t>: We deal concurrent programs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Our general goal is a tool that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Receives a program and specification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P |= S /SC</a:t>
            </a:r>
            <a:endParaRPr lang="en-US" baseline="0" dirty="0" smtClean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P|= S /C</a:t>
            </a:r>
            <a:r>
              <a:rPr lang="en-US" baseline="0" dirty="0" smtClean="0"/>
              <a:t>++ </a:t>
            </a:r>
            <a:r>
              <a:rPr lang="en-US" baseline="0" dirty="0" smtClean="0"/>
              <a:t>=&gt; verified</a:t>
            </a:r>
            <a:endParaRPr lang="en-US" baseline="0" dirty="0" smtClean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Otherwise return </a:t>
            </a:r>
            <a:r>
              <a:rPr lang="en-US" baseline="0" dirty="0" smtClean="0"/>
              <a:t>P’</a:t>
            </a:r>
            <a:endParaRPr lang="en-US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We deal concurrent programs</a:t>
            </a:r>
          </a:p>
          <a:p>
            <a:pPr marL="685800" lvl="1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D3835-AD2F-413A-BE80-4A59E14A82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152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entr</a:t>
            </a:r>
            <a:r>
              <a:rPr lang="en-US" baseline="0" dirty="0" smtClean="0"/>
              <a:t>: The sat solver gives us the solutions to phi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ext</a:t>
            </a:r>
            <a:r>
              <a:rPr lang="en-US" baseline="0" dirty="0" smtClean="0"/>
              <a:t>: </a:t>
            </a:r>
            <a:r>
              <a:rPr lang="en-US" baseline="0" dirty="0" smtClean="0"/>
              <a:t>What are the patterns?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SAT =&gt;  all solutions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Each </a:t>
            </a:r>
            <a:r>
              <a:rPr lang="en-US" baseline="0" dirty="0" smtClean="0"/>
              <a:t>solution =&gt; all </a:t>
            </a:r>
            <a:r>
              <a:rPr lang="en-US" baseline="0" dirty="0" smtClean="0"/>
              <a:t>error traces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b =&gt;</a:t>
            </a:r>
            <a:r>
              <a:rPr lang="en-US" baseline="0" dirty="0" smtClean="0"/>
              <a:t> synchronization/ memory order parameters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specific </a:t>
            </a:r>
            <a:r>
              <a:rPr lang="en-US" baseline="0" dirty="0" smtClean="0"/>
              <a:t>solution we need and implement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D3835-AD2F-413A-BE80-4A59E14A82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925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entr</a:t>
            </a:r>
            <a:r>
              <a:rPr lang="en-US" baseline="0" dirty="0" smtClean="0"/>
              <a:t>: first intuition litmus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ext</a:t>
            </a:r>
            <a:r>
              <a:rPr lang="en-US" baseline="0" dirty="0" smtClean="0"/>
              <a:t>: </a:t>
            </a:r>
            <a:r>
              <a:rPr lang="en-US" baseline="0" dirty="0" smtClean="0"/>
              <a:t>l</a:t>
            </a:r>
            <a:r>
              <a:rPr lang="en-US" dirty="0" smtClean="0"/>
              <a:t>ets abstract LB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1. first intuition litmus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2. Used to show C++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4. Each litmus test has its own way to be corrected.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3. Load buffering 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4.  Store </a:t>
            </a:r>
            <a:r>
              <a:rPr lang="en-US" baseline="0" dirty="0" smtClean="0"/>
              <a:t>buffering </a:t>
            </a:r>
            <a:r>
              <a:rPr lang="en-US" baseline="0" dirty="0" smtClean="0"/>
              <a:t>on </a:t>
            </a:r>
            <a:r>
              <a:rPr lang="en-US" baseline="0" dirty="0" smtClean="0"/>
              <a:t>x86 </a:t>
            </a:r>
            <a:r>
              <a:rPr lang="en-US" baseline="0" dirty="0" smtClean="0"/>
              <a:t>TSO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5. Non complete since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6. Lets abstract LB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D3835-AD2F-413A-BE80-4A59E14A82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412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entr</a:t>
            </a:r>
            <a:r>
              <a:rPr lang="en-US" baseline="0" dirty="0" smtClean="0"/>
              <a:t>: LB is a </a:t>
            </a:r>
            <a:r>
              <a:rPr lang="en-US" baseline="0" dirty="0" err="1" smtClean="0"/>
              <a:t>scycle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ext</a:t>
            </a:r>
            <a:r>
              <a:rPr lang="en-US" baseline="0" dirty="0" smtClean="0"/>
              <a:t>: generalize this leads to two patterns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1. LB =&gt; cycle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2. Unwind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3. Prevent REL-ACK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4. Extend to two pairs</a:t>
            </a:r>
            <a:r>
              <a:rPr lang="en-US" baseline="0" dirty="0" smtClean="0"/>
              <a:t> of load-store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5. 3 pairs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6. generalize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D3835-AD2F-413A-BE80-4A59E14A82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56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entr</a:t>
            </a:r>
            <a:r>
              <a:rPr lang="en-US" baseline="0" dirty="0" smtClean="0"/>
              <a:t>: Those two abstract patterns are shown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ext</a:t>
            </a:r>
            <a:r>
              <a:rPr lang="en-US" baseline="0" dirty="0" smtClean="0"/>
              <a:t>: Those patterns </a:t>
            </a:r>
            <a:r>
              <a:rPr lang="en-US" baseline="0" dirty="0" err="1" smtClean="0"/>
              <a:t>gaves</a:t>
            </a:r>
            <a:r>
              <a:rPr lang="en-US" baseline="0" dirty="0" smtClean="0"/>
              <a:t> us our best results</a:t>
            </a:r>
          </a:p>
          <a:p>
            <a:endParaRPr lang="en-US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Those two abstract patterns are shown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The R relation can be </a:t>
            </a:r>
            <a:r>
              <a:rPr lang="en-US" baseline="0" dirty="0" err="1" smtClean="0"/>
              <a:t>rfUsbUasw</a:t>
            </a:r>
            <a:r>
              <a:rPr lang="en-US" baseline="0" dirty="0" smtClean="0"/>
              <a:t> --- then the correction is by REL-ACQ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Or if we cannot find such relations R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It can be a possible execution order of the shown instruction – then the prevention is by adding those instructions to SC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A different way to reach the same abstract patterns is by looking at possible corrections at our disposal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A load must read from the last instruction before it in </a:t>
            </a:r>
            <a:r>
              <a:rPr lang="en-US" baseline="0" dirty="0" err="1" smtClean="0"/>
              <a:t>hb</a:t>
            </a:r>
            <a:r>
              <a:rPr lang="en-US" baseline="0" dirty="0" smtClean="0"/>
              <a:t>. We can add </a:t>
            </a:r>
            <a:r>
              <a:rPr lang="en-US" baseline="0" dirty="0" err="1" smtClean="0"/>
              <a:t>rf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hb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An SC load must read from the last Store that is in SC before it.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Those patterns </a:t>
            </a:r>
            <a:r>
              <a:rPr lang="en-US" baseline="0" dirty="0" err="1" smtClean="0"/>
              <a:t>gaves</a:t>
            </a:r>
            <a:r>
              <a:rPr lang="en-US" baseline="0" dirty="0" smtClean="0"/>
              <a:t> us our best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D3835-AD2F-413A-BE80-4A59E14A82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76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entr</a:t>
            </a:r>
            <a:r>
              <a:rPr lang="en-US" baseline="0" dirty="0" smtClean="0"/>
              <a:t>: We ran on 9 concurrent algorithms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ext</a:t>
            </a:r>
            <a:r>
              <a:rPr lang="en-US" baseline="0" dirty="0" smtClean="0"/>
              <a:t>: The results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We ran on 9 concurrent algorithms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Some mutual exclusion like </a:t>
            </a:r>
            <a:r>
              <a:rPr lang="en-US" baseline="0" dirty="0" err="1" smtClean="0"/>
              <a:t>dekker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Two versions of an RCU algorithm recently published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The specification was mutual exclusion or </a:t>
            </a:r>
            <a:r>
              <a:rPr lang="en-US" baseline="0" dirty="0" err="1" smtClean="0"/>
              <a:t>coheresion</a:t>
            </a:r>
            <a:r>
              <a:rPr lang="en-US" baseline="0" dirty="0" smtClean="0"/>
              <a:t> of shared structures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E737A-FE02-46C5-B73D-436B32A03BC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26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entr</a:t>
            </a:r>
            <a:r>
              <a:rPr lang="en-US" baseline="0" dirty="0" smtClean="0"/>
              <a:t>: The results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ext</a:t>
            </a:r>
            <a:r>
              <a:rPr lang="en-US" baseline="0" dirty="0" smtClean="0"/>
              <a:t>: </a:t>
            </a:r>
            <a:r>
              <a:rPr lang="en-US" baseline="0" dirty="0" smtClean="0"/>
              <a:t>We have a tool</a:t>
            </a:r>
            <a:endParaRPr lang="en-US" baseline="0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baseline="0" dirty="0" smtClean="0"/>
              <a:t>1. The </a:t>
            </a:r>
            <a:r>
              <a:rPr lang="en-US" baseline="0" dirty="0" smtClean="0"/>
              <a:t>results</a:t>
            </a:r>
          </a:p>
          <a:p>
            <a:pPr marL="0" indent="0">
              <a:buNone/>
            </a:pPr>
            <a:r>
              <a:rPr lang="en-US" baseline="0" dirty="0" smtClean="0"/>
              <a:t>2.  Synthesis varies from few minutes to few hours </a:t>
            </a:r>
          </a:p>
          <a:p>
            <a:pPr marL="0" indent="0">
              <a:buNone/>
            </a:pPr>
            <a:r>
              <a:rPr lang="en-US" baseline="0" dirty="0" smtClean="0"/>
              <a:t>3. 4 </a:t>
            </a:r>
            <a:r>
              <a:rPr lang="en-US" baseline="0" dirty="0" smtClean="0"/>
              <a:t>element </a:t>
            </a:r>
            <a:r>
              <a:rPr lang="en-US" baseline="0" dirty="0" smtClean="0"/>
              <a:t>tuple 1=&gt;SC; 4=&gt;RLX; REL/ACQ middle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4. Not trivial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5. In </a:t>
            </a:r>
            <a:r>
              <a:rPr lang="en-US" baseline="0" dirty="0" smtClean="0"/>
              <a:t>summary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D3835-AD2F-413A-BE80-4A59E14A824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126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entr</a:t>
            </a:r>
            <a:r>
              <a:rPr lang="en-US" baseline="0" dirty="0" smtClean="0"/>
              <a:t>: </a:t>
            </a:r>
            <a:r>
              <a:rPr lang="en-US" baseline="0" dirty="0" smtClean="0"/>
              <a:t>We have  a tool receiving P,S 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ext</a:t>
            </a:r>
            <a:r>
              <a:rPr lang="en-US" baseline="0" dirty="0" smtClean="0"/>
              <a:t>: </a:t>
            </a:r>
            <a:r>
              <a:rPr lang="en-US" baseline="0" dirty="0" smtClean="0"/>
              <a:t>Before summary </a:t>
            </a:r>
            <a:r>
              <a:rPr lang="en-US" dirty="0" smtClean="0"/>
              <a:t>show small example</a:t>
            </a:r>
            <a:endParaRPr lang="en-US" baseline="0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baseline="0" dirty="0" smtClean="0"/>
              <a:t>1. We have a tool receiving P,S </a:t>
            </a:r>
            <a:r>
              <a:rPr lang="en-US" baseline="0" dirty="0" err="1" smtClean="0"/>
              <a:t>outputing</a:t>
            </a:r>
            <a:r>
              <a:rPr lang="en-US" baseline="0" dirty="0" smtClean="0"/>
              <a:t> verified/P’</a:t>
            </a:r>
          </a:p>
          <a:p>
            <a:pPr marL="0" indent="0">
              <a:buNone/>
            </a:pPr>
            <a:r>
              <a:rPr lang="en-US" baseline="0" dirty="0" smtClean="0"/>
              <a:t>2. Before summary </a:t>
            </a:r>
            <a:r>
              <a:rPr lang="en-US" dirty="0" smtClean="0"/>
              <a:t>show small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D3835-AD2F-413A-BE80-4A59E14A824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918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entr</a:t>
            </a:r>
            <a:r>
              <a:rPr lang="en-US" baseline="0" dirty="0" smtClean="0"/>
              <a:t>: In summary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ext</a:t>
            </a:r>
            <a:r>
              <a:rPr lang="en-US" baseline="0" dirty="0" smtClean="0"/>
              <a:t>: 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D3835-AD2F-413A-BE80-4A59E14A824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94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entr</a:t>
            </a:r>
            <a:r>
              <a:rPr lang="en-US" baseline="0" dirty="0" smtClean="0"/>
              <a:t>: This is the type of algorithms we will be dealing with</a:t>
            </a:r>
          </a:p>
          <a:p>
            <a:pPr marL="0" indent="0">
              <a:buNone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ext</a:t>
            </a:r>
            <a:r>
              <a:rPr lang="en-US" baseline="0" dirty="0" smtClean="0"/>
              <a:t>: Under C++ RMM (..doesn’t hold)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1. This</a:t>
            </a:r>
            <a:r>
              <a:rPr lang="en-US" baseline="0" dirty="0" smtClean="0"/>
              <a:t> is Dekker mutual exclusion algorithm.</a:t>
            </a:r>
          </a:p>
          <a:p>
            <a:pPr marL="0" indent="0">
              <a:buNone/>
            </a:pPr>
            <a:r>
              <a:rPr lang="en-US" baseline="0" dirty="0" smtClean="0"/>
              <a:t>2. Two threads. Each tries to enter </a:t>
            </a:r>
            <a:r>
              <a:rPr lang="en-US" baseline="0" dirty="0" smtClean="0"/>
              <a:t>CS. </a:t>
            </a:r>
          </a:p>
          <a:p>
            <a:pPr marL="0" indent="0">
              <a:buNone/>
            </a:pPr>
            <a:r>
              <a:rPr lang="en-US" baseline="0" dirty="0" smtClean="0"/>
              <a:t>3. S=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        1.  flag0 indicate intention to enter</a:t>
            </a:r>
          </a:p>
          <a:p>
            <a:pPr marL="0" indent="0">
              <a:buNone/>
            </a:pPr>
            <a:r>
              <a:rPr lang="en-US" baseline="0" dirty="0" smtClean="0"/>
              <a:t>        2. turn used to solve conflicts both flags raised</a:t>
            </a:r>
          </a:p>
          <a:p>
            <a:pPr marL="0" indent="0">
              <a:buNone/>
            </a:pPr>
            <a:r>
              <a:rPr lang="en-US" baseline="0" dirty="0" smtClean="0"/>
              <a:t>3. For SC this holds.</a:t>
            </a:r>
          </a:p>
          <a:p>
            <a:pPr marL="0" indent="0">
              <a:buNone/>
            </a:pPr>
            <a:r>
              <a:rPr lang="en-US" dirty="0" smtClean="0"/>
              <a:t>4. Doesn’t hold for C++RMM.</a:t>
            </a:r>
          </a:p>
          <a:p>
            <a:pPr marL="0" indent="0"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D3835-AD2F-413A-BE80-4A59E14A82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82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entr</a:t>
            </a:r>
            <a:r>
              <a:rPr lang="en-US" baseline="0" dirty="0" smtClean="0"/>
              <a:t>: </a:t>
            </a:r>
            <a:r>
              <a:rPr lang="en-US" dirty="0" smtClean="0"/>
              <a:t>Doesn’t hold for C++RMM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ext</a:t>
            </a:r>
            <a:r>
              <a:rPr lang="en-US" baseline="0" dirty="0" smtClean="0"/>
              <a:t>: To restore mutual exclusion under C++ RMM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dirty="0" smtClean="0"/>
              <a:t>1. Doesn’t hold for C++RMM.</a:t>
            </a:r>
          </a:p>
          <a:p>
            <a:pPr marL="0" indent="0">
              <a:buNone/>
            </a:pPr>
            <a:r>
              <a:rPr lang="en-US" baseline="0" dirty="0" smtClean="0"/>
              <a:t>2. Each process trying to enter the CS can see the values after the other exited.</a:t>
            </a:r>
          </a:p>
          <a:p>
            <a:pPr marL="0" indent="0">
              <a:buNone/>
            </a:pPr>
            <a:r>
              <a:rPr lang="en-US" baseline="0" dirty="0" smtClean="0"/>
              <a:t>3. To restore mutual exclusion we need to add synchronization, by changing the type of memory access.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D3835-AD2F-413A-BE80-4A59E14A82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49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entr</a:t>
            </a:r>
            <a:r>
              <a:rPr lang="en-US" baseline="0" dirty="0" smtClean="0"/>
              <a:t>: To restore mutual exclusion under C++ RMM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ext</a:t>
            </a:r>
            <a:r>
              <a:rPr lang="en-US" baseline="0" dirty="0" smtClean="0"/>
              <a:t>: In a </a:t>
            </a:r>
            <a:r>
              <a:rPr lang="en-US" baseline="0" dirty="0" smtClean="0"/>
              <a:t>nutshell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1. To restore mutual exclusion under C++ RMM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2. we have to add synchronizations mechanisms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3. We add synchronization by specifying instructions shared memory access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4. Adding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order argument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5. We would like to automatically generate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order arguments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</a:t>
            </a:r>
            <a:r>
              <a:rPr lang="en-US" baseline="0" dirty="0" smtClean="0"/>
              <a:t>How we do it is: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D3835-AD2F-413A-BE80-4A59E14A82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26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entr</a:t>
            </a:r>
            <a:r>
              <a:rPr lang="en-US" baseline="0" dirty="0" smtClean="0"/>
              <a:t>: Our Goal is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ext</a:t>
            </a:r>
            <a:r>
              <a:rPr lang="en-US" baseline="0" dirty="0" smtClean="0"/>
              <a:t>: How we do it is: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1. Our Goal is</a:t>
            </a:r>
          </a:p>
          <a:p>
            <a:pPr marL="0" indent="0">
              <a:buNone/>
            </a:pPr>
            <a:r>
              <a:rPr lang="en-US" dirty="0" smtClean="0"/>
              <a:t>2. Too restrictive</a:t>
            </a:r>
            <a:r>
              <a:rPr lang="en-US" baseline="0" dirty="0" smtClean="0"/>
              <a:t> =&gt; Hinder performance</a:t>
            </a:r>
          </a:p>
          <a:p>
            <a:pPr marL="0" indent="0">
              <a:buNone/>
            </a:pPr>
            <a:r>
              <a:rPr lang="en-US" baseline="0" dirty="0" smtClean="0"/>
              <a:t>3. Assume maximal relaxed squares</a:t>
            </a:r>
          </a:p>
          <a:p>
            <a:pPr marL="0" indent="0">
              <a:buNone/>
            </a:pPr>
            <a:r>
              <a:rPr lang="en-US" dirty="0" smtClean="0"/>
              <a:t>4. Remove</a:t>
            </a:r>
            <a:r>
              <a:rPr lang="en-US" baseline="0" dirty="0" smtClean="0"/>
              <a:t> bad behaviors until specification is satisfied again.</a:t>
            </a:r>
          </a:p>
          <a:p>
            <a:pPr marL="0" indent="0">
              <a:buNone/>
            </a:pPr>
            <a:r>
              <a:rPr lang="en-US" dirty="0" smtClean="0"/>
              <a:t>5. Lets see an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D3835-AD2F-413A-BE80-4A59E14A82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15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entr</a:t>
            </a:r>
            <a:r>
              <a:rPr lang="en-US" baseline="0" dirty="0" smtClean="0"/>
              <a:t>: assume max relaxed parameters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ext</a:t>
            </a:r>
            <a:r>
              <a:rPr lang="en-US" baseline="0" dirty="0" smtClean="0"/>
              <a:t>: receive an execution</a:t>
            </a:r>
            <a:endParaRPr lang="en-US" baseline="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D3835-AD2F-413A-BE80-4A59E14A82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26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entr</a:t>
            </a:r>
            <a:r>
              <a:rPr lang="en-US" baseline="0" dirty="0" smtClean="0"/>
              <a:t>: We have a trace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ext</a:t>
            </a:r>
            <a:r>
              <a:rPr lang="en-US" baseline="0" dirty="0" smtClean="0"/>
              <a:t>: this is an error trace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1. We have a trace</a:t>
            </a:r>
          </a:p>
          <a:p>
            <a:pPr marL="0" indent="0">
              <a:buNone/>
            </a:pPr>
            <a:r>
              <a:rPr lang="en-US" dirty="0" smtClean="0"/>
              <a:t>2. No details</a:t>
            </a:r>
          </a:p>
          <a:p>
            <a:pPr marL="0" indent="0">
              <a:buNone/>
            </a:pPr>
            <a:r>
              <a:rPr lang="en-US" dirty="0" smtClean="0"/>
              <a:t>3.</a:t>
            </a:r>
            <a:r>
              <a:rPr lang="en-US" baseline="0" dirty="0" smtClean="0"/>
              <a:t> Blue transitively orders the instructions</a:t>
            </a:r>
            <a:br>
              <a:rPr lang="en-US" baseline="0" dirty="0" smtClean="0"/>
            </a:br>
            <a:r>
              <a:rPr lang="en-US" baseline="0" dirty="0" smtClean="0"/>
              <a:t>4. Brown does not. E.g. </a:t>
            </a:r>
            <a:r>
              <a:rPr lang="en-US" baseline="0" dirty="0" err="1" smtClean="0"/>
              <a:t>rf</a:t>
            </a:r>
            <a:r>
              <a:rPr lang="en-US" baseline="0" dirty="0" smtClean="0"/>
              <a:t> goes from store to load</a:t>
            </a:r>
          </a:p>
          <a:p>
            <a:pPr marL="0" indent="0">
              <a:buNone/>
            </a:pPr>
            <a:r>
              <a:rPr lang="en-US" baseline="0" dirty="0" smtClean="0"/>
              <a:t>5. This is error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D3835-AD2F-413A-BE80-4A59E14A82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8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entr</a:t>
            </a:r>
            <a:r>
              <a:rPr lang="en-US" baseline="0" dirty="0" smtClean="0"/>
              <a:t>: mutual exclusion breach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Sentence </a:t>
            </a:r>
            <a:r>
              <a:rPr lang="en-US" baseline="0" dirty="0" err="1" smtClean="0"/>
              <a:t>ext</a:t>
            </a:r>
            <a:r>
              <a:rPr lang="en-US" baseline="0" dirty="0" smtClean="0"/>
              <a:t>: to prevent 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D3835-AD2F-413A-BE80-4A59E14A82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8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60BC-B651-40B0-B86C-AC092F4AA6C4}" type="datetime1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03FA-D790-4EDD-B551-7913F2E84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1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2169-EB16-44C4-8B50-46FDC5155401}" type="datetime1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03FA-D790-4EDD-B551-7913F2E84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7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3BE0-5630-4ED3-906E-DE8511A28C94}" type="datetime1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03FA-D790-4EDD-B551-7913F2E84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6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FCB-17F7-4150-833A-AB70C772F20C}" type="datetime1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03FA-D790-4EDD-B551-7913F2E84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0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132E-395B-4EE8-9F5D-1963B0E0C7F8}" type="datetime1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03FA-D790-4EDD-B551-7913F2E84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1A9C-62AD-4C52-9EA8-AA30CB733D4D}" type="datetime1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03FA-D790-4EDD-B551-7913F2E84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6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1D6A-C0D0-4AF4-9070-BA15E0213800}" type="datetime1">
              <a:rPr lang="en-US" smtClean="0"/>
              <a:t>9/29/2015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03FA-D790-4EDD-B551-7913F2E84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1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9835-C5C9-45CD-A5CD-7FC24846FCD5}" type="datetime1">
              <a:rPr lang="en-US" smtClean="0"/>
              <a:t>9/29/2015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03FA-D790-4EDD-B551-7913F2E84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1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A6E7F-7F02-4F8E-A283-14F3583C069C}" type="datetime1">
              <a:rPr lang="en-US" smtClean="0"/>
              <a:t>9/29/2015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03FA-D790-4EDD-B551-7913F2E84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9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A7FC-D6E0-4DEB-BFDC-D3909BCD9FF8}" type="datetime1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03FA-D790-4EDD-B551-7913F2E84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B7F5-1395-4D55-B140-22D87BA47817}" type="datetime1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03FA-D790-4EDD-B551-7913F2E84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9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57B38-0718-4EA1-AF73-FF4554607F2A}" type="datetime1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F03FA-D790-4EDD-B551-7913F2E84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2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1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0.png"/><Relationship Id="rId10" Type="http://schemas.openxmlformats.org/officeDocument/2006/relationships/image" Target="../media/image14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Relationship Id="rId14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15.png"/><Relationship Id="rId5" Type="http://schemas.openxmlformats.org/officeDocument/2006/relationships/image" Target="../media/image28.png"/><Relationship Id="rId10" Type="http://schemas.openxmlformats.org/officeDocument/2006/relationships/image" Target="../media/image9.png"/><Relationship Id="rId4" Type="http://schemas.openxmlformats.org/officeDocument/2006/relationships/image" Target="../media/image27.png"/><Relationship Id="rId9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1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echnion.ac.il/~yurime/SynSynCpp/SynSynCppTool_v1stat.htm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305800" cy="1470025"/>
          </a:xfrm>
        </p:spPr>
        <p:txBody>
          <a:bodyPr>
            <a:noAutofit/>
          </a:bodyPr>
          <a:lstStyle/>
          <a:p>
            <a:r>
              <a:rPr lang="en-US" sz="3600" dirty="0" smtClean="0"/>
              <a:t>Pattern-based Synthesis of Synchronization for the C++ Memory Model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7391400" cy="1752600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Yuri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Meshman</a:t>
            </a:r>
            <a:r>
              <a:rPr lang="en-US" dirty="0" smtClean="0"/>
              <a:t>, Noam </a:t>
            </a:r>
            <a:r>
              <a:rPr lang="en-US" dirty="0" err="1" smtClean="0"/>
              <a:t>Rinetzky</a:t>
            </a:r>
            <a:r>
              <a:rPr lang="en-US" dirty="0" smtClean="0"/>
              <a:t>, </a:t>
            </a:r>
            <a:r>
              <a:rPr lang="en-US" dirty="0" err="1" smtClean="0"/>
              <a:t>Eran</a:t>
            </a:r>
            <a:r>
              <a:rPr lang="en-US" dirty="0" smtClean="0"/>
              <a:t> </a:t>
            </a:r>
            <a:r>
              <a:rPr lang="en-US" dirty="0" err="1" smtClean="0"/>
              <a:t>Yahav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03FA-D790-4EDD-B551-7913F2E849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1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03FA-D790-4EDD-B551-7913F2E849DE}" type="slidenum">
              <a:rPr lang="en-US" smtClean="0"/>
              <a:t>10</a:t>
            </a:fld>
            <a:endParaRPr lang="en-US"/>
          </a:p>
        </p:txBody>
      </p:sp>
      <p:sp>
        <p:nvSpPr>
          <p:cNvPr id="3" name="Title 10"/>
          <p:cNvSpPr txBox="1">
            <a:spLocks/>
          </p:cNvSpPr>
          <p:nvPr/>
        </p:nvSpPr>
        <p:spPr>
          <a:xfrm>
            <a:off x="612611" y="228610"/>
            <a:ext cx="8152349" cy="990534"/>
          </a:xfrm>
          <a:prstGeom prst="rect">
            <a:avLst/>
          </a:prstGeom>
        </p:spPr>
        <p:txBody>
          <a:bodyPr vert="horz" wrap="square" lIns="81639" tIns="40820" rIns="81639" bIns="40820" rtlCol="0" anchor="ctr">
            <a:norm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algn="l">
              <a:buNone/>
            </a:pPr>
            <a:r>
              <a:rPr lang="en-US" sz="3600" dirty="0">
                <a:latin typeface="Arial" pitchFamily="34"/>
              </a:rPr>
              <a:t>Error trace 1 prevented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486400" y="1143000"/>
            <a:ext cx="1421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store </a:t>
            </a:r>
            <a:r>
              <a:rPr lang="en-US" b="1" dirty="0" smtClean="0"/>
              <a:t>flag0, 0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5486400" y="1665679"/>
            <a:ext cx="1421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store </a:t>
            </a:r>
            <a:r>
              <a:rPr lang="en-US" b="1" dirty="0" smtClean="0"/>
              <a:t>flag1, 0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5513437" y="2240709"/>
            <a:ext cx="1360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store </a:t>
            </a:r>
            <a:r>
              <a:rPr lang="en-US" b="1" dirty="0"/>
              <a:t>turn, 0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3905676" y="2819400"/>
            <a:ext cx="1421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store </a:t>
            </a:r>
            <a:r>
              <a:rPr lang="en-US" b="1" dirty="0" smtClean="0"/>
              <a:t>flag0, 1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3905676" y="3583818"/>
            <a:ext cx="13907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load</a:t>
            </a:r>
            <a:r>
              <a:rPr lang="en-US" b="1" baseline="-25000" dirty="0" err="1"/>
              <a:t>ACQ</a:t>
            </a:r>
            <a:r>
              <a:rPr lang="en-US" b="1" dirty="0" smtClean="0"/>
              <a:t> </a:t>
            </a:r>
            <a:r>
              <a:rPr lang="en-US" b="1" dirty="0"/>
              <a:t>flag1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7146493" y="2819400"/>
            <a:ext cx="1421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store </a:t>
            </a:r>
            <a:r>
              <a:rPr lang="en-US" b="1" dirty="0" smtClean="0"/>
              <a:t>flag1, 1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3936133" y="5048122"/>
            <a:ext cx="1360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store </a:t>
            </a:r>
            <a:r>
              <a:rPr lang="en-US" b="1" dirty="0"/>
              <a:t>turn, 1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7295091" y="3685062"/>
            <a:ext cx="1124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load </a:t>
            </a:r>
            <a:r>
              <a:rPr lang="en-US" b="1" dirty="0"/>
              <a:t>flag0</a:t>
            </a:r>
            <a:endParaRPr lang="en-US" dirty="0"/>
          </a:p>
        </p:txBody>
      </p:sp>
      <p:cxnSp>
        <p:nvCxnSpPr>
          <p:cNvPr id="111" name="Straight Arrow Connector 110"/>
          <p:cNvCxnSpPr>
            <a:stCxn id="108" idx="2"/>
            <a:endCxn id="110" idx="0"/>
          </p:cNvCxnSpPr>
          <p:nvPr/>
        </p:nvCxnSpPr>
        <p:spPr>
          <a:xfrm flipH="1">
            <a:off x="7857104" y="3188732"/>
            <a:ext cx="1" cy="4963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7" idx="2"/>
            <a:endCxn id="109" idx="0"/>
          </p:cNvCxnSpPr>
          <p:nvPr/>
        </p:nvCxnSpPr>
        <p:spPr>
          <a:xfrm>
            <a:off x="4601059" y="3953150"/>
            <a:ext cx="15229" cy="10949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6" idx="2"/>
            <a:endCxn id="107" idx="0"/>
          </p:cNvCxnSpPr>
          <p:nvPr/>
        </p:nvCxnSpPr>
        <p:spPr>
          <a:xfrm flipH="1">
            <a:off x="4601059" y="3188732"/>
            <a:ext cx="15229" cy="3950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3" idx="2"/>
            <a:endCxn id="104" idx="0"/>
          </p:cNvCxnSpPr>
          <p:nvPr/>
        </p:nvCxnSpPr>
        <p:spPr>
          <a:xfrm>
            <a:off x="6197012" y="1512332"/>
            <a:ext cx="0" cy="1533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4" idx="2"/>
            <a:endCxn id="105" idx="0"/>
          </p:cNvCxnSpPr>
          <p:nvPr/>
        </p:nvCxnSpPr>
        <p:spPr>
          <a:xfrm flipH="1">
            <a:off x="6193592" y="2035011"/>
            <a:ext cx="3420" cy="2056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310995" y="1443388"/>
            <a:ext cx="326211" cy="31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sb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310995" y="2027175"/>
            <a:ext cx="326211" cy="31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sb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585837" y="3200400"/>
            <a:ext cx="326211" cy="31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sb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585837" y="5410200"/>
            <a:ext cx="326211" cy="31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sb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857105" y="3229463"/>
            <a:ext cx="326211" cy="31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sb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1" name="Straight Arrow Connector 120"/>
          <p:cNvCxnSpPr>
            <a:stCxn id="105" idx="2"/>
            <a:endCxn id="106" idx="0"/>
          </p:cNvCxnSpPr>
          <p:nvPr/>
        </p:nvCxnSpPr>
        <p:spPr>
          <a:xfrm flipH="1">
            <a:off x="4616288" y="2610041"/>
            <a:ext cx="1577304" cy="2093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034456" y="2397520"/>
            <a:ext cx="54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asw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3" name="Straight Arrow Connector 122"/>
          <p:cNvCxnSpPr>
            <a:stCxn id="105" idx="2"/>
            <a:endCxn id="108" idx="0"/>
          </p:cNvCxnSpPr>
          <p:nvPr/>
        </p:nvCxnSpPr>
        <p:spPr>
          <a:xfrm>
            <a:off x="6193592" y="2610041"/>
            <a:ext cx="1663513" cy="2093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7106797" y="2340799"/>
            <a:ext cx="54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asw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5" name="Straight Arrow Connector 124"/>
          <p:cNvCxnSpPr>
            <a:stCxn id="126" idx="1"/>
            <a:endCxn id="107" idx="3"/>
          </p:cNvCxnSpPr>
          <p:nvPr/>
        </p:nvCxnSpPr>
        <p:spPr>
          <a:xfrm flipH="1" flipV="1">
            <a:off x="5296442" y="3768484"/>
            <a:ext cx="1726658" cy="222872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7023100" y="5812539"/>
            <a:ext cx="1648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store</a:t>
            </a:r>
            <a:r>
              <a:rPr lang="en-US" b="1" baseline="-25000" dirty="0" err="1" smtClean="0"/>
              <a:t>REL</a:t>
            </a:r>
            <a:r>
              <a:rPr lang="en-US" b="1" dirty="0" smtClean="0"/>
              <a:t> </a:t>
            </a:r>
            <a:r>
              <a:rPr lang="en-US" b="1" dirty="0" smtClean="0"/>
              <a:t>flag1, 0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3905676" y="5812539"/>
            <a:ext cx="1421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store </a:t>
            </a:r>
            <a:r>
              <a:rPr lang="en-US" b="1" dirty="0" smtClean="0"/>
              <a:t>flag0, 0</a:t>
            </a:r>
            <a:endParaRPr lang="en-US" dirty="0"/>
          </a:p>
        </p:txBody>
      </p:sp>
      <p:cxnSp>
        <p:nvCxnSpPr>
          <p:cNvPr id="128" name="Straight Arrow Connector 127"/>
          <p:cNvCxnSpPr>
            <a:stCxn id="127" idx="3"/>
            <a:endCxn id="110" idx="1"/>
          </p:cNvCxnSpPr>
          <p:nvPr/>
        </p:nvCxnSpPr>
        <p:spPr>
          <a:xfrm flipV="1">
            <a:off x="5326899" y="3869728"/>
            <a:ext cx="1968192" cy="2127477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09" idx="2"/>
            <a:endCxn id="127" idx="0"/>
          </p:cNvCxnSpPr>
          <p:nvPr/>
        </p:nvCxnSpPr>
        <p:spPr>
          <a:xfrm>
            <a:off x="4616288" y="5417454"/>
            <a:ext cx="0" cy="3950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10" idx="2"/>
            <a:endCxn id="135" idx="0"/>
          </p:cNvCxnSpPr>
          <p:nvPr/>
        </p:nvCxnSpPr>
        <p:spPr>
          <a:xfrm>
            <a:off x="7857104" y="4054394"/>
            <a:ext cx="1" cy="8924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892504" y="4587146"/>
            <a:ext cx="326211" cy="31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sb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924800" y="5407562"/>
            <a:ext cx="326211" cy="31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sb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656221" y="401115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rf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826300" y="494687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rf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176950" y="4946877"/>
            <a:ext cx="1360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store </a:t>
            </a:r>
            <a:r>
              <a:rPr lang="en-US" b="1" dirty="0"/>
              <a:t>turn, </a:t>
            </a:r>
            <a:r>
              <a:rPr lang="en-US" b="1" dirty="0" smtClean="0"/>
              <a:t>0</a:t>
            </a:r>
            <a:endParaRPr lang="en-US" dirty="0"/>
          </a:p>
        </p:txBody>
      </p:sp>
      <p:cxnSp>
        <p:nvCxnSpPr>
          <p:cNvPr id="136" name="Straight Arrow Connector 135"/>
          <p:cNvCxnSpPr>
            <a:stCxn id="135" idx="2"/>
            <a:endCxn id="126" idx="0"/>
          </p:cNvCxnSpPr>
          <p:nvPr/>
        </p:nvCxnSpPr>
        <p:spPr>
          <a:xfrm flipH="1">
            <a:off x="7847525" y="5316209"/>
            <a:ext cx="9580" cy="4963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601859" y="4659380"/>
            <a:ext cx="326211" cy="31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sb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807854" y="4115791"/>
            <a:ext cx="1616866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critical section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7099486" y="4148898"/>
            <a:ext cx="1616866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critical section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" name="Multiply 139"/>
          <p:cNvSpPr/>
          <p:nvPr/>
        </p:nvSpPr>
        <p:spPr>
          <a:xfrm>
            <a:off x="5424720" y="5070572"/>
            <a:ext cx="866585" cy="8509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Arrow Connector 140"/>
          <p:cNvCxnSpPr/>
          <p:nvPr/>
        </p:nvCxnSpPr>
        <p:spPr>
          <a:xfrm flipH="1" flipV="1">
            <a:off x="5257800" y="3858642"/>
            <a:ext cx="1726658" cy="22287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5478421" y="4559292"/>
            <a:ext cx="438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sw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6001" y="5636767"/>
            <a:ext cx="28457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r>
              <a:rPr lang="en-US" sz="1400" dirty="0" err="1" smtClean="0"/>
              <a:t>rf</a:t>
            </a:r>
            <a:r>
              <a:rPr lang="en-US" sz="1400" dirty="0" smtClean="0"/>
              <a:t> – read from</a:t>
            </a:r>
            <a:br>
              <a:rPr lang="en-US" sz="1400" dirty="0" smtClean="0"/>
            </a:br>
            <a:r>
              <a:rPr lang="en-US" sz="1400" dirty="0" smtClean="0"/>
              <a:t>  </a:t>
            </a:r>
            <a:r>
              <a:rPr lang="en-US" sz="1400" dirty="0" err="1" smtClean="0"/>
              <a:t>sb</a:t>
            </a:r>
            <a:r>
              <a:rPr lang="en-US" sz="1400" dirty="0" smtClean="0"/>
              <a:t> – sequence before</a:t>
            </a:r>
            <a:br>
              <a:rPr lang="en-US" sz="1400" dirty="0" smtClean="0"/>
            </a:br>
            <a:r>
              <a:rPr lang="en-US" sz="1400" dirty="0" smtClean="0"/>
              <a:t>  </a:t>
            </a:r>
            <a:r>
              <a:rPr lang="en-US" sz="1400" dirty="0" err="1" smtClean="0"/>
              <a:t>asw</a:t>
            </a:r>
            <a:r>
              <a:rPr lang="en-US" sz="1400" dirty="0" smtClean="0"/>
              <a:t> – additionally synchronize </a:t>
            </a:r>
            <a:r>
              <a:rPr lang="en-US" sz="1400" dirty="0" smtClean="0"/>
              <a:t>with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</a:t>
            </a:r>
            <a:r>
              <a:rPr lang="en-US" sz="1400" dirty="0" err="1" smtClean="0"/>
              <a:t>w</a:t>
            </a:r>
            <a:r>
              <a:rPr lang="en-US" sz="1400" dirty="0" smtClean="0"/>
              <a:t> – synchronize with</a:t>
            </a:r>
            <a:endParaRPr lang="en-US" sz="1400" dirty="0"/>
          </a:p>
        </p:txBody>
      </p:sp>
      <p:sp>
        <p:nvSpPr>
          <p:cNvPr id="145" name="Rectangle 144"/>
          <p:cNvSpPr/>
          <p:nvPr/>
        </p:nvSpPr>
        <p:spPr>
          <a:xfrm>
            <a:off x="7584966" y="5961781"/>
            <a:ext cx="263634" cy="22009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tangle 145"/>
          <p:cNvSpPr/>
          <p:nvPr/>
        </p:nvSpPr>
        <p:spPr>
          <a:xfrm>
            <a:off x="4382636" y="3733060"/>
            <a:ext cx="341523" cy="22009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60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/>
          <p:cNvSpPr txBox="1">
            <a:spLocks/>
          </p:cNvSpPr>
          <p:nvPr/>
        </p:nvSpPr>
        <p:spPr>
          <a:xfrm>
            <a:off x="612611" y="228610"/>
            <a:ext cx="8152349" cy="990534"/>
          </a:xfrm>
          <a:prstGeom prst="rect">
            <a:avLst/>
          </a:prstGeom>
        </p:spPr>
        <p:txBody>
          <a:bodyPr vert="horz" wrap="square" lIns="81639" tIns="40820" rIns="81639" bIns="40820" rtlCol="0" anchor="ctr">
            <a:norm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algn="l">
              <a:buFont typeface="StarSymbol"/>
              <a:buNone/>
            </a:pPr>
            <a:r>
              <a:rPr lang="en-US" sz="3600" smtClean="0">
                <a:latin typeface="Arial" pitchFamily="34"/>
              </a:rPr>
              <a:t>Dekker’s Algorithm</a:t>
            </a:r>
            <a:endParaRPr lang="en-US" sz="3600" dirty="0">
              <a:latin typeface="Arial" pitchFamily="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8531" y="5560444"/>
            <a:ext cx="3003470" cy="406821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/>
          <a:p>
            <a:pPr hangingPunct="0"/>
            <a:r>
              <a:rPr lang="en-US" sz="2200">
                <a:latin typeface="Arial" pitchFamily="18"/>
                <a:ea typeface="Droid Sans Fallback" pitchFamily="2"/>
                <a:cs typeface="Lohit Hindi" pitchFamily="2"/>
              </a:rPr>
              <a:t>sequential consistency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1512" y="6115639"/>
            <a:ext cx="2548667" cy="406821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/>
          <a:p>
            <a:pPr hangingPunct="0"/>
            <a:r>
              <a:rPr lang="en-US" sz="2200" dirty="0">
                <a:latin typeface="Arial" pitchFamily="18"/>
                <a:ea typeface="Droid Sans Fallback" pitchFamily="2"/>
                <a:cs typeface="Lohit Hindi" pitchFamily="2"/>
              </a:rPr>
              <a:t>C</a:t>
            </a:r>
            <a:r>
              <a:rPr lang="en-US" sz="2200" dirty="0" smtClean="0">
                <a:latin typeface="Arial" pitchFamily="18"/>
                <a:ea typeface="Droid Sans Fallback" pitchFamily="2"/>
                <a:cs typeface="Lohit Hindi" pitchFamily="2"/>
              </a:rPr>
              <a:t>++ relaxed model</a:t>
            </a:r>
            <a:endParaRPr lang="en-US" sz="2200" dirty="0"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4545" y="5575467"/>
            <a:ext cx="625127" cy="406821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/>
          <a:p>
            <a:pPr hangingPunct="0"/>
            <a:r>
              <a:rPr lang="en-US" sz="2200" dirty="0">
                <a:solidFill>
                  <a:srgbClr val="008000"/>
                </a:solidFill>
                <a:latin typeface="Arial" pitchFamily="18"/>
                <a:ea typeface="Droid Sans Fallback" pitchFamily="2"/>
                <a:cs typeface="Lohit Hindi" pitchFamily="2"/>
              </a:rPr>
              <a:t>Yes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47200" y="6065672"/>
            <a:ext cx="525549" cy="406821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/>
          <a:p>
            <a:pPr hangingPunct="0"/>
            <a:r>
              <a:rPr lang="en-US" sz="2200" dirty="0">
                <a:solidFill>
                  <a:srgbClr val="800000"/>
                </a:solidFill>
                <a:latin typeface="Arial" pitchFamily="18"/>
                <a:ea typeface="Droid Sans Fallback" pitchFamily="2"/>
                <a:cs typeface="Lohit Hindi" pitchFamily="2"/>
              </a:rPr>
              <a:t>No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6511" y="5311795"/>
            <a:ext cx="7464960" cy="343568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/>
          <a:lstStyle/>
          <a:p>
            <a:pPr hangingPunct="0"/>
            <a:r>
              <a:rPr lang="en-US" sz="1600" b="1" dirty="0">
                <a:latin typeface="Courier New" pitchFamily="49"/>
                <a:ea typeface="Droid Sans Fallback" pitchFamily="2"/>
                <a:cs typeface="Courier New" pitchFamily="49"/>
              </a:rPr>
              <a:t>spec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: mutual exclusion over critical section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03FA-D790-4EDD-B551-7913F2E849DE}" type="slidenum">
              <a:rPr lang="en-US" smtClean="0"/>
              <a:t>11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304800" y="990600"/>
            <a:ext cx="9372600" cy="3565743"/>
            <a:chOff x="304800" y="990600"/>
            <a:chExt cx="9372600" cy="3565743"/>
          </a:xfrm>
        </p:grpSpPr>
        <p:grpSp>
          <p:nvGrpSpPr>
            <p:cNvPr id="50" name="Group 49"/>
            <p:cNvGrpSpPr/>
            <p:nvPr/>
          </p:nvGrpSpPr>
          <p:grpSpPr>
            <a:xfrm>
              <a:off x="304800" y="990600"/>
              <a:ext cx="9372600" cy="3565743"/>
              <a:chOff x="304800" y="990600"/>
              <a:chExt cx="9372600" cy="3565743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5105400" y="1447800"/>
                <a:ext cx="4572000" cy="310854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r>
                  <a:rPr lang="en-US" sz="1600" dirty="0"/>
                  <a:t>Thread 1</a:t>
                </a:r>
                <a:r>
                  <a:rPr lang="en-US" sz="1600" dirty="0" smtClean="0"/>
                  <a:t>:</a:t>
                </a:r>
              </a:p>
              <a:p>
                <a:endParaRPr lang="en-US" sz="1600" dirty="0" smtClean="0"/>
              </a:p>
              <a:p>
                <a:r>
                  <a:rPr lang="en-US" sz="1600" dirty="0" err="1" smtClean="0"/>
                  <a:t>store</a:t>
                </a:r>
                <a:r>
                  <a:rPr lang="en-US" sz="1600" baseline="-25000" dirty="0" err="1" smtClean="0"/>
                  <a:t>RLX</a:t>
                </a:r>
                <a:r>
                  <a:rPr lang="en-US" sz="1600" baseline="-25000" dirty="0" smtClean="0"/>
                  <a:t> </a:t>
                </a:r>
                <a:r>
                  <a:rPr lang="en-US" sz="1600" dirty="0"/>
                  <a:t>(</a:t>
                </a:r>
                <a:r>
                  <a:rPr lang="en-US" sz="1600" dirty="0" smtClean="0"/>
                  <a:t>flag1, 1</a:t>
                </a:r>
                <a:r>
                  <a:rPr lang="en-US" sz="1600" dirty="0"/>
                  <a:t>);</a:t>
                </a:r>
              </a:p>
              <a:p>
                <a:r>
                  <a:rPr lang="en-US" sz="1600" b="1" dirty="0" smtClean="0"/>
                  <a:t>while</a:t>
                </a:r>
                <a:r>
                  <a:rPr lang="en-US" sz="1600" dirty="0" smtClean="0"/>
                  <a:t>(</a:t>
                </a:r>
                <a:r>
                  <a:rPr lang="en-US" sz="1600" dirty="0" err="1" smtClean="0"/>
                  <a:t>load</a:t>
                </a:r>
                <a:r>
                  <a:rPr lang="en-US" sz="1600" baseline="-25000" dirty="0" err="1" smtClean="0"/>
                  <a:t>RLX</a:t>
                </a:r>
                <a:r>
                  <a:rPr lang="en-US" sz="1600" baseline="-25000" dirty="0" smtClean="0"/>
                  <a:t> </a:t>
                </a:r>
                <a:r>
                  <a:rPr lang="en-US" sz="1600" dirty="0"/>
                  <a:t>(</a:t>
                </a:r>
                <a:r>
                  <a:rPr lang="en-US" sz="1600" dirty="0" smtClean="0"/>
                  <a:t>flag0) = 1 </a:t>
                </a:r>
                <a:r>
                  <a:rPr lang="en-US" sz="1600" dirty="0"/>
                  <a:t>){</a:t>
                </a:r>
              </a:p>
              <a:p>
                <a:r>
                  <a:rPr lang="en-US" sz="1600" b="1" dirty="0"/>
                  <a:t> </a:t>
                </a:r>
                <a:r>
                  <a:rPr lang="en-US" sz="1600" b="1" dirty="0" smtClean="0"/>
                  <a:t>          if</a:t>
                </a:r>
                <a:r>
                  <a:rPr lang="en-US" sz="1600" dirty="0" smtClean="0"/>
                  <a:t>(</a:t>
                </a:r>
                <a:r>
                  <a:rPr lang="en-US" sz="1600" dirty="0" err="1" smtClean="0"/>
                  <a:t>load</a:t>
                </a:r>
                <a:r>
                  <a:rPr lang="en-US" sz="1600" baseline="-25000" dirty="0" err="1" smtClean="0"/>
                  <a:t>RLX</a:t>
                </a:r>
                <a:r>
                  <a:rPr lang="en-US" sz="1600" baseline="-25000" dirty="0" smtClean="0"/>
                  <a:t> </a:t>
                </a:r>
                <a:r>
                  <a:rPr lang="en-US" sz="1600" dirty="0"/>
                  <a:t>(</a:t>
                </a:r>
                <a:r>
                  <a:rPr lang="en-US" sz="1600" dirty="0" smtClean="0"/>
                  <a:t>turn) = 0 </a:t>
                </a:r>
                <a:r>
                  <a:rPr lang="en-US" sz="1600" dirty="0"/>
                  <a:t>){</a:t>
                </a:r>
              </a:p>
              <a:p>
                <a:r>
                  <a:rPr lang="en-US" sz="1600" dirty="0" smtClean="0"/>
                  <a:t>	</a:t>
                </a:r>
                <a:r>
                  <a:rPr lang="en-US" sz="1600" dirty="0" err="1" smtClean="0"/>
                  <a:t>store</a:t>
                </a:r>
                <a:r>
                  <a:rPr lang="en-US" sz="1600" baseline="-25000" dirty="0" err="1" smtClean="0"/>
                  <a:t>RLX</a:t>
                </a:r>
                <a:r>
                  <a:rPr lang="en-US" sz="1600" baseline="-25000" dirty="0" smtClean="0"/>
                  <a:t> </a:t>
                </a:r>
                <a:r>
                  <a:rPr lang="en-US" sz="1600" dirty="0"/>
                  <a:t>(</a:t>
                </a:r>
                <a:r>
                  <a:rPr lang="en-US" sz="1600" dirty="0" smtClean="0"/>
                  <a:t>flag1, 0</a:t>
                </a:r>
                <a:r>
                  <a:rPr lang="en-US" sz="1600" dirty="0"/>
                  <a:t>);</a:t>
                </a:r>
              </a:p>
              <a:p>
                <a:r>
                  <a:rPr lang="en-US" sz="1600" b="1" dirty="0" smtClean="0"/>
                  <a:t>	while</a:t>
                </a:r>
                <a:r>
                  <a:rPr lang="en-US" sz="1600" dirty="0" smtClean="0"/>
                  <a:t>(</a:t>
                </a:r>
                <a:r>
                  <a:rPr lang="en-US" sz="1600" dirty="0" err="1" smtClean="0"/>
                  <a:t>load</a:t>
                </a:r>
                <a:r>
                  <a:rPr lang="en-US" sz="1600" baseline="-25000" dirty="0" err="1" smtClean="0"/>
                  <a:t>RLX</a:t>
                </a:r>
                <a:r>
                  <a:rPr lang="en-US" sz="1600" baseline="-25000" dirty="0" smtClean="0"/>
                  <a:t> </a:t>
                </a:r>
                <a:r>
                  <a:rPr lang="en-US" sz="1600" dirty="0"/>
                  <a:t>(</a:t>
                </a:r>
                <a:r>
                  <a:rPr lang="en-US" sz="1600" dirty="0" smtClean="0"/>
                  <a:t>turn) = 0 </a:t>
                </a:r>
                <a:r>
                  <a:rPr lang="en-US" sz="1600" dirty="0"/>
                  <a:t>)yield();</a:t>
                </a:r>
              </a:p>
              <a:p>
                <a:r>
                  <a:rPr lang="en-US" sz="1600" dirty="0" smtClean="0"/>
                  <a:t>	</a:t>
                </a:r>
                <a:r>
                  <a:rPr lang="en-US" sz="1600" dirty="0" err="1" smtClean="0"/>
                  <a:t>store</a:t>
                </a:r>
                <a:r>
                  <a:rPr lang="en-US" sz="1600" baseline="-25000" dirty="0" err="1" smtClean="0"/>
                  <a:t>RLX</a:t>
                </a:r>
                <a:r>
                  <a:rPr lang="en-US" sz="1600" baseline="-25000" dirty="0" smtClean="0"/>
                  <a:t> </a:t>
                </a:r>
                <a:r>
                  <a:rPr lang="en-US" sz="1600" dirty="0"/>
                  <a:t>(</a:t>
                </a:r>
                <a:r>
                  <a:rPr lang="en-US" sz="1600" dirty="0" smtClean="0"/>
                  <a:t>flag1, 1</a:t>
                </a:r>
                <a:r>
                  <a:rPr lang="en-US" sz="1600" dirty="0"/>
                  <a:t>);</a:t>
                </a:r>
              </a:p>
              <a:p>
                <a:r>
                  <a:rPr lang="en-US" sz="1600" dirty="0" smtClean="0"/>
                  <a:t>} </a:t>
                </a:r>
                <a:r>
                  <a:rPr lang="en-US" sz="1600" dirty="0"/>
                  <a:t>}</a:t>
                </a:r>
              </a:p>
              <a:p>
                <a:r>
                  <a:rPr lang="en-US" sz="1600" dirty="0" smtClean="0"/>
                  <a:t>... </a:t>
                </a:r>
                <a:r>
                  <a:rPr lang="en-US" sz="1600" dirty="0"/>
                  <a:t>// critical section</a:t>
                </a:r>
              </a:p>
              <a:p>
                <a:r>
                  <a:rPr lang="en-US" sz="1600" dirty="0" err="1" smtClean="0"/>
                  <a:t>store</a:t>
                </a:r>
                <a:r>
                  <a:rPr lang="en-US" sz="1600" baseline="-25000" dirty="0" err="1" smtClean="0"/>
                  <a:t>RLX</a:t>
                </a:r>
                <a:r>
                  <a:rPr lang="en-US" sz="1600" baseline="-25000" dirty="0" smtClean="0"/>
                  <a:t> </a:t>
                </a:r>
                <a:r>
                  <a:rPr lang="en-US" sz="1600" dirty="0"/>
                  <a:t>(</a:t>
                </a:r>
                <a:r>
                  <a:rPr lang="en-US" sz="1600" dirty="0" smtClean="0"/>
                  <a:t>turn, 0</a:t>
                </a:r>
                <a:r>
                  <a:rPr lang="en-US" sz="1600" dirty="0"/>
                  <a:t>);</a:t>
                </a:r>
              </a:p>
              <a:p>
                <a:r>
                  <a:rPr lang="en-US" sz="1600" dirty="0" err="1" smtClean="0"/>
                  <a:t>store</a:t>
                </a:r>
                <a:r>
                  <a:rPr lang="en-US" sz="1600" baseline="-25000" dirty="0" err="1" smtClean="0"/>
                  <a:t>REL</a:t>
                </a:r>
                <a:r>
                  <a:rPr lang="en-US" sz="1600" dirty="0" smtClean="0"/>
                  <a:t>(flag1, 0</a:t>
                </a:r>
                <a:r>
                  <a:rPr lang="en-US" sz="1600" dirty="0"/>
                  <a:t>);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971800" y="990600"/>
                <a:ext cx="4572000" cy="86177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r>
                  <a:rPr lang="en-US" sz="1600" dirty="0" err="1" smtClean="0"/>
                  <a:t>store</a:t>
                </a:r>
                <a:r>
                  <a:rPr lang="en-US" sz="1600" baseline="-25000" dirty="0" err="1" smtClean="0"/>
                  <a:t>RLX</a:t>
                </a:r>
                <a:r>
                  <a:rPr lang="en-US" sz="1600" baseline="-25000" dirty="0" smtClean="0"/>
                  <a:t> </a:t>
                </a:r>
                <a:r>
                  <a:rPr lang="en-US" sz="1600" dirty="0"/>
                  <a:t>(</a:t>
                </a:r>
                <a:r>
                  <a:rPr lang="en-US" sz="1600" dirty="0" smtClean="0"/>
                  <a:t>flag0, 0</a:t>
                </a:r>
                <a:r>
                  <a:rPr lang="en-US" sz="1600" dirty="0"/>
                  <a:t>);</a:t>
                </a:r>
              </a:p>
              <a:p>
                <a:r>
                  <a:rPr lang="en-US" sz="1600" dirty="0" err="1" smtClean="0"/>
                  <a:t>store</a:t>
                </a:r>
                <a:r>
                  <a:rPr lang="en-US" sz="1600" baseline="-25000" dirty="0" err="1" smtClean="0"/>
                  <a:t>RLX</a:t>
                </a:r>
                <a:r>
                  <a:rPr lang="en-US" sz="1600" dirty="0" smtClean="0"/>
                  <a:t>(flag1, 0</a:t>
                </a:r>
                <a:r>
                  <a:rPr lang="en-US" sz="1600" dirty="0"/>
                  <a:t>);</a:t>
                </a:r>
              </a:p>
              <a:p>
                <a:r>
                  <a:rPr lang="en-US" sz="1600" dirty="0" err="1" smtClean="0"/>
                  <a:t>store</a:t>
                </a:r>
                <a:r>
                  <a:rPr lang="en-US" sz="1600" baseline="-25000" dirty="0" err="1" smtClean="0"/>
                  <a:t>RLX</a:t>
                </a:r>
                <a:r>
                  <a:rPr lang="en-US" sz="1600" dirty="0" smtClean="0"/>
                  <a:t>(turn, 0</a:t>
                </a:r>
                <a:r>
                  <a:rPr lang="en-US" sz="1600" dirty="0"/>
                  <a:t>);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04800" y="1447800"/>
                <a:ext cx="4572000" cy="310854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r>
                  <a:rPr lang="en-US" sz="1600" dirty="0" smtClean="0"/>
                  <a:t>Thread 0:</a:t>
                </a:r>
              </a:p>
              <a:p>
                <a:endParaRPr lang="en-US" sz="1600" dirty="0"/>
              </a:p>
              <a:p>
                <a:r>
                  <a:rPr lang="en-US" sz="1600" dirty="0" err="1" smtClean="0"/>
                  <a:t>store</a:t>
                </a:r>
                <a:r>
                  <a:rPr lang="en-US" sz="1600" baseline="-25000" dirty="0" err="1"/>
                  <a:t>RLX</a:t>
                </a:r>
                <a:r>
                  <a:rPr lang="en-US" sz="1600" baseline="-25000" dirty="0"/>
                  <a:t> </a:t>
                </a:r>
                <a:r>
                  <a:rPr lang="en-US" sz="1600" dirty="0" smtClean="0"/>
                  <a:t>(flag0, 1</a:t>
                </a:r>
                <a:r>
                  <a:rPr lang="en-US" sz="1600" dirty="0"/>
                  <a:t>);</a:t>
                </a:r>
              </a:p>
              <a:p>
                <a:r>
                  <a:rPr lang="en-US" sz="1600" b="1" dirty="0" smtClean="0"/>
                  <a:t>while</a:t>
                </a:r>
                <a:r>
                  <a:rPr lang="en-US" sz="1600" dirty="0" smtClean="0"/>
                  <a:t>(</a:t>
                </a:r>
                <a:r>
                  <a:rPr lang="en-US" sz="1600" dirty="0" err="1" smtClean="0"/>
                  <a:t>load</a:t>
                </a:r>
                <a:r>
                  <a:rPr lang="en-US" sz="1600" baseline="-25000" dirty="0" err="1" smtClean="0"/>
                  <a:t>ACQ</a:t>
                </a:r>
                <a:r>
                  <a:rPr lang="en-US" sz="1600" baseline="-25000" dirty="0" smtClean="0"/>
                  <a:t> </a:t>
                </a:r>
                <a:r>
                  <a:rPr lang="en-US" sz="1600" dirty="0"/>
                  <a:t>(flag1) </a:t>
                </a:r>
                <a:r>
                  <a:rPr lang="en-US" sz="1600" dirty="0" smtClean="0"/>
                  <a:t>= 1 </a:t>
                </a:r>
                <a:r>
                  <a:rPr lang="en-US" sz="1600" dirty="0"/>
                  <a:t>){</a:t>
                </a:r>
              </a:p>
              <a:p>
                <a:r>
                  <a:rPr lang="en-US" sz="1600" b="1" dirty="0" smtClean="0"/>
                  <a:t>      if</a:t>
                </a:r>
                <a:r>
                  <a:rPr lang="en-US" sz="1600" dirty="0" smtClean="0"/>
                  <a:t>(</a:t>
                </a:r>
                <a:r>
                  <a:rPr lang="en-US" sz="1600" dirty="0" err="1" smtClean="0"/>
                  <a:t>load</a:t>
                </a:r>
                <a:r>
                  <a:rPr lang="en-US" sz="1600" baseline="-25000" dirty="0" err="1"/>
                  <a:t>RLX</a:t>
                </a:r>
                <a:r>
                  <a:rPr lang="en-US" sz="1600" baseline="-25000" dirty="0"/>
                  <a:t> </a:t>
                </a:r>
                <a:r>
                  <a:rPr lang="en-US" sz="1600" dirty="0"/>
                  <a:t>(turn) </a:t>
                </a:r>
                <a:r>
                  <a:rPr lang="en-US" sz="1600" dirty="0" smtClean="0"/>
                  <a:t>=</a:t>
                </a:r>
                <a:r>
                  <a:rPr lang="en-US" sz="1600" dirty="0"/>
                  <a:t>1 </a:t>
                </a:r>
                <a:r>
                  <a:rPr lang="en-US" sz="1600" dirty="0" smtClean="0"/>
                  <a:t>){</a:t>
                </a:r>
                <a:endParaRPr lang="en-US" sz="1600" dirty="0"/>
              </a:p>
              <a:p>
                <a:r>
                  <a:rPr lang="en-US" sz="1600" dirty="0" smtClean="0"/>
                  <a:t>	</a:t>
                </a:r>
                <a:r>
                  <a:rPr lang="en-US" sz="1600" dirty="0" err="1" smtClean="0"/>
                  <a:t>store</a:t>
                </a:r>
                <a:r>
                  <a:rPr lang="en-US" sz="1600" baseline="-25000" dirty="0" err="1" smtClean="0"/>
                  <a:t>RLX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(</a:t>
                </a:r>
                <a:r>
                  <a:rPr lang="en-US" sz="1600" dirty="0" smtClean="0"/>
                  <a:t>flag0, 0);</a:t>
                </a:r>
              </a:p>
              <a:p>
                <a:pPr lvl="1"/>
                <a:r>
                  <a:rPr lang="en-US" sz="1600" dirty="0" smtClean="0"/>
                  <a:t>         </a:t>
                </a:r>
                <a:r>
                  <a:rPr lang="en-US" sz="1600" b="1" dirty="0" smtClean="0"/>
                  <a:t>while</a:t>
                </a:r>
                <a:r>
                  <a:rPr lang="en-US" sz="1600" dirty="0" smtClean="0"/>
                  <a:t>(</a:t>
                </a:r>
                <a:r>
                  <a:rPr lang="en-US" sz="1600" dirty="0" err="1" smtClean="0"/>
                  <a:t>load</a:t>
                </a:r>
                <a:r>
                  <a:rPr lang="en-US" sz="1600" baseline="-25000" dirty="0" err="1" smtClean="0"/>
                  <a:t>RLX</a:t>
                </a:r>
                <a:r>
                  <a:rPr lang="en-US" sz="1600" baseline="-25000" dirty="0" smtClean="0"/>
                  <a:t> </a:t>
                </a:r>
                <a:r>
                  <a:rPr lang="en-US" sz="1600" dirty="0" smtClean="0"/>
                  <a:t>(turn) = 1 ) yield();</a:t>
                </a:r>
              </a:p>
              <a:p>
                <a:r>
                  <a:rPr lang="en-US" sz="1600" dirty="0" smtClean="0"/>
                  <a:t>	</a:t>
                </a:r>
                <a:r>
                  <a:rPr lang="en-US" sz="1600" dirty="0" err="1" smtClean="0"/>
                  <a:t>store</a:t>
                </a:r>
                <a:r>
                  <a:rPr lang="en-US" sz="1600" baseline="-25000" dirty="0" err="1" smtClean="0"/>
                  <a:t>RLX</a:t>
                </a:r>
                <a:r>
                  <a:rPr lang="en-US" sz="1600" baseline="-25000" dirty="0" smtClean="0"/>
                  <a:t> </a:t>
                </a:r>
                <a:r>
                  <a:rPr lang="en-US" sz="1600" dirty="0"/>
                  <a:t>(</a:t>
                </a:r>
                <a:r>
                  <a:rPr lang="en-US" sz="1600" dirty="0" smtClean="0"/>
                  <a:t>flag0, 1</a:t>
                </a:r>
                <a:r>
                  <a:rPr lang="en-US" sz="1600" dirty="0"/>
                  <a:t>);</a:t>
                </a:r>
              </a:p>
              <a:p>
                <a:r>
                  <a:rPr lang="en-US" sz="1600" dirty="0" smtClean="0"/>
                  <a:t>   } </a:t>
                </a:r>
                <a:r>
                  <a:rPr lang="en-US" sz="1600" dirty="0"/>
                  <a:t>}</a:t>
                </a:r>
              </a:p>
              <a:p>
                <a:r>
                  <a:rPr lang="en-US" sz="1600" dirty="0" smtClean="0"/>
                  <a:t>... </a:t>
                </a:r>
                <a:r>
                  <a:rPr lang="en-US" sz="1600" dirty="0"/>
                  <a:t>// critical section</a:t>
                </a:r>
              </a:p>
              <a:p>
                <a:r>
                  <a:rPr lang="en-US" sz="1600" dirty="0" err="1" smtClean="0"/>
                  <a:t>store</a:t>
                </a:r>
                <a:r>
                  <a:rPr lang="en-US" sz="1600" baseline="-25000" dirty="0" err="1"/>
                  <a:t>RLX</a:t>
                </a:r>
                <a:r>
                  <a:rPr lang="en-US" sz="1600" baseline="-25000" dirty="0"/>
                  <a:t> </a:t>
                </a:r>
                <a:r>
                  <a:rPr lang="en-US" sz="1600" dirty="0"/>
                  <a:t>(</a:t>
                </a:r>
                <a:r>
                  <a:rPr lang="en-US" sz="1600" dirty="0" smtClean="0"/>
                  <a:t>turn, 1</a:t>
                </a:r>
                <a:r>
                  <a:rPr lang="en-US" sz="1600" dirty="0"/>
                  <a:t>);</a:t>
                </a:r>
              </a:p>
              <a:p>
                <a:r>
                  <a:rPr lang="en-US" sz="1600" dirty="0" err="1" smtClean="0"/>
                  <a:t>store</a:t>
                </a:r>
                <a:r>
                  <a:rPr lang="en-US" sz="1600" baseline="-25000" dirty="0" err="1" smtClean="0"/>
                  <a:t>RLX</a:t>
                </a:r>
                <a:r>
                  <a:rPr lang="en-US" sz="1600" baseline="-25000" dirty="0" smtClean="0"/>
                  <a:t> </a:t>
                </a:r>
                <a:r>
                  <a:rPr lang="en-US" sz="1600" dirty="0"/>
                  <a:t>(</a:t>
                </a:r>
                <a:r>
                  <a:rPr lang="en-US" sz="1600" dirty="0" smtClean="0"/>
                  <a:t>flag0, 0</a:t>
                </a:r>
                <a:r>
                  <a:rPr lang="en-US" sz="1600" dirty="0"/>
                  <a:t>);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462334" y="1166810"/>
                <a:ext cx="271466" cy="12859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465551" y="1404934"/>
                <a:ext cx="268249" cy="12859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455190" y="1652582"/>
                <a:ext cx="278610" cy="12859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806171" y="2110589"/>
                <a:ext cx="226950" cy="12859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193838" y="2597834"/>
                <a:ext cx="253962" cy="12859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717713" y="2840829"/>
                <a:ext cx="235769" cy="12859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132075" y="3083715"/>
                <a:ext cx="235769" cy="12859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712950" y="3328434"/>
                <a:ext cx="235769" cy="12859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97351" y="4063934"/>
                <a:ext cx="235769" cy="12859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97352" y="4304747"/>
                <a:ext cx="235769" cy="12859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259856" y="2354578"/>
                <a:ext cx="264144" cy="12939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5608747" y="2112092"/>
                <a:ext cx="226950" cy="12859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223038" y="2596298"/>
                <a:ext cx="253962" cy="12859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6520289" y="2842332"/>
                <a:ext cx="235769" cy="12859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934651" y="3085218"/>
                <a:ext cx="235769" cy="12859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515526" y="3329937"/>
                <a:ext cx="235769" cy="12859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5599927" y="4065437"/>
                <a:ext cx="235769" cy="12859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5599928" y="4306250"/>
                <a:ext cx="235769" cy="12859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062432" y="2356081"/>
                <a:ext cx="264144" cy="129396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Rectangle 50"/>
            <p:cNvSpPr/>
            <p:nvPr/>
          </p:nvSpPr>
          <p:spPr>
            <a:xfrm>
              <a:off x="381000" y="3657600"/>
              <a:ext cx="1616866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155810" y="3657600"/>
              <a:ext cx="1616866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2"/>
          <p:cNvSpPr/>
          <p:nvPr/>
        </p:nvSpPr>
        <p:spPr>
          <a:xfrm>
            <a:off x="152400" y="2209800"/>
            <a:ext cx="2667000" cy="310593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384311" y="4215248"/>
            <a:ext cx="2667000" cy="310593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05400" y="1447800"/>
            <a:ext cx="4572000" cy="31085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1600" dirty="0"/>
              <a:t>Thread 1</a:t>
            </a:r>
            <a:r>
              <a:rPr lang="en-US" sz="1600" dirty="0" smtClean="0"/>
              <a:t>: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store</a:t>
            </a:r>
            <a:r>
              <a:rPr lang="en-US" sz="1600" baseline="-25000" dirty="0" err="1" smtClean="0"/>
              <a:t>SC</a:t>
            </a:r>
            <a:r>
              <a:rPr lang="en-US" sz="1600" baseline="-250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flag1, 1</a:t>
            </a:r>
            <a:r>
              <a:rPr lang="en-US" sz="1600" dirty="0"/>
              <a:t>);</a:t>
            </a:r>
          </a:p>
          <a:p>
            <a:r>
              <a:rPr lang="en-US" sz="1600" b="1" dirty="0" smtClean="0"/>
              <a:t>while</a:t>
            </a:r>
            <a:r>
              <a:rPr lang="en-US" sz="1600" dirty="0" smtClean="0"/>
              <a:t>(</a:t>
            </a:r>
            <a:r>
              <a:rPr lang="en-US" sz="1600" dirty="0" err="1" smtClean="0"/>
              <a:t>load</a:t>
            </a:r>
            <a:r>
              <a:rPr lang="en-US" sz="1600" baseline="-25000" dirty="0" err="1" smtClean="0"/>
              <a:t>SC</a:t>
            </a:r>
            <a:r>
              <a:rPr lang="en-US" sz="1600" baseline="-250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flag0) = 1 </a:t>
            </a:r>
            <a:r>
              <a:rPr lang="en-US" sz="1600" dirty="0"/>
              <a:t>){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       if</a:t>
            </a:r>
            <a:r>
              <a:rPr lang="en-US" sz="1600" dirty="0" smtClean="0"/>
              <a:t>(</a:t>
            </a:r>
            <a:r>
              <a:rPr lang="en-US" sz="1600" dirty="0" err="1" smtClean="0"/>
              <a:t>load</a:t>
            </a:r>
            <a:r>
              <a:rPr lang="en-US" sz="1600" baseline="-25000" dirty="0" err="1" smtClean="0"/>
              <a:t>SC</a:t>
            </a:r>
            <a:r>
              <a:rPr lang="en-US" sz="1600" baseline="-250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turn) = 0 </a:t>
            </a:r>
            <a:r>
              <a:rPr lang="en-US" sz="1600" dirty="0"/>
              <a:t>){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store</a:t>
            </a:r>
            <a:r>
              <a:rPr lang="en-US" sz="1600" baseline="-25000" dirty="0" err="1" smtClean="0"/>
              <a:t>RLX</a:t>
            </a:r>
            <a:r>
              <a:rPr lang="en-US" sz="1600" baseline="-250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flag1, 0</a:t>
            </a:r>
            <a:r>
              <a:rPr lang="en-US" sz="1600" dirty="0"/>
              <a:t>);</a:t>
            </a:r>
          </a:p>
          <a:p>
            <a:r>
              <a:rPr lang="en-US" sz="1600" b="1" dirty="0" smtClean="0"/>
              <a:t>	while</a:t>
            </a:r>
            <a:r>
              <a:rPr lang="en-US" sz="1600" dirty="0" smtClean="0"/>
              <a:t>(</a:t>
            </a:r>
            <a:r>
              <a:rPr lang="en-US" sz="1600" dirty="0" err="1" smtClean="0"/>
              <a:t>load</a:t>
            </a:r>
            <a:r>
              <a:rPr lang="en-US" sz="1600" baseline="-25000" dirty="0" err="1" smtClean="0"/>
              <a:t>RLX</a:t>
            </a:r>
            <a:r>
              <a:rPr lang="en-US" sz="1600" baseline="-250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turn) = 0 </a:t>
            </a:r>
            <a:r>
              <a:rPr lang="en-US" sz="1600" dirty="0"/>
              <a:t>)yield();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store</a:t>
            </a:r>
            <a:r>
              <a:rPr lang="en-US" sz="1600" baseline="-25000" dirty="0" err="1" smtClean="0"/>
              <a:t>RLX</a:t>
            </a:r>
            <a:r>
              <a:rPr lang="en-US" sz="1600" baseline="-250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flag1, 1</a:t>
            </a:r>
            <a:r>
              <a:rPr lang="en-US" sz="1600" dirty="0"/>
              <a:t>);</a:t>
            </a:r>
          </a:p>
          <a:p>
            <a:r>
              <a:rPr lang="en-US" sz="1600" dirty="0" smtClean="0"/>
              <a:t>} </a:t>
            </a:r>
            <a:r>
              <a:rPr lang="en-US" sz="1600" dirty="0"/>
              <a:t>}</a:t>
            </a:r>
          </a:p>
          <a:p>
            <a:r>
              <a:rPr lang="en-US" sz="1600" dirty="0" smtClean="0"/>
              <a:t>... </a:t>
            </a:r>
            <a:r>
              <a:rPr lang="en-US" sz="1600" dirty="0"/>
              <a:t>// critical section</a:t>
            </a:r>
          </a:p>
          <a:p>
            <a:r>
              <a:rPr lang="en-US" sz="1600" dirty="0" err="1" smtClean="0"/>
              <a:t>store</a:t>
            </a:r>
            <a:r>
              <a:rPr lang="en-US" sz="1600" baseline="-25000" dirty="0" err="1" smtClean="0"/>
              <a:t>SC</a:t>
            </a:r>
            <a:r>
              <a:rPr lang="en-US" sz="1600" baseline="-250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turn, 0</a:t>
            </a:r>
            <a:r>
              <a:rPr lang="en-US" sz="1600" dirty="0"/>
              <a:t>);</a:t>
            </a:r>
          </a:p>
          <a:p>
            <a:r>
              <a:rPr lang="en-US" sz="1600" dirty="0" err="1" smtClean="0"/>
              <a:t>store</a:t>
            </a:r>
            <a:r>
              <a:rPr lang="en-US" sz="1600" baseline="-25000" dirty="0" err="1" smtClean="0"/>
              <a:t>REL</a:t>
            </a:r>
            <a:r>
              <a:rPr lang="en-US" sz="1600" dirty="0" smtClean="0"/>
              <a:t>(flag1, 0</a:t>
            </a:r>
            <a:r>
              <a:rPr lang="en-US" sz="1600" dirty="0"/>
              <a:t>);</a:t>
            </a:r>
          </a:p>
        </p:txBody>
      </p:sp>
      <p:sp>
        <p:nvSpPr>
          <p:cNvPr id="4" name="Rectangle 3"/>
          <p:cNvSpPr/>
          <p:nvPr/>
        </p:nvSpPr>
        <p:spPr>
          <a:xfrm>
            <a:off x="2971800" y="990600"/>
            <a:ext cx="4572000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1600" dirty="0" err="1" smtClean="0"/>
              <a:t>store</a:t>
            </a:r>
            <a:r>
              <a:rPr lang="en-US" sz="1600" baseline="-25000" dirty="0" err="1" smtClean="0"/>
              <a:t>SC</a:t>
            </a:r>
            <a:r>
              <a:rPr lang="en-US" sz="1600" baseline="-250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flag0, 0</a:t>
            </a:r>
            <a:r>
              <a:rPr lang="en-US" sz="1600" dirty="0"/>
              <a:t>);</a:t>
            </a:r>
          </a:p>
          <a:p>
            <a:r>
              <a:rPr lang="en-US" sz="1600" dirty="0" err="1" smtClean="0"/>
              <a:t>store</a:t>
            </a:r>
            <a:r>
              <a:rPr lang="en-US" sz="1600" baseline="-25000" dirty="0" err="1" smtClean="0"/>
              <a:t>SC</a:t>
            </a:r>
            <a:r>
              <a:rPr lang="en-US" sz="1600" baseline="-250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flag1, 0</a:t>
            </a:r>
            <a:r>
              <a:rPr lang="en-US" sz="1600" dirty="0"/>
              <a:t>);</a:t>
            </a:r>
          </a:p>
          <a:p>
            <a:r>
              <a:rPr lang="en-US" sz="1600" dirty="0" err="1" smtClean="0"/>
              <a:t>store</a:t>
            </a:r>
            <a:r>
              <a:rPr lang="en-US" sz="1600" baseline="-25000" dirty="0" err="1" smtClean="0"/>
              <a:t>SC</a:t>
            </a:r>
            <a:r>
              <a:rPr lang="en-US" sz="1600" baseline="-250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turn, 0</a:t>
            </a:r>
            <a:r>
              <a:rPr lang="en-US" sz="1600" dirty="0"/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447800"/>
            <a:ext cx="4572000" cy="31085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1600" dirty="0" smtClean="0"/>
              <a:t>Thread 0:</a:t>
            </a:r>
          </a:p>
          <a:p>
            <a:endParaRPr lang="en-US" sz="1600" dirty="0"/>
          </a:p>
          <a:p>
            <a:r>
              <a:rPr lang="en-US" sz="1600" dirty="0" err="1" smtClean="0"/>
              <a:t>store</a:t>
            </a:r>
            <a:r>
              <a:rPr lang="en-US" sz="1600" baseline="-25000" dirty="0" err="1" smtClean="0"/>
              <a:t>SC</a:t>
            </a:r>
            <a:r>
              <a:rPr lang="en-US" sz="1600" dirty="0" smtClean="0"/>
              <a:t>(flag0, 1</a:t>
            </a:r>
            <a:r>
              <a:rPr lang="en-US" sz="1600" dirty="0"/>
              <a:t>);</a:t>
            </a:r>
          </a:p>
          <a:p>
            <a:r>
              <a:rPr lang="en-US" sz="1600" b="1" dirty="0" smtClean="0"/>
              <a:t>while</a:t>
            </a:r>
            <a:r>
              <a:rPr lang="en-US" sz="1600" dirty="0" smtClean="0"/>
              <a:t>(</a:t>
            </a:r>
            <a:r>
              <a:rPr lang="en-US" sz="1600" dirty="0" err="1" smtClean="0"/>
              <a:t>load</a:t>
            </a:r>
            <a:r>
              <a:rPr lang="en-US" sz="1600" baseline="-25000" dirty="0" err="1" smtClean="0"/>
              <a:t>SC</a:t>
            </a:r>
            <a:r>
              <a:rPr lang="en-US" sz="1600" baseline="-25000" dirty="0" smtClean="0"/>
              <a:t> </a:t>
            </a:r>
            <a:r>
              <a:rPr lang="en-US" sz="1600" dirty="0"/>
              <a:t>(flag1) </a:t>
            </a:r>
            <a:r>
              <a:rPr lang="en-US" sz="1600" dirty="0" smtClean="0"/>
              <a:t>= 1 </a:t>
            </a:r>
            <a:r>
              <a:rPr lang="en-US" sz="1600" dirty="0"/>
              <a:t>){</a:t>
            </a:r>
          </a:p>
          <a:p>
            <a:r>
              <a:rPr lang="en-US" sz="1600" b="1" dirty="0" smtClean="0"/>
              <a:t>      if</a:t>
            </a:r>
            <a:r>
              <a:rPr lang="en-US" sz="1600" dirty="0" smtClean="0"/>
              <a:t>(</a:t>
            </a:r>
            <a:r>
              <a:rPr lang="en-US" sz="1600" dirty="0" err="1" smtClean="0"/>
              <a:t>load</a:t>
            </a:r>
            <a:r>
              <a:rPr lang="en-US" sz="1600" baseline="-25000" dirty="0" err="1" smtClean="0"/>
              <a:t>SC</a:t>
            </a:r>
            <a:r>
              <a:rPr lang="en-US" sz="1600" baseline="-25000" dirty="0" smtClean="0"/>
              <a:t> </a:t>
            </a:r>
            <a:r>
              <a:rPr lang="en-US" sz="1600" dirty="0"/>
              <a:t>(turn) </a:t>
            </a:r>
            <a:r>
              <a:rPr lang="en-US" sz="1600" dirty="0" smtClean="0"/>
              <a:t>=</a:t>
            </a:r>
            <a:r>
              <a:rPr lang="en-US" sz="1600" dirty="0"/>
              <a:t>1 </a:t>
            </a:r>
            <a:r>
              <a:rPr lang="en-US" sz="1600" dirty="0" smtClean="0"/>
              <a:t>){</a:t>
            </a:r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store</a:t>
            </a:r>
            <a:r>
              <a:rPr lang="en-US" sz="1600" baseline="-25000" dirty="0" err="1" smtClean="0"/>
              <a:t>RLX</a:t>
            </a:r>
            <a:r>
              <a:rPr lang="en-US" sz="16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flag0, 0);</a:t>
            </a:r>
          </a:p>
          <a:p>
            <a:pPr lvl="1"/>
            <a:r>
              <a:rPr lang="en-US" sz="1600" dirty="0" smtClean="0"/>
              <a:t>         </a:t>
            </a:r>
            <a:r>
              <a:rPr lang="en-US" sz="1600" b="1" dirty="0" smtClean="0"/>
              <a:t>while</a:t>
            </a:r>
            <a:r>
              <a:rPr lang="en-US" sz="1600" dirty="0" smtClean="0"/>
              <a:t>(</a:t>
            </a:r>
            <a:r>
              <a:rPr lang="en-US" sz="1600" dirty="0" err="1" smtClean="0"/>
              <a:t>load</a:t>
            </a:r>
            <a:r>
              <a:rPr lang="en-US" sz="1600" baseline="-25000" dirty="0" err="1" smtClean="0"/>
              <a:t>RLX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(turn) = 1 ) yield();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store</a:t>
            </a:r>
            <a:r>
              <a:rPr lang="en-US" sz="1600" baseline="-25000" dirty="0" err="1" smtClean="0"/>
              <a:t>RLX</a:t>
            </a:r>
            <a:r>
              <a:rPr lang="en-US" sz="1600" baseline="-250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flag0, 1</a:t>
            </a:r>
            <a:r>
              <a:rPr lang="en-US" sz="1600" dirty="0"/>
              <a:t>);</a:t>
            </a:r>
          </a:p>
          <a:p>
            <a:r>
              <a:rPr lang="en-US" sz="1600" dirty="0" smtClean="0"/>
              <a:t>   } </a:t>
            </a:r>
            <a:r>
              <a:rPr lang="en-US" sz="1600" dirty="0"/>
              <a:t>}</a:t>
            </a:r>
          </a:p>
          <a:p>
            <a:r>
              <a:rPr lang="en-US" sz="1600" dirty="0" smtClean="0"/>
              <a:t>... </a:t>
            </a:r>
            <a:r>
              <a:rPr lang="en-US" sz="1600" dirty="0"/>
              <a:t>// critical section</a:t>
            </a:r>
          </a:p>
          <a:p>
            <a:r>
              <a:rPr lang="en-US" sz="1600" dirty="0" err="1" smtClean="0"/>
              <a:t>store</a:t>
            </a:r>
            <a:r>
              <a:rPr lang="en-US" sz="1600" baseline="-25000" dirty="0" err="1" smtClean="0"/>
              <a:t>SC</a:t>
            </a:r>
            <a:r>
              <a:rPr lang="en-US" sz="1600" baseline="-250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turn, 1</a:t>
            </a:r>
            <a:r>
              <a:rPr lang="en-US" sz="1600" dirty="0"/>
              <a:t>);</a:t>
            </a:r>
          </a:p>
          <a:p>
            <a:r>
              <a:rPr lang="en-US" sz="1600" dirty="0" err="1" smtClean="0"/>
              <a:t>store</a:t>
            </a:r>
            <a:r>
              <a:rPr lang="en-US" sz="1600" baseline="-25000" dirty="0" err="1" smtClean="0"/>
              <a:t>REL</a:t>
            </a:r>
            <a:r>
              <a:rPr lang="en-US" sz="1600" baseline="-250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flag0, 0</a:t>
            </a:r>
            <a:r>
              <a:rPr lang="en-US" sz="1600" dirty="0"/>
              <a:t>);</a:t>
            </a:r>
          </a:p>
        </p:txBody>
      </p:sp>
      <p:sp>
        <p:nvSpPr>
          <p:cNvPr id="7" name="Title 10"/>
          <p:cNvSpPr txBox="1">
            <a:spLocks/>
          </p:cNvSpPr>
          <p:nvPr/>
        </p:nvSpPr>
        <p:spPr>
          <a:xfrm>
            <a:off x="612611" y="228610"/>
            <a:ext cx="8152349" cy="990534"/>
          </a:xfrm>
          <a:prstGeom prst="rect">
            <a:avLst/>
          </a:prstGeom>
        </p:spPr>
        <p:txBody>
          <a:bodyPr vert="horz" wrap="square" lIns="81639" tIns="40820" rIns="81639" bIns="40820" rtlCol="0" anchor="ctr">
            <a:norm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algn="l">
              <a:buFont typeface="StarSymbol"/>
              <a:buNone/>
            </a:pPr>
            <a:r>
              <a:rPr lang="en-US" sz="3600" smtClean="0">
                <a:latin typeface="Arial" pitchFamily="34"/>
              </a:rPr>
              <a:t>Dekker’s Algorithm</a:t>
            </a:r>
            <a:endParaRPr lang="en-US" sz="3600" dirty="0">
              <a:latin typeface="Arial" pitchFamily="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8531" y="5560444"/>
            <a:ext cx="3003470" cy="406821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/>
          <a:p>
            <a:pPr hangingPunct="0"/>
            <a:r>
              <a:rPr lang="en-US" sz="2200">
                <a:latin typeface="Arial" pitchFamily="18"/>
                <a:ea typeface="Droid Sans Fallback" pitchFamily="2"/>
                <a:cs typeface="Lohit Hindi" pitchFamily="2"/>
              </a:rPr>
              <a:t>sequential consistency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1512" y="6115639"/>
            <a:ext cx="2548667" cy="406821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/>
          <a:p>
            <a:pPr hangingPunct="0"/>
            <a:r>
              <a:rPr lang="en-US" sz="2200" dirty="0">
                <a:latin typeface="Arial" pitchFamily="18"/>
                <a:ea typeface="Droid Sans Fallback" pitchFamily="2"/>
                <a:cs typeface="Lohit Hindi" pitchFamily="2"/>
              </a:rPr>
              <a:t>C</a:t>
            </a:r>
            <a:r>
              <a:rPr lang="en-US" sz="2200" dirty="0" smtClean="0">
                <a:latin typeface="Arial" pitchFamily="18"/>
                <a:ea typeface="Droid Sans Fallback" pitchFamily="2"/>
                <a:cs typeface="Lohit Hindi" pitchFamily="2"/>
              </a:rPr>
              <a:t>++ relaxed model</a:t>
            </a:r>
            <a:endParaRPr lang="en-US" sz="2200" dirty="0"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4545" y="5575467"/>
            <a:ext cx="625127" cy="406821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/>
          <a:p>
            <a:pPr hangingPunct="0"/>
            <a:r>
              <a:rPr lang="en-US" sz="2200" dirty="0">
                <a:solidFill>
                  <a:srgbClr val="008000"/>
                </a:solidFill>
                <a:latin typeface="Arial" pitchFamily="18"/>
                <a:ea typeface="Droid Sans Fallback" pitchFamily="2"/>
                <a:cs typeface="Lohit Hindi" pitchFamily="2"/>
              </a:rPr>
              <a:t>Yes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47200" y="6065672"/>
            <a:ext cx="525549" cy="406821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/>
          <a:p>
            <a:pPr hangingPunct="0"/>
            <a:r>
              <a:rPr lang="en-US" sz="2200" dirty="0">
                <a:solidFill>
                  <a:srgbClr val="800000"/>
                </a:solidFill>
                <a:latin typeface="Arial" pitchFamily="18"/>
                <a:ea typeface="Droid Sans Fallback" pitchFamily="2"/>
                <a:cs typeface="Lohit Hindi" pitchFamily="2"/>
              </a:rPr>
              <a:t>No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6511" y="5311795"/>
            <a:ext cx="7464960" cy="343568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/>
          <a:lstStyle/>
          <a:p>
            <a:pPr hangingPunct="0"/>
            <a:r>
              <a:rPr lang="en-US" sz="1600" b="1" dirty="0">
                <a:latin typeface="Courier New" pitchFamily="49"/>
                <a:ea typeface="Droid Sans Fallback" pitchFamily="2"/>
                <a:cs typeface="Courier New" pitchFamily="49"/>
              </a:rPr>
              <a:t>spec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: mutual exclusion over critical section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03FA-D790-4EDD-B551-7913F2E849DE}" type="slidenum">
              <a:rPr lang="en-US" smtClean="0"/>
              <a:t>12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572000" y="5917779"/>
            <a:ext cx="625127" cy="406821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/>
          <a:p>
            <a:pPr hangingPunct="0"/>
            <a:r>
              <a:rPr lang="en-US" sz="2200" dirty="0">
                <a:solidFill>
                  <a:srgbClr val="008000"/>
                </a:solidFill>
                <a:latin typeface="Arial" pitchFamily="18"/>
                <a:ea typeface="Droid Sans Fallback" pitchFamily="2"/>
                <a:cs typeface="Lohit Hindi" pitchFamily="2"/>
              </a:rPr>
              <a:t>Yes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190745" y="6019800"/>
            <a:ext cx="457455" cy="4068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462334" y="1166810"/>
            <a:ext cx="177762" cy="12859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465552" y="1404934"/>
            <a:ext cx="177762" cy="12859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455191" y="1652582"/>
            <a:ext cx="177762" cy="12859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06171" y="2110589"/>
            <a:ext cx="162275" cy="12859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93838" y="2597834"/>
            <a:ext cx="177762" cy="12859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717713" y="2840829"/>
            <a:ext cx="235769" cy="12859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132075" y="3083715"/>
            <a:ext cx="235769" cy="12859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712950" y="3328434"/>
            <a:ext cx="235769" cy="12859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97352" y="4063934"/>
            <a:ext cx="165856" cy="12859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97352" y="4304747"/>
            <a:ext cx="235769" cy="12859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259856" y="2354578"/>
            <a:ext cx="177762" cy="12859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595247" y="2112971"/>
            <a:ext cx="177762" cy="12859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057898" y="2355384"/>
            <a:ext cx="177762" cy="12859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12623" y="2593070"/>
            <a:ext cx="177762" cy="12859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519253" y="2843207"/>
            <a:ext cx="235769" cy="12859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984204" y="3086097"/>
            <a:ext cx="235769" cy="12859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514489" y="3333196"/>
            <a:ext cx="235769" cy="12859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596771" y="4061552"/>
            <a:ext cx="177762" cy="12859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598221" y="4307128"/>
            <a:ext cx="235769" cy="12859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81000" y="3657600"/>
            <a:ext cx="1616866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155810" y="3657600"/>
            <a:ext cx="1616866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7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02F03FA-D790-4EDD-B551-7913F2E849DE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2490786"/>
            <a:ext cx="1828800" cy="109061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SynSynCpp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2085975"/>
            <a:ext cx="160020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3352800"/>
            <a:ext cx="160020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3"/>
            <a:endCxn id="15" idx="1"/>
          </p:cNvCxnSpPr>
          <p:nvPr/>
        </p:nvCxnSpPr>
        <p:spPr>
          <a:xfrm flipV="1">
            <a:off x="5715000" y="2314575"/>
            <a:ext cx="838200" cy="721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 flipV="1">
            <a:off x="2667000" y="3150394"/>
            <a:ext cx="1143000" cy="431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553200" y="2085975"/>
            <a:ext cx="106680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Verified</a:t>
            </a:r>
            <a:endParaRPr lang="en-US" sz="2000" dirty="0"/>
          </a:p>
        </p:txBody>
      </p:sp>
      <p:cxnSp>
        <p:nvCxnSpPr>
          <p:cNvPr id="21" name="Straight Arrow Connector 20"/>
          <p:cNvCxnSpPr>
            <a:stCxn id="6" idx="3"/>
          </p:cNvCxnSpPr>
          <p:nvPr/>
        </p:nvCxnSpPr>
        <p:spPr>
          <a:xfrm>
            <a:off x="2667000" y="2314575"/>
            <a:ext cx="1143000" cy="467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</p:cNvCxnSpPr>
          <p:nvPr/>
        </p:nvCxnSpPr>
        <p:spPr>
          <a:xfrm>
            <a:off x="5715000" y="3036093"/>
            <a:ext cx="838200" cy="545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09599" y="5486400"/>
                <a:ext cx="2954655" cy="929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</a:p>
              <a:p>
                <a:r>
                  <a:rPr lang="en-US" dirty="0" smtClean="0"/>
                  <a:t>Assuming: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sym typeface="Math B"/>
                      </a:rPr>
                      <m:t></m:t>
                    </m:r>
                    <m:r>
                      <a:rPr lang="en-US" b="0" i="1" smtClean="0">
                        <a:latin typeface="Cambria Math"/>
                        <a:sym typeface="Math B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sym typeface="Math B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sym typeface="Math B"/>
                          </a:rPr>
                          <m:t>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sym typeface="Math B"/>
                          </a:rPr>
                          <m:t>𝑆𝐶</m:t>
                        </m:r>
                      </m:sub>
                    </m:sSub>
                    <m:r>
                      <a:rPr lang="en-US" b="0" i="1" smtClean="0">
                        <a:latin typeface="Cambria Math"/>
                        <a:sym typeface="Math B"/>
                      </a:rPr>
                      <m:t>⊨</m:t>
                    </m:r>
                    <m:r>
                      <a:rPr lang="en-US" b="0" i="1" smtClean="0">
                        <a:latin typeface="Cambria Math"/>
                        <a:sym typeface="Math B"/>
                      </a:rPr>
                      <m:t>𝑆</m:t>
                    </m:r>
                  </m:oMath>
                </a14:m>
                <a:r>
                  <a:rPr lang="en-US" dirty="0" smtClean="0"/>
                  <a:t>pec</a:t>
                </a:r>
              </a:p>
              <a:p>
                <a:r>
                  <a:rPr lang="en-US" dirty="0" smtClean="0"/>
                  <a:t>Asking:	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sym typeface="Math B"/>
                      </a:rPr>
                      <m:t></m:t>
                    </m:r>
                    <m:r>
                      <a:rPr lang="en-US" i="1">
                        <a:latin typeface="Cambria Math"/>
                        <a:sym typeface="Math B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/>
                            <a:sym typeface="Math B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sym typeface="Math B"/>
                          </a:rPr>
                          <m:t></m:t>
                        </m:r>
                      </m:e>
                      <m:sub>
                        <m:r>
                          <a:rPr lang="en-US" i="1">
                            <a:latin typeface="Cambria Math"/>
                            <a:sym typeface="Math B"/>
                          </a:rPr>
                          <m:t>𝐶</m:t>
                        </m:r>
                        <m:r>
                          <a:rPr lang="en-US" b="0" i="1" smtClean="0">
                            <a:latin typeface="Cambria Math"/>
                            <a:sym typeface="Math B"/>
                          </a:rPr>
                          <m:t>++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/>
                            <a:sym typeface="Math B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sym typeface="Math B"/>
                          </a:rPr>
                          <m:t>⊨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sym typeface="Math B"/>
                          </a:rPr>
                          <m:t>?</m:t>
                        </m:r>
                      </m:sup>
                    </m:sSup>
                    <m:r>
                      <a:rPr lang="en-US" i="1">
                        <a:latin typeface="Cambria Math"/>
                        <a:sym typeface="Math B"/>
                      </a:rPr>
                      <m:t>𝑆</m:t>
                    </m:r>
                    <m:r>
                      <a:rPr lang="en-US" b="0" i="1" smtClean="0">
                        <a:latin typeface="Cambria Math"/>
                        <a:sym typeface="Math B"/>
                      </a:rPr>
                      <m:t>𝑝𝑒𝑐</m:t>
                    </m:r>
                  </m:oMath>
                </a14:m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5486400"/>
                <a:ext cx="2954655" cy="929550"/>
              </a:xfrm>
              <a:prstGeom prst="rect">
                <a:avLst/>
              </a:prstGeom>
              <a:blipFill rotWithShape="1">
                <a:blip r:embed="rId3"/>
                <a:stretch>
                  <a:fillRect l="-1649" t="-3289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553200" y="3124200"/>
                <a:ext cx="2024062" cy="1600200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mbria Math"/>
                          <a:sym typeface="Math B"/>
                        </a:rPr>
                        <m:t>{</m:t>
                      </m:r>
                      <m:sSubSup>
                        <m:sSubSupPr>
                          <m:ctrlPr>
                            <a:rPr lang="en-US" sz="2000" b="1" i="1" dirty="0" smtClean="0">
                              <a:ln w="1905"/>
                              <a:gradFill>
                                <a:gsLst>
                                  <a:gs pos="0">
                                    <a:schemeClr val="accent6">
                                      <a:shade val="20000"/>
                                      <a:satMod val="200000"/>
                                    </a:schemeClr>
                                  </a:gs>
                                  <a:gs pos="78000">
                                    <a:schemeClr val="accent6">
                                      <a:tint val="90000"/>
                                      <a:shade val="89000"/>
                                      <a:satMod val="220000"/>
                                    </a:schemeClr>
                                  </a:gs>
                                  <a:gs pos="100000">
                                    <a:schemeClr val="accent6">
                                      <a:tint val="12000"/>
                                      <a:satMod val="255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innerShdw blurRad="69850" dist="43180" dir="5400000">
                                  <a:srgbClr val="000000">
                                    <a:alpha val="65000"/>
                                  </a:srgbClr>
                                </a:innerShdw>
                              </a:effectLst>
                              <a:latin typeface="Cambria Math"/>
                              <a:sym typeface="Math B"/>
                            </a:rPr>
                          </m:ctrlPr>
                        </m:sSubSupPr>
                        <m:e>
                          <m:r>
                            <a:rPr lang="en-US" sz="2000" b="1" i="1" dirty="0">
                              <a:ln w="1905"/>
                              <a:gradFill>
                                <a:gsLst>
                                  <a:gs pos="0">
                                    <a:schemeClr val="accent6">
                                      <a:shade val="20000"/>
                                      <a:satMod val="200000"/>
                                    </a:schemeClr>
                                  </a:gs>
                                  <a:gs pos="78000">
                                    <a:schemeClr val="accent6">
                                      <a:tint val="90000"/>
                                      <a:shade val="89000"/>
                                      <a:satMod val="220000"/>
                                    </a:schemeClr>
                                  </a:gs>
                                  <a:gs pos="100000">
                                    <a:schemeClr val="accent6">
                                      <a:tint val="12000"/>
                                      <a:satMod val="255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innerShdw blurRad="69850" dist="43180" dir="5400000">
                                  <a:srgbClr val="000000">
                                    <a:alpha val="65000"/>
                                  </a:srgbClr>
                                </a:innerShdw>
                              </a:effectLst>
                              <a:latin typeface="Cambria Math"/>
                              <a:sym typeface="Math B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dirty="0" smtClean="0">
                              <a:ln w="1905"/>
                              <a:gradFill>
                                <a:gsLst>
                                  <a:gs pos="0">
                                    <a:schemeClr val="accent6">
                                      <a:shade val="20000"/>
                                      <a:satMod val="200000"/>
                                    </a:schemeClr>
                                  </a:gs>
                                  <a:gs pos="78000">
                                    <a:schemeClr val="accent6">
                                      <a:tint val="90000"/>
                                      <a:shade val="89000"/>
                                      <a:satMod val="220000"/>
                                    </a:schemeClr>
                                  </a:gs>
                                  <a:gs pos="100000">
                                    <a:schemeClr val="accent6">
                                      <a:tint val="12000"/>
                                      <a:satMod val="255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innerShdw blurRad="69850" dist="43180" dir="5400000">
                                  <a:srgbClr val="000000">
                                    <a:alpha val="65000"/>
                                  </a:srgbClr>
                                </a:innerShdw>
                              </a:effectLst>
                              <a:latin typeface="Cambria Math"/>
                              <a:sym typeface="Math B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dirty="0">
                              <a:ln w="1905"/>
                              <a:gradFill>
                                <a:gsLst>
                                  <a:gs pos="0">
                                    <a:schemeClr val="accent6">
                                      <a:shade val="20000"/>
                                      <a:satMod val="200000"/>
                                    </a:schemeClr>
                                  </a:gs>
                                  <a:gs pos="78000">
                                    <a:schemeClr val="accent6">
                                      <a:tint val="90000"/>
                                      <a:shade val="89000"/>
                                      <a:satMod val="220000"/>
                                    </a:schemeClr>
                                  </a:gs>
                                  <a:gs pos="100000">
                                    <a:schemeClr val="accent6">
                                      <a:tint val="12000"/>
                                      <a:satMod val="255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innerShdw blurRad="69850" dist="43180" dir="5400000">
                                  <a:srgbClr val="000000">
                                    <a:alpha val="65000"/>
                                  </a:srgbClr>
                                </a:innerShdw>
                              </a:effectLst>
                              <a:latin typeface="Cambria Math"/>
                              <a:sym typeface="Math B"/>
                            </a:rPr>
                            <m:t>′</m:t>
                          </m:r>
                        </m:sup>
                      </m:sSubSup>
                      <m:r>
                        <a:rPr lang="en-US" sz="2000" b="1" i="1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mbria Math"/>
                          <a:sym typeface="Math B"/>
                        </a:rPr>
                        <m:t>,</m:t>
                      </m:r>
                      <m:sSubSup>
                        <m:sSubSupPr>
                          <m:ctrlPr>
                            <a:rPr lang="en-US" sz="2000" b="1" i="1" dirty="0" smtClean="0">
                              <a:ln w="1905"/>
                              <a:gradFill>
                                <a:gsLst>
                                  <a:gs pos="0">
                                    <a:schemeClr val="accent6">
                                      <a:shade val="20000"/>
                                      <a:satMod val="200000"/>
                                    </a:schemeClr>
                                  </a:gs>
                                  <a:gs pos="78000">
                                    <a:schemeClr val="accent6">
                                      <a:tint val="90000"/>
                                      <a:shade val="89000"/>
                                      <a:satMod val="220000"/>
                                    </a:schemeClr>
                                  </a:gs>
                                  <a:gs pos="100000">
                                    <a:schemeClr val="accent6">
                                      <a:tint val="12000"/>
                                      <a:satMod val="255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innerShdw blurRad="69850" dist="43180" dir="5400000">
                                  <a:srgbClr val="000000">
                                    <a:alpha val="65000"/>
                                  </a:srgbClr>
                                </a:innerShdw>
                              </a:effectLst>
                              <a:latin typeface="Cambria Math"/>
                              <a:sym typeface="Math B"/>
                            </a:rPr>
                          </m:ctrlPr>
                        </m:sSubSupPr>
                        <m:e>
                          <m:r>
                            <a:rPr lang="en-US" sz="2000" b="1" i="1" dirty="0">
                              <a:ln w="1905"/>
                              <a:gradFill>
                                <a:gsLst>
                                  <a:gs pos="0">
                                    <a:schemeClr val="accent6">
                                      <a:shade val="20000"/>
                                      <a:satMod val="200000"/>
                                    </a:schemeClr>
                                  </a:gs>
                                  <a:gs pos="78000">
                                    <a:schemeClr val="accent6">
                                      <a:tint val="90000"/>
                                      <a:shade val="89000"/>
                                      <a:satMod val="220000"/>
                                    </a:schemeClr>
                                  </a:gs>
                                  <a:gs pos="100000">
                                    <a:schemeClr val="accent6">
                                      <a:tint val="12000"/>
                                      <a:satMod val="255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innerShdw blurRad="69850" dist="43180" dir="5400000">
                                  <a:srgbClr val="000000">
                                    <a:alpha val="65000"/>
                                  </a:srgbClr>
                                </a:innerShdw>
                              </a:effectLst>
                              <a:latin typeface="Cambria Math"/>
                              <a:sym typeface="Math B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dirty="0" smtClean="0">
                              <a:ln w="1905"/>
                              <a:gradFill>
                                <a:gsLst>
                                  <a:gs pos="0">
                                    <a:schemeClr val="accent6">
                                      <a:shade val="20000"/>
                                      <a:satMod val="200000"/>
                                    </a:schemeClr>
                                  </a:gs>
                                  <a:gs pos="78000">
                                    <a:schemeClr val="accent6">
                                      <a:tint val="90000"/>
                                      <a:shade val="89000"/>
                                      <a:satMod val="220000"/>
                                    </a:schemeClr>
                                  </a:gs>
                                  <a:gs pos="100000">
                                    <a:schemeClr val="accent6">
                                      <a:tint val="12000"/>
                                      <a:satMod val="255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innerShdw blurRad="69850" dist="43180" dir="5400000">
                                  <a:srgbClr val="000000">
                                    <a:alpha val="65000"/>
                                  </a:srgbClr>
                                </a:innerShdw>
                              </a:effectLst>
                              <a:latin typeface="Cambria Math"/>
                              <a:sym typeface="Math B"/>
                            </a:rPr>
                            <m:t>𝟐</m:t>
                          </m:r>
                        </m:sub>
                        <m:sup>
                          <m:r>
                            <a:rPr lang="en-US" sz="2000" b="1" i="1" dirty="0">
                              <a:ln w="1905"/>
                              <a:gradFill>
                                <a:gsLst>
                                  <a:gs pos="0">
                                    <a:schemeClr val="accent6">
                                      <a:shade val="20000"/>
                                      <a:satMod val="200000"/>
                                    </a:schemeClr>
                                  </a:gs>
                                  <a:gs pos="78000">
                                    <a:schemeClr val="accent6">
                                      <a:tint val="90000"/>
                                      <a:shade val="89000"/>
                                      <a:satMod val="220000"/>
                                    </a:schemeClr>
                                  </a:gs>
                                  <a:gs pos="100000">
                                    <a:schemeClr val="accent6">
                                      <a:tint val="12000"/>
                                      <a:satMod val="255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innerShdw blurRad="69850" dist="43180" dir="5400000">
                                  <a:srgbClr val="000000">
                                    <a:alpha val="65000"/>
                                  </a:srgbClr>
                                </a:innerShdw>
                              </a:effectLst>
                              <a:latin typeface="Cambria Math"/>
                              <a:sym typeface="Math B"/>
                            </a:rPr>
                            <m:t>′</m:t>
                          </m:r>
                        </m:sup>
                      </m:sSubSup>
                      <m:r>
                        <a:rPr lang="en-US" sz="2000" b="1" i="1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mbria Math"/>
                          <a:sym typeface="Math B"/>
                        </a:rPr>
                        <m:t>,</m:t>
                      </m:r>
                      <m:sSubSup>
                        <m:sSubSupPr>
                          <m:ctrlPr>
                            <a:rPr lang="en-US" sz="2000" b="1" i="1" dirty="0" smtClean="0">
                              <a:ln w="1905"/>
                              <a:gradFill>
                                <a:gsLst>
                                  <a:gs pos="0">
                                    <a:schemeClr val="accent6">
                                      <a:shade val="20000"/>
                                      <a:satMod val="200000"/>
                                    </a:schemeClr>
                                  </a:gs>
                                  <a:gs pos="78000">
                                    <a:schemeClr val="accent6">
                                      <a:tint val="90000"/>
                                      <a:shade val="89000"/>
                                      <a:satMod val="220000"/>
                                    </a:schemeClr>
                                  </a:gs>
                                  <a:gs pos="100000">
                                    <a:schemeClr val="accent6">
                                      <a:tint val="12000"/>
                                      <a:satMod val="255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innerShdw blurRad="69850" dist="43180" dir="5400000">
                                  <a:srgbClr val="000000">
                                    <a:alpha val="65000"/>
                                  </a:srgbClr>
                                </a:innerShdw>
                              </a:effectLst>
                              <a:latin typeface="Cambria Math"/>
                              <a:sym typeface="Math B"/>
                            </a:rPr>
                          </m:ctrlPr>
                        </m:sSubSupPr>
                        <m:e>
                          <m:r>
                            <a:rPr lang="en-US" sz="2000" b="1" i="1" dirty="0">
                              <a:ln w="1905"/>
                              <a:gradFill>
                                <a:gsLst>
                                  <a:gs pos="0">
                                    <a:schemeClr val="accent6">
                                      <a:shade val="20000"/>
                                      <a:satMod val="200000"/>
                                    </a:schemeClr>
                                  </a:gs>
                                  <a:gs pos="78000">
                                    <a:schemeClr val="accent6">
                                      <a:tint val="90000"/>
                                      <a:shade val="89000"/>
                                      <a:satMod val="220000"/>
                                    </a:schemeClr>
                                  </a:gs>
                                  <a:gs pos="100000">
                                    <a:schemeClr val="accent6">
                                      <a:tint val="12000"/>
                                      <a:satMod val="255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innerShdw blurRad="69850" dist="43180" dir="5400000">
                                  <a:srgbClr val="000000">
                                    <a:alpha val="65000"/>
                                  </a:srgbClr>
                                </a:innerShdw>
                              </a:effectLst>
                              <a:latin typeface="Cambria Math"/>
                              <a:sym typeface="Math B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dirty="0" smtClean="0">
                              <a:ln w="1905"/>
                              <a:gradFill>
                                <a:gsLst>
                                  <a:gs pos="0">
                                    <a:schemeClr val="accent6">
                                      <a:shade val="20000"/>
                                      <a:satMod val="200000"/>
                                    </a:schemeClr>
                                  </a:gs>
                                  <a:gs pos="78000">
                                    <a:schemeClr val="accent6">
                                      <a:tint val="90000"/>
                                      <a:shade val="89000"/>
                                      <a:satMod val="220000"/>
                                    </a:schemeClr>
                                  </a:gs>
                                  <a:gs pos="100000">
                                    <a:schemeClr val="accent6">
                                      <a:tint val="12000"/>
                                      <a:satMod val="255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innerShdw blurRad="69850" dist="43180" dir="5400000">
                                  <a:srgbClr val="000000">
                                    <a:alpha val="65000"/>
                                  </a:srgbClr>
                                </a:innerShdw>
                              </a:effectLst>
                              <a:latin typeface="Cambria Math"/>
                              <a:sym typeface="Math B"/>
                            </a:rPr>
                            <m:t>𝟒</m:t>
                          </m:r>
                        </m:sub>
                        <m:sup>
                          <m:r>
                            <a:rPr lang="en-US" sz="2000" b="1" i="1" dirty="0">
                              <a:ln w="1905"/>
                              <a:gradFill>
                                <a:gsLst>
                                  <a:gs pos="0">
                                    <a:schemeClr val="accent6">
                                      <a:shade val="20000"/>
                                      <a:satMod val="200000"/>
                                    </a:schemeClr>
                                  </a:gs>
                                  <a:gs pos="78000">
                                    <a:schemeClr val="accent6">
                                      <a:tint val="90000"/>
                                      <a:shade val="89000"/>
                                      <a:satMod val="220000"/>
                                    </a:schemeClr>
                                  </a:gs>
                                  <a:gs pos="100000">
                                    <a:schemeClr val="accent6">
                                      <a:tint val="12000"/>
                                      <a:satMod val="255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innerShdw blurRad="69850" dist="43180" dir="5400000">
                                  <a:srgbClr val="000000">
                                    <a:alpha val="65000"/>
                                  </a:srgbClr>
                                </a:innerShdw>
                              </a:effectLst>
                              <a:latin typeface="Cambria Math"/>
                              <a:sym typeface="Math B"/>
                            </a:rPr>
                            <m:t>′</m:t>
                          </m:r>
                        </m:sup>
                      </m:sSubSup>
                      <m:r>
                        <a:rPr lang="en-US" sz="2000" b="1" i="1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mbria Math"/>
                          <a:sym typeface="Math B"/>
                        </a:rPr>
                        <m:t>,…</m:t>
                      </m:r>
                    </m:oMath>
                  </m:oMathPara>
                </a14:m>
                <a:r>
                  <a:rPr lang="en-US" sz="2000" b="1" i="1" dirty="0" smtClean="0">
                    <a:ln w="1905"/>
                    <a:gradFill>
                      <a:gsLst>
                        <a:gs pos="0">
                          <a:schemeClr val="accent6">
                            <a:shade val="20000"/>
                            <a:satMod val="200000"/>
                          </a:schemeClr>
                        </a:gs>
                        <a:gs pos="78000">
                          <a:schemeClr val="accent6">
                            <a:tint val="90000"/>
                            <a:shade val="89000"/>
                            <a:satMod val="220000"/>
                          </a:schemeClr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ambria Math"/>
                    <a:sym typeface="Math B"/>
                  </a:rPr>
                  <a:t/>
                </a:r>
                <a:br>
                  <a:rPr lang="en-US" sz="2000" b="1" i="1" dirty="0" smtClean="0">
                    <a:ln w="1905"/>
                    <a:gradFill>
                      <a:gsLst>
                        <a:gs pos="0">
                          <a:schemeClr val="accent6">
                            <a:shade val="20000"/>
                            <a:satMod val="200000"/>
                          </a:schemeClr>
                        </a:gs>
                        <a:gs pos="78000">
                          <a:schemeClr val="accent6">
                            <a:tint val="90000"/>
                            <a:shade val="89000"/>
                            <a:satMod val="220000"/>
                          </a:schemeClr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ambria Math"/>
                    <a:sym typeface="Math B"/>
                  </a:rPr>
                </a:br>
                <a:r>
                  <a:rPr lang="en-US" sz="2000" b="1" i="1" dirty="0" smtClean="0">
                    <a:ln w="1905"/>
                    <a:gradFill>
                      <a:gsLst>
                        <a:gs pos="0">
                          <a:schemeClr val="accent6">
                            <a:shade val="20000"/>
                            <a:satMod val="200000"/>
                          </a:schemeClr>
                        </a:gs>
                        <a:gs pos="78000">
                          <a:schemeClr val="accent6">
                            <a:tint val="90000"/>
                            <a:shade val="89000"/>
                            <a:satMod val="220000"/>
                          </a:schemeClr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ambria Math"/>
                    <a:sym typeface="Math B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mbria Math"/>
                        <a:sym typeface="Math B"/>
                      </a:rPr>
                      <m:t>∣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ln w="1905"/>
                            <a:gradFill>
                              <a:gsLst>
                                <a:gs pos="0">
                                  <a:schemeClr val="accent6">
                                    <a:shade val="20000"/>
                                    <a:satMod val="200000"/>
                                  </a:schemeClr>
                                </a:gs>
                                <a:gs pos="78000">
                                  <a:schemeClr val="accent6">
                                    <a:tint val="90000"/>
                                    <a:shade val="89000"/>
                                    <a:satMod val="220000"/>
                                  </a:schemeClr>
                                </a:gs>
                                <a:gs pos="100000">
                                  <a:schemeClr val="accent6">
                                    <a:tint val="12000"/>
                                    <a:satMod val="255000"/>
                                  </a:schemeClr>
                                </a:gs>
                              </a:gsLst>
                              <a:lin ang="5400000"/>
                            </a:gradFill>
                            <a:effectLst>
                              <a:innerShdw blurRad="69850" dist="43180" dir="5400000">
                                <a:srgbClr val="000000">
                                  <a:alpha val="65000"/>
                                </a:srgbClr>
                              </a:innerShdw>
                            </a:effectLst>
                            <a:latin typeface="Cambria Math"/>
                            <a:sym typeface="Math B"/>
                          </a:rPr>
                          <m:t></m:t>
                        </m:r>
                        <m:sSubSup>
                          <m:sSubSupPr>
                            <m:ctrlPr>
                              <a:rPr lang="en-US" sz="2000" b="1" i="1" dirty="0" smtClean="0">
                                <a:ln w="1905"/>
                                <a:gradFill>
                                  <a:gsLst>
                                    <a:gs pos="0">
                                      <a:schemeClr val="accent6">
                                        <a:shade val="20000"/>
                                        <a:satMod val="200000"/>
                                      </a:schemeClr>
                                    </a:gs>
                                    <a:gs pos="78000">
                                      <a:schemeClr val="accent6">
                                        <a:tint val="90000"/>
                                        <a:shade val="89000"/>
                                        <a:satMod val="220000"/>
                                      </a:schemeClr>
                                    </a:gs>
                                    <a:gs pos="100000">
                                      <a:schemeClr val="accent6">
                                        <a:tint val="12000"/>
                                        <a:satMod val="255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effectLst>
                                  <a:innerShdw blurRad="69850" dist="43180" dir="5400000">
                                    <a:srgbClr val="000000">
                                      <a:alpha val="65000"/>
                                    </a:srgbClr>
                                  </a:innerShdw>
                                </a:effectLst>
                                <a:latin typeface="Cambria Math"/>
                                <a:sym typeface="Math B"/>
                              </a:rPr>
                            </m:ctrlPr>
                          </m:sSubSupPr>
                          <m:e>
                            <m:r>
                              <a:rPr lang="en-US" sz="2000" b="1" i="1" dirty="0">
                                <a:ln w="1905"/>
                                <a:gradFill>
                                  <a:gsLst>
                                    <a:gs pos="0">
                                      <a:schemeClr val="accent6">
                                        <a:shade val="20000"/>
                                        <a:satMod val="200000"/>
                                      </a:schemeClr>
                                    </a:gs>
                                    <a:gs pos="78000">
                                      <a:schemeClr val="accent6">
                                        <a:tint val="90000"/>
                                        <a:shade val="89000"/>
                                        <a:satMod val="220000"/>
                                      </a:schemeClr>
                                    </a:gs>
                                    <a:gs pos="100000">
                                      <a:schemeClr val="accent6">
                                        <a:tint val="12000"/>
                                        <a:satMod val="255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effectLst>
                                  <a:innerShdw blurRad="69850" dist="43180" dir="5400000">
                                    <a:srgbClr val="000000">
                                      <a:alpha val="65000"/>
                                    </a:srgbClr>
                                  </a:innerShdw>
                                </a:effectLst>
                                <a:latin typeface="Cambria Math"/>
                                <a:sym typeface="Math B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000" b="1" i="1" dirty="0" smtClean="0">
                                <a:ln w="1905"/>
                                <a:gradFill>
                                  <a:gsLst>
                                    <a:gs pos="0">
                                      <a:schemeClr val="accent6">
                                        <a:shade val="20000"/>
                                        <a:satMod val="200000"/>
                                      </a:schemeClr>
                                    </a:gs>
                                    <a:gs pos="78000">
                                      <a:schemeClr val="accent6">
                                        <a:tint val="90000"/>
                                        <a:shade val="89000"/>
                                        <a:satMod val="220000"/>
                                      </a:schemeClr>
                                    </a:gs>
                                    <a:gs pos="100000">
                                      <a:schemeClr val="accent6">
                                        <a:tint val="12000"/>
                                        <a:satMod val="255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effectLst>
                                  <a:innerShdw blurRad="69850" dist="43180" dir="5400000">
                                    <a:srgbClr val="000000">
                                      <a:alpha val="65000"/>
                                    </a:srgbClr>
                                  </a:innerShdw>
                                </a:effectLst>
                                <a:latin typeface="Cambria Math"/>
                                <a:sym typeface="Math B"/>
                              </a:rPr>
                              <m:t>𝒊</m:t>
                            </m:r>
                          </m:sub>
                          <m:sup>
                            <m:r>
                              <a:rPr lang="en-US" sz="2000" b="1" i="1" dirty="0">
                                <a:ln w="1905"/>
                                <a:gradFill>
                                  <a:gsLst>
                                    <a:gs pos="0">
                                      <a:schemeClr val="accent6">
                                        <a:shade val="20000"/>
                                        <a:satMod val="200000"/>
                                      </a:schemeClr>
                                    </a:gs>
                                    <a:gs pos="78000">
                                      <a:schemeClr val="accent6">
                                        <a:tint val="90000"/>
                                        <a:shade val="89000"/>
                                        <a:satMod val="220000"/>
                                      </a:schemeClr>
                                    </a:gs>
                                    <a:gs pos="100000">
                                      <a:schemeClr val="accent6">
                                        <a:tint val="12000"/>
                                        <a:satMod val="255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effectLst>
                                  <a:innerShdw blurRad="69850" dist="43180" dir="5400000">
                                    <a:srgbClr val="000000">
                                      <a:alpha val="65000"/>
                                    </a:srgbClr>
                                  </a:innerShdw>
                                </a:effectLst>
                                <a:latin typeface="Cambria Math"/>
                                <a:sym typeface="Math B"/>
                              </a:rPr>
                              <m:t>′</m:t>
                            </m:r>
                          </m:sup>
                        </m:sSubSup>
                        <m:r>
                          <a:rPr lang="en-US" sz="2000" b="1" i="1" dirty="0">
                            <a:ln w="1905"/>
                            <a:gradFill>
                              <a:gsLst>
                                <a:gs pos="0">
                                  <a:schemeClr val="accent6">
                                    <a:shade val="20000"/>
                                    <a:satMod val="200000"/>
                                  </a:schemeClr>
                                </a:gs>
                                <a:gs pos="78000">
                                  <a:schemeClr val="accent6">
                                    <a:tint val="90000"/>
                                    <a:shade val="89000"/>
                                    <a:satMod val="220000"/>
                                  </a:schemeClr>
                                </a:gs>
                                <a:gs pos="100000">
                                  <a:schemeClr val="accent6">
                                    <a:tint val="12000"/>
                                    <a:satMod val="255000"/>
                                  </a:schemeClr>
                                </a:gs>
                              </a:gsLst>
                              <a:lin ang="5400000"/>
                            </a:gradFill>
                            <a:effectLst>
                              <a:innerShdw blurRad="69850" dist="43180" dir="5400000">
                                <a:srgbClr val="000000">
                                  <a:alpha val="65000"/>
                                </a:srgbClr>
                              </a:innerShdw>
                            </a:effectLst>
                            <a:latin typeface="Cambria Math"/>
                            <a:sym typeface="Math B"/>
                          </a:rPr>
                          <m:t>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b="1" dirty="0" smtClean="0">
                            <a:ln w="1905"/>
                            <a:gradFill>
                              <a:gsLst>
                                <a:gs pos="0">
                                  <a:schemeClr val="accent6">
                                    <a:shade val="20000"/>
                                    <a:satMod val="200000"/>
                                  </a:schemeClr>
                                </a:gs>
                                <a:gs pos="78000">
                                  <a:schemeClr val="accent6">
                                    <a:tint val="90000"/>
                                    <a:shade val="89000"/>
                                    <a:satMod val="220000"/>
                                  </a:schemeClr>
                                </a:gs>
                                <a:gs pos="100000">
                                  <a:schemeClr val="accent6">
                                    <a:tint val="12000"/>
                                    <a:satMod val="255000"/>
                                  </a:schemeClr>
                                </a:gs>
                              </a:gsLst>
                              <a:lin ang="5400000"/>
                            </a:gradFill>
                            <a:effectLst>
                              <a:innerShdw blurRad="69850" dist="43180" dir="5400000">
                                <a:srgbClr val="000000">
                                  <a:alpha val="65000"/>
                                </a:srgbClr>
                              </a:innerShdw>
                            </a:effectLst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000" b="1" dirty="0" smtClean="0">
                            <a:ln w="1905"/>
                            <a:gradFill>
                              <a:gsLst>
                                <a:gs pos="0">
                                  <a:schemeClr val="accent6">
                                    <a:shade val="20000"/>
                                    <a:satMod val="200000"/>
                                  </a:schemeClr>
                                </a:gs>
                                <a:gs pos="78000">
                                  <a:schemeClr val="accent6">
                                    <a:tint val="90000"/>
                                    <a:shade val="89000"/>
                                    <a:satMod val="220000"/>
                                  </a:schemeClr>
                                </a:gs>
                                <a:gs pos="100000">
                                  <a:schemeClr val="accent6">
                                    <a:tint val="12000"/>
                                    <a:satMod val="255000"/>
                                  </a:schemeClr>
                                </a:gs>
                              </a:gsLst>
                              <a:lin ang="5400000"/>
                            </a:gradFill>
                            <a:effectLst>
                              <a:innerShdw blurRad="69850" dist="43180" dir="5400000">
                                <a:srgbClr val="000000">
                                  <a:alpha val="65000"/>
                                </a:srgbClr>
                              </a:innerShdw>
                            </a:effectLst>
                          </a:rPr>
                          <m:t>++</m:t>
                        </m:r>
                      </m:sub>
                    </m:sSub>
                    <m:r>
                      <a:rPr lang="en-US" sz="2000" b="1" i="1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mbria Math"/>
                        <a:sym typeface="Math B"/>
                      </a:rPr>
                      <m:t>⊨</m:t>
                    </m:r>
                    <m:r>
                      <a:rPr lang="en-US" sz="2000" b="1" i="1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mbria Math"/>
                        <a:sym typeface="Math B"/>
                      </a:rPr>
                      <m:t>𝑺</m:t>
                    </m:r>
                  </m:oMath>
                </a14:m>
                <a:endParaRPr lang="en-US" sz="2000" b="1" i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Cambria Math"/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mbria Math"/>
                          <a:sym typeface="Math B"/>
                        </a:rPr>
                        <m:t> 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124200"/>
                <a:ext cx="2024062" cy="16002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65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Synthesis of Synchronization for the C++ Memory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03FA-D790-4EDD-B551-7913F2E849DE}" type="slidenum">
              <a:rPr lang="en-US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1715692"/>
            <a:ext cx="6553200" cy="4075508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SynSynCpp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" y="2362200"/>
            <a:ext cx="457200" cy="2583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" y="1981200"/>
            <a:ext cx="457200" cy="2583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37" idx="3"/>
            <a:endCxn id="15" idx="1"/>
          </p:cNvCxnSpPr>
          <p:nvPr/>
        </p:nvCxnSpPr>
        <p:spPr>
          <a:xfrm>
            <a:off x="2657476" y="2338536"/>
            <a:ext cx="4886324" cy="8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533400" y="2110383"/>
            <a:ext cx="752475" cy="8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543800" y="2118790"/>
            <a:ext cx="106680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Verified</a:t>
            </a:r>
            <a:endParaRPr lang="en-US" sz="2000" dirty="0"/>
          </a:p>
        </p:txBody>
      </p:sp>
      <p:cxnSp>
        <p:nvCxnSpPr>
          <p:cNvPr id="21" name="Straight Arrow Connector 20"/>
          <p:cNvCxnSpPr>
            <a:stCxn id="6" idx="3"/>
          </p:cNvCxnSpPr>
          <p:nvPr/>
        </p:nvCxnSpPr>
        <p:spPr>
          <a:xfrm>
            <a:off x="533400" y="2491383"/>
            <a:ext cx="7524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6" idx="3"/>
          </p:cNvCxnSpPr>
          <p:nvPr/>
        </p:nvCxnSpPr>
        <p:spPr>
          <a:xfrm>
            <a:off x="6848476" y="5235476"/>
            <a:ext cx="3143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7391400" y="4572000"/>
                <a:ext cx="2024062" cy="1600200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mbria Math"/>
                          <a:sym typeface="Math B"/>
                        </a:rPr>
                        <m:t>{</m:t>
                      </m:r>
                      <m:sSubSup>
                        <m:sSubSupPr>
                          <m:ctrlPr>
                            <a:rPr lang="en-US" sz="2000" b="1" i="1" dirty="0" smtClean="0">
                              <a:ln w="1905"/>
                              <a:gradFill>
                                <a:gsLst>
                                  <a:gs pos="0">
                                    <a:schemeClr val="accent6">
                                      <a:shade val="20000"/>
                                      <a:satMod val="200000"/>
                                    </a:schemeClr>
                                  </a:gs>
                                  <a:gs pos="78000">
                                    <a:schemeClr val="accent6">
                                      <a:tint val="90000"/>
                                      <a:shade val="89000"/>
                                      <a:satMod val="220000"/>
                                    </a:schemeClr>
                                  </a:gs>
                                  <a:gs pos="100000">
                                    <a:schemeClr val="accent6">
                                      <a:tint val="12000"/>
                                      <a:satMod val="255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innerShdw blurRad="69850" dist="43180" dir="5400000">
                                  <a:srgbClr val="000000">
                                    <a:alpha val="65000"/>
                                  </a:srgbClr>
                                </a:innerShdw>
                              </a:effectLst>
                              <a:latin typeface="Cambria Math"/>
                              <a:sym typeface="Math B"/>
                            </a:rPr>
                          </m:ctrlPr>
                        </m:sSubSupPr>
                        <m:e>
                          <m:r>
                            <a:rPr lang="en-US" sz="2000" b="1" i="1" dirty="0">
                              <a:ln w="1905"/>
                              <a:gradFill>
                                <a:gsLst>
                                  <a:gs pos="0">
                                    <a:schemeClr val="accent6">
                                      <a:shade val="20000"/>
                                      <a:satMod val="200000"/>
                                    </a:schemeClr>
                                  </a:gs>
                                  <a:gs pos="78000">
                                    <a:schemeClr val="accent6">
                                      <a:tint val="90000"/>
                                      <a:shade val="89000"/>
                                      <a:satMod val="220000"/>
                                    </a:schemeClr>
                                  </a:gs>
                                  <a:gs pos="100000">
                                    <a:schemeClr val="accent6">
                                      <a:tint val="12000"/>
                                      <a:satMod val="255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innerShdw blurRad="69850" dist="43180" dir="5400000">
                                  <a:srgbClr val="000000">
                                    <a:alpha val="65000"/>
                                  </a:srgbClr>
                                </a:innerShdw>
                              </a:effectLst>
                              <a:latin typeface="Cambria Math"/>
                              <a:sym typeface="Math B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dirty="0" smtClean="0">
                              <a:ln w="1905"/>
                              <a:gradFill>
                                <a:gsLst>
                                  <a:gs pos="0">
                                    <a:schemeClr val="accent6">
                                      <a:shade val="20000"/>
                                      <a:satMod val="200000"/>
                                    </a:schemeClr>
                                  </a:gs>
                                  <a:gs pos="78000">
                                    <a:schemeClr val="accent6">
                                      <a:tint val="90000"/>
                                      <a:shade val="89000"/>
                                      <a:satMod val="220000"/>
                                    </a:schemeClr>
                                  </a:gs>
                                  <a:gs pos="100000">
                                    <a:schemeClr val="accent6">
                                      <a:tint val="12000"/>
                                      <a:satMod val="255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innerShdw blurRad="69850" dist="43180" dir="5400000">
                                  <a:srgbClr val="000000">
                                    <a:alpha val="65000"/>
                                  </a:srgbClr>
                                </a:innerShdw>
                              </a:effectLst>
                              <a:latin typeface="Cambria Math"/>
                              <a:sym typeface="Math B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dirty="0">
                              <a:ln w="1905"/>
                              <a:gradFill>
                                <a:gsLst>
                                  <a:gs pos="0">
                                    <a:schemeClr val="accent6">
                                      <a:shade val="20000"/>
                                      <a:satMod val="200000"/>
                                    </a:schemeClr>
                                  </a:gs>
                                  <a:gs pos="78000">
                                    <a:schemeClr val="accent6">
                                      <a:tint val="90000"/>
                                      <a:shade val="89000"/>
                                      <a:satMod val="220000"/>
                                    </a:schemeClr>
                                  </a:gs>
                                  <a:gs pos="100000">
                                    <a:schemeClr val="accent6">
                                      <a:tint val="12000"/>
                                      <a:satMod val="255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innerShdw blurRad="69850" dist="43180" dir="5400000">
                                  <a:srgbClr val="000000">
                                    <a:alpha val="65000"/>
                                  </a:srgbClr>
                                </a:innerShdw>
                              </a:effectLst>
                              <a:latin typeface="Cambria Math"/>
                              <a:sym typeface="Math B"/>
                            </a:rPr>
                            <m:t>′</m:t>
                          </m:r>
                        </m:sup>
                      </m:sSubSup>
                      <m:r>
                        <a:rPr lang="en-US" sz="2000" b="1" i="1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mbria Math"/>
                          <a:sym typeface="Math B"/>
                        </a:rPr>
                        <m:t>,</m:t>
                      </m:r>
                      <m:sSubSup>
                        <m:sSubSupPr>
                          <m:ctrlPr>
                            <a:rPr lang="en-US" sz="2000" b="1" i="1" dirty="0" smtClean="0">
                              <a:ln w="1905"/>
                              <a:gradFill>
                                <a:gsLst>
                                  <a:gs pos="0">
                                    <a:schemeClr val="accent6">
                                      <a:shade val="20000"/>
                                      <a:satMod val="200000"/>
                                    </a:schemeClr>
                                  </a:gs>
                                  <a:gs pos="78000">
                                    <a:schemeClr val="accent6">
                                      <a:tint val="90000"/>
                                      <a:shade val="89000"/>
                                      <a:satMod val="220000"/>
                                    </a:schemeClr>
                                  </a:gs>
                                  <a:gs pos="100000">
                                    <a:schemeClr val="accent6">
                                      <a:tint val="12000"/>
                                      <a:satMod val="255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innerShdw blurRad="69850" dist="43180" dir="5400000">
                                  <a:srgbClr val="000000">
                                    <a:alpha val="65000"/>
                                  </a:srgbClr>
                                </a:innerShdw>
                              </a:effectLst>
                              <a:latin typeface="Cambria Math"/>
                              <a:sym typeface="Math B"/>
                            </a:rPr>
                          </m:ctrlPr>
                        </m:sSubSupPr>
                        <m:e>
                          <m:r>
                            <a:rPr lang="en-US" sz="2000" b="1" i="1" dirty="0">
                              <a:ln w="1905"/>
                              <a:gradFill>
                                <a:gsLst>
                                  <a:gs pos="0">
                                    <a:schemeClr val="accent6">
                                      <a:shade val="20000"/>
                                      <a:satMod val="200000"/>
                                    </a:schemeClr>
                                  </a:gs>
                                  <a:gs pos="78000">
                                    <a:schemeClr val="accent6">
                                      <a:tint val="90000"/>
                                      <a:shade val="89000"/>
                                      <a:satMod val="220000"/>
                                    </a:schemeClr>
                                  </a:gs>
                                  <a:gs pos="100000">
                                    <a:schemeClr val="accent6">
                                      <a:tint val="12000"/>
                                      <a:satMod val="255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innerShdw blurRad="69850" dist="43180" dir="5400000">
                                  <a:srgbClr val="000000">
                                    <a:alpha val="65000"/>
                                  </a:srgbClr>
                                </a:innerShdw>
                              </a:effectLst>
                              <a:latin typeface="Cambria Math"/>
                              <a:sym typeface="Math B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dirty="0" smtClean="0">
                              <a:ln w="1905"/>
                              <a:gradFill>
                                <a:gsLst>
                                  <a:gs pos="0">
                                    <a:schemeClr val="accent6">
                                      <a:shade val="20000"/>
                                      <a:satMod val="200000"/>
                                    </a:schemeClr>
                                  </a:gs>
                                  <a:gs pos="78000">
                                    <a:schemeClr val="accent6">
                                      <a:tint val="90000"/>
                                      <a:shade val="89000"/>
                                      <a:satMod val="220000"/>
                                    </a:schemeClr>
                                  </a:gs>
                                  <a:gs pos="100000">
                                    <a:schemeClr val="accent6">
                                      <a:tint val="12000"/>
                                      <a:satMod val="255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innerShdw blurRad="69850" dist="43180" dir="5400000">
                                  <a:srgbClr val="000000">
                                    <a:alpha val="65000"/>
                                  </a:srgbClr>
                                </a:innerShdw>
                              </a:effectLst>
                              <a:latin typeface="Cambria Math"/>
                              <a:sym typeface="Math B"/>
                            </a:rPr>
                            <m:t>𝟐</m:t>
                          </m:r>
                        </m:sub>
                        <m:sup>
                          <m:r>
                            <a:rPr lang="en-US" sz="2000" b="1" i="1" dirty="0">
                              <a:ln w="1905"/>
                              <a:gradFill>
                                <a:gsLst>
                                  <a:gs pos="0">
                                    <a:schemeClr val="accent6">
                                      <a:shade val="20000"/>
                                      <a:satMod val="200000"/>
                                    </a:schemeClr>
                                  </a:gs>
                                  <a:gs pos="78000">
                                    <a:schemeClr val="accent6">
                                      <a:tint val="90000"/>
                                      <a:shade val="89000"/>
                                      <a:satMod val="220000"/>
                                    </a:schemeClr>
                                  </a:gs>
                                  <a:gs pos="100000">
                                    <a:schemeClr val="accent6">
                                      <a:tint val="12000"/>
                                      <a:satMod val="255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innerShdw blurRad="69850" dist="43180" dir="5400000">
                                  <a:srgbClr val="000000">
                                    <a:alpha val="65000"/>
                                  </a:srgbClr>
                                </a:innerShdw>
                              </a:effectLst>
                              <a:latin typeface="Cambria Math"/>
                              <a:sym typeface="Math B"/>
                            </a:rPr>
                            <m:t>′</m:t>
                          </m:r>
                        </m:sup>
                      </m:sSubSup>
                      <m:r>
                        <a:rPr lang="en-US" sz="2000" b="1" i="1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mbria Math"/>
                          <a:sym typeface="Math B"/>
                        </a:rPr>
                        <m:t>,</m:t>
                      </m:r>
                      <m:sSubSup>
                        <m:sSubSupPr>
                          <m:ctrlPr>
                            <a:rPr lang="en-US" sz="2000" b="1" i="1" dirty="0" smtClean="0">
                              <a:ln w="1905"/>
                              <a:gradFill>
                                <a:gsLst>
                                  <a:gs pos="0">
                                    <a:schemeClr val="accent6">
                                      <a:shade val="20000"/>
                                      <a:satMod val="200000"/>
                                    </a:schemeClr>
                                  </a:gs>
                                  <a:gs pos="78000">
                                    <a:schemeClr val="accent6">
                                      <a:tint val="90000"/>
                                      <a:shade val="89000"/>
                                      <a:satMod val="220000"/>
                                    </a:schemeClr>
                                  </a:gs>
                                  <a:gs pos="100000">
                                    <a:schemeClr val="accent6">
                                      <a:tint val="12000"/>
                                      <a:satMod val="255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innerShdw blurRad="69850" dist="43180" dir="5400000">
                                  <a:srgbClr val="000000">
                                    <a:alpha val="65000"/>
                                  </a:srgbClr>
                                </a:innerShdw>
                              </a:effectLst>
                              <a:latin typeface="Cambria Math"/>
                              <a:sym typeface="Math B"/>
                            </a:rPr>
                          </m:ctrlPr>
                        </m:sSubSupPr>
                        <m:e>
                          <m:r>
                            <a:rPr lang="en-US" sz="2000" b="1" i="1" dirty="0">
                              <a:ln w="1905"/>
                              <a:gradFill>
                                <a:gsLst>
                                  <a:gs pos="0">
                                    <a:schemeClr val="accent6">
                                      <a:shade val="20000"/>
                                      <a:satMod val="200000"/>
                                    </a:schemeClr>
                                  </a:gs>
                                  <a:gs pos="78000">
                                    <a:schemeClr val="accent6">
                                      <a:tint val="90000"/>
                                      <a:shade val="89000"/>
                                      <a:satMod val="220000"/>
                                    </a:schemeClr>
                                  </a:gs>
                                  <a:gs pos="100000">
                                    <a:schemeClr val="accent6">
                                      <a:tint val="12000"/>
                                      <a:satMod val="255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innerShdw blurRad="69850" dist="43180" dir="5400000">
                                  <a:srgbClr val="000000">
                                    <a:alpha val="65000"/>
                                  </a:srgbClr>
                                </a:innerShdw>
                              </a:effectLst>
                              <a:latin typeface="Cambria Math"/>
                              <a:sym typeface="Math B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dirty="0" smtClean="0">
                              <a:ln w="1905"/>
                              <a:gradFill>
                                <a:gsLst>
                                  <a:gs pos="0">
                                    <a:schemeClr val="accent6">
                                      <a:shade val="20000"/>
                                      <a:satMod val="200000"/>
                                    </a:schemeClr>
                                  </a:gs>
                                  <a:gs pos="78000">
                                    <a:schemeClr val="accent6">
                                      <a:tint val="90000"/>
                                      <a:shade val="89000"/>
                                      <a:satMod val="220000"/>
                                    </a:schemeClr>
                                  </a:gs>
                                  <a:gs pos="100000">
                                    <a:schemeClr val="accent6">
                                      <a:tint val="12000"/>
                                      <a:satMod val="255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innerShdw blurRad="69850" dist="43180" dir="5400000">
                                  <a:srgbClr val="000000">
                                    <a:alpha val="65000"/>
                                  </a:srgbClr>
                                </a:innerShdw>
                              </a:effectLst>
                              <a:latin typeface="Cambria Math"/>
                              <a:sym typeface="Math B"/>
                            </a:rPr>
                            <m:t>𝟒</m:t>
                          </m:r>
                        </m:sub>
                        <m:sup>
                          <m:r>
                            <a:rPr lang="en-US" sz="2000" b="1" i="1" dirty="0">
                              <a:ln w="1905"/>
                              <a:gradFill>
                                <a:gsLst>
                                  <a:gs pos="0">
                                    <a:schemeClr val="accent6">
                                      <a:shade val="20000"/>
                                      <a:satMod val="200000"/>
                                    </a:schemeClr>
                                  </a:gs>
                                  <a:gs pos="78000">
                                    <a:schemeClr val="accent6">
                                      <a:tint val="90000"/>
                                      <a:shade val="89000"/>
                                      <a:satMod val="220000"/>
                                    </a:schemeClr>
                                  </a:gs>
                                  <a:gs pos="100000">
                                    <a:schemeClr val="accent6">
                                      <a:tint val="12000"/>
                                      <a:satMod val="255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innerShdw blurRad="69850" dist="43180" dir="5400000">
                                  <a:srgbClr val="000000">
                                    <a:alpha val="65000"/>
                                  </a:srgbClr>
                                </a:innerShdw>
                              </a:effectLst>
                              <a:latin typeface="Cambria Math"/>
                              <a:sym typeface="Math B"/>
                            </a:rPr>
                            <m:t>′</m:t>
                          </m:r>
                        </m:sup>
                      </m:sSubSup>
                      <m:r>
                        <a:rPr lang="en-US" sz="2000" b="1" i="1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mbria Math"/>
                          <a:sym typeface="Math B"/>
                        </a:rPr>
                        <m:t>,…</m:t>
                      </m:r>
                    </m:oMath>
                  </m:oMathPara>
                </a14:m>
                <a:r>
                  <a:rPr lang="en-US" sz="2000" b="1" i="1" dirty="0" smtClean="0">
                    <a:ln w="1905"/>
                    <a:gradFill>
                      <a:gsLst>
                        <a:gs pos="0">
                          <a:schemeClr val="accent6">
                            <a:shade val="20000"/>
                            <a:satMod val="200000"/>
                          </a:schemeClr>
                        </a:gs>
                        <a:gs pos="78000">
                          <a:schemeClr val="accent6">
                            <a:tint val="90000"/>
                            <a:shade val="89000"/>
                            <a:satMod val="220000"/>
                          </a:schemeClr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ambria Math"/>
                    <a:sym typeface="Math B"/>
                  </a:rPr>
                  <a:t/>
                </a:r>
                <a:br>
                  <a:rPr lang="en-US" sz="2000" b="1" i="1" dirty="0" smtClean="0">
                    <a:ln w="1905"/>
                    <a:gradFill>
                      <a:gsLst>
                        <a:gs pos="0">
                          <a:schemeClr val="accent6">
                            <a:shade val="20000"/>
                            <a:satMod val="200000"/>
                          </a:schemeClr>
                        </a:gs>
                        <a:gs pos="78000">
                          <a:schemeClr val="accent6">
                            <a:tint val="90000"/>
                            <a:shade val="89000"/>
                            <a:satMod val="220000"/>
                          </a:schemeClr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ambria Math"/>
                    <a:sym typeface="Math B"/>
                  </a:rPr>
                </a:br>
                <a:r>
                  <a:rPr lang="en-US" sz="2000" b="1" i="1" dirty="0" smtClean="0">
                    <a:ln w="1905"/>
                    <a:gradFill>
                      <a:gsLst>
                        <a:gs pos="0">
                          <a:schemeClr val="accent6">
                            <a:shade val="20000"/>
                            <a:satMod val="200000"/>
                          </a:schemeClr>
                        </a:gs>
                        <a:gs pos="78000">
                          <a:schemeClr val="accent6">
                            <a:tint val="90000"/>
                            <a:shade val="89000"/>
                            <a:satMod val="220000"/>
                          </a:schemeClr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ambria Math"/>
                    <a:sym typeface="Math B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mbria Math"/>
                        <a:sym typeface="Math B"/>
                      </a:rPr>
                      <m:t>∣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ln w="1905"/>
                            <a:gradFill>
                              <a:gsLst>
                                <a:gs pos="0">
                                  <a:schemeClr val="accent6">
                                    <a:shade val="20000"/>
                                    <a:satMod val="200000"/>
                                  </a:schemeClr>
                                </a:gs>
                                <a:gs pos="78000">
                                  <a:schemeClr val="accent6">
                                    <a:tint val="90000"/>
                                    <a:shade val="89000"/>
                                    <a:satMod val="220000"/>
                                  </a:schemeClr>
                                </a:gs>
                                <a:gs pos="100000">
                                  <a:schemeClr val="accent6">
                                    <a:tint val="12000"/>
                                    <a:satMod val="255000"/>
                                  </a:schemeClr>
                                </a:gs>
                              </a:gsLst>
                              <a:lin ang="5400000"/>
                            </a:gradFill>
                            <a:effectLst>
                              <a:innerShdw blurRad="69850" dist="43180" dir="5400000">
                                <a:srgbClr val="000000">
                                  <a:alpha val="65000"/>
                                </a:srgbClr>
                              </a:innerShdw>
                            </a:effectLst>
                            <a:latin typeface="Cambria Math"/>
                            <a:sym typeface="Math B"/>
                          </a:rPr>
                          <m:t></m:t>
                        </m:r>
                        <m:sSubSup>
                          <m:sSubSupPr>
                            <m:ctrlPr>
                              <a:rPr lang="en-US" sz="2000" b="1" i="1" dirty="0" smtClean="0">
                                <a:ln w="1905"/>
                                <a:gradFill>
                                  <a:gsLst>
                                    <a:gs pos="0">
                                      <a:schemeClr val="accent6">
                                        <a:shade val="20000"/>
                                        <a:satMod val="200000"/>
                                      </a:schemeClr>
                                    </a:gs>
                                    <a:gs pos="78000">
                                      <a:schemeClr val="accent6">
                                        <a:tint val="90000"/>
                                        <a:shade val="89000"/>
                                        <a:satMod val="220000"/>
                                      </a:schemeClr>
                                    </a:gs>
                                    <a:gs pos="100000">
                                      <a:schemeClr val="accent6">
                                        <a:tint val="12000"/>
                                        <a:satMod val="255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effectLst>
                                  <a:innerShdw blurRad="69850" dist="43180" dir="5400000">
                                    <a:srgbClr val="000000">
                                      <a:alpha val="65000"/>
                                    </a:srgbClr>
                                  </a:innerShdw>
                                </a:effectLst>
                                <a:latin typeface="Cambria Math"/>
                                <a:sym typeface="Math B"/>
                              </a:rPr>
                            </m:ctrlPr>
                          </m:sSubSupPr>
                          <m:e>
                            <m:r>
                              <a:rPr lang="en-US" sz="2000" b="1" i="1" dirty="0">
                                <a:ln w="1905"/>
                                <a:gradFill>
                                  <a:gsLst>
                                    <a:gs pos="0">
                                      <a:schemeClr val="accent6">
                                        <a:shade val="20000"/>
                                        <a:satMod val="200000"/>
                                      </a:schemeClr>
                                    </a:gs>
                                    <a:gs pos="78000">
                                      <a:schemeClr val="accent6">
                                        <a:tint val="90000"/>
                                        <a:shade val="89000"/>
                                        <a:satMod val="220000"/>
                                      </a:schemeClr>
                                    </a:gs>
                                    <a:gs pos="100000">
                                      <a:schemeClr val="accent6">
                                        <a:tint val="12000"/>
                                        <a:satMod val="255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effectLst>
                                  <a:innerShdw blurRad="69850" dist="43180" dir="5400000">
                                    <a:srgbClr val="000000">
                                      <a:alpha val="65000"/>
                                    </a:srgbClr>
                                  </a:innerShdw>
                                </a:effectLst>
                                <a:latin typeface="Cambria Math"/>
                                <a:sym typeface="Math B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000" b="1" i="1" dirty="0" smtClean="0">
                                <a:ln w="1905"/>
                                <a:gradFill>
                                  <a:gsLst>
                                    <a:gs pos="0">
                                      <a:schemeClr val="accent6">
                                        <a:shade val="20000"/>
                                        <a:satMod val="200000"/>
                                      </a:schemeClr>
                                    </a:gs>
                                    <a:gs pos="78000">
                                      <a:schemeClr val="accent6">
                                        <a:tint val="90000"/>
                                        <a:shade val="89000"/>
                                        <a:satMod val="220000"/>
                                      </a:schemeClr>
                                    </a:gs>
                                    <a:gs pos="100000">
                                      <a:schemeClr val="accent6">
                                        <a:tint val="12000"/>
                                        <a:satMod val="255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effectLst>
                                  <a:innerShdw blurRad="69850" dist="43180" dir="5400000">
                                    <a:srgbClr val="000000">
                                      <a:alpha val="65000"/>
                                    </a:srgbClr>
                                  </a:innerShdw>
                                </a:effectLst>
                                <a:latin typeface="Cambria Math"/>
                                <a:sym typeface="Math B"/>
                              </a:rPr>
                              <m:t>𝒊</m:t>
                            </m:r>
                          </m:sub>
                          <m:sup>
                            <m:r>
                              <a:rPr lang="en-US" sz="2000" b="1" i="1" dirty="0">
                                <a:ln w="1905"/>
                                <a:gradFill>
                                  <a:gsLst>
                                    <a:gs pos="0">
                                      <a:schemeClr val="accent6">
                                        <a:shade val="20000"/>
                                        <a:satMod val="200000"/>
                                      </a:schemeClr>
                                    </a:gs>
                                    <a:gs pos="78000">
                                      <a:schemeClr val="accent6">
                                        <a:tint val="90000"/>
                                        <a:shade val="89000"/>
                                        <a:satMod val="220000"/>
                                      </a:schemeClr>
                                    </a:gs>
                                    <a:gs pos="100000">
                                      <a:schemeClr val="accent6">
                                        <a:tint val="12000"/>
                                        <a:satMod val="255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effectLst>
                                  <a:innerShdw blurRad="69850" dist="43180" dir="5400000">
                                    <a:srgbClr val="000000">
                                      <a:alpha val="65000"/>
                                    </a:srgbClr>
                                  </a:innerShdw>
                                </a:effectLst>
                                <a:latin typeface="Cambria Math"/>
                                <a:sym typeface="Math B"/>
                              </a:rPr>
                              <m:t>′</m:t>
                            </m:r>
                          </m:sup>
                        </m:sSubSup>
                        <m:r>
                          <a:rPr lang="en-US" sz="2000" b="1" i="1" dirty="0">
                            <a:ln w="1905"/>
                            <a:gradFill>
                              <a:gsLst>
                                <a:gs pos="0">
                                  <a:schemeClr val="accent6">
                                    <a:shade val="20000"/>
                                    <a:satMod val="200000"/>
                                  </a:schemeClr>
                                </a:gs>
                                <a:gs pos="78000">
                                  <a:schemeClr val="accent6">
                                    <a:tint val="90000"/>
                                    <a:shade val="89000"/>
                                    <a:satMod val="220000"/>
                                  </a:schemeClr>
                                </a:gs>
                                <a:gs pos="100000">
                                  <a:schemeClr val="accent6">
                                    <a:tint val="12000"/>
                                    <a:satMod val="255000"/>
                                  </a:schemeClr>
                                </a:gs>
                              </a:gsLst>
                              <a:lin ang="5400000"/>
                            </a:gradFill>
                            <a:effectLst>
                              <a:innerShdw blurRad="69850" dist="43180" dir="5400000">
                                <a:srgbClr val="000000">
                                  <a:alpha val="65000"/>
                                </a:srgbClr>
                              </a:innerShdw>
                            </a:effectLst>
                            <a:latin typeface="Cambria Math"/>
                            <a:sym typeface="Math B"/>
                          </a:rPr>
                          <m:t>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b="1" dirty="0" smtClean="0">
                            <a:ln w="1905"/>
                            <a:gradFill>
                              <a:gsLst>
                                <a:gs pos="0">
                                  <a:schemeClr val="accent6">
                                    <a:shade val="20000"/>
                                    <a:satMod val="200000"/>
                                  </a:schemeClr>
                                </a:gs>
                                <a:gs pos="78000">
                                  <a:schemeClr val="accent6">
                                    <a:tint val="90000"/>
                                    <a:shade val="89000"/>
                                    <a:satMod val="220000"/>
                                  </a:schemeClr>
                                </a:gs>
                                <a:gs pos="100000">
                                  <a:schemeClr val="accent6">
                                    <a:tint val="12000"/>
                                    <a:satMod val="255000"/>
                                  </a:schemeClr>
                                </a:gs>
                              </a:gsLst>
                              <a:lin ang="5400000"/>
                            </a:gradFill>
                            <a:effectLst>
                              <a:innerShdw blurRad="69850" dist="43180" dir="5400000">
                                <a:srgbClr val="000000">
                                  <a:alpha val="65000"/>
                                </a:srgbClr>
                              </a:innerShdw>
                            </a:effectLst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000" b="1" dirty="0" smtClean="0">
                            <a:ln w="1905"/>
                            <a:gradFill>
                              <a:gsLst>
                                <a:gs pos="0">
                                  <a:schemeClr val="accent6">
                                    <a:shade val="20000"/>
                                    <a:satMod val="200000"/>
                                  </a:schemeClr>
                                </a:gs>
                                <a:gs pos="78000">
                                  <a:schemeClr val="accent6">
                                    <a:tint val="90000"/>
                                    <a:shade val="89000"/>
                                    <a:satMod val="220000"/>
                                  </a:schemeClr>
                                </a:gs>
                                <a:gs pos="100000">
                                  <a:schemeClr val="accent6">
                                    <a:tint val="12000"/>
                                    <a:satMod val="255000"/>
                                  </a:schemeClr>
                                </a:gs>
                              </a:gsLst>
                              <a:lin ang="5400000"/>
                            </a:gradFill>
                            <a:effectLst>
                              <a:innerShdw blurRad="69850" dist="43180" dir="5400000">
                                <a:srgbClr val="000000">
                                  <a:alpha val="65000"/>
                                </a:srgbClr>
                              </a:innerShdw>
                            </a:effectLst>
                          </a:rPr>
                          <m:t>++</m:t>
                        </m:r>
                      </m:sub>
                    </m:sSub>
                    <m:r>
                      <a:rPr lang="en-US" sz="2000" b="1" i="1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mbria Math"/>
                        <a:sym typeface="Math B"/>
                      </a:rPr>
                      <m:t>⊨</m:t>
                    </m:r>
                    <m:r>
                      <a:rPr lang="en-US" sz="2000" b="1" i="1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mbria Math"/>
                        <a:sym typeface="Math B"/>
                      </a:rPr>
                      <m:t>𝑺</m:t>
                    </m:r>
                  </m:oMath>
                </a14:m>
                <a:endParaRPr lang="en-US" sz="2000" b="1" i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Cambria Math"/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mbria Math"/>
                          <a:sym typeface="Math B"/>
                        </a:rPr>
                        <m:t> 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4572000"/>
                <a:ext cx="2024062" cy="16002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19123" y="5834925"/>
                <a:ext cx="2954655" cy="929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</a:p>
              <a:p>
                <a:r>
                  <a:rPr lang="en-US" dirty="0" smtClean="0"/>
                  <a:t>Assuming: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sym typeface="Math B"/>
                      </a:rPr>
                      <m:t></m:t>
                    </m:r>
                    <m:r>
                      <a:rPr lang="en-US" b="0" i="1" smtClean="0">
                        <a:latin typeface="Cambria Math"/>
                        <a:sym typeface="Math B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sym typeface="Math B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sym typeface="Math B"/>
                          </a:rPr>
                          <m:t>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sym typeface="Math B"/>
                          </a:rPr>
                          <m:t>𝑆𝐶</m:t>
                        </m:r>
                      </m:sub>
                    </m:sSub>
                    <m:r>
                      <a:rPr lang="en-US" b="0" i="1" smtClean="0">
                        <a:latin typeface="Cambria Math"/>
                        <a:sym typeface="Math B"/>
                      </a:rPr>
                      <m:t>⊨</m:t>
                    </m:r>
                    <m:r>
                      <a:rPr lang="en-US" b="0" i="1" smtClean="0">
                        <a:latin typeface="Cambria Math"/>
                        <a:sym typeface="Math B"/>
                      </a:rPr>
                      <m:t>𝑆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Asking:	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sym typeface="Math B"/>
                      </a:rPr>
                      <m:t></m:t>
                    </m:r>
                    <m:r>
                      <a:rPr lang="en-US" i="1">
                        <a:latin typeface="Cambria Math"/>
                        <a:sym typeface="Math B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/>
                            <a:sym typeface="Math B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sym typeface="Math B"/>
                          </a:rPr>
                          <m:t></m:t>
                        </m:r>
                      </m:e>
                      <m:sub>
                        <m:r>
                          <a:rPr lang="en-US" i="1">
                            <a:latin typeface="Cambria Math"/>
                            <a:sym typeface="Math B"/>
                          </a:rPr>
                          <m:t>𝐶</m:t>
                        </m:r>
                        <m:r>
                          <a:rPr lang="en-US" b="0" i="1" smtClean="0">
                            <a:latin typeface="Cambria Math"/>
                            <a:sym typeface="Math B"/>
                          </a:rPr>
                          <m:t>++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/>
                            <a:sym typeface="Math B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sym typeface="Math B"/>
                          </a:rPr>
                          <m:t>⊨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sym typeface="Math B"/>
                          </a:rPr>
                          <m:t>?</m:t>
                        </m:r>
                      </m:sup>
                    </m:sSup>
                    <m:r>
                      <a:rPr lang="en-US" i="1">
                        <a:latin typeface="Cambria Math"/>
                        <a:sym typeface="Math B"/>
                      </a:rPr>
                      <m:t>𝑆</m:t>
                    </m:r>
                  </m:oMath>
                </a14:m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23" y="5834925"/>
                <a:ext cx="2954655" cy="929550"/>
              </a:xfrm>
              <a:prstGeom prst="rect">
                <a:avLst/>
              </a:prstGeom>
              <a:blipFill rotWithShape="1">
                <a:blip r:embed="rId4"/>
                <a:stretch>
                  <a:fillRect l="-1860" t="-3268" b="-9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1285875" y="2082997"/>
            <a:ext cx="1371601" cy="511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Checker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7" idx="2"/>
            <a:endCxn id="44" idx="0"/>
          </p:cNvCxnSpPr>
          <p:nvPr/>
        </p:nvCxnSpPr>
        <p:spPr>
          <a:xfrm>
            <a:off x="1971676" y="2594074"/>
            <a:ext cx="0" cy="1289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/>
              <p:cNvSpPr/>
              <p:nvPr/>
            </p:nvSpPr>
            <p:spPr>
              <a:xfrm>
                <a:off x="1524000" y="2870200"/>
                <a:ext cx="243840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{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,…</m:t>
                      </m:r>
                      <m:r>
                        <a:rPr lang="en-US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 ∣ </m:t>
                      </m:r>
                    </m:oMath>
                  </m:oMathPara>
                </a14:m>
                <a:endParaRPr lang="en-US" sz="20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∈</m:t>
                    </m:r>
                    <m:r>
                      <m:rPr>
                        <m:nor/>
                      </m:rPr>
                      <a:rPr lang="en-US" sz="2000">
                        <a:solidFill>
                          <a:schemeClr val="bg1">
                            <a:lumMod val="50000"/>
                          </a:schemeClr>
                        </a:solidFill>
                      </a:rPr>
                      <m:t>errorTraces</m:t>
                    </m:r>
                    <m:r>
                      <m:rPr>
                        <m:nor/>
                      </m:rPr>
                      <a:rPr lang="en-US" sz="2000">
                        <a:solidFill>
                          <a:schemeClr val="bg1">
                            <a:lumMod val="50000"/>
                          </a:schemeClr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sz="2000">
                        <a:solidFill>
                          <a:schemeClr val="bg1">
                            <a:lumMod val="50000"/>
                          </a:schemeClr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sz="2000">
                        <a:solidFill>
                          <a:schemeClr val="bg1">
                            <a:lumMod val="50000"/>
                          </a:schemeClr>
                        </a:solidFill>
                      </a:rPr>
                      <m:t>,</m:t>
                    </m:r>
                    <m:r>
                      <m:rPr>
                        <m:nor/>
                      </m:rPr>
                      <a:rPr lang="en-US" sz="2000">
                        <a:solidFill>
                          <a:schemeClr val="bg1">
                            <a:lumMod val="50000"/>
                          </a:schemeClr>
                        </a:solidFill>
                      </a:rPr>
                      <m:t>S</m:t>
                    </m:r>
                    <m:r>
                      <m:rPr>
                        <m:nor/>
                      </m:rPr>
                      <a:rPr lang="en-US" sz="2000">
                        <a:solidFill>
                          <a:schemeClr val="bg1">
                            <a:lumMod val="50000"/>
                          </a:schemeClr>
                        </a:solidFill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bg1">
                        <a:lumMod val="50000"/>
                      </a:schemeClr>
                    </a:solidFill>
                  </a:rPr>
                  <a:t>}</a:t>
                </a:r>
                <a:endParaRPr 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870200"/>
                <a:ext cx="2438400" cy="4572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>
            <a:off x="1057275" y="3883075"/>
            <a:ext cx="1828801" cy="739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 patterns and avoid traces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5476876" y="2829816"/>
                <a:ext cx="1371601" cy="5110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𝑆𝐴𝑇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876" y="2829816"/>
                <a:ext cx="1371601" cy="5110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44" idx="3"/>
            <a:endCxn id="50" idx="1"/>
          </p:cNvCxnSpPr>
          <p:nvPr/>
        </p:nvCxnSpPr>
        <p:spPr>
          <a:xfrm flipV="1">
            <a:off x="2886076" y="3085355"/>
            <a:ext cx="2590800" cy="1167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/>
              <p:cNvSpPr/>
              <p:nvPr/>
            </p:nvSpPr>
            <p:spPr>
              <a:xfrm flipH="1">
                <a:off x="4274343" y="3340893"/>
                <a:ext cx="239714" cy="228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𝜑</m:t>
                      </m:r>
                    </m:oMath>
                  </m:oMathPara>
                </a14:m>
                <a:endParaRPr 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274343" y="3340893"/>
                <a:ext cx="239714" cy="2286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/>
          <p:cNvSpPr/>
          <p:nvPr/>
        </p:nvSpPr>
        <p:spPr>
          <a:xfrm>
            <a:off x="5476875" y="4979937"/>
            <a:ext cx="1371601" cy="511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0" idx="2"/>
            <a:endCxn id="56" idx="0"/>
          </p:cNvCxnSpPr>
          <p:nvPr/>
        </p:nvCxnSpPr>
        <p:spPr>
          <a:xfrm flipH="1">
            <a:off x="6162676" y="3340893"/>
            <a:ext cx="1" cy="1639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/>
              <p:cNvSpPr/>
              <p:nvPr/>
            </p:nvSpPr>
            <p:spPr>
              <a:xfrm>
                <a:off x="5324477" y="3848919"/>
                <a:ext cx="1523999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bg1">
                        <a:lumMod val="50000"/>
                      </a:schemeClr>
                    </a:solidFill>
                  </a:rPr>
                  <a:t>All  solutions 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𝜑</m:t>
                    </m:r>
                  </m:oMath>
                </a14:m>
                <a:endParaRPr 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2000" dirty="0" smtClean="0">
                    <a:solidFill>
                      <a:schemeClr val="bg1">
                        <a:lumMod val="50000"/>
                      </a:schemeClr>
                    </a:solidFill>
                  </a:rPr>
                  <a:t>  </a:t>
                </a:r>
                <a:endParaRPr 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477" y="3848919"/>
                <a:ext cx="1523999" cy="4572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/>
          <p:cNvCxnSpPr>
            <a:stCxn id="37" idx="3"/>
            <a:endCxn id="15" idx="1"/>
          </p:cNvCxnSpPr>
          <p:nvPr/>
        </p:nvCxnSpPr>
        <p:spPr>
          <a:xfrm>
            <a:off x="2657476" y="2338536"/>
            <a:ext cx="4886324" cy="8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56" idx="1"/>
          </p:cNvCxnSpPr>
          <p:nvPr/>
        </p:nvCxnSpPr>
        <p:spPr>
          <a:xfrm>
            <a:off x="981076" y="5235476"/>
            <a:ext cx="44957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endCxn id="6" idx="2"/>
          </p:cNvCxnSpPr>
          <p:nvPr/>
        </p:nvCxnSpPr>
        <p:spPr>
          <a:xfrm flipH="1" flipV="1">
            <a:off x="304800" y="2620566"/>
            <a:ext cx="676276" cy="2614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</p:cNvCxnSpPr>
          <p:nvPr/>
        </p:nvCxnSpPr>
        <p:spPr>
          <a:xfrm>
            <a:off x="304800" y="2620566"/>
            <a:ext cx="152400" cy="618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81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err="1" smtClean="0"/>
              <a:t>ModelChecker</a:t>
            </a:r>
            <a:r>
              <a:rPr lang="en-US" sz="2800" b="1" dirty="0" smtClean="0"/>
              <a:t>: Enumerate </a:t>
            </a:r>
            <a:r>
              <a:rPr lang="en-US" sz="2800" b="1" dirty="0"/>
              <a:t>error traces</a:t>
            </a:r>
            <a:r>
              <a:rPr lang="en-US" sz="2800" dirty="0" smtClean="0"/>
              <a:t>? 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How  </a:t>
            </a:r>
            <a:r>
              <a:rPr lang="en-US" sz="2800" dirty="0"/>
              <a:t>to </a:t>
            </a:r>
            <a:r>
              <a:rPr lang="en-US" sz="2800" b="1" dirty="0" smtClean="0"/>
              <a:t>detect </a:t>
            </a:r>
            <a:r>
              <a:rPr lang="en-US" sz="2800" b="1" dirty="0"/>
              <a:t>patterns and avoid </a:t>
            </a:r>
            <a:r>
              <a:rPr lang="en-US" sz="2800" b="1" dirty="0" smtClean="0"/>
              <a:t>traces</a:t>
            </a:r>
            <a:r>
              <a:rPr lang="en-US" sz="28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How  </a:t>
            </a:r>
            <a:r>
              <a:rPr lang="en-US" sz="2800" dirty="0"/>
              <a:t>to </a:t>
            </a:r>
            <a:r>
              <a:rPr lang="en-US" sz="2800" dirty="0" smtClean="0"/>
              <a:t>collect all blocked </a:t>
            </a:r>
            <a:r>
              <a:rPr lang="en-US" sz="2800" dirty="0"/>
              <a:t>bad </a:t>
            </a:r>
            <a:r>
              <a:rPr lang="en-US" sz="2800" dirty="0" smtClean="0"/>
              <a:t>traces and </a:t>
            </a:r>
            <a:r>
              <a:rPr lang="en-US" sz="2800" b="1" dirty="0" smtClean="0"/>
              <a:t>produce a solution</a:t>
            </a:r>
            <a:r>
              <a:rPr lang="en-US" sz="2800" dirty="0" smtClean="0"/>
              <a:t>?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03FA-D790-4EDD-B551-7913F2E849DE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86600" y="2209800"/>
            <a:ext cx="182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CDSchecker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54000" y="2615418"/>
            <a:ext cx="762000" cy="15369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7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1: Get an error trace</a:t>
            </a:r>
          </a:p>
        </p:txBody>
      </p:sp>
      <p:sp>
        <p:nvSpPr>
          <p:cNvPr id="4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02F03FA-D790-4EDD-B551-7913F2E849DE}" type="slidenum">
              <a:rPr lang="en-US" smtClean="0"/>
              <a:t>16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821050" y="1143000"/>
            <a:ext cx="1421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store </a:t>
            </a:r>
            <a:r>
              <a:rPr lang="en-US" b="1" dirty="0" smtClean="0"/>
              <a:t>flag0, 0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821050" y="1665679"/>
            <a:ext cx="1421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store </a:t>
            </a:r>
            <a:r>
              <a:rPr lang="en-US" b="1" dirty="0" smtClean="0"/>
              <a:t>flag1, 0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3848087" y="2240709"/>
            <a:ext cx="1360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store </a:t>
            </a:r>
            <a:r>
              <a:rPr lang="en-US" b="1" dirty="0"/>
              <a:t>turn, 0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240326" y="2819400"/>
            <a:ext cx="1421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store </a:t>
            </a:r>
            <a:r>
              <a:rPr lang="en-US" b="1" dirty="0" smtClean="0"/>
              <a:t>flag0, 1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373250" y="3583818"/>
            <a:ext cx="1154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load </a:t>
            </a:r>
            <a:r>
              <a:rPr lang="en-US" b="1" dirty="0"/>
              <a:t>flag1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481143" y="2819400"/>
            <a:ext cx="1421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store </a:t>
            </a:r>
            <a:r>
              <a:rPr lang="en-US" b="1" dirty="0" smtClean="0"/>
              <a:t>flag1, 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2270783" y="5048122"/>
            <a:ext cx="1360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store </a:t>
            </a:r>
            <a:r>
              <a:rPr lang="en-US" b="1" dirty="0"/>
              <a:t>turn, 1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629741" y="3685062"/>
            <a:ext cx="1124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load </a:t>
            </a:r>
            <a:r>
              <a:rPr lang="en-US" b="1" dirty="0"/>
              <a:t>flag0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57" idx="2"/>
            <a:endCxn id="60" idx="0"/>
          </p:cNvCxnSpPr>
          <p:nvPr/>
        </p:nvCxnSpPr>
        <p:spPr>
          <a:xfrm flipH="1">
            <a:off x="6191754" y="3188732"/>
            <a:ext cx="1" cy="4963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6" idx="2"/>
            <a:endCxn id="58" idx="0"/>
          </p:cNvCxnSpPr>
          <p:nvPr/>
        </p:nvCxnSpPr>
        <p:spPr>
          <a:xfrm>
            <a:off x="2950424" y="3953150"/>
            <a:ext cx="514" cy="10949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3" idx="2"/>
            <a:endCxn id="56" idx="0"/>
          </p:cNvCxnSpPr>
          <p:nvPr/>
        </p:nvCxnSpPr>
        <p:spPr>
          <a:xfrm flipH="1">
            <a:off x="2950424" y="3188732"/>
            <a:ext cx="514" cy="3950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7" idx="2"/>
            <a:endCxn id="48" idx="0"/>
          </p:cNvCxnSpPr>
          <p:nvPr/>
        </p:nvCxnSpPr>
        <p:spPr>
          <a:xfrm>
            <a:off x="4531662" y="1512332"/>
            <a:ext cx="0" cy="1533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8" idx="2"/>
            <a:endCxn id="51" idx="0"/>
          </p:cNvCxnSpPr>
          <p:nvPr/>
        </p:nvCxnSpPr>
        <p:spPr>
          <a:xfrm flipH="1">
            <a:off x="4528242" y="2035011"/>
            <a:ext cx="3420" cy="2056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45645" y="1443388"/>
            <a:ext cx="326211" cy="31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sb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645645" y="2027175"/>
            <a:ext cx="326211" cy="31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sb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20487" y="3200400"/>
            <a:ext cx="326211" cy="31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sb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20487" y="5410200"/>
            <a:ext cx="326211" cy="31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sb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191755" y="3229463"/>
            <a:ext cx="326211" cy="31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sb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6" name="Straight Arrow Connector 75"/>
          <p:cNvCxnSpPr>
            <a:stCxn id="51" idx="2"/>
            <a:endCxn id="53" idx="0"/>
          </p:cNvCxnSpPr>
          <p:nvPr/>
        </p:nvCxnSpPr>
        <p:spPr>
          <a:xfrm flipH="1">
            <a:off x="2950938" y="2610041"/>
            <a:ext cx="1577304" cy="2093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369106" y="2397520"/>
            <a:ext cx="54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asw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8" name="Straight Arrow Connector 77"/>
          <p:cNvCxnSpPr>
            <a:stCxn id="51" idx="2"/>
            <a:endCxn id="57" idx="0"/>
          </p:cNvCxnSpPr>
          <p:nvPr/>
        </p:nvCxnSpPr>
        <p:spPr>
          <a:xfrm>
            <a:off x="4528242" y="2610041"/>
            <a:ext cx="1663513" cy="2093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41447" y="2340799"/>
            <a:ext cx="54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asw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0" name="Straight Arrow Connector 79"/>
          <p:cNvCxnSpPr>
            <a:stCxn id="81" idx="1"/>
            <a:endCxn id="56" idx="3"/>
          </p:cNvCxnSpPr>
          <p:nvPr/>
        </p:nvCxnSpPr>
        <p:spPr>
          <a:xfrm flipH="1" flipV="1">
            <a:off x="3527597" y="3768484"/>
            <a:ext cx="1953546" cy="222872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481143" y="5812539"/>
            <a:ext cx="1421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store </a:t>
            </a:r>
            <a:r>
              <a:rPr lang="en-US" b="1" dirty="0" smtClean="0"/>
              <a:t>flag1, 0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2240326" y="5812539"/>
            <a:ext cx="1421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store </a:t>
            </a:r>
            <a:r>
              <a:rPr lang="en-US" b="1" dirty="0" smtClean="0"/>
              <a:t>flag0, 0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82" idx="3"/>
            <a:endCxn id="60" idx="1"/>
          </p:cNvCxnSpPr>
          <p:nvPr/>
        </p:nvCxnSpPr>
        <p:spPr>
          <a:xfrm flipV="1">
            <a:off x="3661549" y="3869728"/>
            <a:ext cx="1968192" cy="2127477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8" idx="2"/>
            <a:endCxn id="82" idx="0"/>
          </p:cNvCxnSpPr>
          <p:nvPr/>
        </p:nvCxnSpPr>
        <p:spPr>
          <a:xfrm>
            <a:off x="2950938" y="5417454"/>
            <a:ext cx="0" cy="3950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0" idx="2"/>
            <a:endCxn id="90" idx="0"/>
          </p:cNvCxnSpPr>
          <p:nvPr/>
        </p:nvCxnSpPr>
        <p:spPr>
          <a:xfrm>
            <a:off x="6191754" y="4054394"/>
            <a:ext cx="1" cy="8924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227154" y="4587146"/>
            <a:ext cx="326211" cy="31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sb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259450" y="5407562"/>
            <a:ext cx="326211" cy="31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sb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990871" y="401115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rf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160950" y="494687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rf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511600" y="4946877"/>
            <a:ext cx="1360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store </a:t>
            </a:r>
            <a:r>
              <a:rPr lang="en-US" b="1" dirty="0"/>
              <a:t>turn, </a:t>
            </a:r>
            <a:r>
              <a:rPr lang="en-US" b="1" dirty="0" smtClean="0"/>
              <a:t>0</a:t>
            </a:r>
            <a:endParaRPr lang="en-US" dirty="0"/>
          </a:p>
        </p:txBody>
      </p:sp>
      <p:cxnSp>
        <p:nvCxnSpPr>
          <p:cNvPr id="91" name="Straight Arrow Connector 90"/>
          <p:cNvCxnSpPr>
            <a:stCxn id="90" idx="2"/>
            <a:endCxn id="81" idx="0"/>
          </p:cNvCxnSpPr>
          <p:nvPr/>
        </p:nvCxnSpPr>
        <p:spPr>
          <a:xfrm>
            <a:off x="6191755" y="5316209"/>
            <a:ext cx="0" cy="4963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936509" y="4659380"/>
            <a:ext cx="326211" cy="31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sb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142504" y="4115791"/>
            <a:ext cx="1616866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critical section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434136" y="4148898"/>
            <a:ext cx="1616866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critical section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9" name="Straight Connector 98"/>
          <p:cNvCxnSpPr>
            <a:stCxn id="93" idx="3"/>
            <a:endCxn id="94" idx="1"/>
          </p:cNvCxnSpPr>
          <p:nvPr/>
        </p:nvCxnSpPr>
        <p:spPr>
          <a:xfrm>
            <a:off x="3759370" y="4268191"/>
            <a:ext cx="1674766" cy="331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69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51" grpId="0"/>
      <p:bldP spid="53" grpId="0"/>
      <p:bldP spid="56" grpId="0"/>
      <p:bldP spid="57" grpId="0"/>
      <p:bldP spid="58" grpId="0"/>
      <p:bldP spid="60" grpId="0"/>
      <p:bldP spid="71" grpId="0"/>
      <p:bldP spid="72" grpId="0"/>
      <p:bldP spid="73" grpId="0"/>
      <p:bldP spid="74" grpId="0"/>
      <p:bldP spid="75" grpId="0"/>
      <p:bldP spid="77" grpId="0"/>
      <p:bldP spid="79" grpId="0"/>
      <p:bldP spid="81" grpId="0"/>
      <p:bldP spid="82" grpId="0"/>
      <p:bldP spid="86" grpId="0"/>
      <p:bldP spid="87" grpId="0"/>
      <p:bldP spid="88" grpId="0"/>
      <p:bldP spid="89" grpId="0"/>
      <p:bldP spid="90" grpId="0"/>
      <p:bldP spid="92" grpId="0"/>
      <p:bldP spid="93" grpId="0" animBg="1"/>
      <p:bldP spid="9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2: Find a pattern</a:t>
            </a:r>
            <a:endParaRPr lang="en-US" dirty="0"/>
          </a:p>
        </p:txBody>
      </p:sp>
      <p:sp>
        <p:nvSpPr>
          <p:cNvPr id="4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02F03FA-D790-4EDD-B551-7913F2E849DE}" type="slidenum">
              <a:rPr lang="en-US" smtClean="0"/>
              <a:t>17</a:t>
            </a:fld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373250" y="3583818"/>
            <a:ext cx="1154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load </a:t>
            </a:r>
            <a:r>
              <a:rPr lang="en-US" b="1" dirty="0"/>
              <a:t>flag1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629741" y="3685062"/>
            <a:ext cx="1124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load </a:t>
            </a:r>
            <a:r>
              <a:rPr lang="en-US" b="1" dirty="0"/>
              <a:t>flag0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56" idx="2"/>
          </p:cNvCxnSpPr>
          <p:nvPr/>
        </p:nvCxnSpPr>
        <p:spPr>
          <a:xfrm>
            <a:off x="2950424" y="3953150"/>
            <a:ext cx="514" cy="10949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81" idx="1"/>
            <a:endCxn id="56" idx="3"/>
          </p:cNvCxnSpPr>
          <p:nvPr/>
        </p:nvCxnSpPr>
        <p:spPr>
          <a:xfrm flipH="1" flipV="1">
            <a:off x="3527597" y="3768484"/>
            <a:ext cx="1953546" cy="222872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481143" y="5812539"/>
            <a:ext cx="1421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store </a:t>
            </a:r>
            <a:r>
              <a:rPr lang="en-US" b="1" dirty="0" smtClean="0"/>
              <a:t>flag1, 0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2240326" y="5812539"/>
            <a:ext cx="1421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store </a:t>
            </a:r>
            <a:r>
              <a:rPr lang="en-US" b="1" dirty="0" smtClean="0"/>
              <a:t>flag0, 0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82" idx="3"/>
            <a:endCxn id="60" idx="1"/>
          </p:cNvCxnSpPr>
          <p:nvPr/>
        </p:nvCxnSpPr>
        <p:spPr>
          <a:xfrm flipV="1">
            <a:off x="3661549" y="3869728"/>
            <a:ext cx="1968192" cy="2127477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82" idx="0"/>
          </p:cNvCxnSpPr>
          <p:nvPr/>
        </p:nvCxnSpPr>
        <p:spPr>
          <a:xfrm>
            <a:off x="2950938" y="5417454"/>
            <a:ext cx="0" cy="3950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0" idx="2"/>
          </p:cNvCxnSpPr>
          <p:nvPr/>
        </p:nvCxnSpPr>
        <p:spPr>
          <a:xfrm>
            <a:off x="6191754" y="4054394"/>
            <a:ext cx="1" cy="8924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227154" y="4587146"/>
            <a:ext cx="326211" cy="31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sb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160950" y="494687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rf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936509" y="4659380"/>
            <a:ext cx="326211" cy="31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sb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191755" y="5316209"/>
            <a:ext cx="0" cy="4963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2254" y="1279009"/>
            <a:ext cx="229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Buffering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3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48148E-6 L -0.08055 -0.23149 " pathEditMode="relative" ptsTypes="AA">
                                      <p:cBhvr>
                                        <p:cTn id="2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44444E-6 L -0.08333 -0.4814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-2407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0.11111 -0.25556 " pathEditMode="relative" ptsTypes="AA">
                                      <p:cBhvr>
                                        <p:cTn id="2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7.77778E-6 L 0.10695 -0.4926 " pathEditMode="relative" ptsTypes="AA">
                                      <p:cBhvr>
                                        <p:cTn id="31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0" grpId="0"/>
      <p:bldP spid="81" grpId="0"/>
      <p:bldP spid="82" grpId="0"/>
      <p:bldP spid="86" grpId="0"/>
      <p:bldP spid="89" grpId="0"/>
      <p:bldP spid="9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03FA-D790-4EDD-B551-7913F2E849DE}" type="slidenum">
              <a:rPr lang="en-US" smtClean="0"/>
              <a:t>18</a:t>
            </a:fld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3: block the pattern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62205" y="3886200"/>
            <a:ext cx="439101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repeat </a:t>
            </a:r>
            <a:r>
              <a:rPr lang="en-US" sz="2800" dirty="0" smtClean="0"/>
              <a:t>1-3 for all error traces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292254" y="1279009"/>
            <a:ext cx="229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Buffering pattern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4400" y="2514600"/>
            <a:ext cx="2060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REL -- </a:t>
            </a:r>
            <a:r>
              <a:rPr lang="en-US" b="1" dirty="0" smtClean="0"/>
              <a:t>store </a:t>
            </a:r>
            <a:r>
              <a:rPr lang="en-US" b="1" dirty="0" smtClean="0"/>
              <a:t>flag0, 1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72291" y="1981200"/>
            <a:ext cx="1839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ACQ </a:t>
            </a:r>
            <a:r>
              <a:rPr lang="en-US" b="1" dirty="0"/>
              <a:t>-- </a:t>
            </a:r>
            <a:r>
              <a:rPr lang="en-US" b="1" dirty="0" smtClean="0"/>
              <a:t>load </a:t>
            </a:r>
            <a:r>
              <a:rPr lang="en-US" b="1" dirty="0"/>
              <a:t>flag1</a:t>
            </a:r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67400" y="2438400"/>
            <a:ext cx="2007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REL </a:t>
            </a:r>
            <a:r>
              <a:rPr lang="en-US" b="1" dirty="0"/>
              <a:t>-- </a:t>
            </a:r>
            <a:r>
              <a:rPr lang="en-US" b="1" dirty="0" smtClean="0"/>
              <a:t>store </a:t>
            </a:r>
            <a:r>
              <a:rPr lang="en-US" b="1" dirty="0" smtClean="0"/>
              <a:t>flag1, 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15827" y="1905000"/>
            <a:ext cx="1786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ACQ </a:t>
            </a:r>
            <a:r>
              <a:rPr lang="en-US" b="1" dirty="0"/>
              <a:t>-- </a:t>
            </a:r>
            <a:r>
              <a:rPr lang="en-US" b="1" dirty="0" smtClean="0"/>
              <a:t>load </a:t>
            </a:r>
            <a:r>
              <a:rPr lang="en-US" b="1" dirty="0"/>
              <a:t>flag0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89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03FA-D790-4EDD-B551-7913F2E849DE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64242" y="1895341"/>
                <a:ext cx="450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42" y="1895341"/>
                <a:ext cx="45015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64242" y="2444977"/>
                <a:ext cx="450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42" y="2444977"/>
                <a:ext cx="45015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642321" y="1895341"/>
                <a:ext cx="450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321" y="1895341"/>
                <a:ext cx="45015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536522" y="2433034"/>
                <a:ext cx="450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522" y="2433034"/>
                <a:ext cx="45015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-76200" y="3990975"/>
                <a:ext cx="5257800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𝑂𝑝</m:t>
                          </m:r>
                          <m:r>
                            <a:rPr lang="en-US" i="1" dirty="0">
                              <a:latin typeface="Cambria Math"/>
                            </a:rPr>
                            <m:t>1−</m:t>
                          </m:r>
                          <m:r>
                            <a:rPr lang="en-US" i="1" dirty="0">
                              <a:latin typeface="Cambria Math"/>
                            </a:rPr>
                            <m:t>𝑇𝑜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US" i="1" dirty="0">
                              <a:latin typeface="Cambria Math"/>
                            </a:rPr>
                            <m:t>𝑃𝑟𝑒𝑣𝑒𝑛𝑡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US" i="1" dirty="0">
                              <a:latin typeface="Cambria Math"/>
                            </a:rPr>
                            <m:t>𝐸𝑟𝑟𝑇𝑟𝑎𝑐𝑒</m:t>
                          </m:r>
                          <m:r>
                            <a:rPr lang="en-US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∧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3990975"/>
                <a:ext cx="5257800" cy="390748"/>
              </a:xfrm>
              <a:prstGeom prst="rect">
                <a:avLst/>
              </a:prstGeom>
              <a:blipFill rotWithShape="1"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748954" y="4648200"/>
                <a:ext cx="793784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𝑃𝑟𝑒𝑣𝑒𝑛𝑡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US" i="1" dirty="0">
                              <a:latin typeface="Cambria Math"/>
                            </a:rPr>
                            <m:t>𝐸𝑟𝑟𝑇𝑟𝑎𝑐𝑒</m:t>
                          </m:r>
                          <m:r>
                            <a:rPr lang="en-US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𝑂𝑝</m:t>
                          </m:r>
                          <m:r>
                            <a:rPr lang="en-US" i="1" dirty="0">
                              <a:latin typeface="Cambria Math"/>
                            </a:rPr>
                            <m:t>1−</m:t>
                          </m:r>
                          <m:r>
                            <a:rPr lang="en-US" i="1" dirty="0">
                              <a:latin typeface="Cambria Math"/>
                            </a:rPr>
                            <m:t>𝑇𝑜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US" i="1" dirty="0">
                              <a:latin typeface="Cambria Math"/>
                            </a:rPr>
                            <m:t>𝑃𝑟𝑒𝑣𝑒𝑛𝑡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US" i="1" dirty="0">
                              <a:latin typeface="Cambria Math"/>
                            </a:rPr>
                            <m:t>𝐸𝑟𝑟𝑇𝑟𝑎𝑐𝑒</m:t>
                          </m:r>
                          <m:r>
                            <a:rPr lang="en-US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∨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𝑂𝑝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US" i="1" dirty="0">
                              <a:latin typeface="Cambria Math"/>
                            </a:rPr>
                            <m:t>𝑇𝑜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US" i="1" dirty="0">
                              <a:latin typeface="Cambria Math"/>
                            </a:rPr>
                            <m:t>𝑃𝑟𝑒𝑣𝑒𝑛𝑡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US" i="1" dirty="0">
                              <a:latin typeface="Cambria Math"/>
                            </a:rPr>
                            <m:t>𝐸𝑟𝑟𝑇𝑟𝑎𝑐𝑒</m:t>
                          </m:r>
                          <m:r>
                            <a:rPr lang="en-US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∨</m:t>
                      </m:r>
                      <m:r>
                        <a:rPr lang="en-US" b="0" i="1" dirty="0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54" y="4648200"/>
                <a:ext cx="7937846" cy="390748"/>
              </a:xfrm>
              <a:prstGeom prst="rect">
                <a:avLst/>
              </a:prstGeom>
              <a:blipFill rotWithShape="1"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542925" y="5410200"/>
                <a:ext cx="777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𝜑</m:t>
                      </m:r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𝑃𝑟𝑒𝑣𝑒𝑛𝑡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US" i="1" dirty="0">
                              <a:latin typeface="Cambria Math"/>
                            </a:rPr>
                            <m:t>𝐸𝑟𝑟𝑇𝑟𝑎𝑐𝑒</m:t>
                          </m:r>
                          <m:r>
                            <a:rPr lang="en-US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∧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𝑃𝑟𝑒𝑣𝑒𝑛𝑡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US" i="1" dirty="0">
                              <a:latin typeface="Cambria Math"/>
                            </a:rPr>
                            <m:t>𝐸𝑟𝑟𝑇𝑟𝑎𝑐𝑒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∧…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5" y="5410200"/>
                <a:ext cx="777240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672649" y="3990975"/>
                <a:ext cx="3745577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𝑂𝑝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US" i="1" dirty="0">
                              <a:latin typeface="Cambria Math"/>
                            </a:rPr>
                            <m:t>𝑇𝑜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US" i="1" dirty="0">
                              <a:latin typeface="Cambria Math"/>
                            </a:rPr>
                            <m:t>𝑃𝑟𝑒𝑣𝑒𝑛𝑡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US" i="1" dirty="0">
                              <a:latin typeface="Cambria Math"/>
                            </a:rPr>
                            <m:t>𝐸𝑟𝑟𝑇𝑟𝑎𝑐𝑒</m:t>
                          </m:r>
                          <m:r>
                            <a:rPr lang="en-US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∧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649" y="3990975"/>
                <a:ext cx="3745577" cy="390748"/>
              </a:xfrm>
              <a:prstGeom prst="rect">
                <a:avLst/>
              </a:prstGeom>
              <a:blipFill rotWithShape="1">
                <a:blip r:embed="rId10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itle 1"/>
              <p:cNvSpPr txBox="1">
                <a:spLocks/>
              </p:cNvSpPr>
              <p:nvPr/>
            </p:nvSpPr>
            <p:spPr>
              <a:xfrm>
                <a:off x="457200" y="274638"/>
                <a:ext cx="8229600" cy="1143000"/>
              </a:xfrm>
              <a:prstGeom prst="rect">
                <a:avLst/>
              </a:prstGeom>
            </p:spPr>
            <p:txBody>
              <a:bodyPr/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Step 4: construct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4638"/>
                <a:ext cx="8229600" cy="1143000"/>
              </a:xfrm>
              <a:prstGeom prst="rect">
                <a:avLst/>
              </a:prstGeom>
              <a:blipFill rotWithShape="1">
                <a:blip r:embed="rId14"/>
                <a:stretch>
                  <a:fillRect t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914400" y="2514600"/>
            <a:ext cx="2060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REL -- </a:t>
            </a:r>
            <a:r>
              <a:rPr lang="en-US" b="1" dirty="0" smtClean="0"/>
              <a:t>store </a:t>
            </a:r>
            <a:r>
              <a:rPr lang="en-US" b="1" dirty="0" smtClean="0"/>
              <a:t>flag0, 1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72291" y="1981200"/>
            <a:ext cx="1839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ACQ </a:t>
            </a:r>
            <a:r>
              <a:rPr lang="en-US" b="1" dirty="0"/>
              <a:t>-- </a:t>
            </a:r>
            <a:r>
              <a:rPr lang="en-US" b="1" dirty="0" smtClean="0"/>
              <a:t>load </a:t>
            </a:r>
            <a:r>
              <a:rPr lang="en-US" b="1" dirty="0"/>
              <a:t>flag1</a:t>
            </a:r>
            <a:r>
              <a:rPr lang="en-US" dirty="0"/>
              <a:t>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67400" y="2438400"/>
            <a:ext cx="2007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REL </a:t>
            </a:r>
            <a:r>
              <a:rPr lang="en-US" b="1" dirty="0"/>
              <a:t>-- </a:t>
            </a:r>
            <a:r>
              <a:rPr lang="en-US" b="1" dirty="0" smtClean="0"/>
              <a:t>store </a:t>
            </a:r>
            <a:r>
              <a:rPr lang="en-US" b="1" dirty="0" smtClean="0"/>
              <a:t>flag1, 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015827" y="1905000"/>
            <a:ext cx="1786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ACQ </a:t>
            </a:r>
            <a:r>
              <a:rPr lang="en-US" b="1" dirty="0"/>
              <a:t>-- </a:t>
            </a:r>
            <a:r>
              <a:rPr lang="en-US" b="1" dirty="0" smtClean="0"/>
              <a:t>load </a:t>
            </a:r>
            <a:r>
              <a:rPr lang="en-US" b="1" dirty="0"/>
              <a:t>flag0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0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02F03FA-D790-4EDD-B551-7913F2E849DE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2490786"/>
            <a:ext cx="1828800" cy="109061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SynSynCpp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2085975"/>
            <a:ext cx="160020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3352800"/>
            <a:ext cx="160020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3"/>
            <a:endCxn id="15" idx="1"/>
          </p:cNvCxnSpPr>
          <p:nvPr/>
        </p:nvCxnSpPr>
        <p:spPr>
          <a:xfrm flipV="1">
            <a:off x="5715000" y="2314575"/>
            <a:ext cx="838200" cy="721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 flipV="1">
            <a:off x="2667000" y="3150394"/>
            <a:ext cx="1143000" cy="431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553200" y="2085975"/>
            <a:ext cx="106680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Verified</a:t>
            </a:r>
            <a:endParaRPr lang="en-US" sz="2000" dirty="0"/>
          </a:p>
        </p:txBody>
      </p:sp>
      <p:cxnSp>
        <p:nvCxnSpPr>
          <p:cNvPr id="21" name="Straight Arrow Connector 20"/>
          <p:cNvCxnSpPr>
            <a:stCxn id="6" idx="3"/>
          </p:cNvCxnSpPr>
          <p:nvPr/>
        </p:nvCxnSpPr>
        <p:spPr>
          <a:xfrm>
            <a:off x="2667000" y="2314575"/>
            <a:ext cx="1143000" cy="467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</p:cNvCxnSpPr>
          <p:nvPr/>
        </p:nvCxnSpPr>
        <p:spPr>
          <a:xfrm>
            <a:off x="5715000" y="3036093"/>
            <a:ext cx="838200" cy="545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09599" y="5486400"/>
                <a:ext cx="2954655" cy="929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</a:p>
              <a:p>
                <a:r>
                  <a:rPr lang="en-US" dirty="0" smtClean="0"/>
                  <a:t>Assuming: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sym typeface="Math B"/>
                      </a:rPr>
                      <m:t></m:t>
                    </m:r>
                    <m:r>
                      <a:rPr lang="en-US" b="0" i="1" smtClean="0">
                        <a:latin typeface="Cambria Math"/>
                        <a:sym typeface="Math B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sym typeface="Math B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sym typeface="Math B"/>
                          </a:rPr>
                          <m:t>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sym typeface="Math B"/>
                          </a:rPr>
                          <m:t>𝑆𝐶</m:t>
                        </m:r>
                      </m:sub>
                    </m:sSub>
                    <m:r>
                      <a:rPr lang="en-US" b="0" i="1" smtClean="0">
                        <a:latin typeface="Cambria Math"/>
                        <a:sym typeface="Math B"/>
                      </a:rPr>
                      <m:t>⊨</m:t>
                    </m:r>
                    <m:r>
                      <a:rPr lang="en-US" b="0" i="1" smtClean="0">
                        <a:latin typeface="Cambria Math"/>
                        <a:sym typeface="Math B"/>
                      </a:rPr>
                      <m:t>𝑆𝑝𝑒𝑐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Asking:	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sym typeface="Math B"/>
                      </a:rPr>
                      <m:t></m:t>
                    </m:r>
                    <m:r>
                      <a:rPr lang="en-US" i="1">
                        <a:latin typeface="Cambria Math"/>
                        <a:sym typeface="Math B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/>
                            <a:sym typeface="Math B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sym typeface="Math B"/>
                          </a:rPr>
                          <m:t></m:t>
                        </m:r>
                      </m:e>
                      <m:sub>
                        <m:r>
                          <a:rPr lang="en-US" i="1">
                            <a:latin typeface="Cambria Math"/>
                            <a:sym typeface="Math B"/>
                          </a:rPr>
                          <m:t>𝐶</m:t>
                        </m:r>
                        <m:r>
                          <a:rPr lang="en-US" b="0" i="1" smtClean="0">
                            <a:latin typeface="Cambria Math"/>
                            <a:sym typeface="Math B"/>
                          </a:rPr>
                          <m:t>++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/>
                            <a:sym typeface="Math B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sym typeface="Math B"/>
                          </a:rPr>
                          <m:t>⊨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sym typeface="Math B"/>
                          </a:rPr>
                          <m:t>?</m:t>
                        </m:r>
                      </m:sup>
                    </m:sSup>
                    <m:r>
                      <a:rPr lang="en-US" i="1">
                        <a:latin typeface="Cambria Math"/>
                        <a:sym typeface="Math B"/>
                      </a:rPr>
                      <m:t>𝑆</m:t>
                    </m:r>
                    <m:r>
                      <a:rPr lang="en-US" b="0" i="1" smtClean="0">
                        <a:latin typeface="Cambria Math"/>
                        <a:sym typeface="Math B"/>
                      </a:rPr>
                      <m:t>𝑝𝑒𝑐</m:t>
                    </m:r>
                  </m:oMath>
                </a14:m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5486400"/>
                <a:ext cx="2954655" cy="929550"/>
              </a:xfrm>
              <a:prstGeom prst="rect">
                <a:avLst/>
              </a:prstGeom>
              <a:blipFill rotWithShape="1">
                <a:blip r:embed="rId3"/>
                <a:stretch>
                  <a:fillRect l="-1649" t="-3289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6607969" y="3365897"/>
                <a:ext cx="2024062" cy="1388268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mbria Math"/>
                          <a:sym typeface="Math B"/>
                        </a:rPr>
                        <m:t>{</m:t>
                      </m:r>
                      <m:sSubSup>
                        <m:sSubSupPr>
                          <m:ctrlPr>
                            <a:rPr lang="en-US" sz="2000" b="1" i="1" dirty="0" smtClean="0">
                              <a:ln w="1905"/>
                              <a:gradFill>
                                <a:gsLst>
                                  <a:gs pos="0">
                                    <a:schemeClr val="accent6">
                                      <a:shade val="20000"/>
                                      <a:satMod val="200000"/>
                                    </a:schemeClr>
                                  </a:gs>
                                  <a:gs pos="78000">
                                    <a:schemeClr val="accent6">
                                      <a:tint val="90000"/>
                                      <a:shade val="89000"/>
                                      <a:satMod val="220000"/>
                                    </a:schemeClr>
                                  </a:gs>
                                  <a:gs pos="100000">
                                    <a:schemeClr val="accent6">
                                      <a:tint val="12000"/>
                                      <a:satMod val="255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innerShdw blurRad="69850" dist="43180" dir="5400000">
                                  <a:srgbClr val="000000">
                                    <a:alpha val="65000"/>
                                  </a:srgbClr>
                                </a:innerShdw>
                              </a:effectLst>
                              <a:latin typeface="Cambria Math"/>
                              <a:sym typeface="Math B"/>
                            </a:rPr>
                          </m:ctrlPr>
                        </m:sSubSupPr>
                        <m:e>
                          <m:r>
                            <a:rPr lang="en-US" sz="2000" b="1" i="1" dirty="0">
                              <a:ln w="1905"/>
                              <a:gradFill>
                                <a:gsLst>
                                  <a:gs pos="0">
                                    <a:schemeClr val="accent6">
                                      <a:shade val="20000"/>
                                      <a:satMod val="200000"/>
                                    </a:schemeClr>
                                  </a:gs>
                                  <a:gs pos="78000">
                                    <a:schemeClr val="accent6">
                                      <a:tint val="90000"/>
                                      <a:shade val="89000"/>
                                      <a:satMod val="220000"/>
                                    </a:schemeClr>
                                  </a:gs>
                                  <a:gs pos="100000">
                                    <a:schemeClr val="accent6">
                                      <a:tint val="12000"/>
                                      <a:satMod val="255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innerShdw blurRad="69850" dist="43180" dir="5400000">
                                  <a:srgbClr val="000000">
                                    <a:alpha val="65000"/>
                                  </a:srgbClr>
                                </a:innerShdw>
                              </a:effectLst>
                              <a:latin typeface="Cambria Math"/>
                              <a:sym typeface="Math B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dirty="0" smtClean="0">
                              <a:ln w="1905"/>
                              <a:gradFill>
                                <a:gsLst>
                                  <a:gs pos="0">
                                    <a:schemeClr val="accent6">
                                      <a:shade val="20000"/>
                                      <a:satMod val="200000"/>
                                    </a:schemeClr>
                                  </a:gs>
                                  <a:gs pos="78000">
                                    <a:schemeClr val="accent6">
                                      <a:tint val="90000"/>
                                      <a:shade val="89000"/>
                                      <a:satMod val="220000"/>
                                    </a:schemeClr>
                                  </a:gs>
                                  <a:gs pos="100000">
                                    <a:schemeClr val="accent6">
                                      <a:tint val="12000"/>
                                      <a:satMod val="255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innerShdw blurRad="69850" dist="43180" dir="5400000">
                                  <a:srgbClr val="000000">
                                    <a:alpha val="65000"/>
                                  </a:srgbClr>
                                </a:innerShdw>
                              </a:effectLst>
                              <a:latin typeface="Cambria Math"/>
                              <a:sym typeface="Math B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dirty="0">
                              <a:ln w="1905"/>
                              <a:gradFill>
                                <a:gsLst>
                                  <a:gs pos="0">
                                    <a:schemeClr val="accent6">
                                      <a:shade val="20000"/>
                                      <a:satMod val="200000"/>
                                    </a:schemeClr>
                                  </a:gs>
                                  <a:gs pos="78000">
                                    <a:schemeClr val="accent6">
                                      <a:tint val="90000"/>
                                      <a:shade val="89000"/>
                                      <a:satMod val="220000"/>
                                    </a:schemeClr>
                                  </a:gs>
                                  <a:gs pos="100000">
                                    <a:schemeClr val="accent6">
                                      <a:tint val="12000"/>
                                      <a:satMod val="255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innerShdw blurRad="69850" dist="43180" dir="5400000">
                                  <a:srgbClr val="000000">
                                    <a:alpha val="65000"/>
                                  </a:srgbClr>
                                </a:innerShdw>
                              </a:effectLst>
                              <a:latin typeface="Cambria Math"/>
                              <a:sym typeface="Math B"/>
                            </a:rPr>
                            <m:t>′</m:t>
                          </m:r>
                        </m:sup>
                      </m:sSubSup>
                      <m:r>
                        <a:rPr lang="en-US" sz="2000" b="1" i="1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mbria Math"/>
                          <a:sym typeface="Math B"/>
                        </a:rPr>
                        <m:t>,</m:t>
                      </m:r>
                      <m:sSubSup>
                        <m:sSubSupPr>
                          <m:ctrlPr>
                            <a:rPr lang="en-US" sz="2000" b="1" i="1" dirty="0" smtClean="0">
                              <a:ln w="1905"/>
                              <a:gradFill>
                                <a:gsLst>
                                  <a:gs pos="0">
                                    <a:schemeClr val="accent6">
                                      <a:shade val="20000"/>
                                      <a:satMod val="200000"/>
                                    </a:schemeClr>
                                  </a:gs>
                                  <a:gs pos="78000">
                                    <a:schemeClr val="accent6">
                                      <a:tint val="90000"/>
                                      <a:shade val="89000"/>
                                      <a:satMod val="220000"/>
                                    </a:schemeClr>
                                  </a:gs>
                                  <a:gs pos="100000">
                                    <a:schemeClr val="accent6">
                                      <a:tint val="12000"/>
                                      <a:satMod val="255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innerShdw blurRad="69850" dist="43180" dir="5400000">
                                  <a:srgbClr val="000000">
                                    <a:alpha val="65000"/>
                                  </a:srgbClr>
                                </a:innerShdw>
                              </a:effectLst>
                              <a:latin typeface="Cambria Math"/>
                              <a:sym typeface="Math B"/>
                            </a:rPr>
                          </m:ctrlPr>
                        </m:sSubSupPr>
                        <m:e>
                          <m:r>
                            <a:rPr lang="en-US" sz="2000" b="1" i="1" dirty="0">
                              <a:ln w="1905"/>
                              <a:gradFill>
                                <a:gsLst>
                                  <a:gs pos="0">
                                    <a:schemeClr val="accent6">
                                      <a:shade val="20000"/>
                                      <a:satMod val="200000"/>
                                    </a:schemeClr>
                                  </a:gs>
                                  <a:gs pos="78000">
                                    <a:schemeClr val="accent6">
                                      <a:tint val="90000"/>
                                      <a:shade val="89000"/>
                                      <a:satMod val="220000"/>
                                    </a:schemeClr>
                                  </a:gs>
                                  <a:gs pos="100000">
                                    <a:schemeClr val="accent6">
                                      <a:tint val="12000"/>
                                      <a:satMod val="255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innerShdw blurRad="69850" dist="43180" dir="5400000">
                                  <a:srgbClr val="000000">
                                    <a:alpha val="65000"/>
                                  </a:srgbClr>
                                </a:innerShdw>
                              </a:effectLst>
                              <a:latin typeface="Cambria Math"/>
                              <a:sym typeface="Math B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dirty="0" smtClean="0">
                              <a:ln w="1905"/>
                              <a:gradFill>
                                <a:gsLst>
                                  <a:gs pos="0">
                                    <a:schemeClr val="accent6">
                                      <a:shade val="20000"/>
                                      <a:satMod val="200000"/>
                                    </a:schemeClr>
                                  </a:gs>
                                  <a:gs pos="78000">
                                    <a:schemeClr val="accent6">
                                      <a:tint val="90000"/>
                                      <a:shade val="89000"/>
                                      <a:satMod val="220000"/>
                                    </a:schemeClr>
                                  </a:gs>
                                  <a:gs pos="100000">
                                    <a:schemeClr val="accent6">
                                      <a:tint val="12000"/>
                                      <a:satMod val="255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innerShdw blurRad="69850" dist="43180" dir="5400000">
                                  <a:srgbClr val="000000">
                                    <a:alpha val="65000"/>
                                  </a:srgbClr>
                                </a:innerShdw>
                              </a:effectLst>
                              <a:latin typeface="Cambria Math"/>
                              <a:sym typeface="Math B"/>
                            </a:rPr>
                            <m:t>𝟐</m:t>
                          </m:r>
                        </m:sub>
                        <m:sup>
                          <m:r>
                            <a:rPr lang="en-US" sz="2000" b="1" i="1" dirty="0">
                              <a:ln w="1905"/>
                              <a:gradFill>
                                <a:gsLst>
                                  <a:gs pos="0">
                                    <a:schemeClr val="accent6">
                                      <a:shade val="20000"/>
                                      <a:satMod val="200000"/>
                                    </a:schemeClr>
                                  </a:gs>
                                  <a:gs pos="78000">
                                    <a:schemeClr val="accent6">
                                      <a:tint val="90000"/>
                                      <a:shade val="89000"/>
                                      <a:satMod val="220000"/>
                                    </a:schemeClr>
                                  </a:gs>
                                  <a:gs pos="100000">
                                    <a:schemeClr val="accent6">
                                      <a:tint val="12000"/>
                                      <a:satMod val="255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innerShdw blurRad="69850" dist="43180" dir="5400000">
                                  <a:srgbClr val="000000">
                                    <a:alpha val="65000"/>
                                  </a:srgbClr>
                                </a:innerShdw>
                              </a:effectLst>
                              <a:latin typeface="Cambria Math"/>
                              <a:sym typeface="Math B"/>
                            </a:rPr>
                            <m:t>′</m:t>
                          </m:r>
                        </m:sup>
                      </m:sSubSup>
                      <m:r>
                        <a:rPr lang="en-US" sz="2000" b="1" i="1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mbria Math"/>
                          <a:sym typeface="Math B"/>
                        </a:rPr>
                        <m:t>,</m:t>
                      </m:r>
                      <m:sSubSup>
                        <m:sSubSupPr>
                          <m:ctrlPr>
                            <a:rPr lang="en-US" sz="2000" b="1" i="1" dirty="0" smtClean="0">
                              <a:ln w="1905"/>
                              <a:gradFill>
                                <a:gsLst>
                                  <a:gs pos="0">
                                    <a:schemeClr val="accent6">
                                      <a:shade val="20000"/>
                                      <a:satMod val="200000"/>
                                    </a:schemeClr>
                                  </a:gs>
                                  <a:gs pos="78000">
                                    <a:schemeClr val="accent6">
                                      <a:tint val="90000"/>
                                      <a:shade val="89000"/>
                                      <a:satMod val="220000"/>
                                    </a:schemeClr>
                                  </a:gs>
                                  <a:gs pos="100000">
                                    <a:schemeClr val="accent6">
                                      <a:tint val="12000"/>
                                      <a:satMod val="255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innerShdw blurRad="69850" dist="43180" dir="5400000">
                                  <a:srgbClr val="000000">
                                    <a:alpha val="65000"/>
                                  </a:srgbClr>
                                </a:innerShdw>
                              </a:effectLst>
                              <a:latin typeface="Cambria Math"/>
                              <a:sym typeface="Math B"/>
                            </a:rPr>
                          </m:ctrlPr>
                        </m:sSubSupPr>
                        <m:e>
                          <m:r>
                            <a:rPr lang="en-US" sz="2000" b="1" i="1" dirty="0">
                              <a:ln w="1905"/>
                              <a:gradFill>
                                <a:gsLst>
                                  <a:gs pos="0">
                                    <a:schemeClr val="accent6">
                                      <a:shade val="20000"/>
                                      <a:satMod val="200000"/>
                                    </a:schemeClr>
                                  </a:gs>
                                  <a:gs pos="78000">
                                    <a:schemeClr val="accent6">
                                      <a:tint val="90000"/>
                                      <a:shade val="89000"/>
                                      <a:satMod val="220000"/>
                                    </a:schemeClr>
                                  </a:gs>
                                  <a:gs pos="100000">
                                    <a:schemeClr val="accent6">
                                      <a:tint val="12000"/>
                                      <a:satMod val="255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innerShdw blurRad="69850" dist="43180" dir="5400000">
                                  <a:srgbClr val="000000">
                                    <a:alpha val="65000"/>
                                  </a:srgbClr>
                                </a:innerShdw>
                              </a:effectLst>
                              <a:latin typeface="Cambria Math"/>
                              <a:sym typeface="Math B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dirty="0" smtClean="0">
                              <a:ln w="1905"/>
                              <a:gradFill>
                                <a:gsLst>
                                  <a:gs pos="0">
                                    <a:schemeClr val="accent6">
                                      <a:shade val="20000"/>
                                      <a:satMod val="200000"/>
                                    </a:schemeClr>
                                  </a:gs>
                                  <a:gs pos="78000">
                                    <a:schemeClr val="accent6">
                                      <a:tint val="90000"/>
                                      <a:shade val="89000"/>
                                      <a:satMod val="220000"/>
                                    </a:schemeClr>
                                  </a:gs>
                                  <a:gs pos="100000">
                                    <a:schemeClr val="accent6">
                                      <a:tint val="12000"/>
                                      <a:satMod val="255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innerShdw blurRad="69850" dist="43180" dir="5400000">
                                  <a:srgbClr val="000000">
                                    <a:alpha val="65000"/>
                                  </a:srgbClr>
                                </a:innerShdw>
                              </a:effectLst>
                              <a:latin typeface="Cambria Math"/>
                              <a:sym typeface="Math B"/>
                            </a:rPr>
                            <m:t>𝟑</m:t>
                          </m:r>
                        </m:sub>
                        <m:sup>
                          <m:r>
                            <a:rPr lang="en-US" sz="2000" b="1" i="1" dirty="0">
                              <a:ln w="1905"/>
                              <a:gradFill>
                                <a:gsLst>
                                  <a:gs pos="0">
                                    <a:schemeClr val="accent6">
                                      <a:shade val="20000"/>
                                      <a:satMod val="200000"/>
                                    </a:schemeClr>
                                  </a:gs>
                                  <a:gs pos="78000">
                                    <a:schemeClr val="accent6">
                                      <a:tint val="90000"/>
                                      <a:shade val="89000"/>
                                      <a:satMod val="220000"/>
                                    </a:schemeClr>
                                  </a:gs>
                                  <a:gs pos="100000">
                                    <a:schemeClr val="accent6">
                                      <a:tint val="12000"/>
                                      <a:satMod val="255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innerShdw blurRad="69850" dist="43180" dir="5400000">
                                  <a:srgbClr val="000000">
                                    <a:alpha val="65000"/>
                                  </a:srgbClr>
                                </a:innerShdw>
                              </a:effectLst>
                              <a:latin typeface="Cambria Math"/>
                              <a:sym typeface="Math B"/>
                            </a:rPr>
                            <m:t>′</m:t>
                          </m:r>
                        </m:sup>
                      </m:sSubSup>
                      <m:r>
                        <a:rPr lang="en-US" sz="2000" b="1" i="1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mbria Math"/>
                          <a:sym typeface="Math B"/>
                        </a:rPr>
                        <m:t>,…</m:t>
                      </m:r>
                    </m:oMath>
                  </m:oMathPara>
                </a14:m>
                <a:r>
                  <a:rPr lang="en-US" sz="2000" b="1" i="1" dirty="0" smtClean="0">
                    <a:ln w="1905"/>
                    <a:gradFill>
                      <a:gsLst>
                        <a:gs pos="0">
                          <a:schemeClr val="accent6">
                            <a:shade val="20000"/>
                            <a:satMod val="200000"/>
                          </a:schemeClr>
                        </a:gs>
                        <a:gs pos="78000">
                          <a:schemeClr val="accent6">
                            <a:tint val="90000"/>
                            <a:shade val="89000"/>
                            <a:satMod val="220000"/>
                          </a:schemeClr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ambria Math"/>
                    <a:sym typeface="Math B"/>
                  </a:rPr>
                  <a:t/>
                </a:r>
                <a:br>
                  <a:rPr lang="en-US" sz="2000" b="1" i="1" dirty="0" smtClean="0">
                    <a:ln w="1905"/>
                    <a:gradFill>
                      <a:gsLst>
                        <a:gs pos="0">
                          <a:schemeClr val="accent6">
                            <a:shade val="20000"/>
                            <a:satMod val="200000"/>
                          </a:schemeClr>
                        </a:gs>
                        <a:gs pos="78000">
                          <a:schemeClr val="accent6">
                            <a:tint val="90000"/>
                            <a:shade val="89000"/>
                            <a:satMod val="220000"/>
                          </a:schemeClr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ambria Math"/>
                    <a:sym typeface="Math B"/>
                  </a:rPr>
                </a:br>
                <a:r>
                  <a:rPr lang="en-US" sz="2000" b="1" i="1" dirty="0" smtClean="0">
                    <a:ln w="1905"/>
                    <a:gradFill>
                      <a:gsLst>
                        <a:gs pos="0">
                          <a:schemeClr val="accent6">
                            <a:shade val="20000"/>
                            <a:satMod val="200000"/>
                          </a:schemeClr>
                        </a:gs>
                        <a:gs pos="78000">
                          <a:schemeClr val="accent6">
                            <a:tint val="90000"/>
                            <a:shade val="89000"/>
                            <a:satMod val="220000"/>
                          </a:schemeClr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ambria Math"/>
                    <a:sym typeface="Math B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mbria Math"/>
                        <a:sym typeface="Math B"/>
                      </a:rPr>
                      <m:t>∣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ln w="1905"/>
                            <a:gradFill>
                              <a:gsLst>
                                <a:gs pos="0">
                                  <a:schemeClr val="accent6">
                                    <a:shade val="20000"/>
                                    <a:satMod val="200000"/>
                                  </a:schemeClr>
                                </a:gs>
                                <a:gs pos="78000">
                                  <a:schemeClr val="accent6">
                                    <a:tint val="90000"/>
                                    <a:shade val="89000"/>
                                    <a:satMod val="220000"/>
                                  </a:schemeClr>
                                </a:gs>
                                <a:gs pos="100000">
                                  <a:schemeClr val="accent6">
                                    <a:tint val="12000"/>
                                    <a:satMod val="255000"/>
                                  </a:schemeClr>
                                </a:gs>
                              </a:gsLst>
                              <a:lin ang="5400000"/>
                            </a:gradFill>
                            <a:effectLst>
                              <a:innerShdw blurRad="69850" dist="43180" dir="5400000">
                                <a:srgbClr val="000000">
                                  <a:alpha val="65000"/>
                                </a:srgbClr>
                              </a:innerShdw>
                            </a:effectLst>
                            <a:latin typeface="Cambria Math"/>
                            <a:sym typeface="Math B"/>
                          </a:rPr>
                          <m:t></m:t>
                        </m:r>
                        <m:sSubSup>
                          <m:sSubSupPr>
                            <m:ctrlPr>
                              <a:rPr lang="en-US" sz="2000" b="1" i="1" dirty="0" smtClean="0">
                                <a:ln w="1905"/>
                                <a:gradFill>
                                  <a:gsLst>
                                    <a:gs pos="0">
                                      <a:schemeClr val="accent6">
                                        <a:shade val="20000"/>
                                        <a:satMod val="200000"/>
                                      </a:schemeClr>
                                    </a:gs>
                                    <a:gs pos="78000">
                                      <a:schemeClr val="accent6">
                                        <a:tint val="90000"/>
                                        <a:shade val="89000"/>
                                        <a:satMod val="220000"/>
                                      </a:schemeClr>
                                    </a:gs>
                                    <a:gs pos="100000">
                                      <a:schemeClr val="accent6">
                                        <a:tint val="12000"/>
                                        <a:satMod val="255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effectLst>
                                  <a:innerShdw blurRad="69850" dist="43180" dir="5400000">
                                    <a:srgbClr val="000000">
                                      <a:alpha val="65000"/>
                                    </a:srgbClr>
                                  </a:innerShdw>
                                </a:effectLst>
                                <a:latin typeface="Cambria Math"/>
                                <a:sym typeface="Math B"/>
                              </a:rPr>
                            </m:ctrlPr>
                          </m:sSubSupPr>
                          <m:e>
                            <m:r>
                              <a:rPr lang="en-US" sz="2000" b="1" i="1" dirty="0">
                                <a:ln w="1905"/>
                                <a:gradFill>
                                  <a:gsLst>
                                    <a:gs pos="0">
                                      <a:schemeClr val="accent6">
                                        <a:shade val="20000"/>
                                        <a:satMod val="200000"/>
                                      </a:schemeClr>
                                    </a:gs>
                                    <a:gs pos="78000">
                                      <a:schemeClr val="accent6">
                                        <a:tint val="90000"/>
                                        <a:shade val="89000"/>
                                        <a:satMod val="220000"/>
                                      </a:schemeClr>
                                    </a:gs>
                                    <a:gs pos="100000">
                                      <a:schemeClr val="accent6">
                                        <a:tint val="12000"/>
                                        <a:satMod val="255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effectLst>
                                  <a:innerShdw blurRad="69850" dist="43180" dir="5400000">
                                    <a:srgbClr val="000000">
                                      <a:alpha val="65000"/>
                                    </a:srgbClr>
                                  </a:innerShdw>
                                </a:effectLst>
                                <a:latin typeface="Cambria Math"/>
                                <a:sym typeface="Math B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000" b="1" i="1" dirty="0" smtClean="0">
                                <a:ln w="1905"/>
                                <a:gradFill>
                                  <a:gsLst>
                                    <a:gs pos="0">
                                      <a:schemeClr val="accent6">
                                        <a:shade val="20000"/>
                                        <a:satMod val="200000"/>
                                      </a:schemeClr>
                                    </a:gs>
                                    <a:gs pos="78000">
                                      <a:schemeClr val="accent6">
                                        <a:tint val="90000"/>
                                        <a:shade val="89000"/>
                                        <a:satMod val="220000"/>
                                      </a:schemeClr>
                                    </a:gs>
                                    <a:gs pos="100000">
                                      <a:schemeClr val="accent6">
                                        <a:tint val="12000"/>
                                        <a:satMod val="255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effectLst>
                                  <a:innerShdw blurRad="69850" dist="43180" dir="5400000">
                                    <a:srgbClr val="000000">
                                      <a:alpha val="65000"/>
                                    </a:srgbClr>
                                  </a:innerShdw>
                                </a:effectLst>
                                <a:latin typeface="Cambria Math"/>
                                <a:sym typeface="Math B"/>
                              </a:rPr>
                              <m:t>𝒊</m:t>
                            </m:r>
                          </m:sub>
                          <m:sup>
                            <m:r>
                              <a:rPr lang="en-US" sz="2000" b="1" i="1" dirty="0">
                                <a:ln w="1905"/>
                                <a:gradFill>
                                  <a:gsLst>
                                    <a:gs pos="0">
                                      <a:schemeClr val="accent6">
                                        <a:shade val="20000"/>
                                        <a:satMod val="200000"/>
                                      </a:schemeClr>
                                    </a:gs>
                                    <a:gs pos="78000">
                                      <a:schemeClr val="accent6">
                                        <a:tint val="90000"/>
                                        <a:shade val="89000"/>
                                        <a:satMod val="220000"/>
                                      </a:schemeClr>
                                    </a:gs>
                                    <a:gs pos="100000">
                                      <a:schemeClr val="accent6">
                                        <a:tint val="12000"/>
                                        <a:satMod val="255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effectLst>
                                  <a:innerShdw blurRad="69850" dist="43180" dir="5400000">
                                    <a:srgbClr val="000000">
                                      <a:alpha val="65000"/>
                                    </a:srgbClr>
                                  </a:innerShdw>
                                </a:effectLst>
                                <a:latin typeface="Cambria Math"/>
                                <a:sym typeface="Math B"/>
                              </a:rPr>
                              <m:t>′</m:t>
                            </m:r>
                          </m:sup>
                        </m:sSubSup>
                        <m:r>
                          <a:rPr lang="en-US" sz="2000" b="1" i="1" dirty="0">
                            <a:ln w="1905"/>
                            <a:gradFill>
                              <a:gsLst>
                                <a:gs pos="0">
                                  <a:schemeClr val="accent6">
                                    <a:shade val="20000"/>
                                    <a:satMod val="200000"/>
                                  </a:schemeClr>
                                </a:gs>
                                <a:gs pos="78000">
                                  <a:schemeClr val="accent6">
                                    <a:tint val="90000"/>
                                    <a:shade val="89000"/>
                                    <a:satMod val="220000"/>
                                  </a:schemeClr>
                                </a:gs>
                                <a:gs pos="100000">
                                  <a:schemeClr val="accent6">
                                    <a:tint val="12000"/>
                                    <a:satMod val="255000"/>
                                  </a:schemeClr>
                                </a:gs>
                              </a:gsLst>
                              <a:lin ang="5400000"/>
                            </a:gradFill>
                            <a:effectLst>
                              <a:innerShdw blurRad="69850" dist="43180" dir="5400000">
                                <a:srgbClr val="000000">
                                  <a:alpha val="65000"/>
                                </a:srgbClr>
                              </a:innerShdw>
                            </a:effectLst>
                            <a:latin typeface="Cambria Math"/>
                            <a:sym typeface="Math B"/>
                          </a:rPr>
                          <m:t>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b="1" dirty="0" smtClean="0">
                            <a:ln w="1905"/>
                            <a:gradFill>
                              <a:gsLst>
                                <a:gs pos="0">
                                  <a:schemeClr val="accent6">
                                    <a:shade val="20000"/>
                                    <a:satMod val="200000"/>
                                  </a:schemeClr>
                                </a:gs>
                                <a:gs pos="78000">
                                  <a:schemeClr val="accent6">
                                    <a:tint val="90000"/>
                                    <a:shade val="89000"/>
                                    <a:satMod val="220000"/>
                                  </a:schemeClr>
                                </a:gs>
                                <a:gs pos="100000">
                                  <a:schemeClr val="accent6">
                                    <a:tint val="12000"/>
                                    <a:satMod val="255000"/>
                                  </a:schemeClr>
                                </a:gs>
                              </a:gsLst>
                              <a:lin ang="5400000"/>
                            </a:gradFill>
                            <a:effectLst>
                              <a:innerShdw blurRad="69850" dist="43180" dir="5400000">
                                <a:srgbClr val="000000">
                                  <a:alpha val="65000"/>
                                </a:srgbClr>
                              </a:innerShdw>
                            </a:effectLst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000" b="1" dirty="0" smtClean="0">
                            <a:ln w="1905"/>
                            <a:gradFill>
                              <a:gsLst>
                                <a:gs pos="0">
                                  <a:schemeClr val="accent6">
                                    <a:shade val="20000"/>
                                    <a:satMod val="200000"/>
                                  </a:schemeClr>
                                </a:gs>
                                <a:gs pos="78000">
                                  <a:schemeClr val="accent6">
                                    <a:tint val="90000"/>
                                    <a:shade val="89000"/>
                                    <a:satMod val="220000"/>
                                  </a:schemeClr>
                                </a:gs>
                                <a:gs pos="100000">
                                  <a:schemeClr val="accent6">
                                    <a:tint val="12000"/>
                                    <a:satMod val="255000"/>
                                  </a:schemeClr>
                                </a:gs>
                              </a:gsLst>
                              <a:lin ang="5400000"/>
                            </a:gradFill>
                            <a:effectLst>
                              <a:innerShdw blurRad="69850" dist="43180" dir="5400000">
                                <a:srgbClr val="000000">
                                  <a:alpha val="65000"/>
                                </a:srgbClr>
                              </a:innerShdw>
                            </a:effectLst>
                          </a:rPr>
                          <m:t>++</m:t>
                        </m:r>
                      </m:sub>
                    </m:sSub>
                    <m:r>
                      <a:rPr lang="en-US" sz="2000" b="1" i="1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mbria Math"/>
                        <a:sym typeface="Math B"/>
                      </a:rPr>
                      <m:t>⊨</m:t>
                    </m:r>
                    <m:r>
                      <a:rPr lang="en-US" sz="2000" b="1" i="1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mbria Math"/>
                        <a:sym typeface="Math B"/>
                      </a:rPr>
                      <m:t>𝑺</m:t>
                    </m:r>
                  </m:oMath>
                </a14:m>
                <a:endParaRPr lang="en-US" sz="2000" b="1" i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Cambria Math"/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mbria Math"/>
                          <a:sym typeface="Math B"/>
                        </a:rPr>
                        <m:t> 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69" y="3365897"/>
                <a:ext cx="2024062" cy="138826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6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</a:t>
            </a:r>
            <a:r>
              <a:rPr lang="en-US" dirty="0" smtClean="0"/>
              <a:t>5: </a:t>
            </a:r>
            <a:r>
              <a:rPr lang="en-US" dirty="0"/>
              <a:t>Constructing </a:t>
            </a:r>
            <a:r>
              <a:rPr lang="en-US" dirty="0" smtClean="0"/>
              <a:t>Program Solution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03FA-D790-4EDD-B551-7913F2E849DE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848476" y="4495800"/>
                <a:ext cx="1371601" cy="5110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𝑆𝐴𝑇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476" y="4495800"/>
                <a:ext cx="1371601" cy="5110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>
            <a:endCxn id="4" idx="1"/>
          </p:cNvCxnSpPr>
          <p:nvPr/>
        </p:nvCxnSpPr>
        <p:spPr>
          <a:xfrm flipV="1">
            <a:off x="5857877" y="4751339"/>
            <a:ext cx="990599" cy="698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086476" y="472738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𝜑</m:t>
                      </m:r>
                    </m:oMath>
                  </m:oMathPara>
                </a14:m>
                <a:endParaRPr 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476" y="4727381"/>
                <a:ext cx="457200" cy="4572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848475" y="5933184"/>
                <a:ext cx="1371601" cy="5110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𝑖𝑚𝑝𝑙𝑒𝑚𝑒𝑛𝑡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475" y="5933184"/>
                <a:ext cx="1371601" cy="5110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4" idx="2"/>
            <a:endCxn id="7" idx="0"/>
          </p:cNvCxnSpPr>
          <p:nvPr/>
        </p:nvCxnSpPr>
        <p:spPr>
          <a:xfrm flipH="1">
            <a:off x="7534276" y="5006877"/>
            <a:ext cx="1" cy="926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23875" y="4648200"/>
                <a:ext cx="4758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avoidance 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∧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∧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∧…,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∧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7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∧…</m:t>
                        </m:r>
                        <m:r>
                          <a:rPr lang="en-US" b="0" i="1" smtClean="0">
                            <a:latin typeface="Cambria Math"/>
                          </a:rPr>
                          <m:t>,…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75" y="4648200"/>
                <a:ext cx="4758803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152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/>
          <p:cNvSpPr/>
          <p:nvPr/>
        </p:nvSpPr>
        <p:spPr>
          <a:xfrm rot="16200000">
            <a:off x="2638425" y="4190330"/>
            <a:ext cx="114300" cy="1600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16200000">
            <a:off x="4095414" y="4398072"/>
            <a:ext cx="95921" cy="1143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22009" y="508870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52875" y="506985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64242" y="1895341"/>
                <a:ext cx="450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42" y="1895341"/>
                <a:ext cx="45015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64242" y="2444977"/>
                <a:ext cx="450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42" y="2444977"/>
                <a:ext cx="450158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642321" y="1895341"/>
                <a:ext cx="450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321" y="1895341"/>
                <a:ext cx="45015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536522" y="2433034"/>
                <a:ext cx="450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522" y="2433034"/>
                <a:ext cx="45015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914400" y="2514600"/>
            <a:ext cx="2060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REL -- </a:t>
            </a:r>
            <a:r>
              <a:rPr lang="en-US" b="1" dirty="0" smtClean="0"/>
              <a:t>store </a:t>
            </a:r>
            <a:r>
              <a:rPr lang="en-US" b="1" dirty="0" smtClean="0"/>
              <a:t>flag0, 1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72291" y="1981200"/>
            <a:ext cx="1839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ACQ </a:t>
            </a:r>
            <a:r>
              <a:rPr lang="en-US" b="1" dirty="0"/>
              <a:t>-- </a:t>
            </a:r>
            <a:r>
              <a:rPr lang="en-US" b="1" dirty="0" smtClean="0"/>
              <a:t>load </a:t>
            </a:r>
            <a:r>
              <a:rPr lang="en-US" b="1" dirty="0"/>
              <a:t>flag1</a:t>
            </a:r>
            <a:r>
              <a:rPr lang="en-US" dirty="0"/>
              <a:t>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867400" y="2438400"/>
            <a:ext cx="2007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REL </a:t>
            </a:r>
            <a:r>
              <a:rPr lang="en-US" b="1" dirty="0"/>
              <a:t>-- </a:t>
            </a:r>
            <a:r>
              <a:rPr lang="en-US" b="1" dirty="0" smtClean="0"/>
              <a:t>store </a:t>
            </a:r>
            <a:r>
              <a:rPr lang="en-US" b="1" dirty="0" smtClean="0"/>
              <a:t>flag1, 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015827" y="1905000"/>
            <a:ext cx="1786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ACQ </a:t>
            </a:r>
            <a:r>
              <a:rPr lang="en-US" b="1" dirty="0"/>
              <a:t>-- </a:t>
            </a:r>
            <a:r>
              <a:rPr lang="en-US" b="1" dirty="0" smtClean="0"/>
              <a:t>load </a:t>
            </a:r>
            <a:r>
              <a:rPr lang="en-US" b="1" dirty="0"/>
              <a:t>flag0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6772277" y="5274186"/>
                <a:ext cx="1523999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bg1">
                        <a:lumMod val="50000"/>
                      </a:schemeClr>
                    </a:solidFill>
                  </a:rPr>
                  <a:t>All  solutions 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𝜑</m:t>
                    </m:r>
                  </m:oMath>
                </a14:m>
                <a:endParaRPr 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2000" dirty="0" smtClean="0">
                    <a:solidFill>
                      <a:schemeClr val="bg1">
                        <a:lumMod val="50000"/>
                      </a:schemeClr>
                    </a:solidFill>
                  </a:rPr>
                  <a:t>  </a:t>
                </a:r>
                <a:endParaRPr 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77" y="5274186"/>
                <a:ext cx="1523999" cy="4572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227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Litmus test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First approach:</a:t>
            </a:r>
          </a:p>
          <a:p>
            <a:pPr marL="0" indent="0">
              <a:buNone/>
            </a:pPr>
            <a:r>
              <a:rPr lang="en-US" sz="2800" dirty="0" smtClean="0"/>
              <a:t>From litmus tests to patterns</a:t>
            </a:r>
            <a:endParaRPr lang="en-US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03FA-D790-4EDD-B551-7913F2E849DE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4666289"/>
            <a:ext cx="4398519" cy="1554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144" y="2697714"/>
            <a:ext cx="1983033" cy="1554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68" y="5214929"/>
            <a:ext cx="2414830" cy="10058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57" y="2697714"/>
            <a:ext cx="2017271" cy="1554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3" y="2697714"/>
            <a:ext cx="3077799" cy="15544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3311" y="4181052"/>
            <a:ext cx="1561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(Store Buffering)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076575" y="4152477"/>
            <a:ext cx="1698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(Message Passing)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986066" y="4197536"/>
            <a:ext cx="2030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(Write Read Causality)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84734" y="6220769"/>
            <a:ext cx="3631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(Independent Reads Independent Writes)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187013" y="6248400"/>
            <a:ext cx="1519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(Load Buffering)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6491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relaxation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03FA-D790-4EDD-B551-7913F2E849DE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68" y="5214929"/>
            <a:ext cx="2414830" cy="10058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87013" y="6248400"/>
            <a:ext cx="1519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(Load Buffering)</a:t>
            </a:r>
            <a:endParaRPr lang="en-US" sz="1600" dirty="0"/>
          </a:p>
        </p:txBody>
      </p:sp>
      <p:pic>
        <p:nvPicPr>
          <p:cNvPr id="1026" name="Picture 2" descr="C:\Users\yurime\Dropbox\Thesis\fmcad2015\slides\figures\satisfaction_cycle_v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038" y="3657600"/>
            <a:ext cx="2901950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urime\Dropbox\Thesis\fmcad2015\slides\figures\satisfaction_cycle_v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558131"/>
            <a:ext cx="2911476" cy="127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yurime\Dropbox\Thesis\fmcad2015\slides\figures\satisfaction_cycle_v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00"/>
            <a:ext cx="4054476" cy="131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Up Arrow 8"/>
          <p:cNvSpPr/>
          <p:nvPr/>
        </p:nvSpPr>
        <p:spPr>
          <a:xfrm>
            <a:off x="6946644" y="4635500"/>
            <a:ext cx="308232" cy="579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54876" y="4652711"/>
            <a:ext cx="1080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Unwinding</a:t>
            </a:r>
          </a:p>
          <a:p>
            <a:r>
              <a:rPr lang="en-US" sz="1600" dirty="0" smtClean="0"/>
              <a:t>the cycle</a:t>
            </a:r>
            <a:endParaRPr lang="en-US" sz="1600" dirty="0"/>
          </a:p>
        </p:txBody>
      </p:sp>
      <p:sp>
        <p:nvSpPr>
          <p:cNvPr id="14" name="Up Arrow 13"/>
          <p:cNvSpPr/>
          <p:nvPr/>
        </p:nvSpPr>
        <p:spPr>
          <a:xfrm rot="15138811">
            <a:off x="3694142" y="1630025"/>
            <a:ext cx="308232" cy="11768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66371" y="1530868"/>
            <a:ext cx="1140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Abstraction</a:t>
            </a:r>
            <a:endParaRPr lang="en-US" sz="1600" dirty="0"/>
          </a:p>
        </p:txBody>
      </p:sp>
      <p:sp>
        <p:nvSpPr>
          <p:cNvPr id="17" name="Up Arrow 16"/>
          <p:cNvSpPr/>
          <p:nvPr/>
        </p:nvSpPr>
        <p:spPr>
          <a:xfrm>
            <a:off x="6363312" y="3055614"/>
            <a:ext cx="308232" cy="579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71544" y="3072825"/>
            <a:ext cx="1140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Abstraction</a:t>
            </a:r>
            <a:endParaRPr lang="en-US" sz="1600" dirty="0"/>
          </a:p>
        </p:txBody>
      </p:sp>
      <p:sp>
        <p:nvSpPr>
          <p:cNvPr id="19" name="Up Arrow 18"/>
          <p:cNvSpPr/>
          <p:nvPr/>
        </p:nvSpPr>
        <p:spPr>
          <a:xfrm rot="9924222">
            <a:off x="2062982" y="3365176"/>
            <a:ext cx="308232" cy="11768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408145" y="3657600"/>
            <a:ext cx="1391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Generalization</a:t>
            </a:r>
            <a:endParaRPr lang="en-US" sz="1600" dirty="0"/>
          </a:p>
        </p:txBody>
      </p:sp>
      <p:pic>
        <p:nvPicPr>
          <p:cNvPr id="1029" name="Picture 5" descr="C:\Users\yurime\Dropbox\Thesis\fmcad2015\slides\figures\rd2_cycle_v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635500"/>
            <a:ext cx="3392965" cy="192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71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4" grpId="0" animBg="1"/>
      <p:bldP spid="15" grpId="0"/>
      <p:bldP spid="17" grpId="0" animBg="1"/>
      <p:bldP spid="18" grpId="0"/>
      <p:bldP spid="19" grpId="0" animBg="1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 smtClean="0"/>
              <a:t>Abstract patterns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03FA-D790-4EDD-B551-7913F2E849DE}" type="slidenum">
              <a:rPr lang="en-US" smtClean="0"/>
              <a:t>23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28800"/>
            <a:ext cx="2514600" cy="23377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912" y="2352360"/>
            <a:ext cx="2255331" cy="1290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34225" y="3690661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RD_CL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436" y="413985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RD_MS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12202" y="4382550"/>
            <a:ext cx="1265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Missed Store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57200" y="1295400"/>
            <a:ext cx="3160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based on C++RMM RD property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18895" y="4025441"/>
            <a:ext cx="619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ycle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5638800"/>
            <a:ext cx="5792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one of two:</a:t>
            </a:r>
          </a:p>
          <a:p>
            <a:pPr marL="342900" indent="-342900">
              <a:buAutoNum type="arabicPeriod"/>
            </a:pPr>
            <a:r>
              <a:rPr lang="en-US" dirty="0" smtClean="0"/>
              <a:t>R = </a:t>
            </a:r>
            <a:r>
              <a:rPr lang="en-US" dirty="0" err="1" smtClean="0"/>
              <a:t>hb</a:t>
            </a:r>
            <a:r>
              <a:rPr lang="en-US" dirty="0" smtClean="0"/>
              <a:t> U </a:t>
            </a:r>
            <a:r>
              <a:rPr lang="en-US" dirty="0" err="1" smtClean="0"/>
              <a:t>rf</a:t>
            </a:r>
            <a:r>
              <a:rPr lang="en-US" dirty="0" smtClean="0"/>
              <a:t>  --- preventable with </a:t>
            </a:r>
            <a:r>
              <a:rPr lang="en-US" dirty="0" err="1" smtClean="0"/>
              <a:t>Rel-Acq</a:t>
            </a:r>
            <a:r>
              <a:rPr lang="en-US" dirty="0" smtClean="0"/>
              <a:t>  synchronization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R = possible order of instruction – preventable with SC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5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Benchmarks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9 </a:t>
            </a:r>
            <a:r>
              <a:rPr lang="en-US" dirty="0"/>
              <a:t>concurrent </a:t>
            </a:r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Mutual exclusion algorithms</a:t>
            </a:r>
          </a:p>
          <a:p>
            <a:pPr lvl="1"/>
            <a:r>
              <a:rPr lang="en-US" dirty="0" smtClean="0"/>
              <a:t>RCU where </a:t>
            </a:r>
            <a:r>
              <a:rPr lang="en-US" dirty="0"/>
              <a:t>an update </a:t>
            </a:r>
            <a:r>
              <a:rPr lang="en-US" dirty="0" smtClean="0"/>
              <a:t>waits </a:t>
            </a:r>
            <a:r>
              <a:rPr lang="en-US" dirty="0"/>
              <a:t>only for the reads whose </a:t>
            </a:r>
            <a:r>
              <a:rPr lang="en-US" dirty="0" smtClean="0"/>
              <a:t>consistency it affects</a:t>
            </a:r>
            <a:endParaRPr lang="en-US" dirty="0"/>
          </a:p>
          <a:p>
            <a:r>
              <a:rPr lang="en-US" dirty="0"/>
              <a:t>Safety </a:t>
            </a:r>
            <a:r>
              <a:rPr lang="en-US" dirty="0" smtClean="0"/>
              <a:t>specifications</a:t>
            </a:r>
            <a:endParaRPr lang="en-US" dirty="0"/>
          </a:p>
          <a:p>
            <a:pPr lvl="1"/>
            <a:r>
              <a:rPr lang="en-US" dirty="0"/>
              <a:t>mutual exclusion and reachability invariants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tack/RCU </a:t>
            </a:r>
            <a:r>
              <a:rPr lang="en-US" dirty="0"/>
              <a:t>coherence invariants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9236-FED2-4162-A8FC-CC8C2FF5A1B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8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03FA-D790-4EDD-B551-7913F2E849DE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128326"/>
              </p:ext>
            </p:extLst>
          </p:nvPr>
        </p:nvGraphicFramePr>
        <p:xfrm>
          <a:off x="685800" y="1295400"/>
          <a:ext cx="4800600" cy="4594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028"/>
                <a:gridCol w="717770"/>
                <a:gridCol w="370002"/>
                <a:gridCol w="2590800"/>
              </a:tblGrid>
              <a:tr h="49233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dirty="0">
                          <a:effectLst/>
                        </a:rPr>
                        <a:t>Algorithm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dirty="0" smtClean="0">
                          <a:effectLst/>
                        </a:rPr>
                        <a:t>Time</a:t>
                      </a:r>
                    </a:p>
                    <a:p>
                      <a:pPr algn="l" rtl="0" fontAlgn="b"/>
                      <a:r>
                        <a:rPr lang="en-US" sz="1050" dirty="0" smtClean="0">
                          <a:effectLst/>
                        </a:rPr>
                        <a:t>(s)</a:t>
                      </a:r>
                      <a:endParaRPr lang="en-US" sz="105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50" dirty="0" smtClean="0">
                          <a:effectLst/>
                        </a:rPr>
                        <a:t># minimal solutions</a:t>
                      </a:r>
                      <a:endParaRPr lang="en-US" sz="105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effectLst/>
                        </a:rPr>
                        <a:t>Inferred synchronization </a:t>
                      </a: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effectLst/>
                        </a:rPr>
                        <a:t>(SC, REL, ACQ, RLX)</a:t>
                      </a:r>
                      <a:endParaRPr lang="en-US" sz="1050" dirty="0"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18722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 err="1">
                          <a:effectLst/>
                        </a:rPr>
                        <a:t>abp</a:t>
                      </a:r>
                      <a:endParaRPr lang="en-US" sz="12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20s.89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(5, 0, 0, 1</a:t>
                      </a:r>
                      <a:r>
                        <a:rPr lang="en-US" sz="1200" dirty="0" smtClean="0">
                          <a:effectLst/>
                        </a:rPr>
                        <a:t>), (4, 0, 0, 2), …</a:t>
                      </a:r>
                      <a:endParaRPr lang="en-US" sz="1200" dirty="0"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187227"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 dirty="0"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18722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 err="1">
                          <a:effectLst/>
                        </a:rPr>
                        <a:t>dekker</a:t>
                      </a:r>
                      <a:endParaRPr lang="en-US" sz="12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effectLst/>
                        </a:rPr>
                        <a:t>3m:22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13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(10, 1, 0, </a:t>
                      </a:r>
                      <a:r>
                        <a:rPr lang="en-US" sz="1200" dirty="0" smtClean="0">
                          <a:effectLst/>
                        </a:rPr>
                        <a:t>8), (13, 0, 1, 5), …</a:t>
                      </a:r>
                    </a:p>
                  </a:txBody>
                  <a:tcPr marL="28575" marR="28575" marT="19050" marB="19050" anchor="b"/>
                </a:tc>
              </a:tr>
              <a:tr h="187227"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 dirty="0"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18722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d-prcu-v1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effectLst/>
                        </a:rPr>
                        <a:t>3m:14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(7, 2, 1, </a:t>
                      </a:r>
                      <a:r>
                        <a:rPr lang="en-US" sz="1200" dirty="0" smtClean="0">
                          <a:effectLst/>
                        </a:rPr>
                        <a:t>0), (7, 1, 0, 2), …</a:t>
                      </a:r>
                    </a:p>
                  </a:txBody>
                  <a:tcPr marL="28575" marR="28575" marT="19050" marB="19050" anchor="b"/>
                </a:tc>
              </a:tr>
              <a:tr h="187227"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 dirty="0"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18722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d-prcu-v2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effectLst/>
                        </a:rPr>
                        <a:t>3h:53m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17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(9, 2, 1, </a:t>
                      </a:r>
                      <a:r>
                        <a:rPr lang="en-US" sz="1200" dirty="0" smtClean="0">
                          <a:effectLst/>
                        </a:rPr>
                        <a:t>4), (12, 1, 1, 2), ...</a:t>
                      </a:r>
                    </a:p>
                  </a:txBody>
                  <a:tcPr marL="28575" marR="28575" marT="19050" marB="19050" anchor="b"/>
                </a:tc>
              </a:tr>
              <a:tr h="187227"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 dirty="0"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18722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 smtClean="0">
                          <a:effectLst/>
                        </a:rPr>
                        <a:t>Kessel</a:t>
                      </a:r>
                      <a:endParaRPr lang="en-US" sz="12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effectLst/>
                        </a:rPr>
                        <a:t>57m:16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(13, 1, 0, </a:t>
                      </a:r>
                      <a:r>
                        <a:rPr lang="en-US" sz="1200" dirty="0" smtClean="0">
                          <a:effectLst/>
                        </a:rPr>
                        <a:t>0), (14, 0, 0, 0)</a:t>
                      </a:r>
                      <a:endParaRPr lang="en-US" sz="1200" dirty="0"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1447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b"/>
                </a:tc>
              </a:tr>
              <a:tr h="18722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 err="1">
                          <a:effectLst/>
                        </a:rPr>
                        <a:t>peterson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effectLst/>
                        </a:rPr>
                        <a:t>26m:41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(11, 1, 0, </a:t>
                      </a:r>
                      <a:r>
                        <a:rPr lang="en-US" sz="1200" dirty="0" smtClean="0">
                          <a:effectLst/>
                        </a:rPr>
                        <a:t>1</a:t>
                      </a:r>
                      <a:r>
                        <a:rPr lang="en-US" sz="1200" dirty="0" smtClean="0">
                          <a:effectLst/>
                        </a:rPr>
                        <a:t>), *(12, 1, 0, 0), (13, 0, 0, 0)</a:t>
                      </a:r>
                    </a:p>
                  </a:txBody>
                  <a:tcPr marL="28575" marR="28575" marT="19050" marB="19050" anchor="b"/>
                </a:tc>
              </a:tr>
              <a:tr h="187227"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18722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bakery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effectLst/>
                        </a:rPr>
                        <a:t>10m:21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(16, 1, 1, </a:t>
                      </a:r>
                      <a:r>
                        <a:rPr lang="en-US" sz="1200" dirty="0" smtClean="0">
                          <a:effectLst/>
                        </a:rPr>
                        <a:t>0), (17, 0, 1, 0), …</a:t>
                      </a:r>
                    </a:p>
                  </a:txBody>
                  <a:tcPr marL="28575" marR="28575" marT="19050" marB="19050" anchor="b"/>
                </a:tc>
              </a:tr>
              <a:tr h="187227"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 dirty="0"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18722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ticket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effectLst/>
                        </a:rPr>
                        <a:t>1m:08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</a:rPr>
                        <a:t>(9, 0, 0, 1), (8, 0, 0, 2), …</a:t>
                      </a:r>
                    </a:p>
                  </a:txBody>
                  <a:tcPr marL="28575" marR="28575" marT="19050" marB="19050" anchor="b"/>
                </a:tc>
              </a:tr>
              <a:tr h="187227">
                <a:tc>
                  <a:txBody>
                    <a:bodyPr/>
                    <a:lstStyle/>
                    <a:p>
                      <a:pPr algn="l" rtl="0" fontAlgn="b"/>
                      <a:endParaRPr lang="en-US" sz="12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187227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 err="1">
                          <a:effectLst/>
                        </a:rPr>
                        <a:t>treiber</a:t>
                      </a:r>
                      <a:r>
                        <a:rPr lang="en-US" sz="1200" dirty="0">
                          <a:effectLst/>
                        </a:rPr>
                        <a:t> stack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1h:05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(0, 5, 3, </a:t>
                      </a:r>
                      <a:r>
                        <a:rPr lang="en-US" sz="1200" dirty="0" smtClean="0">
                          <a:effectLst/>
                        </a:rPr>
                        <a:t>4)</a:t>
                      </a:r>
                      <a:endParaRPr lang="en-US" sz="1200" dirty="0"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016532" y="4888468"/>
            <a:ext cx="41389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9625" y="3284639"/>
            <a:ext cx="527709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RLX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67600" y="4126468"/>
            <a:ext cx="592919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ACQ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14506" y="4126468"/>
            <a:ext cx="519694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REL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>
            <a:off x="7223480" y="3653971"/>
            <a:ext cx="540580" cy="47249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9" idx="0"/>
          </p:cNvCxnSpPr>
          <p:nvPr/>
        </p:nvCxnSpPr>
        <p:spPr>
          <a:xfrm flipH="1">
            <a:off x="6674353" y="3653971"/>
            <a:ext cx="549127" cy="47249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6" idx="1"/>
          </p:cNvCxnSpPr>
          <p:nvPr/>
        </p:nvCxnSpPr>
        <p:spPr>
          <a:xfrm>
            <a:off x="6674353" y="4495800"/>
            <a:ext cx="342179" cy="5773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6" idx="3"/>
          </p:cNvCxnSpPr>
          <p:nvPr/>
        </p:nvCxnSpPr>
        <p:spPr>
          <a:xfrm flipH="1">
            <a:off x="7430428" y="4495800"/>
            <a:ext cx="333632" cy="5773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82754" y="2386568"/>
            <a:ext cx="3085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access patterns</a:t>
            </a:r>
            <a:br>
              <a:rPr lang="en-US" dirty="0" smtClean="0"/>
            </a:br>
            <a:r>
              <a:rPr lang="en-US" dirty="0" smtClean="0"/>
              <a:t>hierarchy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19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Synthesis of Synchronization for the C++ Memory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03FA-D790-4EDD-B551-7913F2E849DE}" type="slidenum">
              <a:rPr lang="en-US"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1715692"/>
            <a:ext cx="6553200" cy="4075508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SynSynCpp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" y="2362200"/>
            <a:ext cx="457200" cy="2583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" y="1981200"/>
            <a:ext cx="457200" cy="2583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37" idx="3"/>
            <a:endCxn id="15" idx="1"/>
          </p:cNvCxnSpPr>
          <p:nvPr/>
        </p:nvCxnSpPr>
        <p:spPr>
          <a:xfrm>
            <a:off x="2657476" y="2338536"/>
            <a:ext cx="4886324" cy="8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533400" y="2110383"/>
            <a:ext cx="752475" cy="8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543800" y="2118790"/>
            <a:ext cx="106680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Verified</a:t>
            </a:r>
            <a:endParaRPr lang="en-US" sz="2000" dirty="0"/>
          </a:p>
        </p:txBody>
      </p:sp>
      <p:cxnSp>
        <p:nvCxnSpPr>
          <p:cNvPr id="21" name="Straight Arrow Connector 20"/>
          <p:cNvCxnSpPr>
            <a:stCxn id="6" idx="3"/>
          </p:cNvCxnSpPr>
          <p:nvPr/>
        </p:nvCxnSpPr>
        <p:spPr>
          <a:xfrm>
            <a:off x="533400" y="2491383"/>
            <a:ext cx="7524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6" idx="3"/>
          </p:cNvCxnSpPr>
          <p:nvPr/>
        </p:nvCxnSpPr>
        <p:spPr>
          <a:xfrm>
            <a:off x="6848476" y="5235476"/>
            <a:ext cx="3143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7391400" y="4572000"/>
                <a:ext cx="2024062" cy="1600200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mbria Math"/>
                          <a:sym typeface="Math B"/>
                        </a:rPr>
                        <m:t>{</m:t>
                      </m:r>
                      <m:sSubSup>
                        <m:sSubSupPr>
                          <m:ctrlPr>
                            <a:rPr lang="en-US" sz="2000" b="1" i="1" dirty="0" smtClean="0">
                              <a:ln w="1905"/>
                              <a:gradFill>
                                <a:gsLst>
                                  <a:gs pos="0">
                                    <a:schemeClr val="accent6">
                                      <a:shade val="20000"/>
                                      <a:satMod val="200000"/>
                                    </a:schemeClr>
                                  </a:gs>
                                  <a:gs pos="78000">
                                    <a:schemeClr val="accent6">
                                      <a:tint val="90000"/>
                                      <a:shade val="89000"/>
                                      <a:satMod val="220000"/>
                                    </a:schemeClr>
                                  </a:gs>
                                  <a:gs pos="100000">
                                    <a:schemeClr val="accent6">
                                      <a:tint val="12000"/>
                                      <a:satMod val="255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innerShdw blurRad="69850" dist="43180" dir="5400000">
                                  <a:srgbClr val="000000">
                                    <a:alpha val="65000"/>
                                  </a:srgbClr>
                                </a:innerShdw>
                              </a:effectLst>
                              <a:latin typeface="Cambria Math"/>
                              <a:sym typeface="Math B"/>
                            </a:rPr>
                          </m:ctrlPr>
                        </m:sSubSupPr>
                        <m:e>
                          <m:r>
                            <a:rPr lang="en-US" sz="2000" b="1" i="1" dirty="0">
                              <a:ln w="1905"/>
                              <a:gradFill>
                                <a:gsLst>
                                  <a:gs pos="0">
                                    <a:schemeClr val="accent6">
                                      <a:shade val="20000"/>
                                      <a:satMod val="200000"/>
                                    </a:schemeClr>
                                  </a:gs>
                                  <a:gs pos="78000">
                                    <a:schemeClr val="accent6">
                                      <a:tint val="90000"/>
                                      <a:shade val="89000"/>
                                      <a:satMod val="220000"/>
                                    </a:schemeClr>
                                  </a:gs>
                                  <a:gs pos="100000">
                                    <a:schemeClr val="accent6">
                                      <a:tint val="12000"/>
                                      <a:satMod val="255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innerShdw blurRad="69850" dist="43180" dir="5400000">
                                  <a:srgbClr val="000000">
                                    <a:alpha val="65000"/>
                                  </a:srgbClr>
                                </a:innerShdw>
                              </a:effectLst>
                              <a:latin typeface="Cambria Math"/>
                              <a:sym typeface="Math B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dirty="0" smtClean="0">
                              <a:ln w="1905"/>
                              <a:gradFill>
                                <a:gsLst>
                                  <a:gs pos="0">
                                    <a:schemeClr val="accent6">
                                      <a:shade val="20000"/>
                                      <a:satMod val="200000"/>
                                    </a:schemeClr>
                                  </a:gs>
                                  <a:gs pos="78000">
                                    <a:schemeClr val="accent6">
                                      <a:tint val="90000"/>
                                      <a:shade val="89000"/>
                                      <a:satMod val="220000"/>
                                    </a:schemeClr>
                                  </a:gs>
                                  <a:gs pos="100000">
                                    <a:schemeClr val="accent6">
                                      <a:tint val="12000"/>
                                      <a:satMod val="255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innerShdw blurRad="69850" dist="43180" dir="5400000">
                                  <a:srgbClr val="000000">
                                    <a:alpha val="65000"/>
                                  </a:srgbClr>
                                </a:innerShdw>
                              </a:effectLst>
                              <a:latin typeface="Cambria Math"/>
                              <a:sym typeface="Math B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dirty="0">
                              <a:ln w="1905"/>
                              <a:gradFill>
                                <a:gsLst>
                                  <a:gs pos="0">
                                    <a:schemeClr val="accent6">
                                      <a:shade val="20000"/>
                                      <a:satMod val="200000"/>
                                    </a:schemeClr>
                                  </a:gs>
                                  <a:gs pos="78000">
                                    <a:schemeClr val="accent6">
                                      <a:tint val="90000"/>
                                      <a:shade val="89000"/>
                                      <a:satMod val="220000"/>
                                    </a:schemeClr>
                                  </a:gs>
                                  <a:gs pos="100000">
                                    <a:schemeClr val="accent6">
                                      <a:tint val="12000"/>
                                      <a:satMod val="255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innerShdw blurRad="69850" dist="43180" dir="5400000">
                                  <a:srgbClr val="000000">
                                    <a:alpha val="65000"/>
                                  </a:srgbClr>
                                </a:innerShdw>
                              </a:effectLst>
                              <a:latin typeface="Cambria Math"/>
                              <a:sym typeface="Math B"/>
                            </a:rPr>
                            <m:t>′</m:t>
                          </m:r>
                        </m:sup>
                      </m:sSubSup>
                      <m:r>
                        <a:rPr lang="en-US" sz="2000" b="1" i="1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mbria Math"/>
                          <a:sym typeface="Math B"/>
                        </a:rPr>
                        <m:t>,</m:t>
                      </m:r>
                      <m:sSubSup>
                        <m:sSubSupPr>
                          <m:ctrlPr>
                            <a:rPr lang="en-US" sz="2000" b="1" i="1" dirty="0" smtClean="0">
                              <a:ln w="1905"/>
                              <a:gradFill>
                                <a:gsLst>
                                  <a:gs pos="0">
                                    <a:schemeClr val="accent6">
                                      <a:shade val="20000"/>
                                      <a:satMod val="200000"/>
                                    </a:schemeClr>
                                  </a:gs>
                                  <a:gs pos="78000">
                                    <a:schemeClr val="accent6">
                                      <a:tint val="90000"/>
                                      <a:shade val="89000"/>
                                      <a:satMod val="220000"/>
                                    </a:schemeClr>
                                  </a:gs>
                                  <a:gs pos="100000">
                                    <a:schemeClr val="accent6">
                                      <a:tint val="12000"/>
                                      <a:satMod val="255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innerShdw blurRad="69850" dist="43180" dir="5400000">
                                  <a:srgbClr val="000000">
                                    <a:alpha val="65000"/>
                                  </a:srgbClr>
                                </a:innerShdw>
                              </a:effectLst>
                              <a:latin typeface="Cambria Math"/>
                              <a:sym typeface="Math B"/>
                            </a:rPr>
                          </m:ctrlPr>
                        </m:sSubSupPr>
                        <m:e>
                          <m:r>
                            <a:rPr lang="en-US" sz="2000" b="1" i="1" dirty="0">
                              <a:ln w="1905"/>
                              <a:gradFill>
                                <a:gsLst>
                                  <a:gs pos="0">
                                    <a:schemeClr val="accent6">
                                      <a:shade val="20000"/>
                                      <a:satMod val="200000"/>
                                    </a:schemeClr>
                                  </a:gs>
                                  <a:gs pos="78000">
                                    <a:schemeClr val="accent6">
                                      <a:tint val="90000"/>
                                      <a:shade val="89000"/>
                                      <a:satMod val="220000"/>
                                    </a:schemeClr>
                                  </a:gs>
                                  <a:gs pos="100000">
                                    <a:schemeClr val="accent6">
                                      <a:tint val="12000"/>
                                      <a:satMod val="255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innerShdw blurRad="69850" dist="43180" dir="5400000">
                                  <a:srgbClr val="000000">
                                    <a:alpha val="65000"/>
                                  </a:srgbClr>
                                </a:innerShdw>
                              </a:effectLst>
                              <a:latin typeface="Cambria Math"/>
                              <a:sym typeface="Math B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dirty="0" smtClean="0">
                              <a:ln w="1905"/>
                              <a:gradFill>
                                <a:gsLst>
                                  <a:gs pos="0">
                                    <a:schemeClr val="accent6">
                                      <a:shade val="20000"/>
                                      <a:satMod val="200000"/>
                                    </a:schemeClr>
                                  </a:gs>
                                  <a:gs pos="78000">
                                    <a:schemeClr val="accent6">
                                      <a:tint val="90000"/>
                                      <a:shade val="89000"/>
                                      <a:satMod val="220000"/>
                                    </a:schemeClr>
                                  </a:gs>
                                  <a:gs pos="100000">
                                    <a:schemeClr val="accent6">
                                      <a:tint val="12000"/>
                                      <a:satMod val="255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innerShdw blurRad="69850" dist="43180" dir="5400000">
                                  <a:srgbClr val="000000">
                                    <a:alpha val="65000"/>
                                  </a:srgbClr>
                                </a:innerShdw>
                              </a:effectLst>
                              <a:latin typeface="Cambria Math"/>
                              <a:sym typeface="Math B"/>
                            </a:rPr>
                            <m:t>𝟐</m:t>
                          </m:r>
                        </m:sub>
                        <m:sup>
                          <m:r>
                            <a:rPr lang="en-US" sz="2000" b="1" i="1" dirty="0">
                              <a:ln w="1905"/>
                              <a:gradFill>
                                <a:gsLst>
                                  <a:gs pos="0">
                                    <a:schemeClr val="accent6">
                                      <a:shade val="20000"/>
                                      <a:satMod val="200000"/>
                                    </a:schemeClr>
                                  </a:gs>
                                  <a:gs pos="78000">
                                    <a:schemeClr val="accent6">
                                      <a:tint val="90000"/>
                                      <a:shade val="89000"/>
                                      <a:satMod val="220000"/>
                                    </a:schemeClr>
                                  </a:gs>
                                  <a:gs pos="100000">
                                    <a:schemeClr val="accent6">
                                      <a:tint val="12000"/>
                                      <a:satMod val="255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innerShdw blurRad="69850" dist="43180" dir="5400000">
                                  <a:srgbClr val="000000">
                                    <a:alpha val="65000"/>
                                  </a:srgbClr>
                                </a:innerShdw>
                              </a:effectLst>
                              <a:latin typeface="Cambria Math"/>
                              <a:sym typeface="Math B"/>
                            </a:rPr>
                            <m:t>′</m:t>
                          </m:r>
                        </m:sup>
                      </m:sSubSup>
                      <m:r>
                        <a:rPr lang="en-US" sz="2000" b="1" i="1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mbria Math"/>
                          <a:sym typeface="Math B"/>
                        </a:rPr>
                        <m:t>,</m:t>
                      </m:r>
                      <m:sSubSup>
                        <m:sSubSupPr>
                          <m:ctrlPr>
                            <a:rPr lang="en-US" sz="2000" b="1" i="1" dirty="0" smtClean="0">
                              <a:ln w="1905"/>
                              <a:gradFill>
                                <a:gsLst>
                                  <a:gs pos="0">
                                    <a:schemeClr val="accent6">
                                      <a:shade val="20000"/>
                                      <a:satMod val="200000"/>
                                    </a:schemeClr>
                                  </a:gs>
                                  <a:gs pos="78000">
                                    <a:schemeClr val="accent6">
                                      <a:tint val="90000"/>
                                      <a:shade val="89000"/>
                                      <a:satMod val="220000"/>
                                    </a:schemeClr>
                                  </a:gs>
                                  <a:gs pos="100000">
                                    <a:schemeClr val="accent6">
                                      <a:tint val="12000"/>
                                      <a:satMod val="255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innerShdw blurRad="69850" dist="43180" dir="5400000">
                                  <a:srgbClr val="000000">
                                    <a:alpha val="65000"/>
                                  </a:srgbClr>
                                </a:innerShdw>
                              </a:effectLst>
                              <a:latin typeface="Cambria Math"/>
                              <a:sym typeface="Math B"/>
                            </a:rPr>
                          </m:ctrlPr>
                        </m:sSubSupPr>
                        <m:e>
                          <m:r>
                            <a:rPr lang="en-US" sz="2000" b="1" i="1" dirty="0">
                              <a:ln w="1905"/>
                              <a:gradFill>
                                <a:gsLst>
                                  <a:gs pos="0">
                                    <a:schemeClr val="accent6">
                                      <a:shade val="20000"/>
                                      <a:satMod val="200000"/>
                                    </a:schemeClr>
                                  </a:gs>
                                  <a:gs pos="78000">
                                    <a:schemeClr val="accent6">
                                      <a:tint val="90000"/>
                                      <a:shade val="89000"/>
                                      <a:satMod val="220000"/>
                                    </a:schemeClr>
                                  </a:gs>
                                  <a:gs pos="100000">
                                    <a:schemeClr val="accent6">
                                      <a:tint val="12000"/>
                                      <a:satMod val="255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innerShdw blurRad="69850" dist="43180" dir="5400000">
                                  <a:srgbClr val="000000">
                                    <a:alpha val="65000"/>
                                  </a:srgbClr>
                                </a:innerShdw>
                              </a:effectLst>
                              <a:latin typeface="Cambria Math"/>
                              <a:sym typeface="Math B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dirty="0" smtClean="0">
                              <a:ln w="1905"/>
                              <a:gradFill>
                                <a:gsLst>
                                  <a:gs pos="0">
                                    <a:schemeClr val="accent6">
                                      <a:shade val="20000"/>
                                      <a:satMod val="200000"/>
                                    </a:schemeClr>
                                  </a:gs>
                                  <a:gs pos="78000">
                                    <a:schemeClr val="accent6">
                                      <a:tint val="90000"/>
                                      <a:shade val="89000"/>
                                      <a:satMod val="220000"/>
                                    </a:schemeClr>
                                  </a:gs>
                                  <a:gs pos="100000">
                                    <a:schemeClr val="accent6">
                                      <a:tint val="12000"/>
                                      <a:satMod val="255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innerShdw blurRad="69850" dist="43180" dir="5400000">
                                  <a:srgbClr val="000000">
                                    <a:alpha val="65000"/>
                                  </a:srgbClr>
                                </a:innerShdw>
                              </a:effectLst>
                              <a:latin typeface="Cambria Math"/>
                              <a:sym typeface="Math B"/>
                            </a:rPr>
                            <m:t>𝟒</m:t>
                          </m:r>
                        </m:sub>
                        <m:sup>
                          <m:r>
                            <a:rPr lang="en-US" sz="2000" b="1" i="1" dirty="0">
                              <a:ln w="1905"/>
                              <a:gradFill>
                                <a:gsLst>
                                  <a:gs pos="0">
                                    <a:schemeClr val="accent6">
                                      <a:shade val="20000"/>
                                      <a:satMod val="200000"/>
                                    </a:schemeClr>
                                  </a:gs>
                                  <a:gs pos="78000">
                                    <a:schemeClr val="accent6">
                                      <a:tint val="90000"/>
                                      <a:shade val="89000"/>
                                      <a:satMod val="220000"/>
                                    </a:schemeClr>
                                  </a:gs>
                                  <a:gs pos="100000">
                                    <a:schemeClr val="accent6">
                                      <a:tint val="12000"/>
                                      <a:satMod val="255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innerShdw blurRad="69850" dist="43180" dir="5400000">
                                  <a:srgbClr val="000000">
                                    <a:alpha val="65000"/>
                                  </a:srgbClr>
                                </a:innerShdw>
                              </a:effectLst>
                              <a:latin typeface="Cambria Math"/>
                              <a:sym typeface="Math B"/>
                            </a:rPr>
                            <m:t>′</m:t>
                          </m:r>
                        </m:sup>
                      </m:sSubSup>
                      <m:r>
                        <a:rPr lang="en-US" sz="2000" b="1" i="1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mbria Math"/>
                          <a:sym typeface="Math B"/>
                        </a:rPr>
                        <m:t>,…</m:t>
                      </m:r>
                    </m:oMath>
                  </m:oMathPara>
                </a14:m>
                <a:r>
                  <a:rPr lang="en-US" sz="2000" b="1" i="1" dirty="0" smtClean="0">
                    <a:ln w="1905"/>
                    <a:gradFill>
                      <a:gsLst>
                        <a:gs pos="0">
                          <a:schemeClr val="accent6">
                            <a:shade val="20000"/>
                            <a:satMod val="200000"/>
                          </a:schemeClr>
                        </a:gs>
                        <a:gs pos="78000">
                          <a:schemeClr val="accent6">
                            <a:tint val="90000"/>
                            <a:shade val="89000"/>
                            <a:satMod val="220000"/>
                          </a:schemeClr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ambria Math"/>
                    <a:sym typeface="Math B"/>
                  </a:rPr>
                  <a:t/>
                </a:r>
                <a:br>
                  <a:rPr lang="en-US" sz="2000" b="1" i="1" dirty="0" smtClean="0">
                    <a:ln w="1905"/>
                    <a:gradFill>
                      <a:gsLst>
                        <a:gs pos="0">
                          <a:schemeClr val="accent6">
                            <a:shade val="20000"/>
                            <a:satMod val="200000"/>
                          </a:schemeClr>
                        </a:gs>
                        <a:gs pos="78000">
                          <a:schemeClr val="accent6">
                            <a:tint val="90000"/>
                            <a:shade val="89000"/>
                            <a:satMod val="220000"/>
                          </a:schemeClr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ambria Math"/>
                    <a:sym typeface="Math B"/>
                  </a:rPr>
                </a:br>
                <a:r>
                  <a:rPr lang="en-US" sz="2000" b="1" i="1" dirty="0" smtClean="0">
                    <a:ln w="1905"/>
                    <a:gradFill>
                      <a:gsLst>
                        <a:gs pos="0">
                          <a:schemeClr val="accent6">
                            <a:shade val="20000"/>
                            <a:satMod val="200000"/>
                          </a:schemeClr>
                        </a:gs>
                        <a:gs pos="78000">
                          <a:schemeClr val="accent6">
                            <a:tint val="90000"/>
                            <a:shade val="89000"/>
                            <a:satMod val="220000"/>
                          </a:schemeClr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ambria Math"/>
                    <a:sym typeface="Math B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mbria Math"/>
                        <a:sym typeface="Math B"/>
                      </a:rPr>
                      <m:t>∣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ln w="1905"/>
                            <a:gradFill>
                              <a:gsLst>
                                <a:gs pos="0">
                                  <a:schemeClr val="accent6">
                                    <a:shade val="20000"/>
                                    <a:satMod val="200000"/>
                                  </a:schemeClr>
                                </a:gs>
                                <a:gs pos="78000">
                                  <a:schemeClr val="accent6">
                                    <a:tint val="90000"/>
                                    <a:shade val="89000"/>
                                    <a:satMod val="220000"/>
                                  </a:schemeClr>
                                </a:gs>
                                <a:gs pos="100000">
                                  <a:schemeClr val="accent6">
                                    <a:tint val="12000"/>
                                    <a:satMod val="255000"/>
                                  </a:schemeClr>
                                </a:gs>
                              </a:gsLst>
                              <a:lin ang="5400000"/>
                            </a:gradFill>
                            <a:effectLst>
                              <a:innerShdw blurRad="69850" dist="43180" dir="5400000">
                                <a:srgbClr val="000000">
                                  <a:alpha val="65000"/>
                                </a:srgbClr>
                              </a:innerShdw>
                            </a:effectLst>
                            <a:latin typeface="Cambria Math"/>
                            <a:sym typeface="Math B"/>
                          </a:rPr>
                          <m:t></m:t>
                        </m:r>
                        <m:sSubSup>
                          <m:sSubSupPr>
                            <m:ctrlPr>
                              <a:rPr lang="en-US" sz="2000" b="1" i="1" dirty="0" smtClean="0">
                                <a:ln w="1905"/>
                                <a:gradFill>
                                  <a:gsLst>
                                    <a:gs pos="0">
                                      <a:schemeClr val="accent6">
                                        <a:shade val="20000"/>
                                        <a:satMod val="200000"/>
                                      </a:schemeClr>
                                    </a:gs>
                                    <a:gs pos="78000">
                                      <a:schemeClr val="accent6">
                                        <a:tint val="90000"/>
                                        <a:shade val="89000"/>
                                        <a:satMod val="220000"/>
                                      </a:schemeClr>
                                    </a:gs>
                                    <a:gs pos="100000">
                                      <a:schemeClr val="accent6">
                                        <a:tint val="12000"/>
                                        <a:satMod val="255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effectLst>
                                  <a:innerShdw blurRad="69850" dist="43180" dir="5400000">
                                    <a:srgbClr val="000000">
                                      <a:alpha val="65000"/>
                                    </a:srgbClr>
                                  </a:innerShdw>
                                </a:effectLst>
                                <a:latin typeface="Cambria Math"/>
                                <a:sym typeface="Math B"/>
                              </a:rPr>
                            </m:ctrlPr>
                          </m:sSubSupPr>
                          <m:e>
                            <m:r>
                              <a:rPr lang="en-US" sz="2000" b="1" i="1" dirty="0">
                                <a:ln w="1905"/>
                                <a:gradFill>
                                  <a:gsLst>
                                    <a:gs pos="0">
                                      <a:schemeClr val="accent6">
                                        <a:shade val="20000"/>
                                        <a:satMod val="200000"/>
                                      </a:schemeClr>
                                    </a:gs>
                                    <a:gs pos="78000">
                                      <a:schemeClr val="accent6">
                                        <a:tint val="90000"/>
                                        <a:shade val="89000"/>
                                        <a:satMod val="220000"/>
                                      </a:schemeClr>
                                    </a:gs>
                                    <a:gs pos="100000">
                                      <a:schemeClr val="accent6">
                                        <a:tint val="12000"/>
                                        <a:satMod val="255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effectLst>
                                  <a:innerShdw blurRad="69850" dist="43180" dir="5400000">
                                    <a:srgbClr val="000000">
                                      <a:alpha val="65000"/>
                                    </a:srgbClr>
                                  </a:innerShdw>
                                </a:effectLst>
                                <a:latin typeface="Cambria Math"/>
                                <a:sym typeface="Math B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000" b="1" i="1" dirty="0" smtClean="0">
                                <a:ln w="1905"/>
                                <a:gradFill>
                                  <a:gsLst>
                                    <a:gs pos="0">
                                      <a:schemeClr val="accent6">
                                        <a:shade val="20000"/>
                                        <a:satMod val="200000"/>
                                      </a:schemeClr>
                                    </a:gs>
                                    <a:gs pos="78000">
                                      <a:schemeClr val="accent6">
                                        <a:tint val="90000"/>
                                        <a:shade val="89000"/>
                                        <a:satMod val="220000"/>
                                      </a:schemeClr>
                                    </a:gs>
                                    <a:gs pos="100000">
                                      <a:schemeClr val="accent6">
                                        <a:tint val="12000"/>
                                        <a:satMod val="255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effectLst>
                                  <a:innerShdw blurRad="69850" dist="43180" dir="5400000">
                                    <a:srgbClr val="000000">
                                      <a:alpha val="65000"/>
                                    </a:srgbClr>
                                  </a:innerShdw>
                                </a:effectLst>
                                <a:latin typeface="Cambria Math"/>
                                <a:sym typeface="Math B"/>
                              </a:rPr>
                              <m:t>𝒊</m:t>
                            </m:r>
                          </m:sub>
                          <m:sup>
                            <m:r>
                              <a:rPr lang="en-US" sz="2000" b="1" i="1" dirty="0">
                                <a:ln w="1905"/>
                                <a:gradFill>
                                  <a:gsLst>
                                    <a:gs pos="0">
                                      <a:schemeClr val="accent6">
                                        <a:shade val="20000"/>
                                        <a:satMod val="200000"/>
                                      </a:schemeClr>
                                    </a:gs>
                                    <a:gs pos="78000">
                                      <a:schemeClr val="accent6">
                                        <a:tint val="90000"/>
                                        <a:shade val="89000"/>
                                        <a:satMod val="220000"/>
                                      </a:schemeClr>
                                    </a:gs>
                                    <a:gs pos="100000">
                                      <a:schemeClr val="accent6">
                                        <a:tint val="12000"/>
                                        <a:satMod val="255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effectLst>
                                  <a:innerShdw blurRad="69850" dist="43180" dir="5400000">
                                    <a:srgbClr val="000000">
                                      <a:alpha val="65000"/>
                                    </a:srgbClr>
                                  </a:innerShdw>
                                </a:effectLst>
                                <a:latin typeface="Cambria Math"/>
                                <a:sym typeface="Math B"/>
                              </a:rPr>
                              <m:t>′</m:t>
                            </m:r>
                          </m:sup>
                        </m:sSubSup>
                        <m:r>
                          <a:rPr lang="en-US" sz="2000" b="1" i="1" dirty="0">
                            <a:ln w="1905"/>
                            <a:gradFill>
                              <a:gsLst>
                                <a:gs pos="0">
                                  <a:schemeClr val="accent6">
                                    <a:shade val="20000"/>
                                    <a:satMod val="200000"/>
                                  </a:schemeClr>
                                </a:gs>
                                <a:gs pos="78000">
                                  <a:schemeClr val="accent6">
                                    <a:tint val="90000"/>
                                    <a:shade val="89000"/>
                                    <a:satMod val="220000"/>
                                  </a:schemeClr>
                                </a:gs>
                                <a:gs pos="100000">
                                  <a:schemeClr val="accent6">
                                    <a:tint val="12000"/>
                                    <a:satMod val="255000"/>
                                  </a:schemeClr>
                                </a:gs>
                              </a:gsLst>
                              <a:lin ang="5400000"/>
                            </a:gradFill>
                            <a:effectLst>
                              <a:innerShdw blurRad="69850" dist="43180" dir="5400000">
                                <a:srgbClr val="000000">
                                  <a:alpha val="65000"/>
                                </a:srgbClr>
                              </a:innerShdw>
                            </a:effectLst>
                            <a:latin typeface="Cambria Math"/>
                            <a:sym typeface="Math B"/>
                          </a:rPr>
                          <m:t>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b="1" dirty="0" smtClean="0">
                            <a:ln w="1905"/>
                            <a:gradFill>
                              <a:gsLst>
                                <a:gs pos="0">
                                  <a:schemeClr val="accent6">
                                    <a:shade val="20000"/>
                                    <a:satMod val="200000"/>
                                  </a:schemeClr>
                                </a:gs>
                                <a:gs pos="78000">
                                  <a:schemeClr val="accent6">
                                    <a:tint val="90000"/>
                                    <a:shade val="89000"/>
                                    <a:satMod val="220000"/>
                                  </a:schemeClr>
                                </a:gs>
                                <a:gs pos="100000">
                                  <a:schemeClr val="accent6">
                                    <a:tint val="12000"/>
                                    <a:satMod val="255000"/>
                                  </a:schemeClr>
                                </a:gs>
                              </a:gsLst>
                              <a:lin ang="5400000"/>
                            </a:gradFill>
                            <a:effectLst>
                              <a:innerShdw blurRad="69850" dist="43180" dir="5400000">
                                <a:srgbClr val="000000">
                                  <a:alpha val="65000"/>
                                </a:srgbClr>
                              </a:innerShdw>
                            </a:effectLst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000" b="1" dirty="0" smtClean="0">
                            <a:ln w="1905"/>
                            <a:gradFill>
                              <a:gsLst>
                                <a:gs pos="0">
                                  <a:schemeClr val="accent6">
                                    <a:shade val="20000"/>
                                    <a:satMod val="200000"/>
                                  </a:schemeClr>
                                </a:gs>
                                <a:gs pos="78000">
                                  <a:schemeClr val="accent6">
                                    <a:tint val="90000"/>
                                    <a:shade val="89000"/>
                                    <a:satMod val="220000"/>
                                  </a:schemeClr>
                                </a:gs>
                                <a:gs pos="100000">
                                  <a:schemeClr val="accent6">
                                    <a:tint val="12000"/>
                                    <a:satMod val="255000"/>
                                  </a:schemeClr>
                                </a:gs>
                              </a:gsLst>
                              <a:lin ang="5400000"/>
                            </a:gradFill>
                            <a:effectLst>
                              <a:innerShdw blurRad="69850" dist="43180" dir="5400000">
                                <a:srgbClr val="000000">
                                  <a:alpha val="65000"/>
                                </a:srgbClr>
                              </a:innerShdw>
                            </a:effectLst>
                          </a:rPr>
                          <m:t>++</m:t>
                        </m:r>
                      </m:sub>
                    </m:sSub>
                    <m:r>
                      <a:rPr lang="en-US" sz="2000" b="1" i="1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mbria Math"/>
                        <a:sym typeface="Math B"/>
                      </a:rPr>
                      <m:t>⊨</m:t>
                    </m:r>
                    <m:r>
                      <a:rPr lang="en-US" sz="2000" b="1" i="1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mbria Math"/>
                        <a:sym typeface="Math B"/>
                      </a:rPr>
                      <m:t>𝑺</m:t>
                    </m:r>
                  </m:oMath>
                </a14:m>
                <a:endParaRPr lang="en-US" sz="2000" b="1" i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Cambria Math"/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mbria Math"/>
                          <a:sym typeface="Math B"/>
                        </a:rPr>
                        <m:t> 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4572000"/>
                <a:ext cx="2024062" cy="16002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19123" y="5834925"/>
                <a:ext cx="2954655" cy="929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</a:p>
              <a:p>
                <a:r>
                  <a:rPr lang="en-US" dirty="0" smtClean="0"/>
                  <a:t>Assuming: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sym typeface="Math B"/>
                      </a:rPr>
                      <m:t></m:t>
                    </m:r>
                    <m:r>
                      <a:rPr lang="en-US" b="0" i="1" smtClean="0">
                        <a:latin typeface="Cambria Math"/>
                        <a:sym typeface="Math B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sym typeface="Math B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sym typeface="Math B"/>
                          </a:rPr>
                          <m:t>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sym typeface="Math B"/>
                          </a:rPr>
                          <m:t>𝑆𝐶</m:t>
                        </m:r>
                      </m:sub>
                    </m:sSub>
                    <m:r>
                      <a:rPr lang="en-US" b="0" i="1" smtClean="0">
                        <a:latin typeface="Cambria Math"/>
                        <a:sym typeface="Math B"/>
                      </a:rPr>
                      <m:t>⊨</m:t>
                    </m:r>
                    <m:r>
                      <a:rPr lang="en-US" b="0" i="1" smtClean="0">
                        <a:latin typeface="Cambria Math"/>
                        <a:sym typeface="Math B"/>
                      </a:rPr>
                      <m:t>𝑆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Asking:	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sym typeface="Math B"/>
                      </a:rPr>
                      <m:t></m:t>
                    </m:r>
                    <m:r>
                      <a:rPr lang="en-US" i="1">
                        <a:latin typeface="Cambria Math"/>
                        <a:sym typeface="Math B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/>
                            <a:sym typeface="Math B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sym typeface="Math B"/>
                          </a:rPr>
                          <m:t></m:t>
                        </m:r>
                      </m:e>
                      <m:sub>
                        <m:r>
                          <a:rPr lang="en-US" i="1">
                            <a:latin typeface="Cambria Math"/>
                            <a:sym typeface="Math B"/>
                          </a:rPr>
                          <m:t>𝐶</m:t>
                        </m:r>
                        <m:r>
                          <a:rPr lang="en-US" b="0" i="1" smtClean="0">
                            <a:latin typeface="Cambria Math"/>
                            <a:sym typeface="Math B"/>
                          </a:rPr>
                          <m:t>++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/>
                            <a:sym typeface="Math B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sym typeface="Math B"/>
                          </a:rPr>
                          <m:t>⊨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sym typeface="Math B"/>
                          </a:rPr>
                          <m:t>?</m:t>
                        </m:r>
                      </m:sup>
                    </m:sSup>
                    <m:r>
                      <a:rPr lang="en-US" i="1">
                        <a:latin typeface="Cambria Math"/>
                        <a:sym typeface="Math B"/>
                      </a:rPr>
                      <m:t>𝑆</m:t>
                    </m:r>
                  </m:oMath>
                </a14:m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23" y="5834925"/>
                <a:ext cx="2954655" cy="929550"/>
              </a:xfrm>
              <a:prstGeom prst="rect">
                <a:avLst/>
              </a:prstGeom>
              <a:blipFill rotWithShape="1">
                <a:blip r:embed="rId4"/>
                <a:stretch>
                  <a:fillRect l="-1860" t="-3268" b="-9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1285875" y="2082997"/>
            <a:ext cx="1371601" cy="511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Checker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7" idx="2"/>
            <a:endCxn id="44" idx="0"/>
          </p:cNvCxnSpPr>
          <p:nvPr/>
        </p:nvCxnSpPr>
        <p:spPr>
          <a:xfrm>
            <a:off x="1971676" y="2594074"/>
            <a:ext cx="0" cy="1289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/>
              <p:cNvSpPr/>
              <p:nvPr/>
            </p:nvSpPr>
            <p:spPr>
              <a:xfrm>
                <a:off x="1524000" y="2870200"/>
                <a:ext cx="243840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{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,…</m:t>
                      </m:r>
                      <m:r>
                        <a:rPr lang="en-US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 ∣ </m:t>
                      </m:r>
                    </m:oMath>
                  </m:oMathPara>
                </a14:m>
                <a:endParaRPr lang="en-US" sz="20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∈</m:t>
                    </m:r>
                    <m:r>
                      <m:rPr>
                        <m:nor/>
                      </m:rPr>
                      <a:rPr lang="en-US" sz="2000">
                        <a:solidFill>
                          <a:schemeClr val="bg1">
                            <a:lumMod val="50000"/>
                          </a:schemeClr>
                        </a:solidFill>
                      </a:rPr>
                      <m:t>errorTraces</m:t>
                    </m:r>
                    <m:r>
                      <m:rPr>
                        <m:nor/>
                      </m:rPr>
                      <a:rPr lang="en-US" sz="2000">
                        <a:solidFill>
                          <a:schemeClr val="bg1">
                            <a:lumMod val="50000"/>
                          </a:schemeClr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sz="2000">
                        <a:solidFill>
                          <a:schemeClr val="bg1">
                            <a:lumMod val="50000"/>
                          </a:schemeClr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sz="2000">
                        <a:solidFill>
                          <a:schemeClr val="bg1">
                            <a:lumMod val="50000"/>
                          </a:schemeClr>
                        </a:solidFill>
                      </a:rPr>
                      <m:t>,</m:t>
                    </m:r>
                    <m:r>
                      <m:rPr>
                        <m:nor/>
                      </m:rPr>
                      <a:rPr lang="en-US" sz="2000">
                        <a:solidFill>
                          <a:schemeClr val="bg1">
                            <a:lumMod val="50000"/>
                          </a:schemeClr>
                        </a:solidFill>
                      </a:rPr>
                      <m:t>S</m:t>
                    </m:r>
                    <m:r>
                      <m:rPr>
                        <m:nor/>
                      </m:rPr>
                      <a:rPr lang="en-US" sz="2000">
                        <a:solidFill>
                          <a:schemeClr val="bg1">
                            <a:lumMod val="50000"/>
                          </a:schemeClr>
                        </a:solidFill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bg1">
                        <a:lumMod val="50000"/>
                      </a:schemeClr>
                    </a:solidFill>
                  </a:rPr>
                  <a:t>}</a:t>
                </a:r>
                <a:endParaRPr 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870200"/>
                <a:ext cx="2438400" cy="4572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>
            <a:off x="1057275" y="3883075"/>
            <a:ext cx="1828801" cy="739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 patterns and avoid traces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5476876" y="2829816"/>
                <a:ext cx="1371601" cy="5110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𝑆𝐴𝑇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876" y="2829816"/>
                <a:ext cx="1371601" cy="5110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44" idx="3"/>
            <a:endCxn id="50" idx="1"/>
          </p:cNvCxnSpPr>
          <p:nvPr/>
        </p:nvCxnSpPr>
        <p:spPr>
          <a:xfrm flipV="1">
            <a:off x="2886076" y="3085355"/>
            <a:ext cx="2590800" cy="1167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/>
              <p:cNvSpPr/>
              <p:nvPr/>
            </p:nvSpPr>
            <p:spPr>
              <a:xfrm flipH="1">
                <a:off x="4274343" y="3340893"/>
                <a:ext cx="239714" cy="228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𝜑</m:t>
                      </m:r>
                    </m:oMath>
                  </m:oMathPara>
                </a14:m>
                <a:endParaRPr 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274343" y="3340893"/>
                <a:ext cx="239714" cy="2286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/>
          <p:cNvSpPr/>
          <p:nvPr/>
        </p:nvSpPr>
        <p:spPr>
          <a:xfrm>
            <a:off x="5476875" y="4979937"/>
            <a:ext cx="1371601" cy="511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0" idx="2"/>
            <a:endCxn id="56" idx="0"/>
          </p:cNvCxnSpPr>
          <p:nvPr/>
        </p:nvCxnSpPr>
        <p:spPr>
          <a:xfrm flipH="1">
            <a:off x="6162676" y="3340893"/>
            <a:ext cx="1" cy="1639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353052" y="3620319"/>
            <a:ext cx="1523999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avoidance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2" name="Straight Connector 61"/>
          <p:cNvCxnSpPr>
            <a:stCxn id="37" idx="3"/>
            <a:endCxn id="15" idx="1"/>
          </p:cNvCxnSpPr>
          <p:nvPr/>
        </p:nvCxnSpPr>
        <p:spPr>
          <a:xfrm>
            <a:off x="2657476" y="2338536"/>
            <a:ext cx="4886324" cy="8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56" idx="1"/>
          </p:cNvCxnSpPr>
          <p:nvPr/>
        </p:nvCxnSpPr>
        <p:spPr>
          <a:xfrm>
            <a:off x="981076" y="5235476"/>
            <a:ext cx="44957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endCxn id="6" idx="3"/>
          </p:cNvCxnSpPr>
          <p:nvPr/>
        </p:nvCxnSpPr>
        <p:spPr>
          <a:xfrm flipH="1" flipV="1">
            <a:off x="533400" y="2491383"/>
            <a:ext cx="447676" cy="2744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59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Synthesis </a:t>
            </a:r>
            <a:r>
              <a:rPr lang="en-US" sz="2800" dirty="0"/>
              <a:t>procedure for </a:t>
            </a:r>
            <a:r>
              <a:rPr lang="en-US" sz="2800" dirty="0" smtClean="0"/>
              <a:t>inferring memory </a:t>
            </a:r>
            <a:r>
              <a:rPr lang="en-US" sz="2800" dirty="0"/>
              <a:t>order synchronizations for C++ </a:t>
            </a:r>
            <a:r>
              <a:rPr lang="en-US" sz="2800" dirty="0" smtClean="0"/>
              <a:t>RMM</a:t>
            </a:r>
          </a:p>
          <a:p>
            <a:r>
              <a:rPr lang="en-US" sz="2800" dirty="0" smtClean="0"/>
              <a:t>Searching </a:t>
            </a:r>
            <a:r>
              <a:rPr lang="en-US" sz="2800" dirty="0"/>
              <a:t>for violation </a:t>
            </a:r>
            <a:r>
              <a:rPr lang="en-US" sz="2800" dirty="0" smtClean="0"/>
              <a:t>patterns</a:t>
            </a:r>
          </a:p>
          <a:p>
            <a:r>
              <a:rPr lang="en-US" sz="2800" dirty="0" smtClean="0"/>
              <a:t>Generalized concrete </a:t>
            </a:r>
            <a:r>
              <a:rPr lang="en-US" sz="2800" dirty="0"/>
              <a:t>patterns </a:t>
            </a:r>
            <a:r>
              <a:rPr lang="en-US" sz="2800" dirty="0" smtClean="0"/>
              <a:t>to abstract ones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uccessfully synthesized nontrivial </a:t>
            </a:r>
            <a:r>
              <a:rPr lang="en-US" sz="2800" dirty="0"/>
              <a:t>memory order </a:t>
            </a:r>
            <a:r>
              <a:rPr lang="en-US" sz="2800" dirty="0" smtClean="0"/>
              <a:t>synchronization for challenging algorithms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Future Work: 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Violation </a:t>
            </a:r>
            <a:r>
              <a:rPr lang="en-US" sz="2800" dirty="0"/>
              <a:t>patterns and avoidance templates </a:t>
            </a:r>
            <a:r>
              <a:rPr lang="en-US" sz="2800" dirty="0" smtClean="0"/>
              <a:t>are not complete</a:t>
            </a:r>
          </a:p>
          <a:p>
            <a:pPr marL="342900" lvl="2" indent="-342900">
              <a:buFont typeface="Arial" charset="0"/>
              <a:buChar char="•"/>
            </a:pPr>
            <a:r>
              <a:rPr lang="en-US" sz="2800" dirty="0"/>
              <a:t>F</a:t>
            </a:r>
            <a:r>
              <a:rPr lang="en-US" sz="2800" dirty="0" smtClean="0"/>
              <a:t>inite-state </a:t>
            </a:r>
            <a:r>
              <a:rPr lang="en-US" sz="2800" dirty="0"/>
              <a:t>programs with bounded executions</a:t>
            </a:r>
            <a:r>
              <a:rPr lang="en-US" sz="2800" dirty="0" smtClean="0"/>
              <a:t>.</a:t>
            </a:r>
            <a:endParaRPr lang="en-US" sz="33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03FA-D790-4EDD-B551-7913F2E849DE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7286" y="1233714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Tool: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://www.cs.technion.ac.il/~</a:t>
            </a:r>
            <a:r>
              <a:rPr lang="en-US" dirty="0" smtClean="0">
                <a:hlinkClick r:id="rId3"/>
              </a:rPr>
              <a:t>yurime/SynSynCpp/SynSynCppTool_v1stat.htm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5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05400" y="1447800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Thread 1</a:t>
            </a:r>
            <a:r>
              <a:rPr lang="en-US" sz="1600" dirty="0" smtClean="0"/>
              <a:t>:</a:t>
            </a:r>
          </a:p>
          <a:p>
            <a:endParaRPr lang="en-US" sz="1600" dirty="0" smtClean="0"/>
          </a:p>
          <a:p>
            <a:r>
              <a:rPr lang="en-US" sz="1600" dirty="0" smtClean="0"/>
              <a:t>store</a:t>
            </a:r>
            <a:r>
              <a:rPr lang="en-US" sz="1600" baseline="-250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flag1, 1</a:t>
            </a:r>
            <a:r>
              <a:rPr lang="en-US" sz="1600" dirty="0"/>
              <a:t>);</a:t>
            </a:r>
          </a:p>
          <a:p>
            <a:r>
              <a:rPr lang="en-US" sz="1600" b="1" dirty="0" smtClean="0"/>
              <a:t>while</a:t>
            </a:r>
            <a:r>
              <a:rPr lang="en-US" sz="1600" dirty="0" smtClean="0"/>
              <a:t>(load</a:t>
            </a:r>
            <a:r>
              <a:rPr lang="en-US" sz="1600" baseline="-250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flag0) = 1 </a:t>
            </a:r>
            <a:r>
              <a:rPr lang="en-US" sz="1600" dirty="0"/>
              <a:t>){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       if</a:t>
            </a:r>
            <a:r>
              <a:rPr lang="en-US" sz="1600" dirty="0" smtClean="0"/>
              <a:t>(load</a:t>
            </a:r>
            <a:r>
              <a:rPr lang="en-US" sz="1600" baseline="-250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turn) = 0 </a:t>
            </a:r>
            <a:r>
              <a:rPr lang="en-US" sz="1600" dirty="0"/>
              <a:t>){</a:t>
            </a:r>
          </a:p>
          <a:p>
            <a:r>
              <a:rPr lang="en-US" sz="1600" dirty="0" smtClean="0"/>
              <a:t>	store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(flag1, 0</a:t>
            </a:r>
            <a:r>
              <a:rPr lang="en-US" sz="1600" dirty="0"/>
              <a:t>);</a:t>
            </a:r>
          </a:p>
          <a:p>
            <a:r>
              <a:rPr lang="en-US" sz="1600" b="1" dirty="0" smtClean="0"/>
              <a:t>	while</a:t>
            </a:r>
            <a:r>
              <a:rPr lang="en-US" sz="1600" dirty="0" smtClean="0"/>
              <a:t>(load</a:t>
            </a:r>
            <a:r>
              <a:rPr lang="en-US" sz="1600" baseline="-250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turn) = 0 </a:t>
            </a:r>
            <a:r>
              <a:rPr lang="en-US" sz="1600" dirty="0"/>
              <a:t>)yield();</a:t>
            </a:r>
          </a:p>
          <a:p>
            <a:r>
              <a:rPr lang="en-US" sz="1600" dirty="0" smtClean="0"/>
              <a:t>	store</a:t>
            </a:r>
            <a:r>
              <a:rPr lang="en-US" sz="1600" baseline="-250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flag1, 1</a:t>
            </a:r>
            <a:r>
              <a:rPr lang="en-US" sz="1600" dirty="0"/>
              <a:t>);</a:t>
            </a:r>
          </a:p>
          <a:p>
            <a:r>
              <a:rPr lang="en-US" sz="1600" dirty="0" smtClean="0"/>
              <a:t>} </a:t>
            </a:r>
            <a:r>
              <a:rPr lang="en-US" sz="1600" dirty="0"/>
              <a:t>}</a:t>
            </a:r>
          </a:p>
          <a:p>
            <a:r>
              <a:rPr lang="en-US" sz="1600" dirty="0" smtClean="0"/>
              <a:t>... </a:t>
            </a:r>
            <a:r>
              <a:rPr lang="en-US" sz="1600" dirty="0"/>
              <a:t>// critical section</a:t>
            </a:r>
          </a:p>
          <a:p>
            <a:r>
              <a:rPr lang="en-US" sz="1600" dirty="0" smtClean="0"/>
              <a:t>store</a:t>
            </a:r>
            <a:r>
              <a:rPr lang="en-US" sz="1600" baseline="-250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turn, 0</a:t>
            </a:r>
            <a:r>
              <a:rPr lang="en-US" sz="1600" dirty="0"/>
              <a:t>);</a:t>
            </a:r>
          </a:p>
          <a:p>
            <a:r>
              <a:rPr lang="en-US" sz="1600" dirty="0" smtClean="0"/>
              <a:t>store(flag1, 0</a:t>
            </a:r>
            <a:r>
              <a:rPr lang="en-US" sz="1600" dirty="0"/>
              <a:t>);</a:t>
            </a:r>
          </a:p>
        </p:txBody>
      </p:sp>
      <p:sp>
        <p:nvSpPr>
          <p:cNvPr id="4" name="Rectangle 3"/>
          <p:cNvSpPr/>
          <p:nvPr/>
        </p:nvSpPr>
        <p:spPr>
          <a:xfrm>
            <a:off x="2971800" y="990600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store</a:t>
            </a:r>
            <a:r>
              <a:rPr lang="en-US" sz="1600" baseline="-250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flag0, 0</a:t>
            </a:r>
            <a:r>
              <a:rPr lang="en-US" sz="1600" dirty="0"/>
              <a:t>);</a:t>
            </a:r>
          </a:p>
          <a:p>
            <a:r>
              <a:rPr lang="en-US" sz="1600" dirty="0" smtClean="0"/>
              <a:t>store</a:t>
            </a:r>
            <a:r>
              <a:rPr lang="en-US" sz="1600" baseline="-250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flag1, 0</a:t>
            </a:r>
            <a:r>
              <a:rPr lang="en-US" sz="1600" dirty="0"/>
              <a:t>);</a:t>
            </a:r>
          </a:p>
          <a:p>
            <a:r>
              <a:rPr lang="en-US" sz="1600" dirty="0" smtClean="0"/>
              <a:t>store</a:t>
            </a:r>
            <a:r>
              <a:rPr lang="en-US" sz="1600" baseline="-250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turn, 0</a:t>
            </a:r>
            <a:r>
              <a:rPr lang="en-US" sz="1600" dirty="0"/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447800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Thread 0:</a:t>
            </a:r>
          </a:p>
          <a:p>
            <a:endParaRPr lang="en-US" sz="1600" dirty="0"/>
          </a:p>
          <a:p>
            <a:r>
              <a:rPr lang="en-US" sz="1600" dirty="0" smtClean="0"/>
              <a:t>store(flag0, 1</a:t>
            </a:r>
            <a:r>
              <a:rPr lang="en-US" sz="1600" dirty="0"/>
              <a:t>);</a:t>
            </a:r>
          </a:p>
          <a:p>
            <a:r>
              <a:rPr lang="en-US" sz="1600" b="1" dirty="0" smtClean="0"/>
              <a:t>while</a:t>
            </a:r>
            <a:r>
              <a:rPr lang="en-US" sz="1600" dirty="0" smtClean="0"/>
              <a:t>(load</a:t>
            </a:r>
            <a:r>
              <a:rPr lang="en-US" sz="1600" baseline="-25000" dirty="0" smtClean="0"/>
              <a:t> </a:t>
            </a:r>
            <a:r>
              <a:rPr lang="en-US" sz="1600" dirty="0"/>
              <a:t>(flag1) </a:t>
            </a:r>
            <a:r>
              <a:rPr lang="en-US" sz="1600" dirty="0" smtClean="0"/>
              <a:t>= 1 </a:t>
            </a:r>
            <a:r>
              <a:rPr lang="en-US" sz="1600" dirty="0"/>
              <a:t>){</a:t>
            </a:r>
          </a:p>
          <a:p>
            <a:r>
              <a:rPr lang="en-US" sz="1600" b="1" dirty="0" smtClean="0"/>
              <a:t>      if</a:t>
            </a:r>
            <a:r>
              <a:rPr lang="en-US" sz="1600" dirty="0" smtClean="0"/>
              <a:t>(load</a:t>
            </a:r>
            <a:r>
              <a:rPr lang="en-US" sz="1600" baseline="-25000" dirty="0" smtClean="0"/>
              <a:t> </a:t>
            </a:r>
            <a:r>
              <a:rPr lang="en-US" sz="1600" dirty="0"/>
              <a:t>(turn) </a:t>
            </a:r>
            <a:r>
              <a:rPr lang="en-US" sz="1600" dirty="0" smtClean="0"/>
              <a:t>=</a:t>
            </a:r>
            <a:r>
              <a:rPr lang="en-US" sz="1600" dirty="0"/>
              <a:t>1 </a:t>
            </a:r>
            <a:r>
              <a:rPr lang="en-US" sz="1600" dirty="0" smtClean="0"/>
              <a:t>){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smtClean="0"/>
              <a:t>store </a:t>
            </a:r>
            <a:r>
              <a:rPr lang="en-US" sz="1600" dirty="0"/>
              <a:t>(</a:t>
            </a:r>
            <a:r>
              <a:rPr lang="en-US" sz="1600" dirty="0" smtClean="0"/>
              <a:t>flag0, 0</a:t>
            </a:r>
            <a:r>
              <a:rPr lang="en-US" sz="1600" dirty="0"/>
              <a:t>);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        </a:t>
            </a:r>
            <a:r>
              <a:rPr lang="en-US" sz="1600" b="1" dirty="0" smtClean="0"/>
              <a:t>while</a:t>
            </a:r>
            <a:r>
              <a:rPr lang="en-US" sz="1600" dirty="0" smtClean="0"/>
              <a:t>(load</a:t>
            </a:r>
            <a:r>
              <a:rPr lang="en-US" sz="1600" baseline="-250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turn</a:t>
            </a:r>
            <a:r>
              <a:rPr lang="en-US" sz="1600" dirty="0"/>
              <a:t>)</a:t>
            </a:r>
            <a:r>
              <a:rPr lang="en-US" sz="1600" dirty="0" smtClean="0"/>
              <a:t> = 1 ) yield</a:t>
            </a:r>
            <a:r>
              <a:rPr lang="en-US" sz="1600" dirty="0"/>
              <a:t>();</a:t>
            </a:r>
          </a:p>
          <a:p>
            <a:r>
              <a:rPr lang="en-US" sz="1600" dirty="0" smtClean="0"/>
              <a:t>	store</a:t>
            </a:r>
            <a:r>
              <a:rPr lang="en-US" sz="1600" baseline="-250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flag0, 1</a:t>
            </a:r>
            <a:r>
              <a:rPr lang="en-US" sz="1600" dirty="0"/>
              <a:t>);</a:t>
            </a:r>
          </a:p>
          <a:p>
            <a:r>
              <a:rPr lang="en-US" sz="1600" dirty="0" smtClean="0"/>
              <a:t>   } </a:t>
            </a:r>
            <a:r>
              <a:rPr lang="en-US" sz="1600" dirty="0"/>
              <a:t>}</a:t>
            </a:r>
          </a:p>
          <a:p>
            <a:r>
              <a:rPr lang="en-US" sz="1600" dirty="0" smtClean="0"/>
              <a:t>... </a:t>
            </a:r>
            <a:r>
              <a:rPr lang="en-US" sz="1600" dirty="0"/>
              <a:t>// critical section</a:t>
            </a:r>
          </a:p>
          <a:p>
            <a:r>
              <a:rPr lang="en-US" sz="1600" dirty="0" smtClean="0"/>
              <a:t>store</a:t>
            </a:r>
            <a:r>
              <a:rPr lang="en-US" sz="1600" baseline="-250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turn, 1</a:t>
            </a:r>
            <a:r>
              <a:rPr lang="en-US" sz="1600" dirty="0"/>
              <a:t>);</a:t>
            </a:r>
          </a:p>
          <a:p>
            <a:r>
              <a:rPr lang="en-US" sz="1600" dirty="0" smtClean="0"/>
              <a:t>store</a:t>
            </a:r>
            <a:r>
              <a:rPr lang="en-US" sz="1600" baseline="-250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flag0, 0</a:t>
            </a:r>
            <a:r>
              <a:rPr lang="en-US" sz="1600" dirty="0"/>
              <a:t>);</a:t>
            </a:r>
          </a:p>
        </p:txBody>
      </p:sp>
      <p:sp>
        <p:nvSpPr>
          <p:cNvPr id="7" name="Title 10"/>
          <p:cNvSpPr txBox="1">
            <a:spLocks/>
          </p:cNvSpPr>
          <p:nvPr/>
        </p:nvSpPr>
        <p:spPr>
          <a:xfrm>
            <a:off x="612611" y="228610"/>
            <a:ext cx="8152349" cy="990534"/>
          </a:xfrm>
          <a:prstGeom prst="rect">
            <a:avLst/>
          </a:prstGeom>
        </p:spPr>
        <p:txBody>
          <a:bodyPr vert="horz" wrap="square" lIns="81639" tIns="40820" rIns="81639" bIns="40820" rtlCol="0" anchor="ctr">
            <a:norm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algn="l">
              <a:buFont typeface="StarSymbol"/>
              <a:buNone/>
            </a:pPr>
            <a:r>
              <a:rPr lang="en-US" sz="3600" dirty="0" smtClean="0">
                <a:latin typeface="Arial" pitchFamily="34"/>
              </a:rPr>
              <a:t>Dekker’s Algorithm</a:t>
            </a:r>
            <a:endParaRPr lang="en-US" sz="3600" dirty="0">
              <a:latin typeface="Arial" pitchFamily="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8531" y="5560444"/>
            <a:ext cx="3003470" cy="406821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/>
          <a:p>
            <a:pPr hangingPunct="0"/>
            <a:r>
              <a:rPr lang="en-US" sz="2200">
                <a:latin typeface="Arial" pitchFamily="18"/>
                <a:ea typeface="Droid Sans Fallback" pitchFamily="2"/>
                <a:cs typeface="Lohit Hindi" pitchFamily="2"/>
              </a:rPr>
              <a:t>sequential consistency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4545" y="5575467"/>
            <a:ext cx="625127" cy="406821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/>
          <a:p>
            <a:pPr hangingPunct="0"/>
            <a:r>
              <a:rPr lang="en-US" sz="2200" dirty="0">
                <a:solidFill>
                  <a:srgbClr val="008000"/>
                </a:solidFill>
                <a:latin typeface="Arial" pitchFamily="18"/>
                <a:ea typeface="Droid Sans Fallback" pitchFamily="2"/>
                <a:cs typeface="Lohit Hindi" pitchFamily="2"/>
              </a:rPr>
              <a:t>Yes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6511" y="5311795"/>
            <a:ext cx="7464960" cy="343568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/>
          <a:lstStyle/>
          <a:p>
            <a:pPr hangingPunct="0"/>
            <a:r>
              <a:rPr lang="en-US" sz="1600" b="1" dirty="0">
                <a:latin typeface="Courier New" pitchFamily="49"/>
                <a:ea typeface="Droid Sans Fallback" pitchFamily="2"/>
                <a:cs typeface="Courier New" pitchFamily="49"/>
              </a:rPr>
              <a:t>spec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: mutual exclusion over critical section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03FA-D790-4EDD-B551-7913F2E849DE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3657600"/>
            <a:ext cx="1616866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55810" y="3657600"/>
            <a:ext cx="1616866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0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05400" y="1447800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Thread 1</a:t>
            </a:r>
            <a:r>
              <a:rPr lang="en-US" sz="1600" dirty="0" smtClean="0"/>
              <a:t>:</a:t>
            </a:r>
          </a:p>
          <a:p>
            <a:endParaRPr lang="en-US" sz="1600" dirty="0" smtClean="0"/>
          </a:p>
          <a:p>
            <a:r>
              <a:rPr lang="en-US" sz="1600" dirty="0" smtClean="0"/>
              <a:t>store</a:t>
            </a:r>
            <a:r>
              <a:rPr lang="en-US" sz="1600" baseline="-250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flag1, 1</a:t>
            </a:r>
            <a:r>
              <a:rPr lang="en-US" sz="1600" dirty="0"/>
              <a:t>);</a:t>
            </a:r>
          </a:p>
          <a:p>
            <a:r>
              <a:rPr lang="en-US" sz="1600" b="1" dirty="0" smtClean="0"/>
              <a:t>while</a:t>
            </a:r>
            <a:r>
              <a:rPr lang="en-US" sz="1600" dirty="0" smtClean="0"/>
              <a:t>(load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(flag0) = 1 </a:t>
            </a:r>
            <a:r>
              <a:rPr lang="en-US" sz="1600" dirty="0"/>
              <a:t>){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       if</a:t>
            </a:r>
            <a:r>
              <a:rPr lang="en-US" sz="1600" dirty="0" smtClean="0"/>
              <a:t>(load</a:t>
            </a:r>
            <a:r>
              <a:rPr lang="en-US" sz="1600" baseline="-250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turn) = 0 </a:t>
            </a:r>
            <a:r>
              <a:rPr lang="en-US" sz="1600" dirty="0"/>
              <a:t>){</a:t>
            </a:r>
          </a:p>
          <a:p>
            <a:r>
              <a:rPr lang="en-US" sz="1600" dirty="0" smtClean="0"/>
              <a:t>	store</a:t>
            </a:r>
            <a:r>
              <a:rPr lang="en-US" sz="1600" baseline="-250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flag1, 0</a:t>
            </a:r>
            <a:r>
              <a:rPr lang="en-US" sz="1600" dirty="0"/>
              <a:t>);</a:t>
            </a:r>
          </a:p>
          <a:p>
            <a:r>
              <a:rPr lang="en-US" sz="1600" b="1" dirty="0" smtClean="0"/>
              <a:t>	while</a:t>
            </a:r>
            <a:r>
              <a:rPr lang="en-US" sz="1600" dirty="0" smtClean="0"/>
              <a:t>(load</a:t>
            </a:r>
            <a:r>
              <a:rPr lang="en-US" sz="1600" baseline="-250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turn) = 0 </a:t>
            </a:r>
            <a:r>
              <a:rPr lang="en-US" sz="1600" dirty="0"/>
              <a:t>)yield();</a:t>
            </a:r>
          </a:p>
          <a:p>
            <a:r>
              <a:rPr lang="en-US" sz="1600" dirty="0" smtClean="0"/>
              <a:t>	store</a:t>
            </a:r>
            <a:r>
              <a:rPr lang="en-US" sz="1600" baseline="-250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flag1, 1</a:t>
            </a:r>
            <a:r>
              <a:rPr lang="en-US" sz="1600" dirty="0"/>
              <a:t>);</a:t>
            </a:r>
          </a:p>
          <a:p>
            <a:r>
              <a:rPr lang="en-US" sz="1600" dirty="0" smtClean="0"/>
              <a:t>} </a:t>
            </a:r>
            <a:r>
              <a:rPr lang="en-US" sz="1600" dirty="0"/>
              <a:t>}</a:t>
            </a:r>
          </a:p>
          <a:p>
            <a:r>
              <a:rPr lang="en-US" sz="1600" dirty="0" smtClean="0"/>
              <a:t>... </a:t>
            </a:r>
            <a:r>
              <a:rPr lang="en-US" sz="1600" dirty="0"/>
              <a:t>// critical section</a:t>
            </a:r>
          </a:p>
          <a:p>
            <a:r>
              <a:rPr lang="en-US" sz="1600" dirty="0" smtClean="0"/>
              <a:t>store</a:t>
            </a:r>
            <a:r>
              <a:rPr lang="en-US" sz="1600" baseline="-250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turn, 0</a:t>
            </a:r>
            <a:r>
              <a:rPr lang="en-US" sz="1600" dirty="0"/>
              <a:t>);</a:t>
            </a:r>
          </a:p>
          <a:p>
            <a:r>
              <a:rPr lang="en-US" sz="1600" dirty="0" smtClean="0"/>
              <a:t>store(flag1, 0</a:t>
            </a:r>
            <a:r>
              <a:rPr lang="en-US" sz="1600" dirty="0"/>
              <a:t>);</a:t>
            </a:r>
          </a:p>
        </p:txBody>
      </p:sp>
      <p:sp>
        <p:nvSpPr>
          <p:cNvPr id="4" name="Rectangle 3"/>
          <p:cNvSpPr/>
          <p:nvPr/>
        </p:nvSpPr>
        <p:spPr>
          <a:xfrm>
            <a:off x="2971800" y="990600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store</a:t>
            </a:r>
            <a:r>
              <a:rPr lang="en-US" sz="1600" baseline="-250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flag0, 0</a:t>
            </a:r>
            <a:r>
              <a:rPr lang="en-US" sz="1600" dirty="0"/>
              <a:t>);</a:t>
            </a:r>
          </a:p>
          <a:p>
            <a:r>
              <a:rPr lang="en-US" sz="1600" dirty="0" smtClean="0"/>
              <a:t>store</a:t>
            </a:r>
            <a:r>
              <a:rPr lang="en-US" sz="1600" baseline="-250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flag1, 0</a:t>
            </a:r>
            <a:r>
              <a:rPr lang="en-US" sz="1600" dirty="0"/>
              <a:t>);</a:t>
            </a:r>
          </a:p>
          <a:p>
            <a:r>
              <a:rPr lang="en-US" sz="1600" dirty="0" smtClean="0"/>
              <a:t>store</a:t>
            </a:r>
            <a:r>
              <a:rPr lang="en-US" sz="1600" baseline="-250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turn, 0</a:t>
            </a:r>
            <a:r>
              <a:rPr lang="en-US" sz="1600" dirty="0"/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447800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Thread 0:</a:t>
            </a:r>
          </a:p>
          <a:p>
            <a:endParaRPr lang="en-US" sz="1600" dirty="0"/>
          </a:p>
          <a:p>
            <a:r>
              <a:rPr lang="en-US" sz="1600" dirty="0" smtClean="0"/>
              <a:t>store(flag0, 1</a:t>
            </a:r>
            <a:r>
              <a:rPr lang="en-US" sz="1600" dirty="0"/>
              <a:t>);</a:t>
            </a:r>
          </a:p>
          <a:p>
            <a:r>
              <a:rPr lang="en-US" sz="1600" b="1" dirty="0" smtClean="0"/>
              <a:t>while</a:t>
            </a:r>
            <a:r>
              <a:rPr lang="en-US" sz="1600" dirty="0" smtClean="0"/>
              <a:t>(load</a:t>
            </a:r>
            <a:r>
              <a:rPr lang="en-US" sz="1600" baseline="-25000" dirty="0" smtClean="0"/>
              <a:t> </a:t>
            </a:r>
            <a:r>
              <a:rPr lang="en-US" sz="1600" dirty="0"/>
              <a:t>(flag1) </a:t>
            </a:r>
            <a:r>
              <a:rPr lang="en-US" sz="1600" dirty="0" smtClean="0"/>
              <a:t>= 1 </a:t>
            </a:r>
            <a:r>
              <a:rPr lang="en-US" sz="1600" dirty="0"/>
              <a:t>){</a:t>
            </a:r>
          </a:p>
          <a:p>
            <a:r>
              <a:rPr lang="en-US" sz="1600" b="1" dirty="0" smtClean="0"/>
              <a:t>      if</a:t>
            </a:r>
            <a:r>
              <a:rPr lang="en-US" sz="1600" dirty="0" smtClean="0"/>
              <a:t>(load</a:t>
            </a:r>
            <a:r>
              <a:rPr lang="en-US" sz="1600" baseline="-25000" dirty="0" smtClean="0"/>
              <a:t> </a:t>
            </a:r>
            <a:r>
              <a:rPr lang="en-US" sz="1600" dirty="0"/>
              <a:t>(turn) </a:t>
            </a:r>
            <a:r>
              <a:rPr lang="en-US" sz="1600" dirty="0" smtClean="0"/>
              <a:t>=</a:t>
            </a:r>
            <a:r>
              <a:rPr lang="en-US" sz="1600" dirty="0"/>
              <a:t>1 </a:t>
            </a:r>
            <a:r>
              <a:rPr lang="en-US" sz="1600" dirty="0" smtClean="0"/>
              <a:t>){</a:t>
            </a:r>
            <a:endParaRPr lang="en-US" sz="1600" dirty="0"/>
          </a:p>
          <a:p>
            <a:r>
              <a:rPr lang="en-US" sz="1600" dirty="0" smtClean="0"/>
              <a:t>	store </a:t>
            </a:r>
            <a:r>
              <a:rPr lang="en-US" sz="1600" dirty="0"/>
              <a:t>(</a:t>
            </a:r>
            <a:r>
              <a:rPr lang="en-US" sz="1600" dirty="0" smtClean="0"/>
              <a:t>flag0, 0);</a:t>
            </a:r>
          </a:p>
          <a:p>
            <a:pPr lvl="1"/>
            <a:r>
              <a:rPr lang="en-US" sz="1600" dirty="0" smtClean="0"/>
              <a:t>         </a:t>
            </a:r>
            <a:r>
              <a:rPr lang="en-US" sz="1600" b="1" dirty="0" smtClean="0"/>
              <a:t>while</a:t>
            </a:r>
            <a:r>
              <a:rPr lang="en-US" sz="1600" dirty="0" smtClean="0"/>
              <a:t>(load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(turn) = 1 ) yield();</a:t>
            </a:r>
          </a:p>
          <a:p>
            <a:r>
              <a:rPr lang="en-US" sz="1600" dirty="0" smtClean="0"/>
              <a:t>	store</a:t>
            </a:r>
            <a:r>
              <a:rPr lang="en-US" sz="1600" baseline="-250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flag0, 1</a:t>
            </a:r>
            <a:r>
              <a:rPr lang="en-US" sz="1600" dirty="0"/>
              <a:t>);</a:t>
            </a:r>
          </a:p>
          <a:p>
            <a:r>
              <a:rPr lang="en-US" sz="1600" dirty="0" smtClean="0"/>
              <a:t>   } </a:t>
            </a:r>
            <a:r>
              <a:rPr lang="en-US" sz="1600" dirty="0"/>
              <a:t>}</a:t>
            </a:r>
          </a:p>
          <a:p>
            <a:r>
              <a:rPr lang="en-US" sz="1600" dirty="0" smtClean="0"/>
              <a:t>... </a:t>
            </a:r>
            <a:r>
              <a:rPr lang="en-US" sz="1600" dirty="0"/>
              <a:t>// critical section</a:t>
            </a:r>
          </a:p>
          <a:p>
            <a:r>
              <a:rPr lang="en-US" sz="1600" dirty="0" smtClean="0"/>
              <a:t>store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(turn, 1</a:t>
            </a:r>
            <a:r>
              <a:rPr lang="en-US" sz="1600" dirty="0"/>
              <a:t>);</a:t>
            </a:r>
          </a:p>
          <a:p>
            <a:r>
              <a:rPr lang="en-US" sz="1600" dirty="0" smtClean="0"/>
              <a:t>store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(flag0, 0</a:t>
            </a:r>
            <a:r>
              <a:rPr lang="en-US" sz="1600" dirty="0"/>
              <a:t>);</a:t>
            </a:r>
          </a:p>
        </p:txBody>
      </p:sp>
      <p:sp>
        <p:nvSpPr>
          <p:cNvPr id="7" name="Title 10"/>
          <p:cNvSpPr txBox="1">
            <a:spLocks/>
          </p:cNvSpPr>
          <p:nvPr/>
        </p:nvSpPr>
        <p:spPr>
          <a:xfrm>
            <a:off x="612611" y="228610"/>
            <a:ext cx="8152349" cy="990534"/>
          </a:xfrm>
          <a:prstGeom prst="rect">
            <a:avLst/>
          </a:prstGeom>
        </p:spPr>
        <p:txBody>
          <a:bodyPr vert="horz" wrap="square" lIns="81639" tIns="40820" rIns="81639" bIns="40820" rtlCol="0" anchor="ctr">
            <a:norm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algn="l">
              <a:buFont typeface="StarSymbol"/>
              <a:buNone/>
            </a:pPr>
            <a:r>
              <a:rPr lang="en-US" sz="3600" smtClean="0">
                <a:latin typeface="Arial" pitchFamily="34"/>
              </a:rPr>
              <a:t>Dekker’s Algorithm</a:t>
            </a:r>
            <a:endParaRPr lang="en-US" sz="3600" dirty="0">
              <a:latin typeface="Arial" pitchFamily="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8531" y="5560444"/>
            <a:ext cx="3003470" cy="406821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/>
          <a:p>
            <a:pPr hangingPunct="0"/>
            <a:r>
              <a:rPr lang="en-US" sz="2200">
                <a:latin typeface="Arial" pitchFamily="18"/>
                <a:ea typeface="Droid Sans Fallback" pitchFamily="2"/>
                <a:cs typeface="Lohit Hindi" pitchFamily="2"/>
              </a:rPr>
              <a:t>sequential consistency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1512" y="6115639"/>
            <a:ext cx="2548667" cy="406821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/>
          <a:p>
            <a:pPr hangingPunct="0"/>
            <a:r>
              <a:rPr lang="en-US" sz="2200" dirty="0">
                <a:latin typeface="Arial" pitchFamily="18"/>
                <a:ea typeface="Droid Sans Fallback" pitchFamily="2"/>
                <a:cs typeface="Lohit Hindi" pitchFamily="2"/>
              </a:rPr>
              <a:t>C</a:t>
            </a:r>
            <a:r>
              <a:rPr lang="en-US" sz="2200" dirty="0" smtClean="0">
                <a:latin typeface="Arial" pitchFamily="18"/>
                <a:ea typeface="Droid Sans Fallback" pitchFamily="2"/>
                <a:cs typeface="Lohit Hindi" pitchFamily="2"/>
              </a:rPr>
              <a:t>++ relaxed model</a:t>
            </a:r>
            <a:endParaRPr lang="en-US" sz="2200" dirty="0"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4545" y="5575467"/>
            <a:ext cx="625127" cy="406821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/>
          <a:p>
            <a:pPr hangingPunct="0"/>
            <a:r>
              <a:rPr lang="en-US" sz="2200" dirty="0">
                <a:solidFill>
                  <a:srgbClr val="008000"/>
                </a:solidFill>
                <a:latin typeface="Arial" pitchFamily="18"/>
                <a:ea typeface="Droid Sans Fallback" pitchFamily="2"/>
                <a:cs typeface="Lohit Hindi" pitchFamily="2"/>
              </a:rPr>
              <a:t>Yes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47200" y="6065672"/>
            <a:ext cx="525549" cy="406821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/>
          <a:p>
            <a:pPr hangingPunct="0"/>
            <a:r>
              <a:rPr lang="en-US" sz="2200" dirty="0">
                <a:solidFill>
                  <a:srgbClr val="800000"/>
                </a:solidFill>
                <a:latin typeface="Arial" pitchFamily="18"/>
                <a:ea typeface="Droid Sans Fallback" pitchFamily="2"/>
                <a:cs typeface="Lohit Hindi" pitchFamily="2"/>
              </a:rPr>
              <a:t>No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905955" y="2406134"/>
            <a:ext cx="3232300" cy="1937266"/>
            <a:chOff x="2514601" y="2558534"/>
            <a:chExt cx="3380807" cy="1937266"/>
          </a:xfrm>
        </p:grpSpPr>
        <p:grpSp>
          <p:nvGrpSpPr>
            <p:cNvPr id="14" name="Group 13"/>
            <p:cNvGrpSpPr/>
            <p:nvPr/>
          </p:nvGrpSpPr>
          <p:grpSpPr>
            <a:xfrm>
              <a:off x="3122514" y="2558534"/>
              <a:ext cx="2772894" cy="1861066"/>
              <a:chOff x="3122514" y="2558534"/>
              <a:chExt cx="2772894" cy="1861066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3122514" y="2558534"/>
                <a:ext cx="2772894" cy="1861066"/>
              </a:xfrm>
              <a:prstGeom prst="straightConnector1">
                <a:avLst/>
              </a:prstGeom>
              <a:ln w="28575">
                <a:solidFill>
                  <a:schemeClr val="accent3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3539752" y="2583418"/>
                <a:ext cx="350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rf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514601" y="2558534"/>
              <a:ext cx="3380807" cy="1937266"/>
              <a:chOff x="2514601" y="2558534"/>
              <a:chExt cx="3380807" cy="1937266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 flipH="1">
                <a:off x="2514601" y="2558534"/>
                <a:ext cx="3380807" cy="193726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4965992" y="2667000"/>
                <a:ext cx="335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rf</a:t>
                </a:r>
                <a:endParaRPr lang="en-US" dirty="0"/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656511" y="5311795"/>
            <a:ext cx="7464960" cy="343568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/>
          <a:lstStyle/>
          <a:p>
            <a:pPr hangingPunct="0"/>
            <a:r>
              <a:rPr lang="en-US" sz="1600" b="1" dirty="0">
                <a:latin typeface="Courier New" pitchFamily="49"/>
                <a:ea typeface="Droid Sans Fallback" pitchFamily="2"/>
                <a:cs typeface="Courier New" pitchFamily="49"/>
              </a:rPr>
              <a:t>spec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: mutual exclusion over critical section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03FA-D790-4EDD-B551-7913F2E849DE}" type="slidenum">
              <a:rPr lang="en-US" smtClean="0"/>
              <a:t>4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1000" y="3657600"/>
            <a:ext cx="1616866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155810" y="3657600"/>
            <a:ext cx="1616866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0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05400" y="1447800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Thread 1</a:t>
            </a:r>
            <a:r>
              <a:rPr lang="en-US" sz="1600" dirty="0" smtClean="0"/>
              <a:t>: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store</a:t>
            </a:r>
            <a:r>
              <a:rPr lang="en-US" sz="1600" baseline="-25000" dirty="0" err="1" smtClean="0"/>
              <a:t>SC</a:t>
            </a:r>
            <a:r>
              <a:rPr lang="en-US" sz="1600" baseline="-250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flag1, 1</a:t>
            </a:r>
            <a:r>
              <a:rPr lang="en-US" sz="1600" dirty="0"/>
              <a:t>);</a:t>
            </a:r>
          </a:p>
          <a:p>
            <a:r>
              <a:rPr lang="en-US" sz="1600" b="1" dirty="0" smtClean="0"/>
              <a:t>while</a:t>
            </a:r>
            <a:r>
              <a:rPr lang="en-US" sz="1600" dirty="0" smtClean="0"/>
              <a:t>(</a:t>
            </a:r>
            <a:r>
              <a:rPr lang="en-US" sz="1600" dirty="0" err="1" smtClean="0"/>
              <a:t>load</a:t>
            </a:r>
            <a:r>
              <a:rPr lang="en-US" sz="1600" baseline="-25000" dirty="0" err="1" smtClean="0"/>
              <a:t>SC</a:t>
            </a:r>
            <a:r>
              <a:rPr lang="en-US" sz="1600" baseline="-250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flag0) = 1 </a:t>
            </a:r>
            <a:r>
              <a:rPr lang="en-US" sz="1600" dirty="0"/>
              <a:t>){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       if</a:t>
            </a:r>
            <a:r>
              <a:rPr lang="en-US" sz="1600" dirty="0" smtClean="0"/>
              <a:t>(</a:t>
            </a:r>
            <a:r>
              <a:rPr lang="en-US" sz="1600" dirty="0" err="1" smtClean="0"/>
              <a:t>load</a:t>
            </a:r>
            <a:r>
              <a:rPr lang="en-US" sz="1600" baseline="-25000" dirty="0" err="1" smtClean="0"/>
              <a:t>SC</a:t>
            </a:r>
            <a:r>
              <a:rPr lang="en-US" sz="1600" baseline="-250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turn) = 0 </a:t>
            </a:r>
            <a:r>
              <a:rPr lang="en-US" sz="1600" dirty="0"/>
              <a:t>){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store</a:t>
            </a:r>
            <a:r>
              <a:rPr lang="en-US" sz="1600" baseline="-25000" dirty="0" err="1" smtClean="0"/>
              <a:t>RLX</a:t>
            </a:r>
            <a:r>
              <a:rPr lang="en-US" sz="1600" baseline="-250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flag1, 0</a:t>
            </a:r>
            <a:r>
              <a:rPr lang="en-US" sz="1600" dirty="0"/>
              <a:t>);</a:t>
            </a:r>
          </a:p>
          <a:p>
            <a:r>
              <a:rPr lang="en-US" sz="1600" b="1" dirty="0" smtClean="0"/>
              <a:t>	while</a:t>
            </a:r>
            <a:r>
              <a:rPr lang="en-US" sz="1600" dirty="0" smtClean="0"/>
              <a:t>(</a:t>
            </a:r>
            <a:r>
              <a:rPr lang="en-US" sz="1600" dirty="0" err="1" smtClean="0"/>
              <a:t>load</a:t>
            </a:r>
            <a:r>
              <a:rPr lang="en-US" sz="1600" baseline="-25000" dirty="0" err="1" smtClean="0"/>
              <a:t>RLX</a:t>
            </a:r>
            <a:r>
              <a:rPr lang="en-US" sz="1600" baseline="-250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turn) = 0 </a:t>
            </a:r>
            <a:r>
              <a:rPr lang="en-US" sz="1600" dirty="0"/>
              <a:t>)yield();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store</a:t>
            </a:r>
            <a:r>
              <a:rPr lang="en-US" sz="1600" baseline="-25000" dirty="0" err="1" smtClean="0"/>
              <a:t>RLX</a:t>
            </a:r>
            <a:r>
              <a:rPr lang="en-US" sz="1600" baseline="-250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flag1, 1</a:t>
            </a:r>
            <a:r>
              <a:rPr lang="en-US" sz="1600" dirty="0"/>
              <a:t>);</a:t>
            </a:r>
          </a:p>
          <a:p>
            <a:r>
              <a:rPr lang="en-US" sz="1600" dirty="0" smtClean="0"/>
              <a:t>} </a:t>
            </a:r>
            <a:r>
              <a:rPr lang="en-US" sz="1600" dirty="0"/>
              <a:t>}</a:t>
            </a:r>
          </a:p>
          <a:p>
            <a:r>
              <a:rPr lang="en-US" sz="1600" dirty="0" smtClean="0"/>
              <a:t>... </a:t>
            </a:r>
            <a:r>
              <a:rPr lang="en-US" sz="1600" dirty="0"/>
              <a:t>// critical section</a:t>
            </a:r>
          </a:p>
          <a:p>
            <a:r>
              <a:rPr lang="en-US" sz="1600" dirty="0" err="1" smtClean="0"/>
              <a:t>store</a:t>
            </a:r>
            <a:r>
              <a:rPr lang="en-US" sz="1600" baseline="-25000" dirty="0" err="1" smtClean="0"/>
              <a:t>SC</a:t>
            </a:r>
            <a:r>
              <a:rPr lang="en-US" sz="1600" baseline="-250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turn, 0</a:t>
            </a:r>
            <a:r>
              <a:rPr lang="en-US" sz="1600" dirty="0"/>
              <a:t>);</a:t>
            </a:r>
          </a:p>
          <a:p>
            <a:r>
              <a:rPr lang="en-US" sz="1600" dirty="0" err="1" smtClean="0"/>
              <a:t>store</a:t>
            </a:r>
            <a:r>
              <a:rPr lang="en-US" sz="1600" baseline="-25000" dirty="0" err="1" smtClean="0"/>
              <a:t>REL</a:t>
            </a:r>
            <a:r>
              <a:rPr lang="en-US" sz="1600" dirty="0" smtClean="0"/>
              <a:t>(flag1, 0</a:t>
            </a:r>
            <a:r>
              <a:rPr lang="en-US" sz="1600" dirty="0"/>
              <a:t>);</a:t>
            </a:r>
          </a:p>
        </p:txBody>
      </p:sp>
      <p:sp>
        <p:nvSpPr>
          <p:cNvPr id="4" name="Rectangle 3"/>
          <p:cNvSpPr/>
          <p:nvPr/>
        </p:nvSpPr>
        <p:spPr>
          <a:xfrm>
            <a:off x="2971800" y="990600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 smtClean="0"/>
              <a:t>store</a:t>
            </a:r>
            <a:r>
              <a:rPr lang="en-US" sz="1600" baseline="-25000" dirty="0" err="1" smtClean="0"/>
              <a:t>SC</a:t>
            </a:r>
            <a:r>
              <a:rPr lang="en-US" sz="1600" baseline="-250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flag0, 0</a:t>
            </a:r>
            <a:r>
              <a:rPr lang="en-US" sz="1600" dirty="0"/>
              <a:t>);</a:t>
            </a:r>
          </a:p>
          <a:p>
            <a:r>
              <a:rPr lang="en-US" sz="1600" dirty="0" err="1" smtClean="0"/>
              <a:t>store</a:t>
            </a:r>
            <a:r>
              <a:rPr lang="en-US" sz="1600" baseline="-25000" dirty="0" err="1" smtClean="0"/>
              <a:t>SC</a:t>
            </a:r>
            <a:r>
              <a:rPr lang="en-US" sz="1600" baseline="-250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flag1, 0</a:t>
            </a:r>
            <a:r>
              <a:rPr lang="en-US" sz="1600" dirty="0"/>
              <a:t>);</a:t>
            </a:r>
          </a:p>
          <a:p>
            <a:r>
              <a:rPr lang="en-US" sz="1600" dirty="0" err="1" smtClean="0"/>
              <a:t>store</a:t>
            </a:r>
            <a:r>
              <a:rPr lang="en-US" sz="1600" baseline="-25000" dirty="0" err="1" smtClean="0"/>
              <a:t>SC</a:t>
            </a:r>
            <a:r>
              <a:rPr lang="en-US" sz="1600" baseline="-250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turn, 0</a:t>
            </a:r>
            <a:r>
              <a:rPr lang="en-US" sz="1600" dirty="0"/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447800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Thread 0:</a:t>
            </a:r>
          </a:p>
          <a:p>
            <a:endParaRPr lang="en-US" sz="1600" dirty="0"/>
          </a:p>
          <a:p>
            <a:r>
              <a:rPr lang="en-US" sz="1600" dirty="0" err="1" smtClean="0"/>
              <a:t>store</a:t>
            </a:r>
            <a:r>
              <a:rPr lang="en-US" sz="1600" baseline="-25000" dirty="0" err="1" smtClean="0"/>
              <a:t>SC</a:t>
            </a:r>
            <a:r>
              <a:rPr lang="en-US" sz="1600" dirty="0" smtClean="0"/>
              <a:t>(flag0, 1</a:t>
            </a:r>
            <a:r>
              <a:rPr lang="en-US" sz="1600" dirty="0"/>
              <a:t>);</a:t>
            </a:r>
          </a:p>
          <a:p>
            <a:r>
              <a:rPr lang="en-US" sz="1600" b="1" dirty="0" smtClean="0"/>
              <a:t>while</a:t>
            </a:r>
            <a:r>
              <a:rPr lang="en-US" sz="1600" dirty="0" smtClean="0"/>
              <a:t>(</a:t>
            </a:r>
            <a:r>
              <a:rPr lang="en-US" sz="1600" dirty="0" err="1" smtClean="0"/>
              <a:t>load</a:t>
            </a:r>
            <a:r>
              <a:rPr lang="en-US" sz="1600" baseline="-25000" dirty="0" err="1" smtClean="0"/>
              <a:t>SC</a:t>
            </a:r>
            <a:r>
              <a:rPr lang="en-US" sz="1600" baseline="-25000" dirty="0" smtClean="0"/>
              <a:t> </a:t>
            </a:r>
            <a:r>
              <a:rPr lang="en-US" sz="1600" dirty="0"/>
              <a:t>(flag1) </a:t>
            </a:r>
            <a:r>
              <a:rPr lang="en-US" sz="1600" dirty="0" smtClean="0"/>
              <a:t>= 1 </a:t>
            </a:r>
            <a:r>
              <a:rPr lang="en-US" sz="1600" dirty="0"/>
              <a:t>){</a:t>
            </a:r>
          </a:p>
          <a:p>
            <a:r>
              <a:rPr lang="en-US" sz="1600" b="1" dirty="0" smtClean="0"/>
              <a:t>      if</a:t>
            </a:r>
            <a:r>
              <a:rPr lang="en-US" sz="1600" dirty="0" smtClean="0"/>
              <a:t>(</a:t>
            </a:r>
            <a:r>
              <a:rPr lang="en-US" sz="1600" dirty="0" err="1" smtClean="0"/>
              <a:t>load</a:t>
            </a:r>
            <a:r>
              <a:rPr lang="en-US" sz="1600" baseline="-25000" dirty="0" err="1" smtClean="0"/>
              <a:t>SC</a:t>
            </a:r>
            <a:r>
              <a:rPr lang="en-US" sz="1600" baseline="-25000" dirty="0" smtClean="0"/>
              <a:t> </a:t>
            </a:r>
            <a:r>
              <a:rPr lang="en-US" sz="1600" dirty="0"/>
              <a:t>(turn) </a:t>
            </a:r>
            <a:r>
              <a:rPr lang="en-US" sz="1600" dirty="0" smtClean="0"/>
              <a:t>=</a:t>
            </a:r>
            <a:r>
              <a:rPr lang="en-US" sz="1600" dirty="0"/>
              <a:t>1 </a:t>
            </a:r>
            <a:r>
              <a:rPr lang="en-US" sz="1600" dirty="0" smtClean="0"/>
              <a:t>){</a:t>
            </a:r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store</a:t>
            </a:r>
            <a:r>
              <a:rPr lang="en-US" sz="1600" baseline="-25000" dirty="0" err="1" smtClean="0"/>
              <a:t>RLX</a:t>
            </a:r>
            <a:r>
              <a:rPr lang="en-US" sz="16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flag0, 0);</a:t>
            </a:r>
          </a:p>
          <a:p>
            <a:pPr lvl="1"/>
            <a:r>
              <a:rPr lang="en-US" sz="1600" dirty="0" smtClean="0"/>
              <a:t>         </a:t>
            </a:r>
            <a:r>
              <a:rPr lang="en-US" sz="1600" b="1" dirty="0" smtClean="0"/>
              <a:t>while</a:t>
            </a:r>
            <a:r>
              <a:rPr lang="en-US" sz="1600" dirty="0" smtClean="0"/>
              <a:t>(</a:t>
            </a:r>
            <a:r>
              <a:rPr lang="en-US" sz="1600" dirty="0" err="1" smtClean="0"/>
              <a:t>load</a:t>
            </a:r>
            <a:r>
              <a:rPr lang="en-US" sz="1600" baseline="-25000" dirty="0" err="1" smtClean="0"/>
              <a:t>RLX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(turn) = 1 ) yield();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store</a:t>
            </a:r>
            <a:r>
              <a:rPr lang="en-US" sz="1600" baseline="-25000" dirty="0" err="1" smtClean="0"/>
              <a:t>RLX</a:t>
            </a:r>
            <a:r>
              <a:rPr lang="en-US" sz="1600" baseline="-250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flag0, 1</a:t>
            </a:r>
            <a:r>
              <a:rPr lang="en-US" sz="1600" dirty="0"/>
              <a:t>);</a:t>
            </a:r>
          </a:p>
          <a:p>
            <a:r>
              <a:rPr lang="en-US" sz="1600" dirty="0" smtClean="0"/>
              <a:t>   } </a:t>
            </a:r>
            <a:r>
              <a:rPr lang="en-US" sz="1600" dirty="0"/>
              <a:t>}</a:t>
            </a:r>
          </a:p>
          <a:p>
            <a:r>
              <a:rPr lang="en-US" sz="1600" dirty="0" smtClean="0"/>
              <a:t>... </a:t>
            </a:r>
            <a:r>
              <a:rPr lang="en-US" sz="1600" dirty="0"/>
              <a:t>// critical section</a:t>
            </a:r>
          </a:p>
          <a:p>
            <a:r>
              <a:rPr lang="en-US" sz="1600" dirty="0" err="1" smtClean="0"/>
              <a:t>store</a:t>
            </a:r>
            <a:r>
              <a:rPr lang="en-US" sz="1600" baseline="-25000" dirty="0" err="1" smtClean="0"/>
              <a:t>SC</a:t>
            </a:r>
            <a:r>
              <a:rPr lang="en-US" sz="1600" baseline="-250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turn, 1</a:t>
            </a:r>
            <a:r>
              <a:rPr lang="en-US" sz="1600" dirty="0"/>
              <a:t>);</a:t>
            </a:r>
          </a:p>
          <a:p>
            <a:r>
              <a:rPr lang="en-US" sz="1600" dirty="0" err="1" smtClean="0"/>
              <a:t>store</a:t>
            </a:r>
            <a:r>
              <a:rPr lang="en-US" sz="1600" baseline="-25000" dirty="0" err="1" smtClean="0"/>
              <a:t>REL</a:t>
            </a:r>
            <a:r>
              <a:rPr lang="en-US" sz="1600" baseline="-250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flag0, 0</a:t>
            </a:r>
            <a:r>
              <a:rPr lang="en-US" sz="1600" dirty="0"/>
              <a:t>);</a:t>
            </a:r>
          </a:p>
        </p:txBody>
      </p:sp>
      <p:sp>
        <p:nvSpPr>
          <p:cNvPr id="7" name="Title 10"/>
          <p:cNvSpPr txBox="1">
            <a:spLocks/>
          </p:cNvSpPr>
          <p:nvPr/>
        </p:nvSpPr>
        <p:spPr>
          <a:xfrm>
            <a:off x="612611" y="228610"/>
            <a:ext cx="8152349" cy="990534"/>
          </a:xfrm>
          <a:prstGeom prst="rect">
            <a:avLst/>
          </a:prstGeom>
        </p:spPr>
        <p:txBody>
          <a:bodyPr vert="horz" wrap="square" lIns="81639" tIns="40820" rIns="81639" bIns="40820" rtlCol="0" anchor="ctr">
            <a:norm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algn="l">
              <a:buFont typeface="StarSymbol"/>
              <a:buNone/>
            </a:pPr>
            <a:r>
              <a:rPr lang="en-US" sz="3600" smtClean="0">
                <a:latin typeface="Arial" pitchFamily="34"/>
              </a:rPr>
              <a:t>Dekker’s Algorithm</a:t>
            </a:r>
            <a:endParaRPr lang="en-US" sz="3600" dirty="0">
              <a:latin typeface="Arial" pitchFamily="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8531" y="5560444"/>
            <a:ext cx="3003470" cy="406821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/>
          <a:p>
            <a:pPr hangingPunct="0"/>
            <a:r>
              <a:rPr lang="en-US" sz="2200">
                <a:latin typeface="Arial" pitchFamily="18"/>
                <a:ea typeface="Droid Sans Fallback" pitchFamily="2"/>
                <a:cs typeface="Lohit Hindi" pitchFamily="2"/>
              </a:rPr>
              <a:t>sequential consistency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1512" y="6115639"/>
            <a:ext cx="2548667" cy="406821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/>
          <a:p>
            <a:pPr hangingPunct="0"/>
            <a:r>
              <a:rPr lang="en-US" sz="2200" dirty="0">
                <a:latin typeface="Arial" pitchFamily="18"/>
                <a:ea typeface="Droid Sans Fallback" pitchFamily="2"/>
                <a:cs typeface="Lohit Hindi" pitchFamily="2"/>
              </a:rPr>
              <a:t>C</a:t>
            </a:r>
            <a:r>
              <a:rPr lang="en-US" sz="2200" dirty="0" smtClean="0">
                <a:latin typeface="Arial" pitchFamily="18"/>
                <a:ea typeface="Droid Sans Fallback" pitchFamily="2"/>
                <a:cs typeface="Lohit Hindi" pitchFamily="2"/>
              </a:rPr>
              <a:t>++ relaxed model</a:t>
            </a:r>
            <a:endParaRPr lang="en-US" sz="2200" dirty="0"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4545" y="5575467"/>
            <a:ext cx="625127" cy="406821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/>
          <a:p>
            <a:pPr hangingPunct="0"/>
            <a:r>
              <a:rPr lang="en-US" sz="2200" dirty="0">
                <a:solidFill>
                  <a:srgbClr val="008000"/>
                </a:solidFill>
                <a:latin typeface="Arial" pitchFamily="18"/>
                <a:ea typeface="Droid Sans Fallback" pitchFamily="2"/>
                <a:cs typeface="Lohit Hindi" pitchFamily="2"/>
              </a:rPr>
              <a:t>Yes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47200" y="6065672"/>
            <a:ext cx="525549" cy="406821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/>
          <a:p>
            <a:pPr hangingPunct="0"/>
            <a:r>
              <a:rPr lang="en-US" sz="2200" dirty="0">
                <a:solidFill>
                  <a:srgbClr val="800000"/>
                </a:solidFill>
                <a:latin typeface="Arial" pitchFamily="18"/>
                <a:ea typeface="Droid Sans Fallback" pitchFamily="2"/>
                <a:cs typeface="Lohit Hindi" pitchFamily="2"/>
              </a:rPr>
              <a:t>No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6511" y="5311795"/>
            <a:ext cx="7464960" cy="343568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/>
          <a:lstStyle/>
          <a:p>
            <a:pPr hangingPunct="0"/>
            <a:r>
              <a:rPr lang="en-US" sz="1600" b="1" dirty="0">
                <a:latin typeface="Courier New" pitchFamily="49"/>
                <a:ea typeface="Droid Sans Fallback" pitchFamily="2"/>
                <a:cs typeface="Courier New" pitchFamily="49"/>
              </a:rPr>
              <a:t>spec</a:t>
            </a:r>
            <a:r>
              <a:rPr lang="en-US" sz="1600" dirty="0">
                <a:latin typeface="Courier New" pitchFamily="49"/>
                <a:ea typeface="Droid Sans Fallback" pitchFamily="2"/>
                <a:cs typeface="Courier New" pitchFamily="49"/>
              </a:rPr>
              <a:t>: mutual exclusion over critical section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03FA-D790-4EDD-B551-7913F2E849DE}" type="slidenum">
              <a:rPr lang="en-US" smtClean="0"/>
              <a:t>5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572000" y="5917779"/>
            <a:ext cx="625127" cy="406821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/>
          <a:p>
            <a:pPr hangingPunct="0"/>
            <a:r>
              <a:rPr lang="en-US" sz="2200" dirty="0">
                <a:solidFill>
                  <a:srgbClr val="008000"/>
                </a:solidFill>
                <a:latin typeface="Arial" pitchFamily="18"/>
                <a:ea typeface="Droid Sans Fallback" pitchFamily="2"/>
                <a:cs typeface="Lohit Hindi" pitchFamily="2"/>
              </a:rPr>
              <a:t>Yes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190745" y="6019800"/>
            <a:ext cx="457455" cy="4068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496513" y="1169191"/>
            <a:ext cx="146801" cy="101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93295" y="1437179"/>
            <a:ext cx="146801" cy="101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93295" y="1676400"/>
            <a:ext cx="146801" cy="101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8200" y="2133600"/>
            <a:ext cx="146801" cy="101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95400" y="2362200"/>
            <a:ext cx="146801" cy="101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09977" y="4089400"/>
            <a:ext cx="146801" cy="101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52600" y="2856379"/>
            <a:ext cx="203245" cy="101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750238" y="3352800"/>
            <a:ext cx="203245" cy="101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09977" y="4333875"/>
            <a:ext cx="203245" cy="101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221999" y="2629893"/>
            <a:ext cx="146801" cy="101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150466" y="3086100"/>
            <a:ext cx="203245" cy="101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619067" y="2118210"/>
            <a:ext cx="175024" cy="101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096001" y="2346810"/>
            <a:ext cx="155290" cy="101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628590" y="4074010"/>
            <a:ext cx="146801" cy="101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549784" y="2840989"/>
            <a:ext cx="203245" cy="101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547422" y="3337410"/>
            <a:ext cx="203245" cy="101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619066" y="4318485"/>
            <a:ext cx="175025" cy="101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251290" y="2614503"/>
            <a:ext cx="146801" cy="101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010400" y="3095624"/>
            <a:ext cx="203245" cy="101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81000" y="3657600"/>
            <a:ext cx="1616866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155810" y="3657600"/>
            <a:ext cx="1616866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6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lvl="1" indent="-457200">
              <a:spcBef>
                <a:spcPts val="1000"/>
              </a:spcBef>
              <a:buFont typeface="Arial" charset="0"/>
              <a:buChar char="•"/>
            </a:pPr>
            <a:r>
              <a:rPr lang="en-US" sz="3200" b="1" dirty="0" smtClean="0">
                <a:solidFill>
                  <a:srgbClr val="0070C0"/>
                </a:solidFill>
              </a:rPr>
              <a:t>Goal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/>
              <a:t>Automatic inference of efficient and correct synchronization under C++ memory </a:t>
            </a:r>
            <a:r>
              <a:rPr lang="en-US" sz="3200" dirty="0" smtClean="0"/>
              <a:t>model.</a:t>
            </a:r>
          </a:p>
          <a:p>
            <a:pPr marL="857250" lvl="2" indent="-457200">
              <a:spcBef>
                <a:spcPts val="1000"/>
              </a:spcBef>
              <a:buFont typeface="Arial" charset="0"/>
              <a:buChar char="•"/>
            </a:pPr>
            <a:r>
              <a:rPr lang="en-US" dirty="0" smtClean="0"/>
              <a:t>finite-state programs with bounded executions.</a:t>
            </a:r>
            <a:endParaRPr lang="en-US" dirty="0"/>
          </a:p>
          <a:p>
            <a:pPr marL="0" lvl="1">
              <a:spcBef>
                <a:spcPts val="1000"/>
              </a:spcBef>
            </a:pPr>
            <a:endParaRPr lang="en-US" sz="3200" dirty="0"/>
          </a:p>
          <a:p>
            <a:r>
              <a:rPr lang="en-US" b="1" dirty="0">
                <a:solidFill>
                  <a:srgbClr val="0070C0"/>
                </a:solidFill>
              </a:rPr>
              <a:t>Challenge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Adding minimal and </a:t>
            </a:r>
            <a:r>
              <a:rPr lang="en-US" dirty="0" smtClean="0"/>
              <a:t>correct synchronization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Solution </a:t>
            </a:r>
          </a:p>
          <a:p>
            <a:pPr marL="914400" lvl="1" indent="-514350">
              <a:buAutoNum type="arabicPeriod"/>
            </a:pPr>
            <a:r>
              <a:rPr lang="en-US" dirty="0" smtClean="0"/>
              <a:t>Assume </a:t>
            </a:r>
            <a:r>
              <a:rPr lang="en-US" dirty="0"/>
              <a:t>maximally relaxed </a:t>
            </a:r>
            <a:r>
              <a:rPr lang="en-US" dirty="0" smtClean="0"/>
              <a:t>parameters setting </a:t>
            </a:r>
            <a:r>
              <a:rPr lang="en-US" dirty="0"/>
              <a:t>and </a:t>
            </a:r>
            <a:endParaRPr lang="en-US" dirty="0" smtClean="0"/>
          </a:p>
          <a:p>
            <a:pPr marL="914400" lvl="1" indent="-514350">
              <a:buAutoNum type="arabicPeriod"/>
            </a:pPr>
            <a:r>
              <a:rPr lang="en-US" dirty="0" smtClean="0"/>
              <a:t>Iteratively remove </a:t>
            </a:r>
            <a:r>
              <a:rPr lang="en-US" dirty="0"/>
              <a:t>behaviors until </a:t>
            </a:r>
            <a:r>
              <a:rPr lang="en-US" dirty="0" smtClean="0"/>
              <a:t>specification satisfied.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03FA-D790-4EDD-B551-7913F2E849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7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/>
          <p:cNvSpPr txBox="1">
            <a:spLocks/>
          </p:cNvSpPr>
          <p:nvPr/>
        </p:nvSpPr>
        <p:spPr>
          <a:xfrm>
            <a:off x="612611" y="228610"/>
            <a:ext cx="8152349" cy="990534"/>
          </a:xfrm>
          <a:prstGeom prst="rect">
            <a:avLst/>
          </a:prstGeom>
        </p:spPr>
        <p:txBody>
          <a:bodyPr vert="horz" wrap="square" lIns="81639" tIns="40820" rIns="81639" bIns="40820" rtlCol="0" anchor="ctr">
            <a:norm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algn="l">
              <a:buFont typeface="StarSymbol"/>
              <a:buNone/>
            </a:pPr>
            <a:r>
              <a:rPr lang="en-US" sz="3600" smtClean="0">
                <a:latin typeface="Arial" pitchFamily="34"/>
              </a:rPr>
              <a:t>Dekker’s Algorithm</a:t>
            </a:r>
            <a:endParaRPr lang="en-US" sz="3600" dirty="0">
              <a:latin typeface="Arial" pitchFamily="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03FA-D790-4EDD-B551-7913F2E849DE}" type="slidenum">
              <a:rPr lang="en-US" smtClean="0"/>
              <a:t>7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04800" y="990600"/>
            <a:ext cx="9372600" cy="3565743"/>
            <a:chOff x="304800" y="990600"/>
            <a:chExt cx="9372600" cy="3565743"/>
          </a:xfrm>
        </p:grpSpPr>
        <p:grpSp>
          <p:nvGrpSpPr>
            <p:cNvPr id="12" name="Group 11"/>
            <p:cNvGrpSpPr/>
            <p:nvPr/>
          </p:nvGrpSpPr>
          <p:grpSpPr>
            <a:xfrm>
              <a:off x="304800" y="990600"/>
              <a:ext cx="9372600" cy="3565743"/>
              <a:chOff x="304800" y="990600"/>
              <a:chExt cx="9372600" cy="3565743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5105400" y="1447800"/>
                <a:ext cx="4572000" cy="310854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r>
                  <a:rPr lang="en-US" sz="1600" dirty="0"/>
                  <a:t>Thread 1</a:t>
                </a:r>
                <a:r>
                  <a:rPr lang="en-US" sz="1600" dirty="0" smtClean="0"/>
                  <a:t>:</a:t>
                </a:r>
              </a:p>
              <a:p>
                <a:endParaRPr lang="en-US" sz="1600" dirty="0" smtClean="0"/>
              </a:p>
              <a:p>
                <a:r>
                  <a:rPr lang="en-US" sz="1600" dirty="0" err="1" smtClean="0"/>
                  <a:t>store</a:t>
                </a:r>
                <a:r>
                  <a:rPr lang="en-US" sz="1600" baseline="-25000" dirty="0" err="1" smtClean="0"/>
                  <a:t>RLX</a:t>
                </a:r>
                <a:r>
                  <a:rPr lang="en-US" sz="1600" baseline="-25000" dirty="0" smtClean="0"/>
                  <a:t> </a:t>
                </a:r>
                <a:r>
                  <a:rPr lang="en-US" sz="1600" dirty="0"/>
                  <a:t>(</a:t>
                </a:r>
                <a:r>
                  <a:rPr lang="en-US" sz="1600" dirty="0" smtClean="0"/>
                  <a:t>flag1, 1</a:t>
                </a:r>
                <a:r>
                  <a:rPr lang="en-US" sz="1600" dirty="0"/>
                  <a:t>);</a:t>
                </a:r>
              </a:p>
              <a:p>
                <a:r>
                  <a:rPr lang="en-US" sz="1600" b="1" dirty="0" smtClean="0"/>
                  <a:t>while</a:t>
                </a:r>
                <a:r>
                  <a:rPr lang="en-US" sz="1600" dirty="0" smtClean="0"/>
                  <a:t>(</a:t>
                </a:r>
                <a:r>
                  <a:rPr lang="en-US" sz="1600" dirty="0" err="1" smtClean="0"/>
                  <a:t>load</a:t>
                </a:r>
                <a:r>
                  <a:rPr lang="en-US" sz="1600" baseline="-25000" dirty="0" err="1" smtClean="0"/>
                  <a:t>RLX</a:t>
                </a:r>
                <a:r>
                  <a:rPr lang="en-US" sz="1600" baseline="-25000" dirty="0" smtClean="0"/>
                  <a:t> </a:t>
                </a:r>
                <a:r>
                  <a:rPr lang="en-US" sz="1600" dirty="0"/>
                  <a:t>(</a:t>
                </a:r>
                <a:r>
                  <a:rPr lang="en-US" sz="1600" dirty="0" smtClean="0"/>
                  <a:t>flag0) = 1 </a:t>
                </a:r>
                <a:r>
                  <a:rPr lang="en-US" sz="1600" dirty="0"/>
                  <a:t>){</a:t>
                </a:r>
              </a:p>
              <a:p>
                <a:r>
                  <a:rPr lang="en-US" sz="1600" b="1" dirty="0"/>
                  <a:t> </a:t>
                </a:r>
                <a:r>
                  <a:rPr lang="en-US" sz="1600" b="1" dirty="0" smtClean="0"/>
                  <a:t>          if</a:t>
                </a:r>
                <a:r>
                  <a:rPr lang="en-US" sz="1600" dirty="0" smtClean="0"/>
                  <a:t>(</a:t>
                </a:r>
                <a:r>
                  <a:rPr lang="en-US" sz="1600" dirty="0" err="1" smtClean="0"/>
                  <a:t>load</a:t>
                </a:r>
                <a:r>
                  <a:rPr lang="en-US" sz="1600" baseline="-25000" dirty="0" err="1" smtClean="0"/>
                  <a:t>RLX</a:t>
                </a:r>
                <a:r>
                  <a:rPr lang="en-US" sz="1600" baseline="-25000" dirty="0" smtClean="0"/>
                  <a:t> </a:t>
                </a:r>
                <a:r>
                  <a:rPr lang="en-US" sz="1600" dirty="0"/>
                  <a:t>(</a:t>
                </a:r>
                <a:r>
                  <a:rPr lang="en-US" sz="1600" dirty="0" smtClean="0"/>
                  <a:t>turn) = 0 </a:t>
                </a:r>
                <a:r>
                  <a:rPr lang="en-US" sz="1600" dirty="0"/>
                  <a:t>){</a:t>
                </a:r>
              </a:p>
              <a:p>
                <a:r>
                  <a:rPr lang="en-US" sz="1600" dirty="0" smtClean="0"/>
                  <a:t>	</a:t>
                </a:r>
                <a:r>
                  <a:rPr lang="en-US" sz="1600" dirty="0" err="1" smtClean="0"/>
                  <a:t>store</a:t>
                </a:r>
                <a:r>
                  <a:rPr lang="en-US" sz="1600" baseline="-25000" dirty="0" err="1" smtClean="0"/>
                  <a:t>RLX</a:t>
                </a:r>
                <a:r>
                  <a:rPr lang="en-US" sz="1600" baseline="-25000" dirty="0" smtClean="0"/>
                  <a:t> </a:t>
                </a:r>
                <a:r>
                  <a:rPr lang="en-US" sz="1600" dirty="0"/>
                  <a:t>(</a:t>
                </a:r>
                <a:r>
                  <a:rPr lang="en-US" sz="1600" dirty="0" smtClean="0"/>
                  <a:t>flag1, 0</a:t>
                </a:r>
                <a:r>
                  <a:rPr lang="en-US" sz="1600" dirty="0"/>
                  <a:t>);</a:t>
                </a:r>
              </a:p>
              <a:p>
                <a:r>
                  <a:rPr lang="en-US" sz="1600" b="1" dirty="0" smtClean="0"/>
                  <a:t>	while</a:t>
                </a:r>
                <a:r>
                  <a:rPr lang="en-US" sz="1600" dirty="0" smtClean="0"/>
                  <a:t>(</a:t>
                </a:r>
                <a:r>
                  <a:rPr lang="en-US" sz="1600" dirty="0" err="1" smtClean="0"/>
                  <a:t>load</a:t>
                </a:r>
                <a:r>
                  <a:rPr lang="en-US" sz="1600" baseline="-25000" dirty="0" err="1" smtClean="0"/>
                  <a:t>RLX</a:t>
                </a:r>
                <a:r>
                  <a:rPr lang="en-US" sz="1600" baseline="-25000" dirty="0" smtClean="0"/>
                  <a:t> </a:t>
                </a:r>
                <a:r>
                  <a:rPr lang="en-US" sz="1600" dirty="0"/>
                  <a:t>(</a:t>
                </a:r>
                <a:r>
                  <a:rPr lang="en-US" sz="1600" dirty="0" smtClean="0"/>
                  <a:t>turn) = 0 </a:t>
                </a:r>
                <a:r>
                  <a:rPr lang="en-US" sz="1600" dirty="0"/>
                  <a:t>)yield();</a:t>
                </a:r>
              </a:p>
              <a:p>
                <a:r>
                  <a:rPr lang="en-US" sz="1600" dirty="0" smtClean="0"/>
                  <a:t>	</a:t>
                </a:r>
                <a:r>
                  <a:rPr lang="en-US" sz="1600" dirty="0" err="1" smtClean="0"/>
                  <a:t>store</a:t>
                </a:r>
                <a:r>
                  <a:rPr lang="en-US" sz="1600" baseline="-25000" dirty="0" err="1" smtClean="0"/>
                  <a:t>RLX</a:t>
                </a:r>
                <a:r>
                  <a:rPr lang="en-US" sz="1600" baseline="-25000" dirty="0" smtClean="0"/>
                  <a:t> </a:t>
                </a:r>
                <a:r>
                  <a:rPr lang="en-US" sz="1600" dirty="0"/>
                  <a:t>(</a:t>
                </a:r>
                <a:r>
                  <a:rPr lang="en-US" sz="1600" dirty="0" smtClean="0"/>
                  <a:t>flag1, 1</a:t>
                </a:r>
                <a:r>
                  <a:rPr lang="en-US" sz="1600" dirty="0"/>
                  <a:t>);</a:t>
                </a:r>
              </a:p>
              <a:p>
                <a:r>
                  <a:rPr lang="en-US" sz="1600" dirty="0" smtClean="0"/>
                  <a:t>} </a:t>
                </a:r>
                <a:r>
                  <a:rPr lang="en-US" sz="1600" dirty="0"/>
                  <a:t>}</a:t>
                </a:r>
              </a:p>
              <a:p>
                <a:r>
                  <a:rPr lang="en-US" sz="1600" dirty="0" smtClean="0"/>
                  <a:t>... </a:t>
                </a:r>
                <a:r>
                  <a:rPr lang="en-US" sz="1600" dirty="0"/>
                  <a:t>// critical section</a:t>
                </a:r>
              </a:p>
              <a:p>
                <a:r>
                  <a:rPr lang="en-US" sz="1600" dirty="0" err="1" smtClean="0"/>
                  <a:t>store</a:t>
                </a:r>
                <a:r>
                  <a:rPr lang="en-US" sz="1600" baseline="-25000" dirty="0" err="1" smtClean="0"/>
                  <a:t>RLX</a:t>
                </a:r>
                <a:r>
                  <a:rPr lang="en-US" sz="1600" baseline="-25000" dirty="0" smtClean="0"/>
                  <a:t> </a:t>
                </a:r>
                <a:r>
                  <a:rPr lang="en-US" sz="1600" dirty="0"/>
                  <a:t>(</a:t>
                </a:r>
                <a:r>
                  <a:rPr lang="en-US" sz="1600" dirty="0" smtClean="0"/>
                  <a:t>turn, 0</a:t>
                </a:r>
                <a:r>
                  <a:rPr lang="en-US" sz="1600" dirty="0"/>
                  <a:t>);</a:t>
                </a:r>
              </a:p>
              <a:p>
                <a:r>
                  <a:rPr lang="en-US" sz="1600" dirty="0" err="1" smtClean="0"/>
                  <a:t>store</a:t>
                </a:r>
                <a:r>
                  <a:rPr lang="en-US" sz="1600" baseline="-25000" dirty="0" err="1" smtClean="0"/>
                  <a:t>REL</a:t>
                </a:r>
                <a:r>
                  <a:rPr lang="en-US" sz="1600" dirty="0" smtClean="0"/>
                  <a:t>(flag1, 0</a:t>
                </a:r>
                <a:r>
                  <a:rPr lang="en-US" sz="1600" dirty="0"/>
                  <a:t>);</a:t>
                </a: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2971800" y="990600"/>
                <a:ext cx="4572000" cy="86177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r>
                  <a:rPr lang="en-US" sz="1600" dirty="0" err="1" smtClean="0"/>
                  <a:t>store</a:t>
                </a:r>
                <a:r>
                  <a:rPr lang="en-US" sz="1600" baseline="-25000" dirty="0" err="1" smtClean="0"/>
                  <a:t>RLX</a:t>
                </a:r>
                <a:r>
                  <a:rPr lang="en-US" sz="1600" baseline="-25000" dirty="0" smtClean="0"/>
                  <a:t> </a:t>
                </a:r>
                <a:r>
                  <a:rPr lang="en-US" sz="1600" dirty="0"/>
                  <a:t>(</a:t>
                </a:r>
                <a:r>
                  <a:rPr lang="en-US" sz="1600" dirty="0" smtClean="0"/>
                  <a:t>flag0, 0</a:t>
                </a:r>
                <a:r>
                  <a:rPr lang="en-US" sz="1600" dirty="0"/>
                  <a:t>);</a:t>
                </a:r>
              </a:p>
              <a:p>
                <a:r>
                  <a:rPr lang="en-US" sz="1600" dirty="0" err="1" smtClean="0"/>
                  <a:t>store</a:t>
                </a:r>
                <a:r>
                  <a:rPr lang="en-US" sz="1600" baseline="-25000" dirty="0" err="1" smtClean="0"/>
                  <a:t>RLX</a:t>
                </a:r>
                <a:r>
                  <a:rPr lang="en-US" sz="1600" dirty="0" smtClean="0"/>
                  <a:t>(flag1, 0</a:t>
                </a:r>
                <a:r>
                  <a:rPr lang="en-US" sz="1600" dirty="0"/>
                  <a:t>);</a:t>
                </a:r>
              </a:p>
              <a:p>
                <a:r>
                  <a:rPr lang="en-US" sz="1600" dirty="0" err="1" smtClean="0"/>
                  <a:t>store</a:t>
                </a:r>
                <a:r>
                  <a:rPr lang="en-US" sz="1600" baseline="-25000" dirty="0" err="1" smtClean="0"/>
                  <a:t>RLX</a:t>
                </a:r>
                <a:r>
                  <a:rPr lang="en-US" sz="1600" dirty="0" smtClean="0"/>
                  <a:t>(turn, 0</a:t>
                </a:r>
                <a:r>
                  <a:rPr lang="en-US" sz="1600" dirty="0"/>
                  <a:t>);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04800" y="1447800"/>
                <a:ext cx="4572000" cy="310854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r>
                  <a:rPr lang="en-US" sz="1600" dirty="0" smtClean="0"/>
                  <a:t>Thread 0:</a:t>
                </a:r>
              </a:p>
              <a:p>
                <a:endParaRPr lang="en-US" sz="1600" dirty="0"/>
              </a:p>
              <a:p>
                <a:r>
                  <a:rPr lang="en-US" sz="1600" dirty="0" err="1" smtClean="0"/>
                  <a:t>store</a:t>
                </a:r>
                <a:r>
                  <a:rPr lang="en-US" sz="1600" baseline="-25000" dirty="0" err="1"/>
                  <a:t>RLX</a:t>
                </a:r>
                <a:r>
                  <a:rPr lang="en-US" sz="1600" baseline="-25000" dirty="0"/>
                  <a:t> </a:t>
                </a:r>
                <a:r>
                  <a:rPr lang="en-US" sz="1600" dirty="0" smtClean="0"/>
                  <a:t>(flag0, 1</a:t>
                </a:r>
                <a:r>
                  <a:rPr lang="en-US" sz="1600" dirty="0"/>
                  <a:t>);</a:t>
                </a:r>
              </a:p>
              <a:p>
                <a:r>
                  <a:rPr lang="en-US" sz="1600" b="1" dirty="0" smtClean="0"/>
                  <a:t>while</a:t>
                </a:r>
                <a:r>
                  <a:rPr lang="en-US" sz="1600" dirty="0" smtClean="0"/>
                  <a:t>(</a:t>
                </a:r>
                <a:r>
                  <a:rPr lang="en-US" sz="1600" dirty="0" err="1" smtClean="0"/>
                  <a:t>load</a:t>
                </a:r>
                <a:r>
                  <a:rPr lang="en-US" sz="1600" baseline="-25000" dirty="0" err="1"/>
                  <a:t>RLX</a:t>
                </a:r>
                <a:r>
                  <a:rPr lang="en-US" sz="1600" baseline="-25000" dirty="0"/>
                  <a:t> </a:t>
                </a:r>
                <a:r>
                  <a:rPr lang="en-US" sz="1600" dirty="0"/>
                  <a:t>(flag1) </a:t>
                </a:r>
                <a:r>
                  <a:rPr lang="en-US" sz="1600" dirty="0" smtClean="0"/>
                  <a:t>= 1 </a:t>
                </a:r>
                <a:r>
                  <a:rPr lang="en-US" sz="1600" dirty="0"/>
                  <a:t>){</a:t>
                </a:r>
              </a:p>
              <a:p>
                <a:r>
                  <a:rPr lang="en-US" sz="1600" b="1" dirty="0" smtClean="0"/>
                  <a:t>      if</a:t>
                </a:r>
                <a:r>
                  <a:rPr lang="en-US" sz="1600" dirty="0" smtClean="0"/>
                  <a:t>(</a:t>
                </a:r>
                <a:r>
                  <a:rPr lang="en-US" sz="1600" dirty="0" err="1" smtClean="0"/>
                  <a:t>load</a:t>
                </a:r>
                <a:r>
                  <a:rPr lang="en-US" sz="1600" baseline="-25000" dirty="0" err="1"/>
                  <a:t>RLX</a:t>
                </a:r>
                <a:r>
                  <a:rPr lang="en-US" sz="1600" baseline="-25000" dirty="0"/>
                  <a:t> </a:t>
                </a:r>
                <a:r>
                  <a:rPr lang="en-US" sz="1600" dirty="0"/>
                  <a:t>(turn) </a:t>
                </a:r>
                <a:r>
                  <a:rPr lang="en-US" sz="1600" dirty="0" smtClean="0"/>
                  <a:t>=</a:t>
                </a:r>
                <a:r>
                  <a:rPr lang="en-US" sz="1600" dirty="0"/>
                  <a:t>1 </a:t>
                </a:r>
                <a:r>
                  <a:rPr lang="en-US" sz="1600" dirty="0" smtClean="0"/>
                  <a:t>){</a:t>
                </a:r>
                <a:endParaRPr lang="en-US" sz="1600" dirty="0"/>
              </a:p>
              <a:p>
                <a:r>
                  <a:rPr lang="en-US" sz="1600" dirty="0" smtClean="0"/>
                  <a:t>	</a:t>
                </a:r>
                <a:r>
                  <a:rPr lang="en-US" sz="1600" dirty="0" err="1" smtClean="0"/>
                  <a:t>store</a:t>
                </a:r>
                <a:r>
                  <a:rPr lang="en-US" sz="1600" baseline="-25000" dirty="0" err="1" smtClean="0"/>
                  <a:t>RLX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(</a:t>
                </a:r>
                <a:r>
                  <a:rPr lang="en-US" sz="1600" dirty="0" smtClean="0"/>
                  <a:t>flag0, 0);</a:t>
                </a:r>
              </a:p>
              <a:p>
                <a:pPr lvl="1"/>
                <a:r>
                  <a:rPr lang="en-US" sz="1600" dirty="0" smtClean="0"/>
                  <a:t>         </a:t>
                </a:r>
                <a:r>
                  <a:rPr lang="en-US" sz="1600" b="1" dirty="0" smtClean="0"/>
                  <a:t>while</a:t>
                </a:r>
                <a:r>
                  <a:rPr lang="en-US" sz="1600" dirty="0" smtClean="0"/>
                  <a:t>(</a:t>
                </a:r>
                <a:r>
                  <a:rPr lang="en-US" sz="1600" dirty="0" err="1" smtClean="0"/>
                  <a:t>load</a:t>
                </a:r>
                <a:r>
                  <a:rPr lang="en-US" sz="1600" baseline="-25000" dirty="0" err="1" smtClean="0"/>
                  <a:t>RLX</a:t>
                </a:r>
                <a:r>
                  <a:rPr lang="en-US" sz="1600" baseline="-25000" dirty="0" smtClean="0"/>
                  <a:t> </a:t>
                </a:r>
                <a:r>
                  <a:rPr lang="en-US" sz="1600" dirty="0" smtClean="0"/>
                  <a:t>(turn) = 1 ) yield();</a:t>
                </a:r>
              </a:p>
              <a:p>
                <a:r>
                  <a:rPr lang="en-US" sz="1600" dirty="0" smtClean="0"/>
                  <a:t>	</a:t>
                </a:r>
                <a:r>
                  <a:rPr lang="en-US" sz="1600" dirty="0" err="1" smtClean="0"/>
                  <a:t>store</a:t>
                </a:r>
                <a:r>
                  <a:rPr lang="en-US" sz="1600" baseline="-25000" dirty="0" err="1" smtClean="0"/>
                  <a:t>RLX</a:t>
                </a:r>
                <a:r>
                  <a:rPr lang="en-US" sz="1600" baseline="-25000" dirty="0" smtClean="0"/>
                  <a:t> </a:t>
                </a:r>
                <a:r>
                  <a:rPr lang="en-US" sz="1600" dirty="0"/>
                  <a:t>(</a:t>
                </a:r>
                <a:r>
                  <a:rPr lang="en-US" sz="1600" dirty="0" smtClean="0"/>
                  <a:t>flag0, 1</a:t>
                </a:r>
                <a:r>
                  <a:rPr lang="en-US" sz="1600" dirty="0"/>
                  <a:t>);</a:t>
                </a:r>
              </a:p>
              <a:p>
                <a:r>
                  <a:rPr lang="en-US" sz="1600" dirty="0" smtClean="0"/>
                  <a:t>   } </a:t>
                </a:r>
                <a:r>
                  <a:rPr lang="en-US" sz="1600" dirty="0"/>
                  <a:t>}</a:t>
                </a:r>
              </a:p>
              <a:p>
                <a:r>
                  <a:rPr lang="en-US" sz="1600" dirty="0" smtClean="0"/>
                  <a:t>... </a:t>
                </a:r>
                <a:r>
                  <a:rPr lang="en-US" sz="1600" dirty="0"/>
                  <a:t>// critical section</a:t>
                </a:r>
              </a:p>
              <a:p>
                <a:r>
                  <a:rPr lang="en-US" sz="1600" dirty="0" err="1" smtClean="0"/>
                  <a:t>store</a:t>
                </a:r>
                <a:r>
                  <a:rPr lang="en-US" sz="1600" baseline="-25000" dirty="0" err="1"/>
                  <a:t>RLX</a:t>
                </a:r>
                <a:r>
                  <a:rPr lang="en-US" sz="1600" baseline="-25000" dirty="0"/>
                  <a:t> </a:t>
                </a:r>
                <a:r>
                  <a:rPr lang="en-US" sz="1600" dirty="0"/>
                  <a:t>(</a:t>
                </a:r>
                <a:r>
                  <a:rPr lang="en-US" sz="1600" dirty="0" smtClean="0"/>
                  <a:t>turn, 1</a:t>
                </a:r>
                <a:r>
                  <a:rPr lang="en-US" sz="1600" dirty="0"/>
                  <a:t>);</a:t>
                </a:r>
              </a:p>
              <a:p>
                <a:r>
                  <a:rPr lang="en-US" sz="1600" dirty="0" err="1" smtClean="0"/>
                  <a:t>store</a:t>
                </a:r>
                <a:r>
                  <a:rPr lang="en-US" sz="1600" baseline="-25000" dirty="0" err="1" smtClean="0"/>
                  <a:t>RLX</a:t>
                </a:r>
                <a:r>
                  <a:rPr lang="en-US" sz="1600" baseline="-25000" dirty="0" smtClean="0"/>
                  <a:t> </a:t>
                </a:r>
                <a:r>
                  <a:rPr lang="en-US" sz="1600" dirty="0"/>
                  <a:t>(</a:t>
                </a:r>
                <a:r>
                  <a:rPr lang="en-US" sz="1600" dirty="0" smtClean="0"/>
                  <a:t>flag0, 0</a:t>
                </a:r>
                <a:r>
                  <a:rPr lang="en-US" sz="1600" dirty="0"/>
                  <a:t>);</a:t>
                </a: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3462334" y="1166810"/>
                <a:ext cx="271466" cy="12859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465551" y="1404934"/>
                <a:ext cx="268249" cy="12859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455190" y="1652582"/>
                <a:ext cx="278610" cy="12859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806171" y="2110589"/>
                <a:ext cx="226950" cy="12859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193838" y="2597834"/>
                <a:ext cx="253962" cy="12859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717713" y="2840829"/>
                <a:ext cx="235769" cy="12859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132075" y="3083715"/>
                <a:ext cx="235769" cy="12859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712950" y="3328434"/>
                <a:ext cx="235769" cy="12859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97351" y="4063934"/>
                <a:ext cx="235769" cy="12859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797352" y="4304747"/>
                <a:ext cx="235769" cy="12859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259856" y="2354578"/>
                <a:ext cx="264144" cy="129396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608747" y="2112092"/>
                <a:ext cx="226950" cy="12859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223038" y="2596298"/>
                <a:ext cx="253962" cy="12859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520289" y="2842332"/>
                <a:ext cx="235769" cy="12859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934651" y="3085218"/>
                <a:ext cx="235769" cy="12859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6515526" y="3329937"/>
                <a:ext cx="235769" cy="12859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5599927" y="4065437"/>
                <a:ext cx="235769" cy="12859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599928" y="4306250"/>
                <a:ext cx="235769" cy="12859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6062432" y="2356081"/>
                <a:ext cx="264144" cy="129396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5" name="Rectangle 94"/>
            <p:cNvSpPr/>
            <p:nvPr/>
          </p:nvSpPr>
          <p:spPr>
            <a:xfrm>
              <a:off x="381000" y="3657600"/>
              <a:ext cx="1616866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155810" y="3657600"/>
              <a:ext cx="1616866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07854" y="1143000"/>
            <a:ext cx="4908498" cy="5038871"/>
            <a:chOff x="3807854" y="1143000"/>
            <a:chExt cx="4908498" cy="5038871"/>
          </a:xfrm>
        </p:grpSpPr>
        <p:sp>
          <p:nvSpPr>
            <p:cNvPr id="135" name="Rectangle 134"/>
            <p:cNvSpPr/>
            <p:nvPr/>
          </p:nvSpPr>
          <p:spPr>
            <a:xfrm>
              <a:off x="5486400" y="1143000"/>
              <a:ext cx="14212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store </a:t>
              </a:r>
              <a:r>
                <a:rPr lang="en-US" b="1" dirty="0" smtClean="0"/>
                <a:t>flag0, 0</a:t>
              </a:r>
              <a:endParaRPr lang="en-US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486400" y="1665679"/>
              <a:ext cx="14212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store </a:t>
              </a:r>
              <a:r>
                <a:rPr lang="en-US" b="1" dirty="0" smtClean="0"/>
                <a:t>flag1, 0</a:t>
              </a:r>
              <a:endParaRPr lang="en-US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513437" y="2240709"/>
              <a:ext cx="13603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store </a:t>
              </a:r>
              <a:r>
                <a:rPr lang="en-US" b="1" dirty="0"/>
                <a:t>turn, 0</a:t>
              </a:r>
              <a:endParaRPr lang="en-US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905676" y="2819400"/>
              <a:ext cx="14212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store </a:t>
              </a:r>
              <a:r>
                <a:rPr lang="en-US" b="1" dirty="0" smtClean="0"/>
                <a:t>flag0, 1</a:t>
              </a:r>
              <a:endParaRPr lang="en-US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4038600" y="3583818"/>
              <a:ext cx="11543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load </a:t>
              </a:r>
              <a:r>
                <a:rPr lang="en-US" b="1" dirty="0"/>
                <a:t>flag1</a:t>
              </a:r>
              <a:endParaRPr lang="en-US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7146493" y="2819400"/>
              <a:ext cx="14212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store </a:t>
              </a:r>
              <a:r>
                <a:rPr lang="en-US" b="1" dirty="0" smtClean="0"/>
                <a:t>flag1, 1</a:t>
              </a:r>
              <a:endParaRPr lang="en-US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936133" y="5048122"/>
              <a:ext cx="13603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store </a:t>
              </a:r>
              <a:r>
                <a:rPr lang="en-US" b="1" dirty="0"/>
                <a:t>turn, 1</a:t>
              </a:r>
              <a:endParaRPr lang="en-US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7295091" y="3685062"/>
              <a:ext cx="1124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load </a:t>
              </a:r>
              <a:r>
                <a:rPr lang="en-US" b="1" dirty="0"/>
                <a:t>flag0</a:t>
              </a:r>
              <a:endParaRPr lang="en-US" dirty="0"/>
            </a:p>
          </p:txBody>
        </p:sp>
        <p:cxnSp>
          <p:nvCxnSpPr>
            <p:cNvPr id="143" name="Straight Arrow Connector 142"/>
            <p:cNvCxnSpPr>
              <a:stCxn id="140" idx="2"/>
              <a:endCxn id="142" idx="0"/>
            </p:cNvCxnSpPr>
            <p:nvPr/>
          </p:nvCxnSpPr>
          <p:spPr>
            <a:xfrm flipH="1">
              <a:off x="7857104" y="3188732"/>
              <a:ext cx="1" cy="49633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39" idx="2"/>
              <a:endCxn id="141" idx="0"/>
            </p:cNvCxnSpPr>
            <p:nvPr/>
          </p:nvCxnSpPr>
          <p:spPr>
            <a:xfrm>
              <a:off x="4615774" y="3953150"/>
              <a:ext cx="514" cy="109497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stCxn id="138" idx="2"/>
              <a:endCxn id="139" idx="0"/>
            </p:cNvCxnSpPr>
            <p:nvPr/>
          </p:nvCxnSpPr>
          <p:spPr>
            <a:xfrm flipH="1">
              <a:off x="4615774" y="3188732"/>
              <a:ext cx="514" cy="39508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stCxn id="135" idx="2"/>
              <a:endCxn id="136" idx="0"/>
            </p:cNvCxnSpPr>
            <p:nvPr/>
          </p:nvCxnSpPr>
          <p:spPr>
            <a:xfrm>
              <a:off x="6197012" y="1512332"/>
              <a:ext cx="0" cy="15334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36" idx="2"/>
              <a:endCxn id="137" idx="0"/>
            </p:cNvCxnSpPr>
            <p:nvPr/>
          </p:nvCxnSpPr>
          <p:spPr>
            <a:xfrm flipH="1">
              <a:off x="6193592" y="2035011"/>
              <a:ext cx="3420" cy="20569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6310995" y="1443388"/>
              <a:ext cx="326211" cy="313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sb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310995" y="2027175"/>
              <a:ext cx="326211" cy="313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sb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4585837" y="3200400"/>
              <a:ext cx="326211" cy="313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sb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585837" y="5410200"/>
              <a:ext cx="326211" cy="313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sb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857105" y="3229463"/>
              <a:ext cx="326211" cy="313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sb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53" name="Straight Arrow Connector 152"/>
            <p:cNvCxnSpPr>
              <a:stCxn id="137" idx="2"/>
              <a:endCxn id="138" idx="0"/>
            </p:cNvCxnSpPr>
            <p:nvPr/>
          </p:nvCxnSpPr>
          <p:spPr>
            <a:xfrm flipH="1">
              <a:off x="4616288" y="2610041"/>
              <a:ext cx="1577304" cy="20935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5034456" y="2397520"/>
              <a:ext cx="548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</a:rPr>
                <a:t>asw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55" name="Straight Arrow Connector 154"/>
            <p:cNvCxnSpPr>
              <a:stCxn id="137" idx="2"/>
              <a:endCxn id="140" idx="0"/>
            </p:cNvCxnSpPr>
            <p:nvPr/>
          </p:nvCxnSpPr>
          <p:spPr>
            <a:xfrm>
              <a:off x="6193592" y="2610041"/>
              <a:ext cx="1663513" cy="20935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7106797" y="2340799"/>
              <a:ext cx="548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</a:rPr>
                <a:t>asw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57" name="Straight Arrow Connector 156"/>
            <p:cNvCxnSpPr>
              <a:stCxn id="158" idx="1"/>
              <a:endCxn id="139" idx="3"/>
            </p:cNvCxnSpPr>
            <p:nvPr/>
          </p:nvCxnSpPr>
          <p:spPr>
            <a:xfrm flipH="1" flipV="1">
              <a:off x="5192947" y="3768484"/>
              <a:ext cx="1953546" cy="2228721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/>
            <p:cNvSpPr/>
            <p:nvPr/>
          </p:nvSpPr>
          <p:spPr>
            <a:xfrm>
              <a:off x="7146493" y="5812539"/>
              <a:ext cx="14212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store </a:t>
              </a:r>
              <a:r>
                <a:rPr lang="en-US" b="1" dirty="0" smtClean="0"/>
                <a:t>flag1, 0</a:t>
              </a:r>
              <a:endParaRPr lang="en-US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905676" y="5812539"/>
              <a:ext cx="14212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store </a:t>
              </a:r>
              <a:r>
                <a:rPr lang="en-US" b="1" dirty="0" smtClean="0"/>
                <a:t>flag0, 0</a:t>
              </a:r>
              <a:endParaRPr lang="en-US" dirty="0"/>
            </a:p>
          </p:txBody>
        </p:sp>
        <p:cxnSp>
          <p:nvCxnSpPr>
            <p:cNvPr id="160" name="Straight Arrow Connector 159"/>
            <p:cNvCxnSpPr>
              <a:stCxn id="159" idx="3"/>
              <a:endCxn id="142" idx="1"/>
            </p:cNvCxnSpPr>
            <p:nvPr/>
          </p:nvCxnSpPr>
          <p:spPr>
            <a:xfrm flipV="1">
              <a:off x="5326899" y="3869728"/>
              <a:ext cx="1968192" cy="212747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141" idx="2"/>
              <a:endCxn id="159" idx="0"/>
            </p:cNvCxnSpPr>
            <p:nvPr/>
          </p:nvCxnSpPr>
          <p:spPr>
            <a:xfrm>
              <a:off x="4616288" y="5417454"/>
              <a:ext cx="0" cy="39508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142" idx="2"/>
              <a:endCxn id="167" idx="0"/>
            </p:cNvCxnSpPr>
            <p:nvPr/>
          </p:nvCxnSpPr>
          <p:spPr>
            <a:xfrm>
              <a:off x="7857104" y="4054394"/>
              <a:ext cx="1" cy="89248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7892504" y="4587146"/>
              <a:ext cx="326211" cy="313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sb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924800" y="5407562"/>
              <a:ext cx="326211" cy="313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sb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656221" y="4011150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accent2">
                      <a:lumMod val="50000"/>
                    </a:schemeClr>
                  </a:solidFill>
                </a:rPr>
                <a:t>rf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826300" y="4946877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accent2">
                      <a:lumMod val="50000"/>
                    </a:schemeClr>
                  </a:solidFill>
                </a:rPr>
                <a:t>rf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7176950" y="4946877"/>
              <a:ext cx="13603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store </a:t>
              </a:r>
              <a:r>
                <a:rPr lang="en-US" b="1" dirty="0"/>
                <a:t>turn, </a:t>
              </a:r>
              <a:r>
                <a:rPr lang="en-US" b="1" dirty="0" smtClean="0"/>
                <a:t>0</a:t>
              </a:r>
              <a:endParaRPr lang="en-US" dirty="0"/>
            </a:p>
          </p:txBody>
        </p:sp>
        <p:cxnSp>
          <p:nvCxnSpPr>
            <p:cNvPr id="168" name="Straight Arrow Connector 167"/>
            <p:cNvCxnSpPr>
              <a:stCxn id="167" idx="2"/>
              <a:endCxn id="158" idx="0"/>
            </p:cNvCxnSpPr>
            <p:nvPr/>
          </p:nvCxnSpPr>
          <p:spPr>
            <a:xfrm>
              <a:off x="7857105" y="5316209"/>
              <a:ext cx="0" cy="49633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4601859" y="4659380"/>
              <a:ext cx="326211" cy="313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sb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807854" y="4115791"/>
              <a:ext cx="1616866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critical section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7099486" y="4148898"/>
              <a:ext cx="1616866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critical section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920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0.17083 -0.1377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42" y="-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/>
          <p:cNvSpPr txBox="1">
            <a:spLocks/>
          </p:cNvSpPr>
          <p:nvPr/>
        </p:nvSpPr>
        <p:spPr>
          <a:xfrm>
            <a:off x="612611" y="228610"/>
            <a:ext cx="8152349" cy="990534"/>
          </a:xfrm>
          <a:prstGeom prst="rect">
            <a:avLst/>
          </a:prstGeom>
        </p:spPr>
        <p:txBody>
          <a:bodyPr vert="horz" wrap="square" lIns="81639" tIns="40820" rIns="81639" bIns="40820" rtlCol="0" anchor="ctr">
            <a:norm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algn="l">
              <a:buFont typeface="StarSymbol"/>
              <a:buNone/>
            </a:pPr>
            <a:r>
              <a:rPr lang="en-US" sz="3600" dirty="0" smtClean="0">
                <a:latin typeface="Arial" pitchFamily="34"/>
              </a:rPr>
              <a:t>What is an execution</a:t>
            </a:r>
            <a:endParaRPr lang="en-US" sz="3600" dirty="0">
              <a:latin typeface="Arial" pitchFamily="34"/>
            </a:endParaRP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Execution trace is:</a:t>
            </a:r>
          </a:p>
          <a:p>
            <a:pPr lvl="1"/>
            <a:r>
              <a:rPr lang="en-US" sz="2400" dirty="0" smtClean="0"/>
              <a:t>Instructions</a:t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r>
              <a:rPr lang="en-US" sz="2400" dirty="0" smtClean="0"/>
              <a:t>relations:</a:t>
            </a:r>
            <a:br>
              <a:rPr lang="en-US" sz="2400" dirty="0" smtClean="0"/>
            </a:br>
            <a:r>
              <a:rPr lang="en-US" sz="2400" dirty="0" smtClean="0"/>
              <a:t>total/partial </a:t>
            </a:r>
            <a:br>
              <a:rPr lang="en-US" sz="2400" dirty="0" smtClean="0"/>
            </a:br>
            <a:r>
              <a:rPr lang="en-US" sz="2400" dirty="0" smtClean="0"/>
              <a:t>orders</a:t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r>
              <a:rPr lang="en-US" sz="2400" dirty="0" smtClean="0"/>
              <a:t>Axioms on </a:t>
            </a:r>
            <a:br>
              <a:rPr lang="en-US" sz="2400" dirty="0" smtClean="0"/>
            </a:br>
            <a:r>
              <a:rPr lang="en-US" sz="2400" dirty="0" smtClean="0"/>
              <a:t>those relations</a:t>
            </a:r>
            <a:endParaRPr lang="en-US" sz="2400" dirty="0"/>
          </a:p>
        </p:txBody>
      </p:sp>
      <p:sp>
        <p:nvSpPr>
          <p:cNvPr id="5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02F03FA-D790-4EDD-B551-7913F2E849DE}" type="slidenum">
              <a:rPr lang="en-US" smtClean="0"/>
              <a:t>8</a:t>
            </a:fld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486400" y="1143000"/>
            <a:ext cx="1421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store </a:t>
            </a:r>
            <a:r>
              <a:rPr lang="en-US" b="1" dirty="0" smtClean="0"/>
              <a:t>flag0, 0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486400" y="1665679"/>
            <a:ext cx="1421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store </a:t>
            </a:r>
            <a:r>
              <a:rPr lang="en-US" b="1" dirty="0" smtClean="0"/>
              <a:t>flag1, 0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513437" y="2240709"/>
            <a:ext cx="1360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store </a:t>
            </a:r>
            <a:r>
              <a:rPr lang="en-US" b="1" dirty="0"/>
              <a:t>turn, 0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3905676" y="2819400"/>
            <a:ext cx="1421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store </a:t>
            </a:r>
            <a:r>
              <a:rPr lang="en-US" b="1" dirty="0" smtClean="0"/>
              <a:t>flag0, 1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4038600" y="3583818"/>
            <a:ext cx="1154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load </a:t>
            </a:r>
            <a:r>
              <a:rPr lang="en-US" b="1" dirty="0"/>
              <a:t>flag1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146493" y="2819400"/>
            <a:ext cx="1421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store </a:t>
            </a:r>
            <a:r>
              <a:rPr lang="en-US" b="1" dirty="0" smtClean="0"/>
              <a:t>flag1, 1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3936133" y="5048122"/>
            <a:ext cx="1360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store </a:t>
            </a:r>
            <a:r>
              <a:rPr lang="en-US" b="1" dirty="0"/>
              <a:t>turn, 1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7295091" y="3685062"/>
            <a:ext cx="1124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load </a:t>
            </a:r>
            <a:r>
              <a:rPr lang="en-US" b="1" dirty="0"/>
              <a:t>flag0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68" idx="2"/>
            <a:endCxn id="72" idx="0"/>
          </p:cNvCxnSpPr>
          <p:nvPr/>
        </p:nvCxnSpPr>
        <p:spPr>
          <a:xfrm flipH="1">
            <a:off x="7857104" y="3188732"/>
            <a:ext cx="1" cy="4963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0" idx="2"/>
            <a:endCxn id="71" idx="0"/>
          </p:cNvCxnSpPr>
          <p:nvPr/>
        </p:nvCxnSpPr>
        <p:spPr>
          <a:xfrm>
            <a:off x="4615774" y="3953150"/>
            <a:ext cx="514" cy="10949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2"/>
            <a:endCxn id="60" idx="0"/>
          </p:cNvCxnSpPr>
          <p:nvPr/>
        </p:nvCxnSpPr>
        <p:spPr>
          <a:xfrm flipH="1">
            <a:off x="4615774" y="3188732"/>
            <a:ext cx="514" cy="3950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3" idx="2"/>
            <a:endCxn id="56" idx="0"/>
          </p:cNvCxnSpPr>
          <p:nvPr/>
        </p:nvCxnSpPr>
        <p:spPr>
          <a:xfrm>
            <a:off x="6197012" y="1512332"/>
            <a:ext cx="0" cy="1533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6" idx="2"/>
            <a:endCxn id="57" idx="0"/>
          </p:cNvCxnSpPr>
          <p:nvPr/>
        </p:nvCxnSpPr>
        <p:spPr>
          <a:xfrm flipH="1">
            <a:off x="6193592" y="2035011"/>
            <a:ext cx="3420" cy="2056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310995" y="1443388"/>
            <a:ext cx="326211" cy="31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sb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310995" y="2027175"/>
            <a:ext cx="326211" cy="31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sb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585837" y="3200400"/>
            <a:ext cx="326211" cy="31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sb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585837" y="5410200"/>
            <a:ext cx="326211" cy="31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sb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857105" y="3229463"/>
            <a:ext cx="326211" cy="31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sb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3" name="Straight Arrow Connector 82"/>
          <p:cNvCxnSpPr>
            <a:stCxn id="57" idx="2"/>
            <a:endCxn id="58" idx="0"/>
          </p:cNvCxnSpPr>
          <p:nvPr/>
        </p:nvCxnSpPr>
        <p:spPr>
          <a:xfrm flipH="1">
            <a:off x="4616288" y="2610041"/>
            <a:ext cx="1577304" cy="2093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034456" y="2397520"/>
            <a:ext cx="54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asw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5" name="Straight Arrow Connector 84"/>
          <p:cNvCxnSpPr>
            <a:stCxn id="57" idx="2"/>
            <a:endCxn id="68" idx="0"/>
          </p:cNvCxnSpPr>
          <p:nvPr/>
        </p:nvCxnSpPr>
        <p:spPr>
          <a:xfrm>
            <a:off x="6193592" y="2610041"/>
            <a:ext cx="1663513" cy="2093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106797" y="2340799"/>
            <a:ext cx="54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asw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7" name="Straight Arrow Connector 86"/>
          <p:cNvCxnSpPr>
            <a:stCxn id="88" idx="1"/>
            <a:endCxn id="60" idx="3"/>
          </p:cNvCxnSpPr>
          <p:nvPr/>
        </p:nvCxnSpPr>
        <p:spPr>
          <a:xfrm flipH="1" flipV="1">
            <a:off x="5192947" y="3768484"/>
            <a:ext cx="1953546" cy="222872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7146493" y="5812539"/>
            <a:ext cx="1421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store </a:t>
            </a:r>
            <a:r>
              <a:rPr lang="en-US" b="1" dirty="0" smtClean="0"/>
              <a:t>flag1, 0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3905676" y="5812539"/>
            <a:ext cx="1421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store </a:t>
            </a:r>
            <a:r>
              <a:rPr lang="en-US" b="1" dirty="0" smtClean="0"/>
              <a:t>flag0, 0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89" idx="3"/>
            <a:endCxn id="72" idx="1"/>
          </p:cNvCxnSpPr>
          <p:nvPr/>
        </p:nvCxnSpPr>
        <p:spPr>
          <a:xfrm flipV="1">
            <a:off x="5326899" y="3869728"/>
            <a:ext cx="1968192" cy="2127477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1" idx="2"/>
            <a:endCxn id="89" idx="0"/>
          </p:cNvCxnSpPr>
          <p:nvPr/>
        </p:nvCxnSpPr>
        <p:spPr>
          <a:xfrm>
            <a:off x="4616288" y="5417454"/>
            <a:ext cx="0" cy="3950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2" idx="2"/>
            <a:endCxn id="97" idx="0"/>
          </p:cNvCxnSpPr>
          <p:nvPr/>
        </p:nvCxnSpPr>
        <p:spPr>
          <a:xfrm>
            <a:off x="7857104" y="4054394"/>
            <a:ext cx="1" cy="8924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892504" y="4587146"/>
            <a:ext cx="326211" cy="31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sb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924800" y="5407562"/>
            <a:ext cx="326211" cy="31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sb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656221" y="401115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rf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826300" y="494687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rf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176950" y="4946877"/>
            <a:ext cx="1360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store </a:t>
            </a:r>
            <a:r>
              <a:rPr lang="en-US" b="1" dirty="0"/>
              <a:t>turn, </a:t>
            </a:r>
            <a:r>
              <a:rPr lang="en-US" b="1" dirty="0" smtClean="0"/>
              <a:t>0</a:t>
            </a:r>
            <a:endParaRPr lang="en-US" dirty="0"/>
          </a:p>
        </p:txBody>
      </p:sp>
      <p:cxnSp>
        <p:nvCxnSpPr>
          <p:cNvPr id="98" name="Straight Arrow Connector 97"/>
          <p:cNvCxnSpPr>
            <a:stCxn id="97" idx="2"/>
            <a:endCxn id="88" idx="0"/>
          </p:cNvCxnSpPr>
          <p:nvPr/>
        </p:nvCxnSpPr>
        <p:spPr>
          <a:xfrm>
            <a:off x="7857105" y="5316209"/>
            <a:ext cx="0" cy="4963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601859" y="4659380"/>
            <a:ext cx="326211" cy="31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sb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807854" y="4115791"/>
            <a:ext cx="1616866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critical section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7099486" y="4148898"/>
            <a:ext cx="1616866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critical section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6001" y="5636767"/>
            <a:ext cx="28457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r>
              <a:rPr lang="en-US" sz="1400" dirty="0" err="1" smtClean="0"/>
              <a:t>rf</a:t>
            </a:r>
            <a:r>
              <a:rPr lang="en-US" sz="1400" dirty="0" smtClean="0"/>
              <a:t> – read from</a:t>
            </a:r>
            <a:br>
              <a:rPr lang="en-US" sz="1400" dirty="0" smtClean="0"/>
            </a:br>
            <a:r>
              <a:rPr lang="en-US" sz="1400" dirty="0" smtClean="0"/>
              <a:t>  </a:t>
            </a:r>
            <a:r>
              <a:rPr lang="en-US" sz="1400" dirty="0" err="1" smtClean="0"/>
              <a:t>sb</a:t>
            </a:r>
            <a:r>
              <a:rPr lang="en-US" sz="1400" dirty="0" smtClean="0"/>
              <a:t> – sequence before</a:t>
            </a:r>
            <a:br>
              <a:rPr lang="en-US" sz="1400" dirty="0" smtClean="0"/>
            </a:br>
            <a:r>
              <a:rPr lang="en-US" sz="1400" dirty="0" smtClean="0"/>
              <a:t>  </a:t>
            </a:r>
            <a:r>
              <a:rPr lang="en-US" sz="1400" dirty="0" err="1" smtClean="0"/>
              <a:t>asw</a:t>
            </a:r>
            <a:r>
              <a:rPr lang="en-US" sz="1400" dirty="0" smtClean="0"/>
              <a:t> – additionally synchronize </a:t>
            </a:r>
            <a:r>
              <a:rPr lang="en-US" sz="1400" dirty="0" smtClean="0"/>
              <a:t>with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</a:t>
            </a:r>
            <a:r>
              <a:rPr lang="en-US" sz="1400" dirty="0" err="1" smtClean="0"/>
              <a:t>w</a:t>
            </a:r>
            <a:r>
              <a:rPr lang="en-US" sz="1400" dirty="0" smtClean="0"/>
              <a:t> – synchronize with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2304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/>
          <p:cNvSpPr txBox="1">
            <a:spLocks/>
          </p:cNvSpPr>
          <p:nvPr/>
        </p:nvSpPr>
        <p:spPr>
          <a:xfrm>
            <a:off x="612611" y="228610"/>
            <a:ext cx="8152349" cy="990534"/>
          </a:xfrm>
          <a:prstGeom prst="rect">
            <a:avLst/>
          </a:prstGeom>
        </p:spPr>
        <p:txBody>
          <a:bodyPr vert="horz" wrap="square" lIns="81639" tIns="40820" rIns="81639" bIns="40820" rtlCol="0" anchor="ctr">
            <a:norm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algn="l">
              <a:buFont typeface="StarSymbol"/>
              <a:buNone/>
            </a:pPr>
            <a:r>
              <a:rPr lang="en-US" sz="3600" dirty="0" smtClean="0">
                <a:latin typeface="Arial" pitchFamily="34"/>
              </a:rPr>
              <a:t>Error trace 1 </a:t>
            </a:r>
            <a:r>
              <a:rPr lang="en-US" sz="3600" dirty="0" smtClean="0">
                <a:latin typeface="Arial" pitchFamily="34"/>
                <a:sym typeface="Wingdings" panose="05000000000000000000" pitchFamily="2" charset="2"/>
              </a:rPr>
              <a:t> find pattern LB</a:t>
            </a:r>
            <a:endParaRPr lang="en-US" sz="3600" dirty="0">
              <a:latin typeface="Arial" pitchFamily="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001" y="5636767"/>
            <a:ext cx="28457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r>
              <a:rPr lang="en-US" sz="1400" dirty="0" err="1" smtClean="0"/>
              <a:t>rf</a:t>
            </a:r>
            <a:r>
              <a:rPr lang="en-US" sz="1400" dirty="0" smtClean="0"/>
              <a:t> – read from</a:t>
            </a:r>
            <a:br>
              <a:rPr lang="en-US" sz="1400" dirty="0" smtClean="0"/>
            </a:br>
            <a:r>
              <a:rPr lang="en-US" sz="1400" dirty="0" smtClean="0"/>
              <a:t>  </a:t>
            </a:r>
            <a:r>
              <a:rPr lang="en-US" sz="1400" dirty="0" err="1" smtClean="0"/>
              <a:t>sb</a:t>
            </a:r>
            <a:r>
              <a:rPr lang="en-US" sz="1400" dirty="0" smtClean="0"/>
              <a:t> – sequence before</a:t>
            </a:r>
            <a:br>
              <a:rPr lang="en-US" sz="1400" dirty="0" smtClean="0"/>
            </a:br>
            <a:r>
              <a:rPr lang="en-US" sz="1400" dirty="0" smtClean="0"/>
              <a:t>  </a:t>
            </a:r>
            <a:r>
              <a:rPr lang="en-US" sz="1400" dirty="0" err="1" smtClean="0"/>
              <a:t>asw</a:t>
            </a:r>
            <a:r>
              <a:rPr lang="en-US" sz="1400" dirty="0" smtClean="0"/>
              <a:t> – additionally synchronize </a:t>
            </a:r>
            <a:r>
              <a:rPr lang="en-US" sz="1400" dirty="0" smtClean="0"/>
              <a:t>with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</a:t>
            </a:r>
            <a:r>
              <a:rPr lang="en-US" sz="1400" dirty="0" err="1" smtClean="0"/>
              <a:t>w</a:t>
            </a:r>
            <a:r>
              <a:rPr lang="en-US" sz="1400" dirty="0" smtClean="0"/>
              <a:t> – synchronize with</a:t>
            </a:r>
            <a:endParaRPr lang="en-US" sz="1400" dirty="0"/>
          </a:p>
        </p:txBody>
      </p:sp>
      <p:sp>
        <p:nvSpPr>
          <p:cNvPr id="5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02F03FA-D790-4EDD-B551-7913F2E849DE}" type="slidenum">
              <a:rPr lang="en-US" smtClean="0"/>
              <a:t>9</a:t>
            </a:fld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486400" y="1143000"/>
            <a:ext cx="1421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store </a:t>
            </a:r>
            <a:r>
              <a:rPr lang="en-US" b="1" dirty="0" smtClean="0"/>
              <a:t>flag0, 0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5486400" y="1665679"/>
            <a:ext cx="1421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store </a:t>
            </a:r>
            <a:r>
              <a:rPr lang="en-US" b="1" dirty="0" smtClean="0"/>
              <a:t>flag1, 0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5513437" y="2240709"/>
            <a:ext cx="1360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store </a:t>
            </a:r>
            <a:r>
              <a:rPr lang="en-US" b="1" dirty="0"/>
              <a:t>turn, 0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3905676" y="2819400"/>
            <a:ext cx="1421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store </a:t>
            </a:r>
            <a:r>
              <a:rPr lang="en-US" b="1" dirty="0" smtClean="0"/>
              <a:t>flag0, 1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4038600" y="3583818"/>
            <a:ext cx="1154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load </a:t>
            </a:r>
            <a:r>
              <a:rPr lang="en-US" b="1" dirty="0"/>
              <a:t>flag1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7146493" y="2819400"/>
            <a:ext cx="1421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store </a:t>
            </a:r>
            <a:r>
              <a:rPr lang="en-US" b="1" dirty="0" smtClean="0"/>
              <a:t>flag1, 1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3936133" y="5048122"/>
            <a:ext cx="1360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store </a:t>
            </a:r>
            <a:r>
              <a:rPr lang="en-US" b="1" dirty="0"/>
              <a:t>turn, 1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7295091" y="3685062"/>
            <a:ext cx="1124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load </a:t>
            </a:r>
            <a:r>
              <a:rPr lang="en-US" b="1" dirty="0"/>
              <a:t>flag0</a:t>
            </a:r>
            <a:endParaRPr lang="en-US" dirty="0"/>
          </a:p>
        </p:txBody>
      </p:sp>
      <p:cxnSp>
        <p:nvCxnSpPr>
          <p:cNvPr id="107" name="Straight Arrow Connector 106"/>
          <p:cNvCxnSpPr>
            <a:stCxn id="104" idx="2"/>
            <a:endCxn id="106" idx="0"/>
          </p:cNvCxnSpPr>
          <p:nvPr/>
        </p:nvCxnSpPr>
        <p:spPr>
          <a:xfrm flipH="1">
            <a:off x="7857104" y="3188732"/>
            <a:ext cx="1" cy="4963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3" idx="2"/>
            <a:endCxn id="105" idx="0"/>
          </p:cNvCxnSpPr>
          <p:nvPr/>
        </p:nvCxnSpPr>
        <p:spPr>
          <a:xfrm>
            <a:off x="4615774" y="3953150"/>
            <a:ext cx="514" cy="10949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2" idx="2"/>
            <a:endCxn id="103" idx="0"/>
          </p:cNvCxnSpPr>
          <p:nvPr/>
        </p:nvCxnSpPr>
        <p:spPr>
          <a:xfrm flipH="1">
            <a:off x="4615774" y="3188732"/>
            <a:ext cx="514" cy="3950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9" idx="2"/>
            <a:endCxn id="100" idx="0"/>
          </p:cNvCxnSpPr>
          <p:nvPr/>
        </p:nvCxnSpPr>
        <p:spPr>
          <a:xfrm>
            <a:off x="6197012" y="1512332"/>
            <a:ext cx="0" cy="1533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0" idx="2"/>
            <a:endCxn id="101" idx="0"/>
          </p:cNvCxnSpPr>
          <p:nvPr/>
        </p:nvCxnSpPr>
        <p:spPr>
          <a:xfrm flipH="1">
            <a:off x="6193592" y="2035011"/>
            <a:ext cx="3420" cy="2056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310995" y="1443388"/>
            <a:ext cx="326211" cy="31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sb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310995" y="2027175"/>
            <a:ext cx="326211" cy="31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sb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585837" y="3200400"/>
            <a:ext cx="326211" cy="31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sb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585837" y="5410200"/>
            <a:ext cx="326211" cy="31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sb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857105" y="3229463"/>
            <a:ext cx="326211" cy="31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sb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7" name="Straight Arrow Connector 116"/>
          <p:cNvCxnSpPr>
            <a:stCxn id="101" idx="2"/>
            <a:endCxn id="102" idx="0"/>
          </p:cNvCxnSpPr>
          <p:nvPr/>
        </p:nvCxnSpPr>
        <p:spPr>
          <a:xfrm flipH="1">
            <a:off x="4616288" y="2610041"/>
            <a:ext cx="1577304" cy="2093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034456" y="2397520"/>
            <a:ext cx="54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asw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9" name="Straight Arrow Connector 118"/>
          <p:cNvCxnSpPr>
            <a:stCxn id="101" idx="2"/>
            <a:endCxn id="104" idx="0"/>
          </p:cNvCxnSpPr>
          <p:nvPr/>
        </p:nvCxnSpPr>
        <p:spPr>
          <a:xfrm>
            <a:off x="6193592" y="2610041"/>
            <a:ext cx="1663513" cy="2093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7106797" y="2340799"/>
            <a:ext cx="54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asw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1" name="Straight Arrow Connector 120"/>
          <p:cNvCxnSpPr>
            <a:stCxn id="122" idx="1"/>
            <a:endCxn id="103" idx="3"/>
          </p:cNvCxnSpPr>
          <p:nvPr/>
        </p:nvCxnSpPr>
        <p:spPr>
          <a:xfrm flipH="1" flipV="1">
            <a:off x="5192947" y="3768484"/>
            <a:ext cx="1953546" cy="222872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7146493" y="5812539"/>
            <a:ext cx="1421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store </a:t>
            </a:r>
            <a:r>
              <a:rPr lang="en-US" b="1" dirty="0" smtClean="0"/>
              <a:t>flag1, 0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3905676" y="5812539"/>
            <a:ext cx="1421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store </a:t>
            </a:r>
            <a:r>
              <a:rPr lang="en-US" b="1" dirty="0" smtClean="0"/>
              <a:t>flag0, 0</a:t>
            </a:r>
            <a:endParaRPr lang="en-US" dirty="0"/>
          </a:p>
        </p:txBody>
      </p:sp>
      <p:cxnSp>
        <p:nvCxnSpPr>
          <p:cNvPr id="124" name="Straight Arrow Connector 123"/>
          <p:cNvCxnSpPr>
            <a:stCxn id="123" idx="3"/>
            <a:endCxn id="106" idx="1"/>
          </p:cNvCxnSpPr>
          <p:nvPr/>
        </p:nvCxnSpPr>
        <p:spPr>
          <a:xfrm flipV="1">
            <a:off x="5326899" y="3869728"/>
            <a:ext cx="1968192" cy="2127477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05" idx="2"/>
            <a:endCxn id="123" idx="0"/>
          </p:cNvCxnSpPr>
          <p:nvPr/>
        </p:nvCxnSpPr>
        <p:spPr>
          <a:xfrm>
            <a:off x="4616288" y="5417454"/>
            <a:ext cx="0" cy="3950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6" idx="2"/>
            <a:endCxn id="131" idx="0"/>
          </p:cNvCxnSpPr>
          <p:nvPr/>
        </p:nvCxnSpPr>
        <p:spPr>
          <a:xfrm>
            <a:off x="7857104" y="4054394"/>
            <a:ext cx="1" cy="8924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892504" y="4587146"/>
            <a:ext cx="326211" cy="31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sb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924800" y="5407562"/>
            <a:ext cx="326211" cy="31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sb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656221" y="401115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rf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826300" y="494687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rf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7176950" y="4946877"/>
            <a:ext cx="1360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store </a:t>
            </a:r>
            <a:r>
              <a:rPr lang="en-US" b="1" dirty="0"/>
              <a:t>turn, </a:t>
            </a:r>
            <a:r>
              <a:rPr lang="en-US" b="1" dirty="0" smtClean="0"/>
              <a:t>0</a:t>
            </a:r>
            <a:endParaRPr lang="en-US" dirty="0"/>
          </a:p>
        </p:txBody>
      </p:sp>
      <p:cxnSp>
        <p:nvCxnSpPr>
          <p:cNvPr id="132" name="Straight Arrow Connector 131"/>
          <p:cNvCxnSpPr>
            <a:stCxn id="131" idx="2"/>
            <a:endCxn id="122" idx="0"/>
          </p:cNvCxnSpPr>
          <p:nvPr/>
        </p:nvCxnSpPr>
        <p:spPr>
          <a:xfrm>
            <a:off x="7857105" y="5316209"/>
            <a:ext cx="0" cy="4963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4601859" y="4659380"/>
            <a:ext cx="326211" cy="31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sb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807854" y="4115791"/>
            <a:ext cx="1616866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critical section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099486" y="4148898"/>
            <a:ext cx="1616866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critical section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3709406" y="3610928"/>
            <a:ext cx="1855837" cy="4858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873746" y="5762568"/>
            <a:ext cx="2070819" cy="4858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6909731" y="3709984"/>
            <a:ext cx="2070819" cy="4858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3657600" y="5721186"/>
            <a:ext cx="1855837" cy="4858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1346164" y="1787041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buffering</a:t>
            </a:r>
            <a:endParaRPr lang="en-US" dirty="0"/>
          </a:p>
        </p:txBody>
      </p:sp>
      <p:cxnSp>
        <p:nvCxnSpPr>
          <p:cNvPr id="142" name="Straight Connector 141"/>
          <p:cNvCxnSpPr>
            <a:stCxn id="134" idx="3"/>
            <a:endCxn id="135" idx="1"/>
          </p:cNvCxnSpPr>
          <p:nvPr/>
        </p:nvCxnSpPr>
        <p:spPr>
          <a:xfrm>
            <a:off x="5424720" y="4268191"/>
            <a:ext cx="1674766" cy="331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44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7" grpId="0" animBg="1"/>
      <p:bldP spid="138" grpId="0" animBg="1"/>
      <p:bldP spid="139" grpId="0" animBg="1"/>
      <p:bldP spid="14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11106</TotalTime>
  <Words>3004</Words>
  <Application>Microsoft Office PowerPoint</Application>
  <PresentationFormat>On-screen Show (4:3)</PresentationFormat>
  <Paragraphs>763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Pattern-based Synthesis of Synchronization for the C++ Memory Model</vt:lpstr>
      <vt:lpstr>Goal</vt:lpstr>
      <vt:lpstr>PowerPoint Presentation</vt:lpstr>
      <vt:lpstr>PowerPoint Presentation</vt:lpstr>
      <vt:lpstr>PowerPoint Presentation</vt:lpstr>
      <vt:lpstr>In a nutshell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Goal</vt:lpstr>
      <vt:lpstr>Synthesis of Synchronization for the C++ Memory Model</vt:lpstr>
      <vt:lpstr>Challenges</vt:lpstr>
      <vt:lpstr>PowerPoint Presentation</vt:lpstr>
      <vt:lpstr>PowerPoint Presentation</vt:lpstr>
      <vt:lpstr>PowerPoint Presentation</vt:lpstr>
      <vt:lpstr>PowerPoint Presentation</vt:lpstr>
      <vt:lpstr>Step 5: Constructing Program Solution</vt:lpstr>
      <vt:lpstr>Litmus test patterns</vt:lpstr>
      <vt:lpstr>Patterns relaxation</vt:lpstr>
      <vt:lpstr>Abstract patterns </vt:lpstr>
      <vt:lpstr>Benchmarks</vt:lpstr>
      <vt:lpstr>Results</vt:lpstr>
      <vt:lpstr>Synthesis of Synchronization for the C++ Memory Model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Pattern-based Synthesis of Synchronization for the C++ Memory Model</dc:title>
  <dc:creator>Windows User</dc:creator>
  <cp:lastModifiedBy>Windows User</cp:lastModifiedBy>
  <cp:revision>307</cp:revision>
  <dcterms:created xsi:type="dcterms:W3CDTF">2015-09-06T13:12:14Z</dcterms:created>
  <dcterms:modified xsi:type="dcterms:W3CDTF">2015-09-30T04:00:22Z</dcterms:modified>
</cp:coreProperties>
</file>