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karestaurant.com.a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itt.abs.gov.au/" TargetMode="External"/><Relationship Id="rId2" Type="http://schemas.openxmlformats.org/officeDocument/2006/relationships/hyperlink" Target="https://www.matthewproctor.com/full_australian_postcodes_vic"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4" y="2355458"/>
            <a:ext cx="4678948" cy="1630907"/>
          </a:xfrm>
        </p:spPr>
        <p:txBody>
          <a:bodyPr>
            <a:noAutofit/>
          </a:bodyPr>
          <a:lstStyle/>
          <a:p>
            <a:r>
              <a:rPr lang="en-AU" sz="1600" dirty="0"/>
              <a:t>Predicting the Best western SUBURBs IN Melbourne, Australia to open a new Franchise for an Indian restaurant</a:t>
            </a:r>
            <a:endParaRPr lang="en-US" sz="10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sz="1100" dirty="0">
                <a:solidFill>
                  <a:schemeClr val="tx1"/>
                </a:solidFill>
              </a:rPr>
              <a:t>Capstone Project – Final Presentation</a:t>
            </a:r>
          </a:p>
          <a:p>
            <a:pPr>
              <a:spcAft>
                <a:spcPts val="600"/>
              </a:spcAft>
            </a:pPr>
            <a:r>
              <a:rPr lang="en-US" sz="1100" dirty="0">
                <a:solidFill>
                  <a:schemeClr val="tx1"/>
                </a:solidFill>
              </a:rPr>
              <a:t>			Pradeep Reddy 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400" b="1" dirty="0"/>
              <a:t>6.  Conclusion</a:t>
            </a:r>
            <a:endParaRPr lang="en-AU" sz="3200" b="1" dirty="0"/>
          </a:p>
        </p:txBody>
      </p:sp>
      <p:sp>
        <p:nvSpPr>
          <p:cNvPr id="8" name="TextBox 7">
            <a:extLst>
              <a:ext uri="{FF2B5EF4-FFF2-40B4-BE49-F238E27FC236}">
                <a16:creationId xmlns:a16="http://schemas.microsoft.com/office/drawing/2014/main" id="{5268A5C0-B321-4D30-8BE8-0B500E9C3BAD}"/>
              </a:ext>
            </a:extLst>
          </p:cNvPr>
          <p:cNvSpPr txBox="1"/>
          <p:nvPr/>
        </p:nvSpPr>
        <p:spPr>
          <a:xfrm>
            <a:off x="426442" y="1155893"/>
            <a:ext cx="10939244" cy="2585323"/>
          </a:xfrm>
          <a:prstGeom prst="rect">
            <a:avLst/>
          </a:prstGeom>
          <a:noFill/>
        </p:spPr>
        <p:txBody>
          <a:bodyPr wrap="square" rtlCol="0">
            <a:spAutoFit/>
          </a:bodyPr>
          <a:lstStyle/>
          <a:p>
            <a:pPr marL="742950" lvl="1" indent="-285750">
              <a:buFont typeface="Arial" panose="020B0604020202020204" pitchFamily="34" charset="0"/>
              <a:buChar char="•"/>
            </a:pPr>
            <a:r>
              <a:rPr lang="en-AU" dirty="0"/>
              <a:t>This project gives a high-level documentation for the restaurant management team to get a better understanding of the localities under 3 councils with respect to the most common venues, population and household income in those localities. </a:t>
            </a:r>
          </a:p>
          <a:p>
            <a:pPr marL="285750" indent="-285750">
              <a:buFont typeface="Arial" panose="020B0604020202020204" pitchFamily="34" charset="0"/>
              <a:buChar char="•"/>
            </a:pPr>
            <a:endParaRPr lang="en-AU" dirty="0"/>
          </a:p>
          <a:p>
            <a:pPr marL="742950" lvl="1" indent="-285750">
              <a:buFont typeface="Arial" panose="020B0604020202020204" pitchFamily="34" charset="0"/>
              <a:buChar char="•"/>
            </a:pPr>
            <a:r>
              <a:rPr lang="en-AU" dirty="0"/>
              <a:t>It is always helpful to make use of technology to stay one step ahead i.e. finding out more about places before setting up a restaurant in a particular area. The ultimate investment and decision of this project would require consideration of other factors such as cost of living in the suburbs, ethnicity, median house prices which would give more in depth analysis.</a:t>
            </a:r>
          </a:p>
        </p:txBody>
      </p:sp>
      <p:pic>
        <p:nvPicPr>
          <p:cNvPr id="4" name="Picture 3">
            <a:extLst>
              <a:ext uri="{FF2B5EF4-FFF2-40B4-BE49-F238E27FC236}">
                <a16:creationId xmlns:a16="http://schemas.microsoft.com/office/drawing/2014/main" id="{08AE9900-B284-4277-8DB0-980691246387}"/>
              </a:ext>
            </a:extLst>
          </p:cNvPr>
          <p:cNvPicPr/>
          <p:nvPr/>
        </p:nvPicPr>
        <p:blipFill>
          <a:blip r:embed="rId2"/>
          <a:stretch>
            <a:fillRect/>
          </a:stretch>
        </p:blipFill>
        <p:spPr>
          <a:xfrm>
            <a:off x="3067059" y="3875270"/>
            <a:ext cx="5926455" cy="2233930"/>
          </a:xfrm>
          <a:prstGeom prst="rect">
            <a:avLst/>
          </a:prstGeom>
        </p:spPr>
      </p:pic>
    </p:spTree>
    <p:extLst>
      <p:ext uri="{BB962C8B-B14F-4D97-AF65-F5344CB8AC3E}">
        <p14:creationId xmlns:p14="http://schemas.microsoft.com/office/powerpoint/2010/main" val="30559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INKA RESTAURANT ANALYSIS</a:t>
            </a:r>
          </a:p>
        </p:txBody>
      </p:sp>
      <p:pic>
        <p:nvPicPr>
          <p:cNvPr id="13" name="Picture 12">
            <a:extLst>
              <a:ext uri="{FF2B5EF4-FFF2-40B4-BE49-F238E27FC236}">
                <a16:creationId xmlns:a16="http://schemas.microsoft.com/office/drawing/2014/main" id="{CC280898-BEDF-41AB-AE1E-9B4601FFC2D6}"/>
              </a:ext>
            </a:extLst>
          </p:cNvPr>
          <p:cNvPicPr>
            <a:picLocks noChangeAspect="1"/>
          </p:cNvPicPr>
          <p:nvPr/>
        </p:nvPicPr>
        <p:blipFill>
          <a:blip r:embed="rId2"/>
          <a:stretch>
            <a:fillRect/>
          </a:stretch>
        </p:blipFill>
        <p:spPr>
          <a:xfrm>
            <a:off x="6424568" y="1988191"/>
            <a:ext cx="4197900" cy="3612883"/>
          </a:xfrm>
          <a:prstGeom prst="rect">
            <a:avLst/>
          </a:prstGeom>
        </p:spPr>
      </p:pic>
      <p:pic>
        <p:nvPicPr>
          <p:cNvPr id="19" name="Picture 18">
            <a:extLst>
              <a:ext uri="{FF2B5EF4-FFF2-40B4-BE49-F238E27FC236}">
                <a16:creationId xmlns:a16="http://schemas.microsoft.com/office/drawing/2014/main" id="{53EE9DBA-3405-4CE4-B1E9-D03B6ED9739A}"/>
              </a:ext>
            </a:extLst>
          </p:cNvPr>
          <p:cNvPicPr>
            <a:picLocks noChangeAspect="1"/>
          </p:cNvPicPr>
          <p:nvPr/>
        </p:nvPicPr>
        <p:blipFill>
          <a:blip r:embed="rId3"/>
          <a:stretch>
            <a:fillRect/>
          </a:stretch>
        </p:blipFill>
        <p:spPr>
          <a:xfrm>
            <a:off x="2069284" y="2014194"/>
            <a:ext cx="3852552" cy="3533775"/>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32F42-70D4-4840-860C-CCFC80CB006D}"/>
              </a:ext>
            </a:extLst>
          </p:cNvPr>
          <p:cNvSpPr txBox="1"/>
          <p:nvPr/>
        </p:nvSpPr>
        <p:spPr>
          <a:xfrm>
            <a:off x="560665" y="1708763"/>
            <a:ext cx="10939244" cy="2000548"/>
          </a:xfrm>
          <a:prstGeom prst="rect">
            <a:avLst/>
          </a:prstGeom>
          <a:noFill/>
        </p:spPr>
        <p:txBody>
          <a:bodyPr wrap="square" rtlCol="0">
            <a:spAutoFit/>
          </a:bodyPr>
          <a:lstStyle/>
          <a:p>
            <a:pPr algn="just"/>
            <a:r>
              <a:rPr lang="en-AU" sz="1400" dirty="0"/>
              <a:t>As part of the IBM Data Science professional program project, I have reached out to one of my close acquaintance who is the restaurant owner of INKA Australia </a:t>
            </a:r>
            <a:r>
              <a:rPr lang="en-AU" sz="1400" b="1" u="sng" dirty="0" err="1">
                <a:hlinkClick r:id="rId2"/>
              </a:rPr>
              <a:t>Inkarestaurant</a:t>
            </a:r>
            <a:r>
              <a:rPr lang="en-AU" sz="1400" b="1" u="sng" dirty="0">
                <a:hlinkClick r:id="rId2"/>
              </a:rPr>
              <a:t> Australia</a:t>
            </a:r>
            <a:r>
              <a:rPr lang="en-AU" sz="1400" dirty="0"/>
              <a:t> and will be doing analysis on the best western suburbs in Melbourne, Australia chosen by the management to expand their business. This is a real time example for which I will be performing analysis and advising the management as to which would be the best suburb from the 3 councils (</a:t>
            </a:r>
            <a:r>
              <a:rPr lang="en-AU" sz="1400" b="1" dirty="0"/>
              <a:t>Hobsons Bay, </a:t>
            </a:r>
            <a:r>
              <a:rPr lang="en-AU" sz="1400" b="1" dirty="0" err="1"/>
              <a:t>Brimbank</a:t>
            </a:r>
            <a:r>
              <a:rPr lang="en-AU" sz="1400" b="1" dirty="0"/>
              <a:t>, Wyndham).</a:t>
            </a:r>
          </a:p>
          <a:p>
            <a:pPr algn="just"/>
            <a:endParaRPr lang="en-AU" b="1" dirty="0"/>
          </a:p>
          <a:p>
            <a:pPr algn="just"/>
            <a:endParaRPr lang="en-AU" dirty="0"/>
          </a:p>
          <a:p>
            <a:pPr algn="just"/>
            <a:endParaRPr lang="en-AU" dirty="0"/>
          </a:p>
        </p:txBody>
      </p:sp>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457200" indent="-457200" algn="just">
              <a:buFont typeface="+mj-lt"/>
              <a:buAutoNum type="arabicPeriod"/>
            </a:pPr>
            <a:r>
              <a:rPr lang="en-US" sz="2400" b="1" dirty="0"/>
              <a:t>Introduction</a:t>
            </a:r>
            <a:endParaRPr lang="en-AU" sz="3200" b="1" dirty="0"/>
          </a:p>
        </p:txBody>
      </p:sp>
      <p:sp>
        <p:nvSpPr>
          <p:cNvPr id="7" name="TextBox 6">
            <a:extLst>
              <a:ext uri="{FF2B5EF4-FFF2-40B4-BE49-F238E27FC236}">
                <a16:creationId xmlns:a16="http://schemas.microsoft.com/office/drawing/2014/main" id="{B27360C3-FAE5-4F71-8BF6-695D6103E0D8}"/>
              </a:ext>
            </a:extLst>
          </p:cNvPr>
          <p:cNvSpPr txBox="1"/>
          <p:nvPr/>
        </p:nvSpPr>
        <p:spPr>
          <a:xfrm>
            <a:off x="560665" y="3289591"/>
            <a:ext cx="10939244" cy="2862322"/>
          </a:xfrm>
          <a:prstGeom prst="rect">
            <a:avLst/>
          </a:prstGeom>
          <a:noFill/>
        </p:spPr>
        <p:txBody>
          <a:bodyPr wrap="square" rtlCol="0">
            <a:spAutoFit/>
          </a:bodyPr>
          <a:lstStyle/>
          <a:p>
            <a:pPr algn="just"/>
            <a:r>
              <a:rPr lang="en-AU" sz="1400" dirty="0"/>
              <a:t>Since expanding their restaurant business to other suburbs would be a cost and risk-based plan for the management, they have selected 3 councils </a:t>
            </a:r>
            <a:r>
              <a:rPr lang="en-AU" sz="1400" dirty="0" err="1"/>
              <a:t>i.e</a:t>
            </a:r>
            <a:r>
              <a:rPr lang="en-AU" sz="1400" dirty="0"/>
              <a:t>, Hobsons Bay, </a:t>
            </a:r>
            <a:r>
              <a:rPr lang="en-AU" sz="1400" dirty="0" err="1"/>
              <a:t>Brimbank</a:t>
            </a:r>
            <a:r>
              <a:rPr lang="en-AU" sz="1400" dirty="0"/>
              <a:t> and Wyndham but again there is challenge for them to select out of 60 suburbs as to which would be the best suburb for the setup.</a:t>
            </a:r>
          </a:p>
          <a:p>
            <a:pPr algn="just"/>
            <a:endParaRPr lang="en-AU" sz="1400" dirty="0"/>
          </a:p>
          <a:p>
            <a:pPr algn="just"/>
            <a:r>
              <a:rPr lang="en-AU" sz="1400" dirty="0"/>
              <a:t>We will analyse the localities in the western suburbs in Melbourne to identify the most profitable suburb since the success of the restaurant depends on the nearby venues and categories. </a:t>
            </a:r>
          </a:p>
          <a:p>
            <a:pPr algn="just"/>
            <a:endParaRPr lang="en-AU" sz="1400" dirty="0"/>
          </a:p>
          <a:p>
            <a:pPr algn="just"/>
            <a:r>
              <a:rPr lang="en-AU" sz="1400" dirty="0"/>
              <a:t>I will go through all the process and will provide a conclusion whether the analysis can be leveraged by the business stakeholders to make their decisions</a:t>
            </a:r>
            <a:r>
              <a:rPr lang="en-AU" sz="1200" dirty="0"/>
              <a:t>.</a:t>
            </a:r>
          </a:p>
          <a:p>
            <a:pPr algn="just"/>
            <a:endParaRPr lang="en-AU" b="1" dirty="0"/>
          </a:p>
          <a:p>
            <a:pPr algn="just"/>
            <a:endParaRPr lang="en-AU" dirty="0"/>
          </a:p>
          <a:p>
            <a:pPr algn="just"/>
            <a:endParaRPr lang="en-AU" dirty="0"/>
          </a:p>
        </p:txBody>
      </p:sp>
      <p:sp>
        <p:nvSpPr>
          <p:cNvPr id="8" name="TextBox 7">
            <a:extLst>
              <a:ext uri="{FF2B5EF4-FFF2-40B4-BE49-F238E27FC236}">
                <a16:creationId xmlns:a16="http://schemas.microsoft.com/office/drawing/2014/main" id="{9783DE59-E097-4D3E-A55F-E5FE4F9DCD8F}"/>
              </a:ext>
            </a:extLst>
          </p:cNvPr>
          <p:cNvSpPr txBox="1"/>
          <p:nvPr/>
        </p:nvSpPr>
        <p:spPr>
          <a:xfrm>
            <a:off x="560665" y="2888749"/>
            <a:ext cx="10939244" cy="461665"/>
          </a:xfrm>
          <a:prstGeom prst="rect">
            <a:avLst/>
          </a:prstGeom>
          <a:noFill/>
        </p:spPr>
        <p:txBody>
          <a:bodyPr wrap="square" rtlCol="0">
            <a:spAutoFit/>
          </a:bodyPr>
          <a:lstStyle/>
          <a:p>
            <a:pPr algn="just"/>
            <a:r>
              <a:rPr lang="en-US" sz="2400" b="1" dirty="0"/>
              <a:t>Business Problem</a:t>
            </a:r>
            <a:endParaRPr lang="en-AU" sz="2400" b="1" dirty="0"/>
          </a:p>
        </p:txBody>
      </p:sp>
      <p:sp>
        <p:nvSpPr>
          <p:cNvPr id="9" name="TextBox 8">
            <a:extLst>
              <a:ext uri="{FF2B5EF4-FFF2-40B4-BE49-F238E27FC236}">
                <a16:creationId xmlns:a16="http://schemas.microsoft.com/office/drawing/2014/main" id="{524E535E-84C7-4295-86CE-515B2315ADEA}"/>
              </a:ext>
            </a:extLst>
          </p:cNvPr>
          <p:cNvSpPr txBox="1"/>
          <p:nvPr/>
        </p:nvSpPr>
        <p:spPr>
          <a:xfrm>
            <a:off x="560665" y="5485972"/>
            <a:ext cx="10939244" cy="461665"/>
          </a:xfrm>
          <a:prstGeom prst="rect">
            <a:avLst/>
          </a:prstGeom>
          <a:noFill/>
        </p:spPr>
        <p:txBody>
          <a:bodyPr wrap="square" rtlCol="0">
            <a:spAutoFit/>
          </a:bodyPr>
          <a:lstStyle/>
          <a:p>
            <a:pPr algn="just"/>
            <a:r>
              <a:rPr lang="en-US" sz="2400" b="1" dirty="0"/>
              <a:t>Interest</a:t>
            </a:r>
            <a:endParaRPr lang="en-AU" sz="2400" b="1" dirty="0"/>
          </a:p>
        </p:txBody>
      </p:sp>
      <p:sp>
        <p:nvSpPr>
          <p:cNvPr id="10" name="TextBox 9">
            <a:extLst>
              <a:ext uri="{FF2B5EF4-FFF2-40B4-BE49-F238E27FC236}">
                <a16:creationId xmlns:a16="http://schemas.microsoft.com/office/drawing/2014/main" id="{A3E3FF77-1C85-49A9-9C53-354680358DBA}"/>
              </a:ext>
            </a:extLst>
          </p:cNvPr>
          <p:cNvSpPr txBox="1"/>
          <p:nvPr/>
        </p:nvSpPr>
        <p:spPr>
          <a:xfrm>
            <a:off x="560665" y="5870693"/>
            <a:ext cx="10939244" cy="1077218"/>
          </a:xfrm>
          <a:prstGeom prst="rect">
            <a:avLst/>
          </a:prstGeom>
          <a:noFill/>
        </p:spPr>
        <p:txBody>
          <a:bodyPr wrap="square" rtlCol="0">
            <a:spAutoFit/>
          </a:bodyPr>
          <a:lstStyle/>
          <a:p>
            <a:pPr algn="just"/>
            <a:r>
              <a:rPr lang="en-AU" sz="1400" dirty="0"/>
              <a:t>Restaurant management who are considering to expand their business to Western suburbs of Melbourne. Chose mainly 3 councils where they are interested to setup the restaurant.</a:t>
            </a:r>
            <a:endParaRPr lang="en-AU" b="1" dirty="0"/>
          </a:p>
          <a:p>
            <a:pPr algn="just"/>
            <a:endParaRPr lang="en-AU" dirty="0"/>
          </a:p>
          <a:p>
            <a:pPr algn="just"/>
            <a:endParaRPr lang="en-AU" dirty="0"/>
          </a:p>
        </p:txBody>
      </p:sp>
      <p:sp>
        <p:nvSpPr>
          <p:cNvPr id="11" name="TextBox 10">
            <a:extLst>
              <a:ext uri="{FF2B5EF4-FFF2-40B4-BE49-F238E27FC236}">
                <a16:creationId xmlns:a16="http://schemas.microsoft.com/office/drawing/2014/main" id="{818CC094-4632-46ED-BAE6-59D1EEB7000C}"/>
              </a:ext>
            </a:extLst>
          </p:cNvPr>
          <p:cNvSpPr txBox="1"/>
          <p:nvPr/>
        </p:nvSpPr>
        <p:spPr>
          <a:xfrm>
            <a:off x="560665" y="1169429"/>
            <a:ext cx="10939244" cy="461665"/>
          </a:xfrm>
          <a:prstGeom prst="rect">
            <a:avLst/>
          </a:prstGeom>
          <a:noFill/>
        </p:spPr>
        <p:txBody>
          <a:bodyPr wrap="square" rtlCol="0">
            <a:spAutoFit/>
          </a:bodyPr>
          <a:lstStyle/>
          <a:p>
            <a:pPr algn="just"/>
            <a:r>
              <a:rPr lang="en-US" sz="2400" b="1" dirty="0"/>
              <a:t>Background</a:t>
            </a:r>
            <a:endParaRPr lang="en-AU" sz="2400" b="1" dirty="0"/>
          </a:p>
        </p:txBody>
      </p:sp>
    </p:spTree>
    <p:extLst>
      <p:ext uri="{BB962C8B-B14F-4D97-AF65-F5344CB8AC3E}">
        <p14:creationId xmlns:p14="http://schemas.microsoft.com/office/powerpoint/2010/main" val="161027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32F42-70D4-4840-860C-CCFC80CB006D}"/>
              </a:ext>
            </a:extLst>
          </p:cNvPr>
          <p:cNvSpPr txBox="1"/>
          <p:nvPr/>
        </p:nvSpPr>
        <p:spPr>
          <a:xfrm>
            <a:off x="501942" y="1684562"/>
            <a:ext cx="10939244" cy="2215991"/>
          </a:xfrm>
          <a:prstGeom prst="rect">
            <a:avLst/>
          </a:prstGeom>
          <a:noFill/>
        </p:spPr>
        <p:txBody>
          <a:bodyPr wrap="square" rtlCol="0">
            <a:spAutoFit/>
          </a:bodyPr>
          <a:lstStyle/>
          <a:p>
            <a:pPr marL="285750" lvl="0" indent="-285750">
              <a:buFont typeface="Arial" panose="020B0604020202020204" pitchFamily="34" charset="0"/>
              <a:buChar char="•"/>
            </a:pPr>
            <a:r>
              <a:rPr lang="en-AU" sz="1400" dirty="0"/>
              <a:t>First data sources of the project will be used from the site </a:t>
            </a:r>
            <a:r>
              <a:rPr lang="en-AU" sz="1400" u="sng" dirty="0">
                <a:hlinkClick r:id="rId2"/>
              </a:rPr>
              <a:t>https://www.matthewproctor.com/full_australian_postcodes_vic</a:t>
            </a:r>
            <a:r>
              <a:rPr lang="en-AU" sz="1400" u="sng" dirty="0"/>
              <a:t>  </a:t>
            </a:r>
            <a:r>
              <a:rPr lang="en-AU" sz="1400" dirty="0"/>
              <a:t>as it has all the relevant information for the project. Geo-locational information (latitude and longitude) about that specific locality and the suburbs is also included.</a:t>
            </a:r>
          </a:p>
          <a:p>
            <a:pPr lvl="0"/>
            <a:endParaRPr lang="en-AU" sz="1400" dirty="0"/>
          </a:p>
          <a:p>
            <a:pPr marL="285750" lvl="0" indent="-285750">
              <a:buFont typeface="Arial" panose="020B0604020202020204" pitchFamily="34" charset="0"/>
              <a:buChar char="•"/>
            </a:pPr>
            <a:r>
              <a:rPr lang="en-AU" sz="1400" dirty="0"/>
              <a:t>Second data sources for the Suburbs Population, household income was extracted from the </a:t>
            </a:r>
            <a:r>
              <a:rPr lang="en-AU" sz="1400" u="sng" dirty="0">
                <a:hlinkClick r:id="rId3"/>
              </a:rPr>
              <a:t>https://itt.abs.gov.au/</a:t>
            </a:r>
            <a:r>
              <a:rPr lang="en-AU" sz="1400" dirty="0"/>
              <a:t> to an excel file and filtered out based on the 3 suburbs</a:t>
            </a:r>
          </a:p>
          <a:p>
            <a:pPr algn="just"/>
            <a:endParaRPr lang="en-AU" b="1" dirty="0"/>
          </a:p>
          <a:p>
            <a:pPr algn="just"/>
            <a:endParaRPr lang="en-AU" dirty="0"/>
          </a:p>
          <a:p>
            <a:pPr algn="just"/>
            <a:endParaRPr lang="en-AU" dirty="0"/>
          </a:p>
        </p:txBody>
      </p:sp>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400" b="1" dirty="0"/>
              <a:t>2.  Data Requirements and Cleaning</a:t>
            </a:r>
            <a:endParaRPr lang="en-AU" sz="3200" b="1" dirty="0"/>
          </a:p>
        </p:txBody>
      </p:sp>
      <p:sp>
        <p:nvSpPr>
          <p:cNvPr id="9" name="TextBox 8">
            <a:extLst>
              <a:ext uri="{FF2B5EF4-FFF2-40B4-BE49-F238E27FC236}">
                <a16:creationId xmlns:a16="http://schemas.microsoft.com/office/drawing/2014/main" id="{524E535E-84C7-4295-86CE-515B2315ADEA}"/>
              </a:ext>
            </a:extLst>
          </p:cNvPr>
          <p:cNvSpPr txBox="1"/>
          <p:nvPr/>
        </p:nvSpPr>
        <p:spPr>
          <a:xfrm>
            <a:off x="560665" y="3139569"/>
            <a:ext cx="10939244" cy="461665"/>
          </a:xfrm>
          <a:prstGeom prst="rect">
            <a:avLst/>
          </a:prstGeom>
          <a:noFill/>
        </p:spPr>
        <p:txBody>
          <a:bodyPr wrap="square" rtlCol="0">
            <a:spAutoFit/>
          </a:bodyPr>
          <a:lstStyle/>
          <a:p>
            <a:pPr algn="just"/>
            <a:r>
              <a:rPr lang="en-US" sz="2400" b="1" dirty="0"/>
              <a:t>Data Cleaning</a:t>
            </a:r>
            <a:endParaRPr lang="en-AU" sz="2400" b="1" dirty="0"/>
          </a:p>
        </p:txBody>
      </p:sp>
      <p:sp>
        <p:nvSpPr>
          <p:cNvPr id="10" name="TextBox 9">
            <a:extLst>
              <a:ext uri="{FF2B5EF4-FFF2-40B4-BE49-F238E27FC236}">
                <a16:creationId xmlns:a16="http://schemas.microsoft.com/office/drawing/2014/main" id="{A3E3FF77-1C85-49A9-9C53-354680358DBA}"/>
              </a:ext>
            </a:extLst>
          </p:cNvPr>
          <p:cNvSpPr txBox="1"/>
          <p:nvPr/>
        </p:nvSpPr>
        <p:spPr>
          <a:xfrm>
            <a:off x="501942" y="3601234"/>
            <a:ext cx="10939244" cy="2369880"/>
          </a:xfrm>
          <a:prstGeom prst="rect">
            <a:avLst/>
          </a:prstGeom>
          <a:noFill/>
        </p:spPr>
        <p:txBody>
          <a:bodyPr wrap="square" rtlCol="0">
            <a:spAutoFit/>
          </a:bodyPr>
          <a:lstStyle/>
          <a:p>
            <a:pPr marL="285750" indent="-285750" algn="just">
              <a:buFont typeface="Arial" panose="020B0604020202020204" pitchFamily="34" charset="0"/>
              <a:buChar char="•"/>
            </a:pPr>
            <a:r>
              <a:rPr lang="en-AU" sz="1400" dirty="0"/>
              <a:t>From the excel file which was extracted from the first source , we will be filtering out the data based on the 3 chosen councils </a:t>
            </a:r>
          </a:p>
          <a:p>
            <a:pPr marL="285750" indent="-285750" algn="just">
              <a:buFont typeface="Arial" panose="020B0604020202020204" pitchFamily="34" charset="0"/>
              <a:buChar char="•"/>
            </a:pPr>
            <a:r>
              <a:rPr lang="en-AU" sz="1400" dirty="0"/>
              <a:t>Missing value imputation on the first source will be performed</a:t>
            </a:r>
          </a:p>
          <a:p>
            <a:pPr marL="285750" indent="-285750" algn="just">
              <a:buFont typeface="Arial" panose="020B0604020202020204" pitchFamily="34" charset="0"/>
              <a:buChar char="•"/>
            </a:pPr>
            <a:r>
              <a:rPr lang="en-AU" sz="1400" dirty="0"/>
              <a:t>The data sets will be grouped to find out the venues in the localities </a:t>
            </a:r>
          </a:p>
          <a:p>
            <a:pPr marL="285750" indent="-285750" algn="just">
              <a:buFont typeface="Arial" panose="020B0604020202020204" pitchFamily="34" charset="0"/>
              <a:buChar char="•"/>
            </a:pPr>
            <a:r>
              <a:rPr lang="en-AU" sz="1400" dirty="0"/>
              <a:t>From the second sources will be filter out the data based on the population, Household income, Suburb(Locality) and create a compounded bar chart</a:t>
            </a:r>
          </a:p>
          <a:p>
            <a:pPr marL="285750" indent="-285750" algn="just">
              <a:buFont typeface="Arial" panose="020B0604020202020204" pitchFamily="34" charset="0"/>
              <a:buChar char="•"/>
            </a:pPr>
            <a:r>
              <a:rPr lang="en-AU" sz="1400" dirty="0"/>
              <a:t>The new data set is used to generate the 10 most common venues for each locality using the foursquare API, finally using  means clustering algorithm to cluster the similar localities together</a:t>
            </a:r>
            <a:endParaRPr lang="en-AU" dirty="0"/>
          </a:p>
          <a:p>
            <a:pPr algn="just"/>
            <a:endParaRPr lang="en-AU" dirty="0"/>
          </a:p>
          <a:p>
            <a:pPr algn="just"/>
            <a:endParaRPr lang="en-AU" dirty="0"/>
          </a:p>
        </p:txBody>
      </p:sp>
      <p:sp>
        <p:nvSpPr>
          <p:cNvPr id="11" name="TextBox 10">
            <a:extLst>
              <a:ext uri="{FF2B5EF4-FFF2-40B4-BE49-F238E27FC236}">
                <a16:creationId xmlns:a16="http://schemas.microsoft.com/office/drawing/2014/main" id="{818CC094-4632-46ED-BAE6-59D1EEB7000C}"/>
              </a:ext>
            </a:extLst>
          </p:cNvPr>
          <p:cNvSpPr txBox="1"/>
          <p:nvPr/>
        </p:nvSpPr>
        <p:spPr>
          <a:xfrm>
            <a:off x="560665" y="1169429"/>
            <a:ext cx="10939244" cy="461665"/>
          </a:xfrm>
          <a:prstGeom prst="rect">
            <a:avLst/>
          </a:prstGeom>
          <a:noFill/>
        </p:spPr>
        <p:txBody>
          <a:bodyPr wrap="square" rtlCol="0">
            <a:spAutoFit/>
          </a:bodyPr>
          <a:lstStyle/>
          <a:p>
            <a:pPr algn="just"/>
            <a:r>
              <a:rPr lang="en-US" sz="2400" b="1" dirty="0"/>
              <a:t>Data Sources</a:t>
            </a:r>
            <a:endParaRPr lang="en-AU" sz="2400" b="1" dirty="0"/>
          </a:p>
        </p:txBody>
      </p:sp>
    </p:spTree>
    <p:extLst>
      <p:ext uri="{BB962C8B-B14F-4D97-AF65-F5344CB8AC3E}">
        <p14:creationId xmlns:p14="http://schemas.microsoft.com/office/powerpoint/2010/main" val="89124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32F42-70D4-4840-860C-CCFC80CB006D}"/>
              </a:ext>
            </a:extLst>
          </p:cNvPr>
          <p:cNvSpPr txBox="1"/>
          <p:nvPr/>
        </p:nvSpPr>
        <p:spPr>
          <a:xfrm>
            <a:off x="501942" y="1684562"/>
            <a:ext cx="10939244" cy="923330"/>
          </a:xfrm>
          <a:prstGeom prst="rect">
            <a:avLst/>
          </a:prstGeom>
          <a:noFill/>
        </p:spPr>
        <p:txBody>
          <a:bodyPr wrap="square" rtlCol="0">
            <a:spAutoFit/>
          </a:bodyPr>
          <a:lstStyle/>
          <a:p>
            <a:pPr algn="just"/>
            <a:endParaRPr lang="en-AU" b="1" dirty="0"/>
          </a:p>
          <a:p>
            <a:pPr algn="just"/>
            <a:endParaRPr lang="en-AU" dirty="0"/>
          </a:p>
          <a:p>
            <a:pPr algn="just"/>
            <a:endParaRPr lang="en-AU" dirty="0"/>
          </a:p>
        </p:txBody>
      </p:sp>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400" b="1" dirty="0"/>
              <a:t>3.  Methodology</a:t>
            </a:r>
            <a:endParaRPr lang="en-AU" sz="3200" b="1" dirty="0"/>
          </a:p>
        </p:txBody>
      </p:sp>
      <p:sp>
        <p:nvSpPr>
          <p:cNvPr id="11" name="TextBox 10">
            <a:extLst>
              <a:ext uri="{FF2B5EF4-FFF2-40B4-BE49-F238E27FC236}">
                <a16:creationId xmlns:a16="http://schemas.microsoft.com/office/drawing/2014/main" id="{818CC094-4632-46ED-BAE6-59D1EEB7000C}"/>
              </a:ext>
            </a:extLst>
          </p:cNvPr>
          <p:cNvSpPr txBox="1"/>
          <p:nvPr/>
        </p:nvSpPr>
        <p:spPr>
          <a:xfrm>
            <a:off x="560665" y="1169429"/>
            <a:ext cx="10939244" cy="461665"/>
          </a:xfrm>
          <a:prstGeom prst="rect">
            <a:avLst/>
          </a:prstGeom>
          <a:noFill/>
        </p:spPr>
        <p:txBody>
          <a:bodyPr wrap="square" rtlCol="0">
            <a:spAutoFit/>
          </a:bodyPr>
          <a:lstStyle/>
          <a:p>
            <a:pPr algn="just"/>
            <a:r>
              <a:rPr lang="en-US" sz="2400" b="1" dirty="0"/>
              <a:t>Exploratory Data Analysis</a:t>
            </a:r>
            <a:endParaRPr lang="en-AU" sz="2400" b="1" dirty="0"/>
          </a:p>
        </p:txBody>
      </p:sp>
      <p:pic>
        <p:nvPicPr>
          <p:cNvPr id="4" name="Picture 3">
            <a:extLst>
              <a:ext uri="{FF2B5EF4-FFF2-40B4-BE49-F238E27FC236}">
                <a16:creationId xmlns:a16="http://schemas.microsoft.com/office/drawing/2014/main" id="{ABFCD69C-F25B-47D1-9BD4-A88823AA46A1}"/>
              </a:ext>
            </a:extLst>
          </p:cNvPr>
          <p:cNvPicPr>
            <a:picLocks noChangeAspect="1"/>
          </p:cNvPicPr>
          <p:nvPr/>
        </p:nvPicPr>
        <p:blipFill>
          <a:blip r:embed="rId2"/>
          <a:stretch>
            <a:fillRect/>
          </a:stretch>
        </p:blipFill>
        <p:spPr>
          <a:xfrm>
            <a:off x="624979" y="1702246"/>
            <a:ext cx="4204256" cy="859766"/>
          </a:xfrm>
          <a:prstGeom prst="rect">
            <a:avLst/>
          </a:prstGeom>
        </p:spPr>
      </p:pic>
      <p:sp>
        <p:nvSpPr>
          <p:cNvPr id="8" name="TextBox 7">
            <a:extLst>
              <a:ext uri="{FF2B5EF4-FFF2-40B4-BE49-F238E27FC236}">
                <a16:creationId xmlns:a16="http://schemas.microsoft.com/office/drawing/2014/main" id="{5268A5C0-B321-4D30-8BE8-0B500E9C3BAD}"/>
              </a:ext>
            </a:extLst>
          </p:cNvPr>
          <p:cNvSpPr txBox="1"/>
          <p:nvPr/>
        </p:nvSpPr>
        <p:spPr>
          <a:xfrm>
            <a:off x="560665" y="3599035"/>
            <a:ext cx="10939244" cy="1477328"/>
          </a:xfrm>
          <a:prstGeom prst="rect">
            <a:avLst/>
          </a:prstGeom>
          <a:noFill/>
        </p:spPr>
        <p:txBody>
          <a:bodyPr wrap="square" rtlCol="0">
            <a:spAutoFit/>
          </a:bodyPr>
          <a:lstStyle/>
          <a:p>
            <a:pPr marL="285750" indent="-285750" algn="just">
              <a:buFont typeface="Arial" panose="020B0604020202020204" pitchFamily="34" charset="0"/>
              <a:buChar char="•"/>
            </a:pPr>
            <a:r>
              <a:rPr lang="en-AU" dirty="0"/>
              <a:t>Filtering the data and missing value imputation</a:t>
            </a:r>
          </a:p>
          <a:p>
            <a:pPr marL="285750" indent="-285750" algn="just">
              <a:buFont typeface="Arial" panose="020B0604020202020204" pitchFamily="34" charset="0"/>
              <a:buChar char="•"/>
            </a:pPr>
            <a:r>
              <a:rPr lang="en-AU" dirty="0"/>
              <a:t>Rename the column names to identify the council names</a:t>
            </a:r>
          </a:p>
          <a:p>
            <a:pPr marL="285750" indent="-285750" algn="just">
              <a:buFont typeface="Arial" panose="020B0604020202020204" pitchFamily="34" charset="0"/>
              <a:buChar char="•"/>
            </a:pPr>
            <a:r>
              <a:rPr lang="en-AU" dirty="0"/>
              <a:t>Grouping the data based on the locality </a:t>
            </a:r>
          </a:p>
          <a:p>
            <a:pPr marL="285750" indent="-285750" algn="just">
              <a:buFont typeface="Arial" panose="020B0604020202020204" pitchFamily="34" charset="0"/>
              <a:buChar char="•"/>
            </a:pPr>
            <a:endParaRPr lang="en-AU" dirty="0"/>
          </a:p>
          <a:p>
            <a:pPr marL="285750" indent="-285750" algn="just">
              <a:buFont typeface="Arial" panose="020B0604020202020204" pitchFamily="34" charset="0"/>
              <a:buChar char="•"/>
            </a:pPr>
            <a:endParaRPr lang="en-AU" dirty="0"/>
          </a:p>
        </p:txBody>
      </p:sp>
      <p:pic>
        <p:nvPicPr>
          <p:cNvPr id="12" name="Picture 11">
            <a:extLst>
              <a:ext uri="{FF2B5EF4-FFF2-40B4-BE49-F238E27FC236}">
                <a16:creationId xmlns:a16="http://schemas.microsoft.com/office/drawing/2014/main" id="{E16C3210-8208-461A-A0AE-31417DD887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60714" y="1667123"/>
            <a:ext cx="4025231" cy="1103885"/>
          </a:xfrm>
          <a:prstGeom prst="rect">
            <a:avLst/>
          </a:prstGeom>
          <a:noFill/>
          <a:ln>
            <a:noFill/>
          </a:ln>
        </p:spPr>
      </p:pic>
      <p:pic>
        <p:nvPicPr>
          <p:cNvPr id="13" name="Picture 12">
            <a:extLst>
              <a:ext uri="{FF2B5EF4-FFF2-40B4-BE49-F238E27FC236}">
                <a16:creationId xmlns:a16="http://schemas.microsoft.com/office/drawing/2014/main" id="{7F30ECD9-8C91-4D83-9802-FD5C5B7E417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44668" y="1601521"/>
            <a:ext cx="2255241" cy="1635900"/>
          </a:xfrm>
          <a:prstGeom prst="rect">
            <a:avLst/>
          </a:prstGeom>
          <a:noFill/>
          <a:ln>
            <a:noFill/>
          </a:ln>
        </p:spPr>
      </p:pic>
    </p:spTree>
    <p:extLst>
      <p:ext uri="{BB962C8B-B14F-4D97-AF65-F5344CB8AC3E}">
        <p14:creationId xmlns:p14="http://schemas.microsoft.com/office/powerpoint/2010/main" val="137379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32F42-70D4-4840-860C-CCFC80CB006D}"/>
              </a:ext>
            </a:extLst>
          </p:cNvPr>
          <p:cNvSpPr txBox="1"/>
          <p:nvPr/>
        </p:nvSpPr>
        <p:spPr>
          <a:xfrm>
            <a:off x="501942" y="1684562"/>
            <a:ext cx="10939244" cy="923330"/>
          </a:xfrm>
          <a:prstGeom prst="rect">
            <a:avLst/>
          </a:prstGeom>
          <a:noFill/>
        </p:spPr>
        <p:txBody>
          <a:bodyPr wrap="square" rtlCol="0">
            <a:spAutoFit/>
          </a:bodyPr>
          <a:lstStyle/>
          <a:p>
            <a:pPr algn="just"/>
            <a:endParaRPr lang="en-AU" b="1" dirty="0"/>
          </a:p>
          <a:p>
            <a:pPr algn="just"/>
            <a:endParaRPr lang="en-AU" dirty="0"/>
          </a:p>
          <a:p>
            <a:pPr algn="just"/>
            <a:endParaRPr lang="en-AU" dirty="0"/>
          </a:p>
        </p:txBody>
      </p:sp>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400" b="1" dirty="0"/>
              <a:t>3.  Methodology</a:t>
            </a:r>
            <a:endParaRPr lang="en-AU" sz="3200" b="1" dirty="0"/>
          </a:p>
        </p:txBody>
      </p:sp>
      <p:sp>
        <p:nvSpPr>
          <p:cNvPr id="11" name="TextBox 10">
            <a:extLst>
              <a:ext uri="{FF2B5EF4-FFF2-40B4-BE49-F238E27FC236}">
                <a16:creationId xmlns:a16="http://schemas.microsoft.com/office/drawing/2014/main" id="{818CC094-4632-46ED-BAE6-59D1EEB7000C}"/>
              </a:ext>
            </a:extLst>
          </p:cNvPr>
          <p:cNvSpPr txBox="1"/>
          <p:nvPr/>
        </p:nvSpPr>
        <p:spPr>
          <a:xfrm>
            <a:off x="560665" y="1169429"/>
            <a:ext cx="10939244" cy="461665"/>
          </a:xfrm>
          <a:prstGeom prst="rect">
            <a:avLst/>
          </a:prstGeom>
          <a:noFill/>
        </p:spPr>
        <p:txBody>
          <a:bodyPr wrap="square" rtlCol="0">
            <a:spAutoFit/>
          </a:bodyPr>
          <a:lstStyle/>
          <a:p>
            <a:pPr algn="just"/>
            <a:r>
              <a:rPr lang="en-US" sz="2400" b="1" dirty="0"/>
              <a:t>Modelling</a:t>
            </a:r>
            <a:endParaRPr lang="en-AU" sz="2400" b="1" dirty="0"/>
          </a:p>
        </p:txBody>
      </p:sp>
      <p:pic>
        <p:nvPicPr>
          <p:cNvPr id="4" name="Picture 3">
            <a:extLst>
              <a:ext uri="{FF2B5EF4-FFF2-40B4-BE49-F238E27FC236}">
                <a16:creationId xmlns:a16="http://schemas.microsoft.com/office/drawing/2014/main" id="{ABFCD69C-F25B-47D1-9BD4-A88823AA46A1}"/>
              </a:ext>
            </a:extLst>
          </p:cNvPr>
          <p:cNvPicPr>
            <a:picLocks noChangeAspect="1"/>
          </p:cNvPicPr>
          <p:nvPr/>
        </p:nvPicPr>
        <p:blipFill>
          <a:blip r:embed="rId2"/>
          <a:stretch>
            <a:fillRect/>
          </a:stretch>
        </p:blipFill>
        <p:spPr>
          <a:xfrm>
            <a:off x="560666" y="1657960"/>
            <a:ext cx="4548230" cy="1346257"/>
          </a:xfrm>
          <a:prstGeom prst="rect">
            <a:avLst/>
          </a:prstGeom>
        </p:spPr>
      </p:pic>
      <p:sp>
        <p:nvSpPr>
          <p:cNvPr id="8" name="TextBox 7">
            <a:extLst>
              <a:ext uri="{FF2B5EF4-FFF2-40B4-BE49-F238E27FC236}">
                <a16:creationId xmlns:a16="http://schemas.microsoft.com/office/drawing/2014/main" id="{5268A5C0-B321-4D30-8BE8-0B500E9C3BAD}"/>
              </a:ext>
            </a:extLst>
          </p:cNvPr>
          <p:cNvSpPr txBox="1"/>
          <p:nvPr/>
        </p:nvSpPr>
        <p:spPr>
          <a:xfrm>
            <a:off x="560665" y="3934595"/>
            <a:ext cx="10939244" cy="2523768"/>
          </a:xfrm>
          <a:prstGeom prst="rect">
            <a:avLst/>
          </a:prstGeom>
          <a:noFill/>
        </p:spPr>
        <p:txBody>
          <a:bodyPr wrap="square" rtlCol="0">
            <a:spAutoFit/>
          </a:bodyPr>
          <a:lstStyle/>
          <a:p>
            <a:pPr marL="285750" indent="-285750" algn="just">
              <a:buFont typeface="Arial" panose="020B0604020202020204" pitchFamily="34" charset="0"/>
              <a:buChar char="•"/>
            </a:pPr>
            <a:r>
              <a:rPr lang="en-AU" sz="1400" dirty="0"/>
              <a:t>Using the final dataset containing the localities in 3 western suburbs in Melbourne along with the latitude and longitude, we can find all the venues within a 500-meter radius of each locality by connecting to the Foursquare API</a:t>
            </a:r>
          </a:p>
          <a:p>
            <a:pPr marL="285750" indent="-285750">
              <a:buFont typeface="Arial" panose="020B0604020202020204" pitchFamily="34" charset="0"/>
              <a:buChar char="•"/>
            </a:pPr>
            <a:r>
              <a:rPr lang="en-AU" sz="1400" dirty="0"/>
              <a:t>One hot encoding is done on the venues data. (One hot encoding is a process by which categorical variables are converted into a form that could be provided to ML algorithms to do a better job in prediction). The Venues data is then grouped by the locality and the mean of the venues are calculated, finally the 10 common venues are calculated for each of the locality.</a:t>
            </a:r>
          </a:p>
          <a:p>
            <a:pPr marL="285750" indent="-285750">
              <a:buFont typeface="Arial" panose="020B0604020202020204" pitchFamily="34" charset="0"/>
              <a:buChar char="•"/>
            </a:pPr>
            <a:r>
              <a:rPr lang="en-AU" sz="1400" dirty="0"/>
              <a:t>To help people find similar locality in the safest borough we will be clustering similar locality using K - means clustering which is a form of unsupervised machine learning algorithm that clusters data based on predefined cluster size. We will use a cluster size of 5 for this project that will cluster the 3 localities into 5 clusters. The reason to conduct a K- means clustering is to cluster locality with similar venues together so that people can </a:t>
            </a:r>
          </a:p>
          <a:p>
            <a:pPr marL="285750" indent="-285750" algn="just">
              <a:buFont typeface="Arial" panose="020B0604020202020204" pitchFamily="34" charset="0"/>
              <a:buChar char="•"/>
            </a:pPr>
            <a:endParaRPr lang="en-AU" dirty="0"/>
          </a:p>
        </p:txBody>
      </p:sp>
      <p:pic>
        <p:nvPicPr>
          <p:cNvPr id="9" name="Picture 8">
            <a:extLst>
              <a:ext uri="{FF2B5EF4-FFF2-40B4-BE49-F238E27FC236}">
                <a16:creationId xmlns:a16="http://schemas.microsoft.com/office/drawing/2014/main" id="{AAA4A46D-9DE9-4BC1-B917-E3A12FB7A8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73879" y="1631094"/>
            <a:ext cx="3383560" cy="2081155"/>
          </a:xfrm>
          <a:prstGeom prst="rect">
            <a:avLst/>
          </a:prstGeom>
          <a:noFill/>
          <a:ln>
            <a:noFill/>
          </a:ln>
        </p:spPr>
      </p:pic>
    </p:spTree>
    <p:extLst>
      <p:ext uri="{BB962C8B-B14F-4D97-AF65-F5344CB8AC3E}">
        <p14:creationId xmlns:p14="http://schemas.microsoft.com/office/powerpoint/2010/main" val="351222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32F42-70D4-4840-860C-CCFC80CB006D}"/>
              </a:ext>
            </a:extLst>
          </p:cNvPr>
          <p:cNvSpPr txBox="1"/>
          <p:nvPr/>
        </p:nvSpPr>
        <p:spPr>
          <a:xfrm>
            <a:off x="501942" y="1684562"/>
            <a:ext cx="10939244" cy="923330"/>
          </a:xfrm>
          <a:prstGeom prst="rect">
            <a:avLst/>
          </a:prstGeom>
          <a:noFill/>
        </p:spPr>
        <p:txBody>
          <a:bodyPr wrap="square" rtlCol="0">
            <a:spAutoFit/>
          </a:bodyPr>
          <a:lstStyle/>
          <a:p>
            <a:pPr algn="just"/>
            <a:endParaRPr lang="en-AU" b="1" dirty="0"/>
          </a:p>
          <a:p>
            <a:pPr algn="just"/>
            <a:endParaRPr lang="en-AU" dirty="0"/>
          </a:p>
          <a:p>
            <a:pPr algn="just"/>
            <a:endParaRPr lang="en-AU" dirty="0"/>
          </a:p>
        </p:txBody>
      </p:sp>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400" b="1" dirty="0"/>
              <a:t>4.  Results</a:t>
            </a:r>
            <a:endParaRPr lang="en-AU" sz="3200" b="1" dirty="0"/>
          </a:p>
        </p:txBody>
      </p:sp>
      <p:sp>
        <p:nvSpPr>
          <p:cNvPr id="8" name="TextBox 7">
            <a:extLst>
              <a:ext uri="{FF2B5EF4-FFF2-40B4-BE49-F238E27FC236}">
                <a16:creationId xmlns:a16="http://schemas.microsoft.com/office/drawing/2014/main" id="{5268A5C0-B321-4D30-8BE8-0B500E9C3BAD}"/>
              </a:ext>
            </a:extLst>
          </p:cNvPr>
          <p:cNvSpPr txBox="1"/>
          <p:nvPr/>
        </p:nvSpPr>
        <p:spPr>
          <a:xfrm>
            <a:off x="501942" y="1407563"/>
            <a:ext cx="10939244" cy="2308324"/>
          </a:xfrm>
          <a:prstGeom prst="rect">
            <a:avLst/>
          </a:prstGeom>
          <a:noFill/>
        </p:spPr>
        <p:txBody>
          <a:bodyPr wrap="square" rtlCol="0">
            <a:spAutoFit/>
          </a:bodyPr>
          <a:lstStyle/>
          <a:p>
            <a:pPr algn="just"/>
            <a:r>
              <a:rPr lang="en-AU" dirty="0"/>
              <a:t>After running the K-means clustering we can access each cluster created to see which locality was assigned to each of the five clusters. Visualizing the clustered neighbourhoods on a map using the folium library </a:t>
            </a:r>
          </a:p>
          <a:p>
            <a:pPr algn="just"/>
            <a:endParaRPr lang="en-AU" dirty="0"/>
          </a:p>
          <a:p>
            <a:pPr algn="just"/>
            <a:r>
              <a:rPr lang="en-AU" dirty="0"/>
              <a:t>Each cluster is </a:t>
            </a:r>
            <a:r>
              <a:rPr lang="en-AU" dirty="0" err="1"/>
              <a:t>color</a:t>
            </a:r>
            <a:r>
              <a:rPr lang="en-AU" dirty="0"/>
              <a:t> coded for the ease of preparation, we can see that majority of the locality falls in the purple cluster which is second cluster. 3 localities have their own cluster ( Red, blue and Orange)</a:t>
            </a:r>
          </a:p>
          <a:p>
            <a:pPr marL="285750" indent="-285750" algn="just">
              <a:buFont typeface="Arial" panose="020B0604020202020204" pitchFamily="34" charset="0"/>
              <a:buChar char="•"/>
            </a:pPr>
            <a:endParaRPr lang="en-AU" dirty="0"/>
          </a:p>
        </p:txBody>
      </p:sp>
      <p:pic>
        <p:nvPicPr>
          <p:cNvPr id="5" name="Picture 4">
            <a:extLst>
              <a:ext uri="{FF2B5EF4-FFF2-40B4-BE49-F238E27FC236}">
                <a16:creationId xmlns:a16="http://schemas.microsoft.com/office/drawing/2014/main" id="{37CB8469-882F-43B8-B58E-65DFF8BDFED5}"/>
              </a:ext>
            </a:extLst>
          </p:cNvPr>
          <p:cNvPicPr>
            <a:picLocks noChangeAspect="1"/>
          </p:cNvPicPr>
          <p:nvPr/>
        </p:nvPicPr>
        <p:blipFill>
          <a:blip r:embed="rId2"/>
          <a:stretch>
            <a:fillRect/>
          </a:stretch>
        </p:blipFill>
        <p:spPr>
          <a:xfrm>
            <a:off x="3111134" y="3314394"/>
            <a:ext cx="6125146" cy="2839917"/>
          </a:xfrm>
          <a:prstGeom prst="rect">
            <a:avLst/>
          </a:prstGeom>
        </p:spPr>
      </p:pic>
    </p:spTree>
    <p:extLst>
      <p:ext uri="{BB962C8B-B14F-4D97-AF65-F5344CB8AC3E}">
        <p14:creationId xmlns:p14="http://schemas.microsoft.com/office/powerpoint/2010/main" val="311352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400" b="1" dirty="0"/>
              <a:t>4.  Results</a:t>
            </a:r>
            <a:endParaRPr lang="en-AU" sz="3200" b="1" dirty="0"/>
          </a:p>
        </p:txBody>
      </p:sp>
      <p:sp>
        <p:nvSpPr>
          <p:cNvPr id="8" name="TextBox 7">
            <a:extLst>
              <a:ext uri="{FF2B5EF4-FFF2-40B4-BE49-F238E27FC236}">
                <a16:creationId xmlns:a16="http://schemas.microsoft.com/office/drawing/2014/main" id="{5268A5C0-B321-4D30-8BE8-0B500E9C3BAD}"/>
              </a:ext>
            </a:extLst>
          </p:cNvPr>
          <p:cNvSpPr txBox="1"/>
          <p:nvPr/>
        </p:nvSpPr>
        <p:spPr>
          <a:xfrm>
            <a:off x="426442" y="1155893"/>
            <a:ext cx="10939244" cy="369332"/>
          </a:xfrm>
          <a:prstGeom prst="rect">
            <a:avLst/>
          </a:prstGeom>
          <a:noFill/>
        </p:spPr>
        <p:txBody>
          <a:bodyPr wrap="square" rtlCol="0">
            <a:spAutoFit/>
          </a:bodyPr>
          <a:lstStyle/>
          <a:p>
            <a:pPr algn="just"/>
            <a:r>
              <a:rPr lang="en-AU" dirty="0"/>
              <a:t>Cluster 1:</a:t>
            </a:r>
          </a:p>
        </p:txBody>
      </p:sp>
      <p:pic>
        <p:nvPicPr>
          <p:cNvPr id="4" name="Picture 3">
            <a:extLst>
              <a:ext uri="{FF2B5EF4-FFF2-40B4-BE49-F238E27FC236}">
                <a16:creationId xmlns:a16="http://schemas.microsoft.com/office/drawing/2014/main" id="{CBE182C3-CB45-4E5C-A889-F1BF467D7CD8}"/>
              </a:ext>
            </a:extLst>
          </p:cNvPr>
          <p:cNvPicPr>
            <a:picLocks noChangeAspect="1"/>
          </p:cNvPicPr>
          <p:nvPr/>
        </p:nvPicPr>
        <p:blipFill>
          <a:blip r:embed="rId2"/>
          <a:stretch>
            <a:fillRect/>
          </a:stretch>
        </p:blipFill>
        <p:spPr>
          <a:xfrm>
            <a:off x="593884" y="1550117"/>
            <a:ext cx="4657288" cy="1331985"/>
          </a:xfrm>
          <a:prstGeom prst="rect">
            <a:avLst/>
          </a:prstGeom>
        </p:spPr>
      </p:pic>
      <p:sp>
        <p:nvSpPr>
          <p:cNvPr id="9" name="TextBox 8">
            <a:extLst>
              <a:ext uri="{FF2B5EF4-FFF2-40B4-BE49-F238E27FC236}">
                <a16:creationId xmlns:a16="http://schemas.microsoft.com/office/drawing/2014/main" id="{2A7DD0E1-A3A5-4F4B-AA41-EFCFFE528700}"/>
              </a:ext>
            </a:extLst>
          </p:cNvPr>
          <p:cNvSpPr txBox="1"/>
          <p:nvPr/>
        </p:nvSpPr>
        <p:spPr>
          <a:xfrm>
            <a:off x="5712142" y="1155893"/>
            <a:ext cx="2006365" cy="646331"/>
          </a:xfrm>
          <a:prstGeom prst="rect">
            <a:avLst/>
          </a:prstGeom>
          <a:noFill/>
        </p:spPr>
        <p:txBody>
          <a:bodyPr wrap="square" rtlCol="0">
            <a:spAutoFit/>
          </a:bodyPr>
          <a:lstStyle/>
          <a:p>
            <a:pPr algn="just"/>
            <a:r>
              <a:rPr lang="en-AU" dirty="0"/>
              <a:t>Cluster 2:</a:t>
            </a:r>
          </a:p>
          <a:p>
            <a:pPr marL="285750" indent="-285750" algn="just">
              <a:buFont typeface="Arial" panose="020B0604020202020204" pitchFamily="34" charset="0"/>
              <a:buChar char="•"/>
            </a:pPr>
            <a:endParaRPr lang="en-AU" dirty="0"/>
          </a:p>
        </p:txBody>
      </p:sp>
      <p:sp>
        <p:nvSpPr>
          <p:cNvPr id="10" name="TextBox 9">
            <a:extLst>
              <a:ext uri="{FF2B5EF4-FFF2-40B4-BE49-F238E27FC236}">
                <a16:creationId xmlns:a16="http://schemas.microsoft.com/office/drawing/2014/main" id="{990B53A7-0554-4799-8D94-524784E73E7C}"/>
              </a:ext>
            </a:extLst>
          </p:cNvPr>
          <p:cNvSpPr txBox="1"/>
          <p:nvPr/>
        </p:nvSpPr>
        <p:spPr>
          <a:xfrm>
            <a:off x="493553" y="3081743"/>
            <a:ext cx="2769764" cy="646331"/>
          </a:xfrm>
          <a:prstGeom prst="rect">
            <a:avLst/>
          </a:prstGeom>
          <a:noFill/>
        </p:spPr>
        <p:txBody>
          <a:bodyPr wrap="square" rtlCol="0">
            <a:spAutoFit/>
          </a:bodyPr>
          <a:lstStyle/>
          <a:p>
            <a:pPr algn="just"/>
            <a:r>
              <a:rPr lang="en-AU" dirty="0"/>
              <a:t>Cluster 3:</a:t>
            </a:r>
          </a:p>
          <a:p>
            <a:pPr marL="285750" indent="-285750" algn="just">
              <a:buFont typeface="Arial" panose="020B0604020202020204" pitchFamily="34" charset="0"/>
              <a:buChar char="•"/>
            </a:pPr>
            <a:endParaRPr lang="en-AU" dirty="0"/>
          </a:p>
        </p:txBody>
      </p:sp>
      <p:sp>
        <p:nvSpPr>
          <p:cNvPr id="11" name="TextBox 10">
            <a:extLst>
              <a:ext uri="{FF2B5EF4-FFF2-40B4-BE49-F238E27FC236}">
                <a16:creationId xmlns:a16="http://schemas.microsoft.com/office/drawing/2014/main" id="{9F7E4089-865E-459B-94AB-37BEB2B6B9F2}"/>
              </a:ext>
            </a:extLst>
          </p:cNvPr>
          <p:cNvSpPr txBox="1"/>
          <p:nvPr/>
        </p:nvSpPr>
        <p:spPr>
          <a:xfrm>
            <a:off x="5808859" y="3167225"/>
            <a:ext cx="1643955" cy="646331"/>
          </a:xfrm>
          <a:prstGeom prst="rect">
            <a:avLst/>
          </a:prstGeom>
          <a:noFill/>
        </p:spPr>
        <p:txBody>
          <a:bodyPr wrap="square" rtlCol="0">
            <a:spAutoFit/>
          </a:bodyPr>
          <a:lstStyle/>
          <a:p>
            <a:pPr algn="just"/>
            <a:r>
              <a:rPr lang="en-AU" dirty="0"/>
              <a:t>Cluster 4:</a:t>
            </a:r>
          </a:p>
          <a:p>
            <a:pPr marL="285750" indent="-285750" algn="just">
              <a:buFont typeface="Arial" panose="020B0604020202020204" pitchFamily="34" charset="0"/>
              <a:buChar char="•"/>
            </a:pPr>
            <a:endParaRPr lang="en-AU" dirty="0"/>
          </a:p>
        </p:txBody>
      </p:sp>
      <p:sp>
        <p:nvSpPr>
          <p:cNvPr id="12" name="TextBox 11">
            <a:extLst>
              <a:ext uri="{FF2B5EF4-FFF2-40B4-BE49-F238E27FC236}">
                <a16:creationId xmlns:a16="http://schemas.microsoft.com/office/drawing/2014/main" id="{32B6FBC6-0438-49BC-A7F5-A88ACD93EEDE}"/>
              </a:ext>
            </a:extLst>
          </p:cNvPr>
          <p:cNvSpPr txBox="1"/>
          <p:nvPr/>
        </p:nvSpPr>
        <p:spPr>
          <a:xfrm>
            <a:off x="560665" y="4686444"/>
            <a:ext cx="10939244" cy="646331"/>
          </a:xfrm>
          <a:prstGeom prst="rect">
            <a:avLst/>
          </a:prstGeom>
          <a:noFill/>
        </p:spPr>
        <p:txBody>
          <a:bodyPr wrap="square" rtlCol="0">
            <a:spAutoFit/>
          </a:bodyPr>
          <a:lstStyle/>
          <a:p>
            <a:pPr algn="just"/>
            <a:r>
              <a:rPr lang="en-AU" dirty="0"/>
              <a:t>Cluster 5:</a:t>
            </a:r>
          </a:p>
          <a:p>
            <a:pPr marL="285750" indent="-285750" algn="just">
              <a:buFont typeface="Arial" panose="020B0604020202020204" pitchFamily="34" charset="0"/>
              <a:buChar char="•"/>
            </a:pPr>
            <a:endParaRPr lang="en-AU" dirty="0"/>
          </a:p>
        </p:txBody>
      </p:sp>
      <p:pic>
        <p:nvPicPr>
          <p:cNvPr id="13" name="Picture 12">
            <a:extLst>
              <a:ext uri="{FF2B5EF4-FFF2-40B4-BE49-F238E27FC236}">
                <a16:creationId xmlns:a16="http://schemas.microsoft.com/office/drawing/2014/main" id="{B7F970F3-857D-4A99-9253-037FED42E95B}"/>
              </a:ext>
            </a:extLst>
          </p:cNvPr>
          <p:cNvPicPr/>
          <p:nvPr/>
        </p:nvPicPr>
        <p:blipFill>
          <a:blip r:embed="rId3"/>
          <a:stretch>
            <a:fillRect/>
          </a:stretch>
        </p:blipFill>
        <p:spPr>
          <a:xfrm>
            <a:off x="613112" y="3428999"/>
            <a:ext cx="4657288" cy="1311262"/>
          </a:xfrm>
          <a:prstGeom prst="rect">
            <a:avLst/>
          </a:prstGeom>
        </p:spPr>
      </p:pic>
      <p:pic>
        <p:nvPicPr>
          <p:cNvPr id="14" name="Picture 13">
            <a:extLst>
              <a:ext uri="{FF2B5EF4-FFF2-40B4-BE49-F238E27FC236}">
                <a16:creationId xmlns:a16="http://schemas.microsoft.com/office/drawing/2014/main" id="{8EB4E69E-670E-4935-B04E-E78281B43A09}"/>
              </a:ext>
            </a:extLst>
          </p:cNvPr>
          <p:cNvPicPr/>
          <p:nvPr/>
        </p:nvPicPr>
        <p:blipFill>
          <a:blip r:embed="rId4"/>
          <a:stretch>
            <a:fillRect/>
          </a:stretch>
        </p:blipFill>
        <p:spPr>
          <a:xfrm>
            <a:off x="5808859" y="3538143"/>
            <a:ext cx="4657287" cy="1092974"/>
          </a:xfrm>
          <a:prstGeom prst="rect">
            <a:avLst/>
          </a:prstGeom>
        </p:spPr>
      </p:pic>
      <p:pic>
        <p:nvPicPr>
          <p:cNvPr id="15" name="Picture 14">
            <a:extLst>
              <a:ext uri="{FF2B5EF4-FFF2-40B4-BE49-F238E27FC236}">
                <a16:creationId xmlns:a16="http://schemas.microsoft.com/office/drawing/2014/main" id="{6B10B1A3-2A45-4D87-9D71-A8B3BF8EF04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3112" y="5063426"/>
            <a:ext cx="4791511" cy="1433817"/>
          </a:xfrm>
          <a:prstGeom prst="rect">
            <a:avLst/>
          </a:prstGeom>
          <a:noFill/>
          <a:ln>
            <a:noFill/>
          </a:ln>
        </p:spPr>
      </p:pic>
      <p:pic>
        <p:nvPicPr>
          <p:cNvPr id="16" name="Picture 15">
            <a:extLst>
              <a:ext uri="{FF2B5EF4-FFF2-40B4-BE49-F238E27FC236}">
                <a16:creationId xmlns:a16="http://schemas.microsoft.com/office/drawing/2014/main" id="{33D1F650-178B-4319-B85E-FC991D844230}"/>
              </a:ext>
            </a:extLst>
          </p:cNvPr>
          <p:cNvPicPr>
            <a:picLocks noChangeAspect="1"/>
          </p:cNvPicPr>
          <p:nvPr/>
        </p:nvPicPr>
        <p:blipFill>
          <a:blip r:embed="rId6"/>
          <a:stretch>
            <a:fillRect/>
          </a:stretch>
        </p:blipFill>
        <p:spPr>
          <a:xfrm>
            <a:off x="5808859" y="1492186"/>
            <a:ext cx="3813313" cy="1604302"/>
          </a:xfrm>
          <a:prstGeom prst="rect">
            <a:avLst/>
          </a:prstGeom>
        </p:spPr>
      </p:pic>
    </p:spTree>
    <p:extLst>
      <p:ext uri="{BB962C8B-B14F-4D97-AF65-F5344CB8AC3E}">
        <p14:creationId xmlns:p14="http://schemas.microsoft.com/office/powerpoint/2010/main" val="139438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421092-3F40-4EF8-84C3-13FC280BABF4}"/>
              </a:ext>
            </a:extLst>
          </p:cNvPr>
          <p:cNvSpPr txBox="1"/>
          <p:nvPr/>
        </p:nvSpPr>
        <p:spPr>
          <a:xfrm>
            <a:off x="560665" y="618897"/>
            <a:ext cx="109392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2400" b="1" dirty="0"/>
              <a:t>5.  Discussion</a:t>
            </a:r>
            <a:endParaRPr lang="en-AU" sz="3200" b="1" dirty="0"/>
          </a:p>
        </p:txBody>
      </p:sp>
      <p:sp>
        <p:nvSpPr>
          <p:cNvPr id="8" name="TextBox 7">
            <a:extLst>
              <a:ext uri="{FF2B5EF4-FFF2-40B4-BE49-F238E27FC236}">
                <a16:creationId xmlns:a16="http://schemas.microsoft.com/office/drawing/2014/main" id="{5268A5C0-B321-4D30-8BE8-0B500E9C3BAD}"/>
              </a:ext>
            </a:extLst>
          </p:cNvPr>
          <p:cNvSpPr txBox="1"/>
          <p:nvPr/>
        </p:nvSpPr>
        <p:spPr>
          <a:xfrm>
            <a:off x="426442" y="1155893"/>
            <a:ext cx="10939244" cy="2308324"/>
          </a:xfrm>
          <a:prstGeom prst="rect">
            <a:avLst/>
          </a:prstGeom>
          <a:noFill/>
        </p:spPr>
        <p:txBody>
          <a:bodyPr wrap="square" rtlCol="0">
            <a:spAutoFit/>
          </a:bodyPr>
          <a:lstStyle/>
          <a:p>
            <a:pPr marL="742950" lvl="1" indent="-285750">
              <a:buFont typeface="Arial" panose="020B0604020202020204" pitchFamily="34" charset="0"/>
              <a:buChar char="•"/>
            </a:pPr>
            <a:r>
              <a:rPr lang="en-AU" dirty="0"/>
              <a:t>The aim of this project is to help the restaurant management to make a decision to setup a location choosing the best council and locality based on the venues, categories, population, household income. </a:t>
            </a:r>
          </a:p>
          <a:p>
            <a:pPr lvl="1"/>
            <a:endParaRPr lang="en-AU" dirty="0"/>
          </a:p>
          <a:p>
            <a:pPr marL="742950" lvl="1" indent="-285750">
              <a:buFont typeface="Arial" panose="020B0604020202020204" pitchFamily="34" charset="0"/>
              <a:buChar char="•"/>
            </a:pPr>
            <a:r>
              <a:rPr lang="en-AU" dirty="0"/>
              <a:t>Based on the data Cluster 4 are more suitable due to the common venues in that cluster, these localities to have common venues such as Parks, Gym/Fitness centres, Bus Stops, Restaurants, Electronics Stores and Soccer fields which is ideal for a to setup a restaurant so that the foot traffic can be increased and can be more profitable. </a:t>
            </a:r>
          </a:p>
        </p:txBody>
      </p:sp>
    </p:spTree>
    <p:extLst>
      <p:ext uri="{BB962C8B-B14F-4D97-AF65-F5344CB8AC3E}">
        <p14:creationId xmlns:p14="http://schemas.microsoft.com/office/powerpoint/2010/main" val="175423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1022</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Garamond</vt:lpstr>
      <vt:lpstr>SavonVTI</vt:lpstr>
      <vt:lpstr>Predicting the Best western SUBURBs IN Melbourne, Australia to open a new Franchise for an Indian restaurant</vt:lpstr>
      <vt:lpstr>INKA RESTAURANT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2020-06-05T07:21:29Z</dcterms:created>
  <dcterms:modified xsi:type="dcterms:W3CDTF">2020-06-05T08:41:53Z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