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7" r:id="rId5"/>
    <p:sldId id="302" r:id="rId6"/>
    <p:sldId id="297" r:id="rId7"/>
    <p:sldId id="298" r:id="rId8"/>
    <p:sldId id="299" r:id="rId9"/>
    <p:sldId id="307" r:id="rId10"/>
    <p:sldId id="314" r:id="rId11"/>
    <p:sldId id="303" r:id="rId12"/>
    <p:sldId id="305" r:id="rId13"/>
    <p:sldId id="308" r:id="rId14"/>
    <p:sldId id="309" r:id="rId15"/>
    <p:sldId id="310" r:id="rId16"/>
    <p:sldId id="311" r:id="rId17"/>
    <p:sldId id="312" r:id="rId18"/>
    <p:sldId id="313" r:id="rId19"/>
    <p:sldId id="315" r:id="rId20"/>
    <p:sldId id="317" r:id="rId21"/>
    <p:sldId id="282" r:id="rId22"/>
    <p:sldId id="318" r:id="rId23"/>
    <p:sldId id="319" r:id="rId24"/>
    <p:sldId id="320" r:id="rId25"/>
    <p:sldId id="335" r:id="rId26"/>
    <p:sldId id="321" r:id="rId27"/>
    <p:sldId id="334"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1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999E40-CA34-42E4-9D9B-4C715BB0A714}"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5793C-9807-4BAB-8303-870A0FAD6976}" type="slidenum">
              <a:rPr lang="en-US" smtClean="0"/>
              <a:pPr/>
              <a:t>‹#›</a:t>
            </a:fld>
            <a:endParaRPr lang="en-US"/>
          </a:p>
        </p:txBody>
      </p:sp>
    </p:spTree>
    <p:extLst>
      <p:ext uri="{BB962C8B-B14F-4D97-AF65-F5344CB8AC3E}">
        <p14:creationId xmlns:p14="http://schemas.microsoft.com/office/powerpoint/2010/main" val="1707600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999E40-CA34-42E4-9D9B-4C715BB0A714}"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5793C-9807-4BAB-8303-870A0FAD6976}" type="slidenum">
              <a:rPr lang="en-US" smtClean="0"/>
              <a:pPr/>
              <a:t>‹#›</a:t>
            </a:fld>
            <a:endParaRPr lang="en-US"/>
          </a:p>
        </p:txBody>
      </p:sp>
    </p:spTree>
    <p:extLst>
      <p:ext uri="{BB962C8B-B14F-4D97-AF65-F5344CB8AC3E}">
        <p14:creationId xmlns:p14="http://schemas.microsoft.com/office/powerpoint/2010/main" val="312554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999E40-CA34-42E4-9D9B-4C715BB0A714}"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5793C-9807-4BAB-8303-870A0FAD6976}"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26750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999E40-CA34-42E4-9D9B-4C715BB0A714}"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5793C-9807-4BAB-8303-870A0FAD6976}" type="slidenum">
              <a:rPr lang="en-US" smtClean="0"/>
              <a:pPr/>
              <a:t>‹#›</a:t>
            </a:fld>
            <a:endParaRPr lang="en-US"/>
          </a:p>
        </p:txBody>
      </p:sp>
    </p:spTree>
    <p:extLst>
      <p:ext uri="{BB962C8B-B14F-4D97-AF65-F5344CB8AC3E}">
        <p14:creationId xmlns:p14="http://schemas.microsoft.com/office/powerpoint/2010/main" val="2397859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999E40-CA34-42E4-9D9B-4C715BB0A714}"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5793C-9807-4BAB-8303-870A0FAD697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0903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999E40-CA34-42E4-9D9B-4C715BB0A714}"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5793C-9807-4BAB-8303-870A0FAD6976}" type="slidenum">
              <a:rPr lang="en-US" smtClean="0"/>
              <a:pPr/>
              <a:t>‹#›</a:t>
            </a:fld>
            <a:endParaRPr lang="en-US"/>
          </a:p>
        </p:txBody>
      </p:sp>
    </p:spTree>
    <p:extLst>
      <p:ext uri="{BB962C8B-B14F-4D97-AF65-F5344CB8AC3E}">
        <p14:creationId xmlns:p14="http://schemas.microsoft.com/office/powerpoint/2010/main" val="1121379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999E40-CA34-42E4-9D9B-4C715BB0A714}"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5793C-9807-4BAB-8303-870A0FAD6976}" type="slidenum">
              <a:rPr lang="en-US" smtClean="0"/>
              <a:pPr/>
              <a:t>‹#›</a:t>
            </a:fld>
            <a:endParaRPr lang="en-US"/>
          </a:p>
        </p:txBody>
      </p:sp>
    </p:spTree>
    <p:extLst>
      <p:ext uri="{BB962C8B-B14F-4D97-AF65-F5344CB8AC3E}">
        <p14:creationId xmlns:p14="http://schemas.microsoft.com/office/powerpoint/2010/main" val="563147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999E40-CA34-42E4-9D9B-4C715BB0A714}"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5793C-9807-4BAB-8303-870A0FAD6976}" type="slidenum">
              <a:rPr lang="en-US" smtClean="0"/>
              <a:pPr/>
              <a:t>‹#›</a:t>
            </a:fld>
            <a:endParaRPr lang="en-US"/>
          </a:p>
        </p:txBody>
      </p:sp>
    </p:spTree>
    <p:extLst>
      <p:ext uri="{BB962C8B-B14F-4D97-AF65-F5344CB8AC3E}">
        <p14:creationId xmlns:p14="http://schemas.microsoft.com/office/powerpoint/2010/main" val="404568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999E40-CA34-42E4-9D9B-4C715BB0A714}"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5793C-9807-4BAB-8303-870A0FAD6976}" type="slidenum">
              <a:rPr lang="en-US" smtClean="0"/>
              <a:pPr/>
              <a:t>‹#›</a:t>
            </a:fld>
            <a:endParaRPr lang="en-US"/>
          </a:p>
        </p:txBody>
      </p:sp>
    </p:spTree>
    <p:extLst>
      <p:ext uri="{BB962C8B-B14F-4D97-AF65-F5344CB8AC3E}">
        <p14:creationId xmlns:p14="http://schemas.microsoft.com/office/powerpoint/2010/main" val="32436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999E40-CA34-42E4-9D9B-4C715BB0A714}"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5793C-9807-4BAB-8303-870A0FAD6976}" type="slidenum">
              <a:rPr lang="en-US" smtClean="0"/>
              <a:pPr/>
              <a:t>‹#›</a:t>
            </a:fld>
            <a:endParaRPr lang="en-US"/>
          </a:p>
        </p:txBody>
      </p:sp>
    </p:spTree>
    <p:extLst>
      <p:ext uri="{BB962C8B-B14F-4D97-AF65-F5344CB8AC3E}">
        <p14:creationId xmlns:p14="http://schemas.microsoft.com/office/powerpoint/2010/main" val="300083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999E40-CA34-42E4-9D9B-4C715BB0A714}"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5793C-9807-4BAB-8303-870A0FAD6976}" type="slidenum">
              <a:rPr lang="en-US" smtClean="0"/>
              <a:pPr/>
              <a:t>‹#›</a:t>
            </a:fld>
            <a:endParaRPr lang="en-US"/>
          </a:p>
        </p:txBody>
      </p:sp>
    </p:spTree>
    <p:extLst>
      <p:ext uri="{BB962C8B-B14F-4D97-AF65-F5344CB8AC3E}">
        <p14:creationId xmlns:p14="http://schemas.microsoft.com/office/powerpoint/2010/main" val="1090273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999E40-CA34-42E4-9D9B-4C715BB0A714}" type="datetimeFigureOut">
              <a:rPr lang="en-US" smtClean="0"/>
              <a:pPr/>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45793C-9807-4BAB-8303-870A0FAD6976}" type="slidenum">
              <a:rPr lang="en-US" smtClean="0"/>
              <a:pPr/>
              <a:t>‹#›</a:t>
            </a:fld>
            <a:endParaRPr lang="en-US"/>
          </a:p>
        </p:txBody>
      </p:sp>
    </p:spTree>
    <p:extLst>
      <p:ext uri="{BB962C8B-B14F-4D97-AF65-F5344CB8AC3E}">
        <p14:creationId xmlns:p14="http://schemas.microsoft.com/office/powerpoint/2010/main" val="2353124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999E40-CA34-42E4-9D9B-4C715BB0A714}" type="datetimeFigureOut">
              <a:rPr lang="en-US" smtClean="0"/>
              <a:pPr/>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45793C-9807-4BAB-8303-870A0FAD6976}" type="slidenum">
              <a:rPr lang="en-US" smtClean="0"/>
              <a:pPr/>
              <a:t>‹#›</a:t>
            </a:fld>
            <a:endParaRPr lang="en-US"/>
          </a:p>
        </p:txBody>
      </p:sp>
    </p:spTree>
    <p:extLst>
      <p:ext uri="{BB962C8B-B14F-4D97-AF65-F5344CB8AC3E}">
        <p14:creationId xmlns:p14="http://schemas.microsoft.com/office/powerpoint/2010/main" val="2410584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99E40-CA34-42E4-9D9B-4C715BB0A714}" type="datetimeFigureOut">
              <a:rPr lang="en-US" smtClean="0"/>
              <a:pPr/>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45793C-9807-4BAB-8303-870A0FAD6976}" type="slidenum">
              <a:rPr lang="en-US" smtClean="0"/>
              <a:pPr/>
              <a:t>‹#›</a:t>
            </a:fld>
            <a:endParaRPr lang="en-US"/>
          </a:p>
        </p:txBody>
      </p:sp>
    </p:spTree>
    <p:extLst>
      <p:ext uri="{BB962C8B-B14F-4D97-AF65-F5344CB8AC3E}">
        <p14:creationId xmlns:p14="http://schemas.microsoft.com/office/powerpoint/2010/main" val="34629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999E40-CA34-42E4-9D9B-4C715BB0A714}"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5793C-9807-4BAB-8303-870A0FAD6976}" type="slidenum">
              <a:rPr lang="en-US" smtClean="0"/>
              <a:pPr/>
              <a:t>‹#›</a:t>
            </a:fld>
            <a:endParaRPr lang="en-US"/>
          </a:p>
        </p:txBody>
      </p:sp>
    </p:spTree>
    <p:extLst>
      <p:ext uri="{BB962C8B-B14F-4D97-AF65-F5344CB8AC3E}">
        <p14:creationId xmlns:p14="http://schemas.microsoft.com/office/powerpoint/2010/main" val="3961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4999E40-CA34-42E4-9D9B-4C715BB0A714}"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5793C-9807-4BAB-8303-870A0FAD6976}" type="slidenum">
              <a:rPr lang="en-US" smtClean="0"/>
              <a:pPr/>
              <a:t>‹#›</a:t>
            </a:fld>
            <a:endParaRPr lang="en-US"/>
          </a:p>
        </p:txBody>
      </p:sp>
    </p:spTree>
    <p:extLst>
      <p:ext uri="{BB962C8B-B14F-4D97-AF65-F5344CB8AC3E}">
        <p14:creationId xmlns:p14="http://schemas.microsoft.com/office/powerpoint/2010/main" val="254707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999E40-CA34-42E4-9D9B-4C715BB0A714}" type="datetimeFigureOut">
              <a:rPr lang="en-US" smtClean="0"/>
              <a:pPr/>
              <a:t>12/5/2018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45793C-9807-4BAB-8303-870A0FAD6976}" type="slidenum">
              <a:rPr lang="en-US" smtClean="0"/>
              <a:pPr/>
              <a:t>‹#›</a:t>
            </a:fld>
            <a:endParaRPr lang="en-US"/>
          </a:p>
        </p:txBody>
      </p:sp>
    </p:spTree>
    <p:extLst>
      <p:ext uri="{BB962C8B-B14F-4D97-AF65-F5344CB8AC3E}">
        <p14:creationId xmlns:p14="http://schemas.microsoft.com/office/powerpoint/2010/main" val="3751952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3922-B26F-44E1-AA12-7FA55FF1A0D7}"/>
              </a:ext>
            </a:extLst>
          </p:cNvPr>
          <p:cNvSpPr>
            <a:spLocks noGrp="1"/>
          </p:cNvSpPr>
          <p:nvPr>
            <p:ph type="ctrTitle"/>
          </p:nvPr>
        </p:nvSpPr>
        <p:spPr>
          <a:xfrm>
            <a:off x="1521231" y="858961"/>
            <a:ext cx="7766936" cy="3720726"/>
          </a:xfrm>
        </p:spPr>
        <p:txBody>
          <a:bodyPr>
            <a:noAutofit/>
          </a:bodyPr>
          <a:lstStyle/>
          <a:p>
            <a:pPr algn="ctr"/>
            <a:br>
              <a:rPr lang="id-ID" sz="4400" dirty="0"/>
            </a:br>
            <a:br>
              <a:rPr lang="id-ID" sz="4400" dirty="0"/>
            </a:br>
            <a:br>
              <a:rPr lang="id-ID" sz="4400" dirty="0"/>
            </a:br>
            <a:br>
              <a:rPr lang="id-ID" sz="4400" dirty="0"/>
            </a:br>
            <a:br>
              <a:rPr lang="id-ID" sz="4400" dirty="0"/>
            </a:br>
            <a:br>
              <a:rPr lang="id-ID" sz="4400" dirty="0"/>
            </a:br>
            <a:br>
              <a:rPr lang="id-ID" sz="4400" dirty="0"/>
            </a:br>
            <a:br>
              <a:rPr lang="id-ID" sz="4400" dirty="0"/>
            </a:br>
            <a:br>
              <a:rPr lang="id-ID" sz="4400" dirty="0"/>
            </a:br>
            <a:br>
              <a:rPr lang="id-ID" sz="4400" dirty="0"/>
            </a:br>
            <a:br>
              <a:rPr lang="id-ID" sz="4400" dirty="0"/>
            </a:br>
            <a:br>
              <a:rPr lang="id-ID" sz="4400" dirty="0"/>
            </a:br>
            <a:br>
              <a:rPr lang="id-ID" sz="4400" dirty="0"/>
            </a:br>
            <a:br>
              <a:rPr lang="id-ID" sz="4400" dirty="0"/>
            </a:br>
            <a:br>
              <a:rPr lang="id-ID" sz="4400" dirty="0"/>
            </a:br>
            <a:br>
              <a:rPr lang="id-ID" sz="4400" dirty="0"/>
            </a:br>
            <a:br>
              <a:rPr lang="id-ID" sz="4400" dirty="0"/>
            </a:br>
            <a:br>
              <a:rPr lang="id-ID" sz="4400" dirty="0"/>
            </a:br>
            <a:br>
              <a:rPr lang="id-ID" sz="4400" dirty="0"/>
            </a:br>
            <a:br>
              <a:rPr lang="id-ID" sz="4400" dirty="0"/>
            </a:br>
            <a:br>
              <a:rPr lang="id-ID" sz="4400" dirty="0"/>
            </a:br>
            <a:br>
              <a:rPr lang="id-ID" sz="4400" dirty="0"/>
            </a:br>
            <a:br>
              <a:rPr lang="id-ID" sz="4400" dirty="0"/>
            </a:br>
            <a:r>
              <a:rPr lang="en-US" sz="4400" dirty="0"/>
              <a:t>P</a:t>
            </a:r>
            <a:r>
              <a:rPr lang="id-ID" sz="4400" dirty="0"/>
              <a:t>EMILIHAN PEMASOK DRUM PELUMAS INSDUSTRI MENGGUNAKAN </a:t>
            </a:r>
            <a:r>
              <a:rPr lang="en-US" sz="4400" dirty="0"/>
              <a:t>FUZZY </a:t>
            </a:r>
            <a:r>
              <a:rPr lang="id-ID" sz="4400" dirty="0"/>
              <a:t>ANALYTICAL HIERACHY PROCESS (FAHP)</a:t>
            </a:r>
            <a:br>
              <a:rPr lang="en-US" sz="4400" dirty="0"/>
            </a:br>
            <a:endParaRPr lang="en-US" sz="4400" dirty="0"/>
          </a:p>
        </p:txBody>
      </p:sp>
      <p:sp>
        <p:nvSpPr>
          <p:cNvPr id="3" name="Subtitle 2">
            <a:extLst>
              <a:ext uri="{FF2B5EF4-FFF2-40B4-BE49-F238E27FC236}">
                <a16:creationId xmlns:a16="http://schemas.microsoft.com/office/drawing/2014/main" id="{2B7FE355-F9D7-4E1D-957A-DEFDDCFD48BE}"/>
              </a:ext>
            </a:extLst>
          </p:cNvPr>
          <p:cNvSpPr>
            <a:spLocks noGrp="1"/>
          </p:cNvSpPr>
          <p:nvPr>
            <p:ph type="subTitle" idx="1"/>
          </p:nvPr>
        </p:nvSpPr>
        <p:spPr>
          <a:xfrm>
            <a:off x="2322561" y="3743566"/>
            <a:ext cx="6038152" cy="1096899"/>
          </a:xfrm>
        </p:spPr>
        <p:txBody>
          <a:bodyPr/>
          <a:lstStyle/>
          <a:p>
            <a:pPr algn="ctr"/>
            <a:endParaRPr lang="id-ID" dirty="0"/>
          </a:p>
          <a:p>
            <a:pPr algn="ctr"/>
            <a:r>
              <a:rPr lang="en-US" dirty="0" err="1"/>
              <a:t>Kelompok</a:t>
            </a:r>
            <a:r>
              <a:rPr lang="en-US" dirty="0"/>
              <a:t> 3</a:t>
            </a:r>
          </a:p>
        </p:txBody>
      </p:sp>
      <p:sp>
        <p:nvSpPr>
          <p:cNvPr id="4" name="TextBox 3">
            <a:extLst>
              <a:ext uri="{FF2B5EF4-FFF2-40B4-BE49-F238E27FC236}">
                <a16:creationId xmlns:a16="http://schemas.microsoft.com/office/drawing/2014/main" id="{2CF39CC0-53A9-46FD-B3FB-E5EEE379AE81}"/>
              </a:ext>
            </a:extLst>
          </p:cNvPr>
          <p:cNvSpPr txBox="1"/>
          <p:nvPr/>
        </p:nvSpPr>
        <p:spPr>
          <a:xfrm>
            <a:off x="3818965" y="4923989"/>
            <a:ext cx="5482690" cy="707886"/>
          </a:xfrm>
          <a:prstGeom prst="rect">
            <a:avLst/>
          </a:prstGeom>
          <a:noFill/>
        </p:spPr>
        <p:txBody>
          <a:bodyPr wrap="square" rtlCol="0">
            <a:spAutoFit/>
          </a:bodyPr>
          <a:lstStyle/>
          <a:p>
            <a:r>
              <a:rPr lang="id-ID" sz="2000" dirty="0">
                <a:solidFill>
                  <a:schemeClr val="tx1">
                    <a:lumMod val="50000"/>
                    <a:lumOff val="50000"/>
                  </a:schemeClr>
                </a:solidFill>
              </a:rPr>
              <a:t>Oleh Dyah Asri Mardhikawarih</a:t>
            </a:r>
            <a:r>
              <a:rPr lang="en-US" sz="2000" dirty="0">
                <a:solidFill>
                  <a:schemeClr val="tx1">
                    <a:lumMod val="50000"/>
                    <a:lumOff val="50000"/>
                  </a:schemeClr>
                </a:solidFill>
              </a:rPr>
              <a:t>, </a:t>
            </a:r>
          </a:p>
          <a:p>
            <a:r>
              <a:rPr lang="id-ID" sz="2000" dirty="0">
                <a:solidFill>
                  <a:schemeClr val="tx1">
                    <a:lumMod val="50000"/>
                    <a:lumOff val="50000"/>
                  </a:schemeClr>
                </a:solidFill>
              </a:rPr>
              <a:t>Fakultas TeknikUniversitas Sebelas Maret</a:t>
            </a:r>
            <a:endParaRPr lang="en-US" sz="2000" dirty="0">
              <a:solidFill>
                <a:schemeClr val="tx1">
                  <a:lumMod val="50000"/>
                  <a:lumOff val="50000"/>
                </a:schemeClr>
              </a:solidFill>
            </a:endParaRPr>
          </a:p>
        </p:txBody>
      </p:sp>
    </p:spTree>
    <p:extLst>
      <p:ext uri="{BB962C8B-B14F-4D97-AF65-F5344CB8AC3E}">
        <p14:creationId xmlns:p14="http://schemas.microsoft.com/office/powerpoint/2010/main" val="2074147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Definisi Bobot Tingkat Kepentingan Kuesioner I</a:t>
            </a:r>
          </a:p>
        </p:txBody>
      </p:sp>
      <p:sp>
        <p:nvSpPr>
          <p:cNvPr id="7" name="Content Placeholder 6"/>
          <p:cNvSpPr>
            <a:spLocks noGrp="1"/>
          </p:cNvSpPr>
          <p:nvPr>
            <p:ph idx="1"/>
          </p:nvPr>
        </p:nvSpPr>
        <p:spPr/>
        <p:txBody>
          <a:bodyPr/>
          <a:lstStyle/>
          <a:p>
            <a:r>
              <a:rPr lang="id-ID" dirty="0"/>
              <a:t>Tujuan dilakukan pencarian data melalui kuesioner I adalah untuk mendapatkan kriteria dan subkriteria yang dianggap penting oleh perusahaan. Kuesioner ini berupa kuesioner menggunakan skala likert karena memiliki kelebihan dapat berfungsi untuk menggunakan operasi aritmatik pada data yang dikumpulkan.</a:t>
            </a:r>
          </a:p>
          <a:p>
            <a:pPr marL="0" indent="0">
              <a:buNone/>
            </a:pPr>
            <a:endParaRPr lang="id-ID"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935" y="3902558"/>
            <a:ext cx="8602663"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0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Tingkat Kepentingan Kriteria dan Subkriteria pemilihan Pemasok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7634915"/>
              </p:ext>
            </p:extLst>
          </p:nvPr>
        </p:nvGraphicFramePr>
        <p:xfrm>
          <a:off x="677863" y="2160588"/>
          <a:ext cx="7677861" cy="2966720"/>
        </p:xfrm>
        <a:graphic>
          <a:graphicData uri="http://schemas.openxmlformats.org/drawingml/2006/table">
            <a:tbl>
              <a:tblPr firstRow="1" bandRow="1">
                <a:tableStyleId>{5C22544A-7EE6-4342-B048-85BDC9FD1C3A}</a:tableStyleId>
              </a:tblPr>
              <a:tblGrid>
                <a:gridCol w="2601365">
                  <a:extLst>
                    <a:ext uri="{9D8B030D-6E8A-4147-A177-3AD203B41FA5}">
                      <a16:colId xmlns:a16="http://schemas.microsoft.com/office/drawing/2014/main" val="20000"/>
                    </a:ext>
                  </a:extLst>
                </a:gridCol>
                <a:gridCol w="1292772">
                  <a:extLst>
                    <a:ext uri="{9D8B030D-6E8A-4147-A177-3AD203B41FA5}">
                      <a16:colId xmlns:a16="http://schemas.microsoft.com/office/drawing/2014/main" val="20001"/>
                    </a:ext>
                  </a:extLst>
                </a:gridCol>
                <a:gridCol w="1324303">
                  <a:extLst>
                    <a:ext uri="{9D8B030D-6E8A-4147-A177-3AD203B41FA5}">
                      <a16:colId xmlns:a16="http://schemas.microsoft.com/office/drawing/2014/main" val="20002"/>
                    </a:ext>
                  </a:extLst>
                </a:gridCol>
                <a:gridCol w="1166649">
                  <a:extLst>
                    <a:ext uri="{9D8B030D-6E8A-4147-A177-3AD203B41FA5}">
                      <a16:colId xmlns:a16="http://schemas.microsoft.com/office/drawing/2014/main" val="20003"/>
                    </a:ext>
                  </a:extLst>
                </a:gridCol>
                <a:gridCol w="1292772">
                  <a:extLst>
                    <a:ext uri="{9D8B030D-6E8A-4147-A177-3AD203B41FA5}">
                      <a16:colId xmlns:a16="http://schemas.microsoft.com/office/drawing/2014/main" val="20004"/>
                    </a:ext>
                  </a:extLst>
                </a:gridCol>
              </a:tblGrid>
              <a:tr h="370840">
                <a:tc gridSpan="5">
                  <a:txBody>
                    <a:bodyPr/>
                    <a:lstStyle/>
                    <a:p>
                      <a:r>
                        <a:rPr lang="id-ID" dirty="0"/>
                        <a:t>Tingkat Kepentingan</a:t>
                      </a:r>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10000"/>
                  </a:ext>
                </a:extLst>
              </a:tr>
              <a:tr h="370840">
                <a:tc rowSpan="2">
                  <a:txBody>
                    <a:bodyPr/>
                    <a:lstStyle/>
                    <a:p>
                      <a:r>
                        <a:rPr lang="id-ID" dirty="0"/>
                        <a:t>Responden</a:t>
                      </a:r>
                    </a:p>
                  </a:txBody>
                  <a:tcPr/>
                </a:tc>
                <a:tc gridSpan="4">
                  <a:txBody>
                    <a:bodyPr/>
                    <a:lstStyle/>
                    <a:p>
                      <a:r>
                        <a:rPr lang="id-ID" dirty="0"/>
                        <a:t>Kriteria Kualitas</a:t>
                      </a:r>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10001"/>
                  </a:ext>
                </a:extLst>
              </a:tr>
              <a:tr h="370840">
                <a:tc vMerge="1">
                  <a:txBody>
                    <a:bodyPr/>
                    <a:lstStyle/>
                    <a:p>
                      <a:endParaRPr lang="id-ID" dirty="0"/>
                    </a:p>
                  </a:txBody>
                  <a:tcPr/>
                </a:tc>
                <a:tc>
                  <a:txBody>
                    <a:bodyPr/>
                    <a:lstStyle/>
                    <a:p>
                      <a:r>
                        <a:rPr lang="id-ID" dirty="0"/>
                        <a:t>C11</a:t>
                      </a:r>
                    </a:p>
                  </a:txBody>
                  <a:tcPr/>
                </a:tc>
                <a:tc>
                  <a:txBody>
                    <a:bodyPr/>
                    <a:lstStyle/>
                    <a:p>
                      <a:r>
                        <a:rPr lang="id-ID" dirty="0"/>
                        <a:t>C12</a:t>
                      </a:r>
                    </a:p>
                  </a:txBody>
                  <a:tcPr/>
                </a:tc>
                <a:tc>
                  <a:txBody>
                    <a:bodyPr/>
                    <a:lstStyle/>
                    <a:p>
                      <a:r>
                        <a:rPr lang="id-ID" dirty="0"/>
                        <a:t>C13</a:t>
                      </a:r>
                    </a:p>
                  </a:txBody>
                  <a:tcPr/>
                </a:tc>
                <a:tc>
                  <a:txBody>
                    <a:bodyPr/>
                    <a:lstStyle/>
                    <a:p>
                      <a:r>
                        <a:rPr lang="id-ID" dirty="0"/>
                        <a:t>C14</a:t>
                      </a:r>
                    </a:p>
                  </a:txBody>
                  <a:tcPr/>
                </a:tc>
                <a:extLst>
                  <a:ext uri="{0D108BD9-81ED-4DB2-BD59-A6C34878D82A}">
                    <a16:rowId xmlns:a16="http://schemas.microsoft.com/office/drawing/2014/main" val="10002"/>
                  </a:ext>
                </a:extLst>
              </a:tr>
              <a:tr h="370840">
                <a:tc>
                  <a:txBody>
                    <a:bodyPr/>
                    <a:lstStyle/>
                    <a:p>
                      <a:r>
                        <a:rPr lang="id-ID" dirty="0"/>
                        <a:t>Prapto Suharjono</a:t>
                      </a:r>
                    </a:p>
                  </a:txBody>
                  <a:tcPr/>
                </a:tc>
                <a:tc>
                  <a:txBody>
                    <a:bodyPr/>
                    <a:lstStyle/>
                    <a:p>
                      <a:r>
                        <a:rPr lang="id-ID" dirty="0"/>
                        <a:t>5</a:t>
                      </a:r>
                    </a:p>
                  </a:txBody>
                  <a:tcPr/>
                </a:tc>
                <a:tc>
                  <a:txBody>
                    <a:bodyPr/>
                    <a:lstStyle/>
                    <a:p>
                      <a:r>
                        <a:rPr lang="id-ID" dirty="0"/>
                        <a:t>4</a:t>
                      </a:r>
                    </a:p>
                  </a:txBody>
                  <a:tcPr/>
                </a:tc>
                <a:tc>
                  <a:txBody>
                    <a:bodyPr/>
                    <a:lstStyle/>
                    <a:p>
                      <a:r>
                        <a:rPr lang="id-ID" dirty="0"/>
                        <a:t>3</a:t>
                      </a:r>
                    </a:p>
                  </a:txBody>
                  <a:tcPr/>
                </a:tc>
                <a:tc>
                  <a:txBody>
                    <a:bodyPr/>
                    <a:lstStyle/>
                    <a:p>
                      <a:r>
                        <a:rPr lang="id-ID" dirty="0"/>
                        <a:t>2</a:t>
                      </a:r>
                    </a:p>
                  </a:txBody>
                  <a:tcPr/>
                </a:tc>
                <a:extLst>
                  <a:ext uri="{0D108BD9-81ED-4DB2-BD59-A6C34878D82A}">
                    <a16:rowId xmlns:a16="http://schemas.microsoft.com/office/drawing/2014/main" val="10003"/>
                  </a:ext>
                </a:extLst>
              </a:tr>
              <a:tr h="370840">
                <a:tc>
                  <a:txBody>
                    <a:bodyPr/>
                    <a:lstStyle/>
                    <a:p>
                      <a:r>
                        <a:rPr lang="id-ID" dirty="0"/>
                        <a:t>Erwin Arifudin</a:t>
                      </a:r>
                    </a:p>
                  </a:txBody>
                  <a:tcPr/>
                </a:tc>
                <a:tc>
                  <a:txBody>
                    <a:bodyPr/>
                    <a:lstStyle/>
                    <a:p>
                      <a:r>
                        <a:rPr lang="id-ID" dirty="0"/>
                        <a:t>5</a:t>
                      </a:r>
                    </a:p>
                  </a:txBody>
                  <a:tcPr/>
                </a:tc>
                <a:tc>
                  <a:txBody>
                    <a:bodyPr/>
                    <a:lstStyle/>
                    <a:p>
                      <a:r>
                        <a:rPr lang="id-ID" dirty="0"/>
                        <a:t>5</a:t>
                      </a:r>
                    </a:p>
                  </a:txBody>
                  <a:tcPr/>
                </a:tc>
                <a:tc>
                  <a:txBody>
                    <a:bodyPr/>
                    <a:lstStyle/>
                    <a:p>
                      <a:r>
                        <a:rPr lang="id-ID" dirty="0"/>
                        <a:t>5</a:t>
                      </a:r>
                    </a:p>
                  </a:txBody>
                  <a:tcPr/>
                </a:tc>
                <a:tc>
                  <a:txBody>
                    <a:bodyPr/>
                    <a:lstStyle/>
                    <a:p>
                      <a:r>
                        <a:rPr lang="id-ID" dirty="0"/>
                        <a:t>5</a:t>
                      </a:r>
                    </a:p>
                  </a:txBody>
                  <a:tcPr/>
                </a:tc>
                <a:extLst>
                  <a:ext uri="{0D108BD9-81ED-4DB2-BD59-A6C34878D82A}">
                    <a16:rowId xmlns:a16="http://schemas.microsoft.com/office/drawing/2014/main" val="10004"/>
                  </a:ext>
                </a:extLst>
              </a:tr>
              <a:tr h="370840">
                <a:tc>
                  <a:txBody>
                    <a:bodyPr/>
                    <a:lstStyle/>
                    <a:p>
                      <a:r>
                        <a:rPr lang="id-ID" dirty="0"/>
                        <a:t>Irfan Fauzi</a:t>
                      </a:r>
                    </a:p>
                  </a:txBody>
                  <a:tcPr/>
                </a:tc>
                <a:tc>
                  <a:txBody>
                    <a:bodyPr/>
                    <a:lstStyle/>
                    <a:p>
                      <a:r>
                        <a:rPr lang="id-ID" dirty="0"/>
                        <a:t>5</a:t>
                      </a:r>
                    </a:p>
                  </a:txBody>
                  <a:tcPr/>
                </a:tc>
                <a:tc>
                  <a:txBody>
                    <a:bodyPr/>
                    <a:lstStyle/>
                    <a:p>
                      <a:r>
                        <a:rPr lang="id-ID" dirty="0"/>
                        <a:t>5</a:t>
                      </a:r>
                    </a:p>
                  </a:txBody>
                  <a:tcPr/>
                </a:tc>
                <a:tc>
                  <a:txBody>
                    <a:bodyPr/>
                    <a:lstStyle/>
                    <a:p>
                      <a:r>
                        <a:rPr lang="id-ID" dirty="0"/>
                        <a:t>5</a:t>
                      </a:r>
                    </a:p>
                  </a:txBody>
                  <a:tcPr/>
                </a:tc>
                <a:tc>
                  <a:txBody>
                    <a:bodyPr/>
                    <a:lstStyle/>
                    <a:p>
                      <a:r>
                        <a:rPr lang="id-ID" dirty="0"/>
                        <a:t>4</a:t>
                      </a:r>
                    </a:p>
                  </a:txBody>
                  <a:tcPr/>
                </a:tc>
                <a:extLst>
                  <a:ext uri="{0D108BD9-81ED-4DB2-BD59-A6C34878D82A}">
                    <a16:rowId xmlns:a16="http://schemas.microsoft.com/office/drawing/2014/main" val="10005"/>
                  </a:ext>
                </a:extLst>
              </a:tr>
              <a:tr h="370840">
                <a:tc>
                  <a:txBody>
                    <a:bodyPr/>
                    <a:lstStyle/>
                    <a:p>
                      <a:r>
                        <a:rPr lang="id-ID" dirty="0"/>
                        <a:t>Alim Adi</a:t>
                      </a:r>
                    </a:p>
                  </a:txBody>
                  <a:tcPr/>
                </a:tc>
                <a:tc>
                  <a:txBody>
                    <a:bodyPr/>
                    <a:lstStyle/>
                    <a:p>
                      <a:r>
                        <a:rPr lang="id-ID" dirty="0"/>
                        <a:t>5</a:t>
                      </a:r>
                    </a:p>
                  </a:txBody>
                  <a:tcPr/>
                </a:tc>
                <a:tc>
                  <a:txBody>
                    <a:bodyPr/>
                    <a:lstStyle/>
                    <a:p>
                      <a:r>
                        <a:rPr lang="id-ID" dirty="0"/>
                        <a:t>5</a:t>
                      </a:r>
                    </a:p>
                  </a:txBody>
                  <a:tcPr/>
                </a:tc>
                <a:tc>
                  <a:txBody>
                    <a:bodyPr/>
                    <a:lstStyle/>
                    <a:p>
                      <a:r>
                        <a:rPr lang="id-ID" dirty="0"/>
                        <a:t>4</a:t>
                      </a:r>
                    </a:p>
                  </a:txBody>
                  <a:tcPr/>
                </a:tc>
                <a:tc>
                  <a:txBody>
                    <a:bodyPr/>
                    <a:lstStyle/>
                    <a:p>
                      <a:r>
                        <a:rPr lang="id-ID" dirty="0"/>
                        <a:t>4</a:t>
                      </a:r>
                    </a:p>
                  </a:txBody>
                  <a:tcPr/>
                </a:tc>
                <a:extLst>
                  <a:ext uri="{0D108BD9-81ED-4DB2-BD59-A6C34878D82A}">
                    <a16:rowId xmlns:a16="http://schemas.microsoft.com/office/drawing/2014/main" val="10006"/>
                  </a:ext>
                </a:extLst>
              </a:tr>
              <a:tr h="370840">
                <a:tc>
                  <a:txBody>
                    <a:bodyPr/>
                    <a:lstStyle/>
                    <a:p>
                      <a:r>
                        <a:rPr lang="id-ID" dirty="0"/>
                        <a:t>Rataan</a:t>
                      </a:r>
                    </a:p>
                  </a:txBody>
                  <a:tcPr/>
                </a:tc>
                <a:tc>
                  <a:txBody>
                    <a:bodyPr/>
                    <a:lstStyle/>
                    <a:p>
                      <a:r>
                        <a:rPr lang="id-ID" dirty="0"/>
                        <a:t>5.0</a:t>
                      </a:r>
                    </a:p>
                  </a:txBody>
                  <a:tcPr/>
                </a:tc>
                <a:tc>
                  <a:txBody>
                    <a:bodyPr/>
                    <a:lstStyle/>
                    <a:p>
                      <a:r>
                        <a:rPr lang="id-ID" dirty="0"/>
                        <a:t>4.6</a:t>
                      </a:r>
                    </a:p>
                  </a:txBody>
                  <a:tcPr/>
                </a:tc>
                <a:tc>
                  <a:txBody>
                    <a:bodyPr/>
                    <a:lstStyle/>
                    <a:p>
                      <a:r>
                        <a:rPr lang="id-ID" dirty="0"/>
                        <a:t>4.0</a:t>
                      </a:r>
                    </a:p>
                  </a:txBody>
                  <a:tcPr/>
                </a:tc>
                <a:tc>
                  <a:txBody>
                    <a:bodyPr/>
                    <a:lstStyle/>
                    <a:p>
                      <a:r>
                        <a:rPr lang="id-ID" dirty="0"/>
                        <a:t>4.0</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44212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Tingkat Kepentingan Kriteria dan Subkriteria pemilihan Pemasok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8677096"/>
              </p:ext>
            </p:extLst>
          </p:nvPr>
        </p:nvGraphicFramePr>
        <p:xfrm>
          <a:off x="677863" y="2160588"/>
          <a:ext cx="6385089" cy="2966720"/>
        </p:xfrm>
        <a:graphic>
          <a:graphicData uri="http://schemas.openxmlformats.org/drawingml/2006/table">
            <a:tbl>
              <a:tblPr firstRow="1" bandRow="1">
                <a:tableStyleId>{5C22544A-7EE6-4342-B048-85BDC9FD1C3A}</a:tableStyleId>
              </a:tblPr>
              <a:tblGrid>
                <a:gridCol w="2601365">
                  <a:extLst>
                    <a:ext uri="{9D8B030D-6E8A-4147-A177-3AD203B41FA5}">
                      <a16:colId xmlns:a16="http://schemas.microsoft.com/office/drawing/2014/main" val="20000"/>
                    </a:ext>
                  </a:extLst>
                </a:gridCol>
                <a:gridCol w="1292772">
                  <a:extLst>
                    <a:ext uri="{9D8B030D-6E8A-4147-A177-3AD203B41FA5}">
                      <a16:colId xmlns:a16="http://schemas.microsoft.com/office/drawing/2014/main" val="20001"/>
                    </a:ext>
                  </a:extLst>
                </a:gridCol>
                <a:gridCol w="1324303">
                  <a:extLst>
                    <a:ext uri="{9D8B030D-6E8A-4147-A177-3AD203B41FA5}">
                      <a16:colId xmlns:a16="http://schemas.microsoft.com/office/drawing/2014/main" val="20002"/>
                    </a:ext>
                  </a:extLst>
                </a:gridCol>
                <a:gridCol w="1166649">
                  <a:extLst>
                    <a:ext uri="{9D8B030D-6E8A-4147-A177-3AD203B41FA5}">
                      <a16:colId xmlns:a16="http://schemas.microsoft.com/office/drawing/2014/main" val="20003"/>
                    </a:ext>
                  </a:extLst>
                </a:gridCol>
              </a:tblGrid>
              <a:tr h="370840">
                <a:tc gridSpan="4">
                  <a:txBody>
                    <a:bodyPr/>
                    <a:lstStyle/>
                    <a:p>
                      <a:r>
                        <a:rPr lang="id-ID" dirty="0"/>
                        <a:t>Tingkat Kepentingan</a:t>
                      </a:r>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10000"/>
                  </a:ext>
                </a:extLst>
              </a:tr>
              <a:tr h="370840">
                <a:tc rowSpan="2">
                  <a:txBody>
                    <a:bodyPr/>
                    <a:lstStyle/>
                    <a:p>
                      <a:r>
                        <a:rPr lang="id-ID" dirty="0"/>
                        <a:t>Responden</a:t>
                      </a:r>
                    </a:p>
                  </a:txBody>
                  <a:tcPr/>
                </a:tc>
                <a:tc gridSpan="3">
                  <a:txBody>
                    <a:bodyPr/>
                    <a:lstStyle/>
                    <a:p>
                      <a:r>
                        <a:rPr lang="id-ID" dirty="0"/>
                        <a:t>Kriteria Harga</a:t>
                      </a:r>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10001"/>
                  </a:ext>
                </a:extLst>
              </a:tr>
              <a:tr h="370840">
                <a:tc vMerge="1">
                  <a:txBody>
                    <a:bodyPr/>
                    <a:lstStyle/>
                    <a:p>
                      <a:endParaRPr lang="id-ID" dirty="0"/>
                    </a:p>
                  </a:txBody>
                  <a:tcPr/>
                </a:tc>
                <a:tc>
                  <a:txBody>
                    <a:bodyPr/>
                    <a:lstStyle/>
                    <a:p>
                      <a:r>
                        <a:rPr lang="id-ID" dirty="0"/>
                        <a:t>C21</a:t>
                      </a:r>
                    </a:p>
                  </a:txBody>
                  <a:tcPr/>
                </a:tc>
                <a:tc>
                  <a:txBody>
                    <a:bodyPr/>
                    <a:lstStyle/>
                    <a:p>
                      <a:r>
                        <a:rPr lang="id-ID" dirty="0"/>
                        <a:t>C22</a:t>
                      </a:r>
                    </a:p>
                  </a:txBody>
                  <a:tcPr/>
                </a:tc>
                <a:tc>
                  <a:txBody>
                    <a:bodyPr/>
                    <a:lstStyle/>
                    <a:p>
                      <a:r>
                        <a:rPr lang="id-ID" dirty="0"/>
                        <a:t>C23</a:t>
                      </a:r>
                    </a:p>
                  </a:txBody>
                  <a:tcPr/>
                </a:tc>
                <a:extLst>
                  <a:ext uri="{0D108BD9-81ED-4DB2-BD59-A6C34878D82A}">
                    <a16:rowId xmlns:a16="http://schemas.microsoft.com/office/drawing/2014/main" val="10002"/>
                  </a:ext>
                </a:extLst>
              </a:tr>
              <a:tr h="370840">
                <a:tc>
                  <a:txBody>
                    <a:bodyPr/>
                    <a:lstStyle/>
                    <a:p>
                      <a:r>
                        <a:rPr lang="id-ID" dirty="0"/>
                        <a:t>Prapto Suharjono</a:t>
                      </a:r>
                    </a:p>
                  </a:txBody>
                  <a:tcPr/>
                </a:tc>
                <a:tc>
                  <a:txBody>
                    <a:bodyPr/>
                    <a:lstStyle/>
                    <a:p>
                      <a:r>
                        <a:rPr lang="id-ID" dirty="0"/>
                        <a:t>5</a:t>
                      </a:r>
                    </a:p>
                  </a:txBody>
                  <a:tcPr/>
                </a:tc>
                <a:tc>
                  <a:txBody>
                    <a:bodyPr/>
                    <a:lstStyle/>
                    <a:p>
                      <a:r>
                        <a:rPr lang="id-ID" dirty="0"/>
                        <a:t>4</a:t>
                      </a:r>
                    </a:p>
                  </a:txBody>
                  <a:tcPr/>
                </a:tc>
                <a:tc>
                  <a:txBody>
                    <a:bodyPr/>
                    <a:lstStyle/>
                    <a:p>
                      <a:r>
                        <a:rPr lang="id-ID" dirty="0"/>
                        <a:t>3</a:t>
                      </a:r>
                    </a:p>
                  </a:txBody>
                  <a:tcPr/>
                </a:tc>
                <a:extLst>
                  <a:ext uri="{0D108BD9-81ED-4DB2-BD59-A6C34878D82A}">
                    <a16:rowId xmlns:a16="http://schemas.microsoft.com/office/drawing/2014/main" val="10003"/>
                  </a:ext>
                </a:extLst>
              </a:tr>
              <a:tr h="370840">
                <a:tc>
                  <a:txBody>
                    <a:bodyPr/>
                    <a:lstStyle/>
                    <a:p>
                      <a:r>
                        <a:rPr lang="id-ID" dirty="0"/>
                        <a:t>Erwin Arifudin</a:t>
                      </a:r>
                    </a:p>
                  </a:txBody>
                  <a:tcPr/>
                </a:tc>
                <a:tc>
                  <a:txBody>
                    <a:bodyPr/>
                    <a:lstStyle/>
                    <a:p>
                      <a:r>
                        <a:rPr lang="id-ID" dirty="0"/>
                        <a:t>5</a:t>
                      </a:r>
                    </a:p>
                  </a:txBody>
                  <a:tcPr/>
                </a:tc>
                <a:tc>
                  <a:txBody>
                    <a:bodyPr/>
                    <a:lstStyle/>
                    <a:p>
                      <a:r>
                        <a:rPr lang="id-ID" dirty="0"/>
                        <a:t>3</a:t>
                      </a:r>
                    </a:p>
                  </a:txBody>
                  <a:tcPr/>
                </a:tc>
                <a:tc>
                  <a:txBody>
                    <a:bodyPr/>
                    <a:lstStyle/>
                    <a:p>
                      <a:r>
                        <a:rPr lang="id-ID" dirty="0"/>
                        <a:t>5</a:t>
                      </a:r>
                    </a:p>
                  </a:txBody>
                  <a:tcPr/>
                </a:tc>
                <a:extLst>
                  <a:ext uri="{0D108BD9-81ED-4DB2-BD59-A6C34878D82A}">
                    <a16:rowId xmlns:a16="http://schemas.microsoft.com/office/drawing/2014/main" val="10004"/>
                  </a:ext>
                </a:extLst>
              </a:tr>
              <a:tr h="370840">
                <a:tc>
                  <a:txBody>
                    <a:bodyPr/>
                    <a:lstStyle/>
                    <a:p>
                      <a:r>
                        <a:rPr lang="id-ID" dirty="0"/>
                        <a:t>Irfan Fauzi</a:t>
                      </a:r>
                    </a:p>
                  </a:txBody>
                  <a:tcPr/>
                </a:tc>
                <a:tc>
                  <a:txBody>
                    <a:bodyPr/>
                    <a:lstStyle/>
                    <a:p>
                      <a:r>
                        <a:rPr lang="id-ID" dirty="0"/>
                        <a:t>5</a:t>
                      </a:r>
                    </a:p>
                  </a:txBody>
                  <a:tcPr/>
                </a:tc>
                <a:tc>
                  <a:txBody>
                    <a:bodyPr/>
                    <a:lstStyle/>
                    <a:p>
                      <a:r>
                        <a:rPr lang="id-ID" dirty="0"/>
                        <a:t>5</a:t>
                      </a:r>
                    </a:p>
                  </a:txBody>
                  <a:tcPr/>
                </a:tc>
                <a:tc>
                  <a:txBody>
                    <a:bodyPr/>
                    <a:lstStyle/>
                    <a:p>
                      <a:r>
                        <a:rPr lang="id-ID" dirty="0"/>
                        <a:t>5</a:t>
                      </a:r>
                    </a:p>
                  </a:txBody>
                  <a:tcPr/>
                </a:tc>
                <a:extLst>
                  <a:ext uri="{0D108BD9-81ED-4DB2-BD59-A6C34878D82A}">
                    <a16:rowId xmlns:a16="http://schemas.microsoft.com/office/drawing/2014/main" val="10005"/>
                  </a:ext>
                </a:extLst>
              </a:tr>
              <a:tr h="370840">
                <a:tc>
                  <a:txBody>
                    <a:bodyPr/>
                    <a:lstStyle/>
                    <a:p>
                      <a:r>
                        <a:rPr lang="id-ID" dirty="0"/>
                        <a:t>Alim Adi</a:t>
                      </a:r>
                    </a:p>
                  </a:txBody>
                  <a:tcPr/>
                </a:tc>
                <a:tc>
                  <a:txBody>
                    <a:bodyPr/>
                    <a:lstStyle/>
                    <a:p>
                      <a:r>
                        <a:rPr lang="id-ID" dirty="0"/>
                        <a:t>4</a:t>
                      </a:r>
                    </a:p>
                  </a:txBody>
                  <a:tcPr/>
                </a:tc>
                <a:tc>
                  <a:txBody>
                    <a:bodyPr/>
                    <a:lstStyle/>
                    <a:p>
                      <a:r>
                        <a:rPr lang="id-ID" dirty="0"/>
                        <a:t>4</a:t>
                      </a:r>
                    </a:p>
                  </a:txBody>
                  <a:tcPr/>
                </a:tc>
                <a:tc>
                  <a:txBody>
                    <a:bodyPr/>
                    <a:lstStyle/>
                    <a:p>
                      <a:r>
                        <a:rPr lang="id-ID" dirty="0"/>
                        <a:t>4</a:t>
                      </a:r>
                    </a:p>
                  </a:txBody>
                  <a:tcPr/>
                </a:tc>
                <a:extLst>
                  <a:ext uri="{0D108BD9-81ED-4DB2-BD59-A6C34878D82A}">
                    <a16:rowId xmlns:a16="http://schemas.microsoft.com/office/drawing/2014/main" val="10006"/>
                  </a:ext>
                </a:extLst>
              </a:tr>
              <a:tr h="370840">
                <a:tc>
                  <a:txBody>
                    <a:bodyPr/>
                    <a:lstStyle/>
                    <a:p>
                      <a:r>
                        <a:rPr lang="id-ID" dirty="0"/>
                        <a:t>Rataan</a:t>
                      </a:r>
                    </a:p>
                  </a:txBody>
                  <a:tcPr/>
                </a:tc>
                <a:tc>
                  <a:txBody>
                    <a:bodyPr/>
                    <a:lstStyle/>
                    <a:p>
                      <a:r>
                        <a:rPr lang="id-ID" dirty="0"/>
                        <a:t>4.7</a:t>
                      </a:r>
                    </a:p>
                  </a:txBody>
                  <a:tcPr/>
                </a:tc>
                <a:tc>
                  <a:txBody>
                    <a:bodyPr/>
                    <a:lstStyle/>
                    <a:p>
                      <a:r>
                        <a:rPr lang="id-ID" dirty="0"/>
                        <a:t>4.2</a:t>
                      </a:r>
                    </a:p>
                  </a:txBody>
                  <a:tcPr/>
                </a:tc>
                <a:tc>
                  <a:txBody>
                    <a:bodyPr/>
                    <a:lstStyle/>
                    <a:p>
                      <a:r>
                        <a:rPr lang="id-ID" dirty="0"/>
                        <a:t>4.0</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6508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Tingkat Kepentingan Kriteria dan Subkriteria pemilihan Pemasok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7973373"/>
              </p:ext>
            </p:extLst>
          </p:nvPr>
        </p:nvGraphicFramePr>
        <p:xfrm>
          <a:off x="677863" y="2160588"/>
          <a:ext cx="7677861" cy="2966720"/>
        </p:xfrm>
        <a:graphic>
          <a:graphicData uri="http://schemas.openxmlformats.org/drawingml/2006/table">
            <a:tbl>
              <a:tblPr firstRow="1" bandRow="1">
                <a:tableStyleId>{5C22544A-7EE6-4342-B048-85BDC9FD1C3A}</a:tableStyleId>
              </a:tblPr>
              <a:tblGrid>
                <a:gridCol w="2601365">
                  <a:extLst>
                    <a:ext uri="{9D8B030D-6E8A-4147-A177-3AD203B41FA5}">
                      <a16:colId xmlns:a16="http://schemas.microsoft.com/office/drawing/2014/main" val="20000"/>
                    </a:ext>
                  </a:extLst>
                </a:gridCol>
                <a:gridCol w="1292772">
                  <a:extLst>
                    <a:ext uri="{9D8B030D-6E8A-4147-A177-3AD203B41FA5}">
                      <a16:colId xmlns:a16="http://schemas.microsoft.com/office/drawing/2014/main" val="20001"/>
                    </a:ext>
                  </a:extLst>
                </a:gridCol>
                <a:gridCol w="1324303">
                  <a:extLst>
                    <a:ext uri="{9D8B030D-6E8A-4147-A177-3AD203B41FA5}">
                      <a16:colId xmlns:a16="http://schemas.microsoft.com/office/drawing/2014/main" val="20002"/>
                    </a:ext>
                  </a:extLst>
                </a:gridCol>
                <a:gridCol w="1166649">
                  <a:extLst>
                    <a:ext uri="{9D8B030D-6E8A-4147-A177-3AD203B41FA5}">
                      <a16:colId xmlns:a16="http://schemas.microsoft.com/office/drawing/2014/main" val="20003"/>
                    </a:ext>
                  </a:extLst>
                </a:gridCol>
                <a:gridCol w="1292772">
                  <a:extLst>
                    <a:ext uri="{9D8B030D-6E8A-4147-A177-3AD203B41FA5}">
                      <a16:colId xmlns:a16="http://schemas.microsoft.com/office/drawing/2014/main" val="20004"/>
                    </a:ext>
                  </a:extLst>
                </a:gridCol>
              </a:tblGrid>
              <a:tr h="370840">
                <a:tc gridSpan="5">
                  <a:txBody>
                    <a:bodyPr/>
                    <a:lstStyle/>
                    <a:p>
                      <a:r>
                        <a:rPr lang="id-ID" dirty="0"/>
                        <a:t>Tingkat Kepentingan</a:t>
                      </a:r>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10000"/>
                  </a:ext>
                </a:extLst>
              </a:tr>
              <a:tr h="370840">
                <a:tc rowSpan="2">
                  <a:txBody>
                    <a:bodyPr/>
                    <a:lstStyle/>
                    <a:p>
                      <a:r>
                        <a:rPr lang="id-ID" dirty="0"/>
                        <a:t>Responden</a:t>
                      </a:r>
                    </a:p>
                  </a:txBody>
                  <a:tcPr/>
                </a:tc>
                <a:tc gridSpan="4">
                  <a:txBody>
                    <a:bodyPr/>
                    <a:lstStyle/>
                    <a:p>
                      <a:r>
                        <a:rPr lang="id-ID" dirty="0"/>
                        <a:t>Kriteria Pengiriman</a:t>
                      </a:r>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10001"/>
                  </a:ext>
                </a:extLst>
              </a:tr>
              <a:tr h="370840">
                <a:tc vMerge="1">
                  <a:txBody>
                    <a:bodyPr/>
                    <a:lstStyle/>
                    <a:p>
                      <a:endParaRPr lang="id-ID" dirty="0"/>
                    </a:p>
                  </a:txBody>
                  <a:tcPr/>
                </a:tc>
                <a:tc>
                  <a:txBody>
                    <a:bodyPr/>
                    <a:lstStyle/>
                    <a:p>
                      <a:r>
                        <a:rPr lang="id-ID" dirty="0"/>
                        <a:t>C31</a:t>
                      </a:r>
                    </a:p>
                  </a:txBody>
                  <a:tcPr/>
                </a:tc>
                <a:tc>
                  <a:txBody>
                    <a:bodyPr/>
                    <a:lstStyle/>
                    <a:p>
                      <a:r>
                        <a:rPr lang="id-ID" dirty="0"/>
                        <a:t>C32</a:t>
                      </a:r>
                    </a:p>
                  </a:txBody>
                  <a:tcPr/>
                </a:tc>
                <a:tc>
                  <a:txBody>
                    <a:bodyPr/>
                    <a:lstStyle/>
                    <a:p>
                      <a:r>
                        <a:rPr lang="id-ID" dirty="0"/>
                        <a:t>C33</a:t>
                      </a:r>
                    </a:p>
                  </a:txBody>
                  <a:tcPr/>
                </a:tc>
                <a:tc>
                  <a:txBody>
                    <a:bodyPr/>
                    <a:lstStyle/>
                    <a:p>
                      <a:r>
                        <a:rPr lang="id-ID" dirty="0"/>
                        <a:t>C34</a:t>
                      </a:r>
                    </a:p>
                  </a:txBody>
                  <a:tcPr/>
                </a:tc>
                <a:extLst>
                  <a:ext uri="{0D108BD9-81ED-4DB2-BD59-A6C34878D82A}">
                    <a16:rowId xmlns:a16="http://schemas.microsoft.com/office/drawing/2014/main" val="10002"/>
                  </a:ext>
                </a:extLst>
              </a:tr>
              <a:tr h="370840">
                <a:tc>
                  <a:txBody>
                    <a:bodyPr/>
                    <a:lstStyle/>
                    <a:p>
                      <a:r>
                        <a:rPr lang="id-ID" dirty="0"/>
                        <a:t>Prapto Suharjono</a:t>
                      </a:r>
                    </a:p>
                  </a:txBody>
                  <a:tcPr/>
                </a:tc>
                <a:tc>
                  <a:txBody>
                    <a:bodyPr/>
                    <a:lstStyle/>
                    <a:p>
                      <a:r>
                        <a:rPr lang="id-ID" dirty="0"/>
                        <a:t>5</a:t>
                      </a:r>
                    </a:p>
                  </a:txBody>
                  <a:tcPr/>
                </a:tc>
                <a:tc>
                  <a:txBody>
                    <a:bodyPr/>
                    <a:lstStyle/>
                    <a:p>
                      <a:r>
                        <a:rPr lang="id-ID" dirty="0"/>
                        <a:t>5</a:t>
                      </a:r>
                    </a:p>
                  </a:txBody>
                  <a:tcPr/>
                </a:tc>
                <a:tc>
                  <a:txBody>
                    <a:bodyPr/>
                    <a:lstStyle/>
                    <a:p>
                      <a:r>
                        <a:rPr lang="id-ID" dirty="0"/>
                        <a:t>5</a:t>
                      </a:r>
                    </a:p>
                  </a:txBody>
                  <a:tcPr/>
                </a:tc>
                <a:tc>
                  <a:txBody>
                    <a:bodyPr/>
                    <a:lstStyle/>
                    <a:p>
                      <a:r>
                        <a:rPr lang="id-ID" dirty="0"/>
                        <a:t>5</a:t>
                      </a:r>
                    </a:p>
                  </a:txBody>
                  <a:tcPr/>
                </a:tc>
                <a:extLst>
                  <a:ext uri="{0D108BD9-81ED-4DB2-BD59-A6C34878D82A}">
                    <a16:rowId xmlns:a16="http://schemas.microsoft.com/office/drawing/2014/main" val="10003"/>
                  </a:ext>
                </a:extLst>
              </a:tr>
              <a:tr h="370840">
                <a:tc>
                  <a:txBody>
                    <a:bodyPr/>
                    <a:lstStyle/>
                    <a:p>
                      <a:r>
                        <a:rPr lang="id-ID" dirty="0"/>
                        <a:t>Erwin Arifudin</a:t>
                      </a:r>
                    </a:p>
                  </a:txBody>
                  <a:tcPr/>
                </a:tc>
                <a:tc>
                  <a:txBody>
                    <a:bodyPr/>
                    <a:lstStyle/>
                    <a:p>
                      <a:r>
                        <a:rPr lang="id-ID" dirty="0"/>
                        <a:t>5</a:t>
                      </a:r>
                    </a:p>
                  </a:txBody>
                  <a:tcPr/>
                </a:tc>
                <a:tc>
                  <a:txBody>
                    <a:bodyPr/>
                    <a:lstStyle/>
                    <a:p>
                      <a:r>
                        <a:rPr lang="id-ID" dirty="0"/>
                        <a:t>5</a:t>
                      </a:r>
                    </a:p>
                  </a:txBody>
                  <a:tcPr/>
                </a:tc>
                <a:tc>
                  <a:txBody>
                    <a:bodyPr/>
                    <a:lstStyle/>
                    <a:p>
                      <a:r>
                        <a:rPr lang="id-ID" dirty="0"/>
                        <a:t>5</a:t>
                      </a:r>
                    </a:p>
                  </a:txBody>
                  <a:tcPr/>
                </a:tc>
                <a:tc>
                  <a:txBody>
                    <a:bodyPr/>
                    <a:lstStyle/>
                    <a:p>
                      <a:r>
                        <a:rPr lang="id-ID" dirty="0"/>
                        <a:t>5</a:t>
                      </a:r>
                    </a:p>
                  </a:txBody>
                  <a:tcPr/>
                </a:tc>
                <a:extLst>
                  <a:ext uri="{0D108BD9-81ED-4DB2-BD59-A6C34878D82A}">
                    <a16:rowId xmlns:a16="http://schemas.microsoft.com/office/drawing/2014/main" val="10004"/>
                  </a:ext>
                </a:extLst>
              </a:tr>
              <a:tr h="370840">
                <a:tc>
                  <a:txBody>
                    <a:bodyPr/>
                    <a:lstStyle/>
                    <a:p>
                      <a:r>
                        <a:rPr lang="id-ID" dirty="0"/>
                        <a:t>Irfan Fauzi</a:t>
                      </a:r>
                    </a:p>
                  </a:txBody>
                  <a:tcPr/>
                </a:tc>
                <a:tc>
                  <a:txBody>
                    <a:bodyPr/>
                    <a:lstStyle/>
                    <a:p>
                      <a:r>
                        <a:rPr lang="id-ID" dirty="0"/>
                        <a:t>5</a:t>
                      </a:r>
                    </a:p>
                  </a:txBody>
                  <a:tcPr/>
                </a:tc>
                <a:tc>
                  <a:txBody>
                    <a:bodyPr/>
                    <a:lstStyle/>
                    <a:p>
                      <a:r>
                        <a:rPr lang="id-ID" dirty="0"/>
                        <a:t>5</a:t>
                      </a:r>
                    </a:p>
                  </a:txBody>
                  <a:tcPr/>
                </a:tc>
                <a:tc>
                  <a:txBody>
                    <a:bodyPr/>
                    <a:lstStyle/>
                    <a:p>
                      <a:r>
                        <a:rPr lang="id-ID" dirty="0"/>
                        <a:t>5</a:t>
                      </a:r>
                    </a:p>
                  </a:txBody>
                  <a:tcPr/>
                </a:tc>
                <a:tc>
                  <a:txBody>
                    <a:bodyPr/>
                    <a:lstStyle/>
                    <a:p>
                      <a:r>
                        <a:rPr lang="id-ID" dirty="0"/>
                        <a:t>5</a:t>
                      </a:r>
                    </a:p>
                  </a:txBody>
                  <a:tcPr/>
                </a:tc>
                <a:extLst>
                  <a:ext uri="{0D108BD9-81ED-4DB2-BD59-A6C34878D82A}">
                    <a16:rowId xmlns:a16="http://schemas.microsoft.com/office/drawing/2014/main" val="10005"/>
                  </a:ext>
                </a:extLst>
              </a:tr>
              <a:tr h="370840">
                <a:tc>
                  <a:txBody>
                    <a:bodyPr/>
                    <a:lstStyle/>
                    <a:p>
                      <a:r>
                        <a:rPr lang="id-ID" dirty="0"/>
                        <a:t>Alim Adi</a:t>
                      </a:r>
                    </a:p>
                  </a:txBody>
                  <a:tcPr/>
                </a:tc>
                <a:tc>
                  <a:txBody>
                    <a:bodyPr/>
                    <a:lstStyle/>
                    <a:p>
                      <a:r>
                        <a:rPr lang="id-ID" dirty="0"/>
                        <a:t>5</a:t>
                      </a:r>
                    </a:p>
                  </a:txBody>
                  <a:tcPr/>
                </a:tc>
                <a:tc>
                  <a:txBody>
                    <a:bodyPr/>
                    <a:lstStyle/>
                    <a:p>
                      <a:r>
                        <a:rPr lang="id-ID" dirty="0"/>
                        <a:t>5</a:t>
                      </a:r>
                    </a:p>
                  </a:txBody>
                  <a:tcPr/>
                </a:tc>
                <a:tc>
                  <a:txBody>
                    <a:bodyPr/>
                    <a:lstStyle/>
                    <a:p>
                      <a:r>
                        <a:rPr lang="id-ID" dirty="0"/>
                        <a:t>4</a:t>
                      </a:r>
                    </a:p>
                  </a:txBody>
                  <a:tcPr/>
                </a:tc>
                <a:tc>
                  <a:txBody>
                    <a:bodyPr/>
                    <a:lstStyle/>
                    <a:p>
                      <a:r>
                        <a:rPr lang="id-ID" dirty="0"/>
                        <a:t>4</a:t>
                      </a:r>
                    </a:p>
                  </a:txBody>
                  <a:tcPr/>
                </a:tc>
                <a:extLst>
                  <a:ext uri="{0D108BD9-81ED-4DB2-BD59-A6C34878D82A}">
                    <a16:rowId xmlns:a16="http://schemas.microsoft.com/office/drawing/2014/main" val="10006"/>
                  </a:ext>
                </a:extLst>
              </a:tr>
              <a:tr h="370840">
                <a:tc>
                  <a:txBody>
                    <a:bodyPr/>
                    <a:lstStyle/>
                    <a:p>
                      <a:r>
                        <a:rPr lang="id-ID" dirty="0"/>
                        <a:t>Rataan</a:t>
                      </a:r>
                    </a:p>
                  </a:txBody>
                  <a:tcPr/>
                </a:tc>
                <a:tc>
                  <a:txBody>
                    <a:bodyPr/>
                    <a:lstStyle/>
                    <a:p>
                      <a:r>
                        <a:rPr lang="id-ID" dirty="0"/>
                        <a:t>5.0</a:t>
                      </a:r>
                    </a:p>
                  </a:txBody>
                  <a:tcPr/>
                </a:tc>
                <a:tc>
                  <a:txBody>
                    <a:bodyPr/>
                    <a:lstStyle/>
                    <a:p>
                      <a:r>
                        <a:rPr lang="id-ID" dirty="0"/>
                        <a:t>5.0</a:t>
                      </a:r>
                    </a:p>
                  </a:txBody>
                  <a:tcPr/>
                </a:tc>
                <a:tc>
                  <a:txBody>
                    <a:bodyPr/>
                    <a:lstStyle/>
                    <a:p>
                      <a:r>
                        <a:rPr lang="id-ID" dirty="0"/>
                        <a:t>4.6</a:t>
                      </a:r>
                    </a:p>
                  </a:txBody>
                  <a:tcPr/>
                </a:tc>
                <a:tc>
                  <a:txBody>
                    <a:bodyPr/>
                    <a:lstStyle/>
                    <a:p>
                      <a:r>
                        <a:rPr lang="id-ID" dirty="0"/>
                        <a:t>4.6</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23043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Tingkat Kepentingan Kriteria dan Subkriteria pemilihan Pemasok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8451026"/>
              </p:ext>
            </p:extLst>
          </p:nvPr>
        </p:nvGraphicFramePr>
        <p:xfrm>
          <a:off x="677863" y="2160588"/>
          <a:ext cx="6385089" cy="2966720"/>
        </p:xfrm>
        <a:graphic>
          <a:graphicData uri="http://schemas.openxmlformats.org/drawingml/2006/table">
            <a:tbl>
              <a:tblPr firstRow="1" bandRow="1">
                <a:tableStyleId>{5C22544A-7EE6-4342-B048-85BDC9FD1C3A}</a:tableStyleId>
              </a:tblPr>
              <a:tblGrid>
                <a:gridCol w="2601365">
                  <a:extLst>
                    <a:ext uri="{9D8B030D-6E8A-4147-A177-3AD203B41FA5}">
                      <a16:colId xmlns:a16="http://schemas.microsoft.com/office/drawing/2014/main" val="20000"/>
                    </a:ext>
                  </a:extLst>
                </a:gridCol>
                <a:gridCol w="1292772">
                  <a:extLst>
                    <a:ext uri="{9D8B030D-6E8A-4147-A177-3AD203B41FA5}">
                      <a16:colId xmlns:a16="http://schemas.microsoft.com/office/drawing/2014/main" val="20001"/>
                    </a:ext>
                  </a:extLst>
                </a:gridCol>
                <a:gridCol w="1324303">
                  <a:extLst>
                    <a:ext uri="{9D8B030D-6E8A-4147-A177-3AD203B41FA5}">
                      <a16:colId xmlns:a16="http://schemas.microsoft.com/office/drawing/2014/main" val="20002"/>
                    </a:ext>
                  </a:extLst>
                </a:gridCol>
                <a:gridCol w="1166649">
                  <a:extLst>
                    <a:ext uri="{9D8B030D-6E8A-4147-A177-3AD203B41FA5}">
                      <a16:colId xmlns:a16="http://schemas.microsoft.com/office/drawing/2014/main" val="20003"/>
                    </a:ext>
                  </a:extLst>
                </a:gridCol>
              </a:tblGrid>
              <a:tr h="370840">
                <a:tc gridSpan="4">
                  <a:txBody>
                    <a:bodyPr/>
                    <a:lstStyle/>
                    <a:p>
                      <a:r>
                        <a:rPr lang="id-ID" dirty="0"/>
                        <a:t>Tingkat Kepentingan</a:t>
                      </a:r>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10000"/>
                  </a:ext>
                </a:extLst>
              </a:tr>
              <a:tr h="370840">
                <a:tc rowSpan="2">
                  <a:txBody>
                    <a:bodyPr/>
                    <a:lstStyle/>
                    <a:p>
                      <a:r>
                        <a:rPr lang="id-ID" dirty="0"/>
                        <a:t>Responden</a:t>
                      </a:r>
                    </a:p>
                  </a:txBody>
                  <a:tcPr/>
                </a:tc>
                <a:tc gridSpan="3">
                  <a:txBody>
                    <a:bodyPr/>
                    <a:lstStyle/>
                    <a:p>
                      <a:r>
                        <a:rPr lang="id-ID" dirty="0"/>
                        <a:t>Kriteria Service</a:t>
                      </a:r>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10001"/>
                  </a:ext>
                </a:extLst>
              </a:tr>
              <a:tr h="370840">
                <a:tc vMerge="1">
                  <a:txBody>
                    <a:bodyPr/>
                    <a:lstStyle/>
                    <a:p>
                      <a:endParaRPr lang="id-ID" dirty="0"/>
                    </a:p>
                  </a:txBody>
                  <a:tcPr/>
                </a:tc>
                <a:tc>
                  <a:txBody>
                    <a:bodyPr/>
                    <a:lstStyle/>
                    <a:p>
                      <a:r>
                        <a:rPr lang="id-ID" dirty="0"/>
                        <a:t>C41</a:t>
                      </a:r>
                    </a:p>
                  </a:txBody>
                  <a:tcPr/>
                </a:tc>
                <a:tc>
                  <a:txBody>
                    <a:bodyPr/>
                    <a:lstStyle/>
                    <a:p>
                      <a:r>
                        <a:rPr lang="id-ID" dirty="0"/>
                        <a:t>C42</a:t>
                      </a:r>
                    </a:p>
                  </a:txBody>
                  <a:tcPr/>
                </a:tc>
                <a:tc>
                  <a:txBody>
                    <a:bodyPr/>
                    <a:lstStyle/>
                    <a:p>
                      <a:r>
                        <a:rPr lang="id-ID" dirty="0"/>
                        <a:t>C43</a:t>
                      </a:r>
                    </a:p>
                  </a:txBody>
                  <a:tcPr/>
                </a:tc>
                <a:extLst>
                  <a:ext uri="{0D108BD9-81ED-4DB2-BD59-A6C34878D82A}">
                    <a16:rowId xmlns:a16="http://schemas.microsoft.com/office/drawing/2014/main" val="10002"/>
                  </a:ext>
                </a:extLst>
              </a:tr>
              <a:tr h="370840">
                <a:tc>
                  <a:txBody>
                    <a:bodyPr/>
                    <a:lstStyle/>
                    <a:p>
                      <a:r>
                        <a:rPr lang="id-ID" dirty="0"/>
                        <a:t>Prapto Suharjono</a:t>
                      </a:r>
                    </a:p>
                  </a:txBody>
                  <a:tcPr/>
                </a:tc>
                <a:tc>
                  <a:txBody>
                    <a:bodyPr/>
                    <a:lstStyle/>
                    <a:p>
                      <a:r>
                        <a:rPr lang="id-ID" dirty="0"/>
                        <a:t>4</a:t>
                      </a:r>
                    </a:p>
                  </a:txBody>
                  <a:tcPr/>
                </a:tc>
                <a:tc>
                  <a:txBody>
                    <a:bodyPr/>
                    <a:lstStyle/>
                    <a:p>
                      <a:r>
                        <a:rPr lang="id-ID" dirty="0"/>
                        <a:t>4</a:t>
                      </a:r>
                    </a:p>
                  </a:txBody>
                  <a:tcPr/>
                </a:tc>
                <a:tc>
                  <a:txBody>
                    <a:bodyPr/>
                    <a:lstStyle/>
                    <a:p>
                      <a:r>
                        <a:rPr lang="id-ID" dirty="0"/>
                        <a:t>5</a:t>
                      </a:r>
                    </a:p>
                  </a:txBody>
                  <a:tcPr/>
                </a:tc>
                <a:extLst>
                  <a:ext uri="{0D108BD9-81ED-4DB2-BD59-A6C34878D82A}">
                    <a16:rowId xmlns:a16="http://schemas.microsoft.com/office/drawing/2014/main" val="10003"/>
                  </a:ext>
                </a:extLst>
              </a:tr>
              <a:tr h="370840">
                <a:tc>
                  <a:txBody>
                    <a:bodyPr/>
                    <a:lstStyle/>
                    <a:p>
                      <a:r>
                        <a:rPr lang="id-ID" dirty="0"/>
                        <a:t>Erwin Arifudin</a:t>
                      </a:r>
                    </a:p>
                  </a:txBody>
                  <a:tcPr/>
                </a:tc>
                <a:tc>
                  <a:txBody>
                    <a:bodyPr/>
                    <a:lstStyle/>
                    <a:p>
                      <a:r>
                        <a:rPr lang="id-ID" dirty="0"/>
                        <a:t>5</a:t>
                      </a:r>
                    </a:p>
                  </a:txBody>
                  <a:tcPr/>
                </a:tc>
                <a:tc>
                  <a:txBody>
                    <a:bodyPr/>
                    <a:lstStyle/>
                    <a:p>
                      <a:r>
                        <a:rPr lang="id-ID" dirty="0"/>
                        <a:t>3</a:t>
                      </a:r>
                    </a:p>
                  </a:txBody>
                  <a:tcPr/>
                </a:tc>
                <a:tc>
                  <a:txBody>
                    <a:bodyPr/>
                    <a:lstStyle/>
                    <a:p>
                      <a:r>
                        <a:rPr lang="id-ID" dirty="0"/>
                        <a:t>3</a:t>
                      </a:r>
                    </a:p>
                  </a:txBody>
                  <a:tcPr/>
                </a:tc>
                <a:extLst>
                  <a:ext uri="{0D108BD9-81ED-4DB2-BD59-A6C34878D82A}">
                    <a16:rowId xmlns:a16="http://schemas.microsoft.com/office/drawing/2014/main" val="10004"/>
                  </a:ext>
                </a:extLst>
              </a:tr>
              <a:tr h="370840">
                <a:tc>
                  <a:txBody>
                    <a:bodyPr/>
                    <a:lstStyle/>
                    <a:p>
                      <a:r>
                        <a:rPr lang="id-ID" dirty="0"/>
                        <a:t>Irfan Fauzi</a:t>
                      </a:r>
                    </a:p>
                  </a:txBody>
                  <a:tcPr/>
                </a:tc>
                <a:tc>
                  <a:txBody>
                    <a:bodyPr/>
                    <a:lstStyle/>
                    <a:p>
                      <a:r>
                        <a:rPr lang="id-ID" dirty="0"/>
                        <a:t>3</a:t>
                      </a:r>
                    </a:p>
                  </a:txBody>
                  <a:tcPr/>
                </a:tc>
                <a:tc>
                  <a:txBody>
                    <a:bodyPr/>
                    <a:lstStyle/>
                    <a:p>
                      <a:r>
                        <a:rPr lang="id-ID" dirty="0"/>
                        <a:t>3</a:t>
                      </a:r>
                    </a:p>
                  </a:txBody>
                  <a:tcPr/>
                </a:tc>
                <a:tc>
                  <a:txBody>
                    <a:bodyPr/>
                    <a:lstStyle/>
                    <a:p>
                      <a:r>
                        <a:rPr lang="id-ID" dirty="0"/>
                        <a:t>3</a:t>
                      </a:r>
                    </a:p>
                  </a:txBody>
                  <a:tcPr/>
                </a:tc>
                <a:extLst>
                  <a:ext uri="{0D108BD9-81ED-4DB2-BD59-A6C34878D82A}">
                    <a16:rowId xmlns:a16="http://schemas.microsoft.com/office/drawing/2014/main" val="10005"/>
                  </a:ext>
                </a:extLst>
              </a:tr>
              <a:tr h="370840">
                <a:tc>
                  <a:txBody>
                    <a:bodyPr/>
                    <a:lstStyle/>
                    <a:p>
                      <a:r>
                        <a:rPr lang="id-ID" dirty="0"/>
                        <a:t>Alim Adi</a:t>
                      </a:r>
                    </a:p>
                  </a:txBody>
                  <a:tcPr/>
                </a:tc>
                <a:tc>
                  <a:txBody>
                    <a:bodyPr/>
                    <a:lstStyle/>
                    <a:p>
                      <a:r>
                        <a:rPr lang="id-ID" dirty="0"/>
                        <a:t>4</a:t>
                      </a:r>
                    </a:p>
                  </a:txBody>
                  <a:tcPr/>
                </a:tc>
                <a:tc>
                  <a:txBody>
                    <a:bodyPr/>
                    <a:lstStyle/>
                    <a:p>
                      <a:r>
                        <a:rPr lang="id-ID" dirty="0"/>
                        <a:t>5</a:t>
                      </a:r>
                    </a:p>
                  </a:txBody>
                  <a:tcPr/>
                </a:tc>
                <a:tc>
                  <a:txBody>
                    <a:bodyPr/>
                    <a:lstStyle/>
                    <a:p>
                      <a:r>
                        <a:rPr lang="id-ID" dirty="0"/>
                        <a:t>4</a:t>
                      </a:r>
                    </a:p>
                  </a:txBody>
                  <a:tcPr/>
                </a:tc>
                <a:extLst>
                  <a:ext uri="{0D108BD9-81ED-4DB2-BD59-A6C34878D82A}">
                    <a16:rowId xmlns:a16="http://schemas.microsoft.com/office/drawing/2014/main" val="10006"/>
                  </a:ext>
                </a:extLst>
              </a:tr>
              <a:tr h="370840">
                <a:tc>
                  <a:txBody>
                    <a:bodyPr/>
                    <a:lstStyle/>
                    <a:p>
                      <a:r>
                        <a:rPr lang="id-ID" dirty="0"/>
                        <a:t>Rataan</a:t>
                      </a:r>
                    </a:p>
                  </a:txBody>
                  <a:tcPr/>
                </a:tc>
                <a:tc>
                  <a:txBody>
                    <a:bodyPr/>
                    <a:lstStyle/>
                    <a:p>
                      <a:r>
                        <a:rPr lang="id-ID" dirty="0"/>
                        <a:t>4.3</a:t>
                      </a:r>
                    </a:p>
                  </a:txBody>
                  <a:tcPr/>
                </a:tc>
                <a:tc>
                  <a:txBody>
                    <a:bodyPr/>
                    <a:lstStyle/>
                    <a:p>
                      <a:r>
                        <a:rPr lang="id-ID" dirty="0"/>
                        <a:t>4.2</a:t>
                      </a:r>
                    </a:p>
                  </a:txBody>
                  <a:tcPr/>
                </a:tc>
                <a:tc>
                  <a:txBody>
                    <a:bodyPr/>
                    <a:lstStyle/>
                    <a:p>
                      <a:r>
                        <a:rPr lang="id-ID" dirty="0"/>
                        <a:t>4.2</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23043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Tingkat Kepentingan Kriteria dan Subkriteria pemilihan Pemasok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4717203"/>
              </p:ext>
            </p:extLst>
          </p:nvPr>
        </p:nvGraphicFramePr>
        <p:xfrm>
          <a:off x="677863" y="2160588"/>
          <a:ext cx="7677861" cy="2966720"/>
        </p:xfrm>
        <a:graphic>
          <a:graphicData uri="http://schemas.openxmlformats.org/drawingml/2006/table">
            <a:tbl>
              <a:tblPr firstRow="1" bandRow="1">
                <a:tableStyleId>{5C22544A-7EE6-4342-B048-85BDC9FD1C3A}</a:tableStyleId>
              </a:tblPr>
              <a:tblGrid>
                <a:gridCol w="2601365">
                  <a:extLst>
                    <a:ext uri="{9D8B030D-6E8A-4147-A177-3AD203B41FA5}">
                      <a16:colId xmlns:a16="http://schemas.microsoft.com/office/drawing/2014/main" val="20000"/>
                    </a:ext>
                  </a:extLst>
                </a:gridCol>
                <a:gridCol w="1292772">
                  <a:extLst>
                    <a:ext uri="{9D8B030D-6E8A-4147-A177-3AD203B41FA5}">
                      <a16:colId xmlns:a16="http://schemas.microsoft.com/office/drawing/2014/main" val="20001"/>
                    </a:ext>
                  </a:extLst>
                </a:gridCol>
                <a:gridCol w="1324303">
                  <a:extLst>
                    <a:ext uri="{9D8B030D-6E8A-4147-A177-3AD203B41FA5}">
                      <a16:colId xmlns:a16="http://schemas.microsoft.com/office/drawing/2014/main" val="20002"/>
                    </a:ext>
                  </a:extLst>
                </a:gridCol>
                <a:gridCol w="1166649">
                  <a:extLst>
                    <a:ext uri="{9D8B030D-6E8A-4147-A177-3AD203B41FA5}">
                      <a16:colId xmlns:a16="http://schemas.microsoft.com/office/drawing/2014/main" val="20003"/>
                    </a:ext>
                  </a:extLst>
                </a:gridCol>
                <a:gridCol w="1292772">
                  <a:extLst>
                    <a:ext uri="{9D8B030D-6E8A-4147-A177-3AD203B41FA5}">
                      <a16:colId xmlns:a16="http://schemas.microsoft.com/office/drawing/2014/main" val="20004"/>
                    </a:ext>
                  </a:extLst>
                </a:gridCol>
              </a:tblGrid>
              <a:tr h="370840">
                <a:tc gridSpan="5">
                  <a:txBody>
                    <a:bodyPr/>
                    <a:lstStyle/>
                    <a:p>
                      <a:r>
                        <a:rPr lang="id-ID" dirty="0"/>
                        <a:t>Tingkat Kepentingan</a:t>
                      </a:r>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10000"/>
                  </a:ext>
                </a:extLst>
              </a:tr>
              <a:tr h="370840">
                <a:tc rowSpan="2">
                  <a:txBody>
                    <a:bodyPr/>
                    <a:lstStyle/>
                    <a:p>
                      <a:r>
                        <a:rPr lang="id-ID" dirty="0"/>
                        <a:t>Responden</a:t>
                      </a:r>
                    </a:p>
                  </a:txBody>
                  <a:tcPr/>
                </a:tc>
                <a:tc gridSpan="4">
                  <a:txBody>
                    <a:bodyPr/>
                    <a:lstStyle/>
                    <a:p>
                      <a:r>
                        <a:rPr lang="id-ID" dirty="0"/>
                        <a:t>Kriteria Inovasi</a:t>
                      </a:r>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10001"/>
                  </a:ext>
                </a:extLst>
              </a:tr>
              <a:tr h="370840">
                <a:tc vMerge="1">
                  <a:txBody>
                    <a:bodyPr/>
                    <a:lstStyle/>
                    <a:p>
                      <a:endParaRPr lang="id-ID" dirty="0"/>
                    </a:p>
                  </a:txBody>
                  <a:tcPr/>
                </a:tc>
                <a:tc>
                  <a:txBody>
                    <a:bodyPr/>
                    <a:lstStyle/>
                    <a:p>
                      <a:r>
                        <a:rPr lang="id-ID" dirty="0"/>
                        <a:t>C51</a:t>
                      </a:r>
                    </a:p>
                  </a:txBody>
                  <a:tcPr/>
                </a:tc>
                <a:tc>
                  <a:txBody>
                    <a:bodyPr/>
                    <a:lstStyle/>
                    <a:p>
                      <a:r>
                        <a:rPr lang="id-ID" dirty="0"/>
                        <a:t>C52</a:t>
                      </a:r>
                    </a:p>
                  </a:txBody>
                  <a:tcPr/>
                </a:tc>
                <a:tc>
                  <a:txBody>
                    <a:bodyPr/>
                    <a:lstStyle/>
                    <a:p>
                      <a:r>
                        <a:rPr lang="id-ID" dirty="0"/>
                        <a:t>C53</a:t>
                      </a:r>
                    </a:p>
                  </a:txBody>
                  <a:tcPr/>
                </a:tc>
                <a:tc>
                  <a:txBody>
                    <a:bodyPr/>
                    <a:lstStyle/>
                    <a:p>
                      <a:r>
                        <a:rPr lang="id-ID" dirty="0"/>
                        <a:t>C54</a:t>
                      </a:r>
                    </a:p>
                  </a:txBody>
                  <a:tcPr/>
                </a:tc>
                <a:extLst>
                  <a:ext uri="{0D108BD9-81ED-4DB2-BD59-A6C34878D82A}">
                    <a16:rowId xmlns:a16="http://schemas.microsoft.com/office/drawing/2014/main" val="10002"/>
                  </a:ext>
                </a:extLst>
              </a:tr>
              <a:tr h="370840">
                <a:tc>
                  <a:txBody>
                    <a:bodyPr/>
                    <a:lstStyle/>
                    <a:p>
                      <a:r>
                        <a:rPr lang="id-ID" dirty="0"/>
                        <a:t>Prapto Suharjono</a:t>
                      </a:r>
                    </a:p>
                  </a:txBody>
                  <a:tcPr/>
                </a:tc>
                <a:tc>
                  <a:txBody>
                    <a:bodyPr/>
                    <a:lstStyle/>
                    <a:p>
                      <a:r>
                        <a:rPr lang="id-ID" dirty="0"/>
                        <a:t>3</a:t>
                      </a:r>
                    </a:p>
                  </a:txBody>
                  <a:tcPr/>
                </a:tc>
                <a:tc>
                  <a:txBody>
                    <a:bodyPr/>
                    <a:lstStyle/>
                    <a:p>
                      <a:r>
                        <a:rPr lang="id-ID" dirty="0"/>
                        <a:t>4</a:t>
                      </a:r>
                    </a:p>
                  </a:txBody>
                  <a:tcPr/>
                </a:tc>
                <a:tc>
                  <a:txBody>
                    <a:bodyPr/>
                    <a:lstStyle/>
                    <a:p>
                      <a:r>
                        <a:rPr lang="id-ID" dirty="0"/>
                        <a:t>3</a:t>
                      </a:r>
                    </a:p>
                  </a:txBody>
                  <a:tcPr/>
                </a:tc>
                <a:tc>
                  <a:txBody>
                    <a:bodyPr/>
                    <a:lstStyle/>
                    <a:p>
                      <a:r>
                        <a:rPr lang="id-ID" dirty="0"/>
                        <a:t>3</a:t>
                      </a:r>
                    </a:p>
                  </a:txBody>
                  <a:tcPr/>
                </a:tc>
                <a:extLst>
                  <a:ext uri="{0D108BD9-81ED-4DB2-BD59-A6C34878D82A}">
                    <a16:rowId xmlns:a16="http://schemas.microsoft.com/office/drawing/2014/main" val="10003"/>
                  </a:ext>
                </a:extLst>
              </a:tr>
              <a:tr h="370840">
                <a:tc>
                  <a:txBody>
                    <a:bodyPr/>
                    <a:lstStyle/>
                    <a:p>
                      <a:r>
                        <a:rPr lang="id-ID" dirty="0"/>
                        <a:t>Erwin Arifudin</a:t>
                      </a:r>
                    </a:p>
                  </a:txBody>
                  <a:tcPr/>
                </a:tc>
                <a:tc>
                  <a:txBody>
                    <a:bodyPr/>
                    <a:lstStyle/>
                    <a:p>
                      <a:r>
                        <a:rPr lang="id-ID" dirty="0"/>
                        <a:t>3</a:t>
                      </a:r>
                    </a:p>
                  </a:txBody>
                  <a:tcPr/>
                </a:tc>
                <a:tc>
                  <a:txBody>
                    <a:bodyPr/>
                    <a:lstStyle/>
                    <a:p>
                      <a:r>
                        <a:rPr lang="id-ID" dirty="0"/>
                        <a:t>3</a:t>
                      </a:r>
                    </a:p>
                  </a:txBody>
                  <a:tcPr/>
                </a:tc>
                <a:tc>
                  <a:txBody>
                    <a:bodyPr/>
                    <a:lstStyle/>
                    <a:p>
                      <a:r>
                        <a:rPr lang="id-ID" dirty="0"/>
                        <a:t>3</a:t>
                      </a:r>
                    </a:p>
                  </a:txBody>
                  <a:tcPr/>
                </a:tc>
                <a:tc>
                  <a:txBody>
                    <a:bodyPr/>
                    <a:lstStyle/>
                    <a:p>
                      <a:r>
                        <a:rPr lang="id-ID" dirty="0"/>
                        <a:t>5</a:t>
                      </a:r>
                    </a:p>
                  </a:txBody>
                  <a:tcPr/>
                </a:tc>
                <a:extLst>
                  <a:ext uri="{0D108BD9-81ED-4DB2-BD59-A6C34878D82A}">
                    <a16:rowId xmlns:a16="http://schemas.microsoft.com/office/drawing/2014/main" val="10004"/>
                  </a:ext>
                </a:extLst>
              </a:tr>
              <a:tr h="370840">
                <a:tc>
                  <a:txBody>
                    <a:bodyPr/>
                    <a:lstStyle/>
                    <a:p>
                      <a:r>
                        <a:rPr lang="id-ID" dirty="0"/>
                        <a:t>Irfan Fauzi</a:t>
                      </a:r>
                    </a:p>
                  </a:txBody>
                  <a:tcPr/>
                </a:tc>
                <a:tc>
                  <a:txBody>
                    <a:bodyPr/>
                    <a:lstStyle/>
                    <a:p>
                      <a:r>
                        <a:rPr lang="id-ID" dirty="0"/>
                        <a:t>3</a:t>
                      </a:r>
                    </a:p>
                  </a:txBody>
                  <a:tcPr/>
                </a:tc>
                <a:tc>
                  <a:txBody>
                    <a:bodyPr/>
                    <a:lstStyle/>
                    <a:p>
                      <a:r>
                        <a:rPr lang="id-ID" dirty="0"/>
                        <a:t>3</a:t>
                      </a:r>
                    </a:p>
                  </a:txBody>
                  <a:tcPr/>
                </a:tc>
                <a:tc>
                  <a:txBody>
                    <a:bodyPr/>
                    <a:lstStyle/>
                    <a:p>
                      <a:r>
                        <a:rPr lang="id-ID" dirty="0"/>
                        <a:t>3</a:t>
                      </a:r>
                    </a:p>
                  </a:txBody>
                  <a:tcPr/>
                </a:tc>
                <a:tc>
                  <a:txBody>
                    <a:bodyPr/>
                    <a:lstStyle/>
                    <a:p>
                      <a:r>
                        <a:rPr lang="id-ID" dirty="0"/>
                        <a:t>3</a:t>
                      </a:r>
                    </a:p>
                  </a:txBody>
                  <a:tcPr/>
                </a:tc>
                <a:extLst>
                  <a:ext uri="{0D108BD9-81ED-4DB2-BD59-A6C34878D82A}">
                    <a16:rowId xmlns:a16="http://schemas.microsoft.com/office/drawing/2014/main" val="10005"/>
                  </a:ext>
                </a:extLst>
              </a:tr>
              <a:tr h="370840">
                <a:tc>
                  <a:txBody>
                    <a:bodyPr/>
                    <a:lstStyle/>
                    <a:p>
                      <a:r>
                        <a:rPr lang="id-ID" dirty="0"/>
                        <a:t>Alim Adi</a:t>
                      </a:r>
                    </a:p>
                  </a:txBody>
                  <a:tcPr/>
                </a:tc>
                <a:tc>
                  <a:txBody>
                    <a:bodyPr/>
                    <a:lstStyle/>
                    <a:p>
                      <a:r>
                        <a:rPr lang="id-ID" dirty="0"/>
                        <a:t>4</a:t>
                      </a:r>
                    </a:p>
                  </a:txBody>
                  <a:tcPr/>
                </a:tc>
                <a:tc>
                  <a:txBody>
                    <a:bodyPr/>
                    <a:lstStyle/>
                    <a:p>
                      <a:r>
                        <a:rPr lang="id-ID" dirty="0"/>
                        <a:t>4</a:t>
                      </a:r>
                    </a:p>
                  </a:txBody>
                  <a:tcPr/>
                </a:tc>
                <a:tc>
                  <a:txBody>
                    <a:bodyPr/>
                    <a:lstStyle/>
                    <a:p>
                      <a:r>
                        <a:rPr lang="id-ID" dirty="0"/>
                        <a:t>4</a:t>
                      </a:r>
                    </a:p>
                  </a:txBody>
                  <a:tcPr/>
                </a:tc>
                <a:tc>
                  <a:txBody>
                    <a:bodyPr/>
                    <a:lstStyle/>
                    <a:p>
                      <a:r>
                        <a:rPr lang="id-ID" dirty="0"/>
                        <a:t>5</a:t>
                      </a:r>
                    </a:p>
                  </a:txBody>
                  <a:tcPr/>
                </a:tc>
                <a:extLst>
                  <a:ext uri="{0D108BD9-81ED-4DB2-BD59-A6C34878D82A}">
                    <a16:rowId xmlns:a16="http://schemas.microsoft.com/office/drawing/2014/main" val="10006"/>
                  </a:ext>
                </a:extLst>
              </a:tr>
              <a:tr h="370840">
                <a:tc>
                  <a:txBody>
                    <a:bodyPr/>
                    <a:lstStyle/>
                    <a:p>
                      <a:r>
                        <a:rPr lang="id-ID" dirty="0"/>
                        <a:t>Rataan</a:t>
                      </a:r>
                    </a:p>
                  </a:txBody>
                  <a:tcPr/>
                </a:tc>
                <a:tc>
                  <a:txBody>
                    <a:bodyPr/>
                    <a:lstStyle/>
                    <a:p>
                      <a:r>
                        <a:rPr lang="id-ID" dirty="0"/>
                        <a:t>3.5</a:t>
                      </a:r>
                    </a:p>
                  </a:txBody>
                  <a:tcPr/>
                </a:tc>
                <a:tc>
                  <a:txBody>
                    <a:bodyPr/>
                    <a:lstStyle/>
                    <a:p>
                      <a:r>
                        <a:rPr lang="id-ID" dirty="0"/>
                        <a:t>3.8</a:t>
                      </a:r>
                    </a:p>
                  </a:txBody>
                  <a:tcPr/>
                </a:tc>
                <a:tc>
                  <a:txBody>
                    <a:bodyPr/>
                    <a:lstStyle/>
                    <a:p>
                      <a:r>
                        <a:rPr lang="id-ID" dirty="0"/>
                        <a:t>3.7</a:t>
                      </a:r>
                    </a:p>
                  </a:txBody>
                  <a:tcPr/>
                </a:tc>
                <a:tc>
                  <a:txBody>
                    <a:bodyPr/>
                    <a:lstStyle/>
                    <a:p>
                      <a:r>
                        <a:rPr lang="id-ID" dirty="0"/>
                        <a:t>4.3</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23043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Tingkat Kepentingan Kriteria dan Subkriteria pemilihan Pemasok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1323005"/>
              </p:ext>
            </p:extLst>
          </p:nvPr>
        </p:nvGraphicFramePr>
        <p:xfrm>
          <a:off x="677863" y="2160588"/>
          <a:ext cx="6385089" cy="2966720"/>
        </p:xfrm>
        <a:graphic>
          <a:graphicData uri="http://schemas.openxmlformats.org/drawingml/2006/table">
            <a:tbl>
              <a:tblPr firstRow="1" bandRow="1">
                <a:tableStyleId>{5C22544A-7EE6-4342-B048-85BDC9FD1C3A}</a:tableStyleId>
              </a:tblPr>
              <a:tblGrid>
                <a:gridCol w="2601365">
                  <a:extLst>
                    <a:ext uri="{9D8B030D-6E8A-4147-A177-3AD203B41FA5}">
                      <a16:colId xmlns:a16="http://schemas.microsoft.com/office/drawing/2014/main" val="20000"/>
                    </a:ext>
                  </a:extLst>
                </a:gridCol>
                <a:gridCol w="1292772">
                  <a:extLst>
                    <a:ext uri="{9D8B030D-6E8A-4147-A177-3AD203B41FA5}">
                      <a16:colId xmlns:a16="http://schemas.microsoft.com/office/drawing/2014/main" val="20001"/>
                    </a:ext>
                  </a:extLst>
                </a:gridCol>
                <a:gridCol w="1324303">
                  <a:extLst>
                    <a:ext uri="{9D8B030D-6E8A-4147-A177-3AD203B41FA5}">
                      <a16:colId xmlns:a16="http://schemas.microsoft.com/office/drawing/2014/main" val="20002"/>
                    </a:ext>
                  </a:extLst>
                </a:gridCol>
                <a:gridCol w="1166649">
                  <a:extLst>
                    <a:ext uri="{9D8B030D-6E8A-4147-A177-3AD203B41FA5}">
                      <a16:colId xmlns:a16="http://schemas.microsoft.com/office/drawing/2014/main" val="20003"/>
                    </a:ext>
                  </a:extLst>
                </a:gridCol>
              </a:tblGrid>
              <a:tr h="370840">
                <a:tc gridSpan="4">
                  <a:txBody>
                    <a:bodyPr/>
                    <a:lstStyle/>
                    <a:p>
                      <a:r>
                        <a:rPr lang="id-ID" dirty="0"/>
                        <a:t>Tingkat Kepentingan</a:t>
                      </a:r>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10000"/>
                  </a:ext>
                </a:extLst>
              </a:tr>
              <a:tr h="370840">
                <a:tc rowSpan="2">
                  <a:txBody>
                    <a:bodyPr/>
                    <a:lstStyle/>
                    <a:p>
                      <a:r>
                        <a:rPr lang="id-ID" dirty="0"/>
                        <a:t>Responden</a:t>
                      </a:r>
                    </a:p>
                  </a:txBody>
                  <a:tcPr/>
                </a:tc>
                <a:tc gridSpan="3">
                  <a:txBody>
                    <a:bodyPr/>
                    <a:lstStyle/>
                    <a:p>
                      <a:r>
                        <a:rPr lang="id-ID" dirty="0"/>
                        <a:t>Kriteria Lingkungan Kerja &amp;</a:t>
                      </a:r>
                      <a:r>
                        <a:rPr lang="id-ID" baseline="0" dirty="0"/>
                        <a:t> K3</a:t>
                      </a:r>
                      <a:endParaRPr lang="id-ID" dirty="0"/>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10001"/>
                  </a:ext>
                </a:extLst>
              </a:tr>
              <a:tr h="370840">
                <a:tc vMerge="1">
                  <a:txBody>
                    <a:bodyPr/>
                    <a:lstStyle/>
                    <a:p>
                      <a:endParaRPr lang="id-ID" dirty="0"/>
                    </a:p>
                  </a:txBody>
                  <a:tcPr/>
                </a:tc>
                <a:tc>
                  <a:txBody>
                    <a:bodyPr/>
                    <a:lstStyle/>
                    <a:p>
                      <a:r>
                        <a:rPr lang="id-ID" dirty="0"/>
                        <a:t>C61</a:t>
                      </a:r>
                    </a:p>
                  </a:txBody>
                  <a:tcPr/>
                </a:tc>
                <a:tc>
                  <a:txBody>
                    <a:bodyPr/>
                    <a:lstStyle/>
                    <a:p>
                      <a:r>
                        <a:rPr lang="id-ID" dirty="0"/>
                        <a:t>C62</a:t>
                      </a:r>
                    </a:p>
                  </a:txBody>
                  <a:tcPr/>
                </a:tc>
                <a:tc>
                  <a:txBody>
                    <a:bodyPr/>
                    <a:lstStyle/>
                    <a:p>
                      <a:r>
                        <a:rPr lang="id-ID" dirty="0"/>
                        <a:t>C63</a:t>
                      </a:r>
                    </a:p>
                  </a:txBody>
                  <a:tcPr/>
                </a:tc>
                <a:extLst>
                  <a:ext uri="{0D108BD9-81ED-4DB2-BD59-A6C34878D82A}">
                    <a16:rowId xmlns:a16="http://schemas.microsoft.com/office/drawing/2014/main" val="10002"/>
                  </a:ext>
                </a:extLst>
              </a:tr>
              <a:tr h="370840">
                <a:tc>
                  <a:txBody>
                    <a:bodyPr/>
                    <a:lstStyle/>
                    <a:p>
                      <a:r>
                        <a:rPr lang="id-ID" dirty="0"/>
                        <a:t>Prapto Suharjono</a:t>
                      </a:r>
                    </a:p>
                  </a:txBody>
                  <a:tcPr/>
                </a:tc>
                <a:tc>
                  <a:txBody>
                    <a:bodyPr/>
                    <a:lstStyle/>
                    <a:p>
                      <a:r>
                        <a:rPr lang="id-ID" dirty="0"/>
                        <a:t>5</a:t>
                      </a:r>
                    </a:p>
                  </a:txBody>
                  <a:tcPr/>
                </a:tc>
                <a:tc>
                  <a:txBody>
                    <a:bodyPr/>
                    <a:lstStyle/>
                    <a:p>
                      <a:r>
                        <a:rPr lang="id-ID" dirty="0"/>
                        <a:t>4</a:t>
                      </a:r>
                    </a:p>
                  </a:txBody>
                  <a:tcPr/>
                </a:tc>
                <a:tc>
                  <a:txBody>
                    <a:bodyPr/>
                    <a:lstStyle/>
                    <a:p>
                      <a:r>
                        <a:rPr lang="id-ID" dirty="0"/>
                        <a:t>3</a:t>
                      </a:r>
                    </a:p>
                  </a:txBody>
                  <a:tcPr/>
                </a:tc>
                <a:extLst>
                  <a:ext uri="{0D108BD9-81ED-4DB2-BD59-A6C34878D82A}">
                    <a16:rowId xmlns:a16="http://schemas.microsoft.com/office/drawing/2014/main" val="10003"/>
                  </a:ext>
                </a:extLst>
              </a:tr>
              <a:tr h="370840">
                <a:tc>
                  <a:txBody>
                    <a:bodyPr/>
                    <a:lstStyle/>
                    <a:p>
                      <a:r>
                        <a:rPr lang="id-ID" dirty="0"/>
                        <a:t>Erwin Arifudin</a:t>
                      </a:r>
                    </a:p>
                  </a:txBody>
                  <a:tcPr/>
                </a:tc>
                <a:tc>
                  <a:txBody>
                    <a:bodyPr/>
                    <a:lstStyle/>
                    <a:p>
                      <a:r>
                        <a:rPr lang="id-ID" dirty="0"/>
                        <a:t>5</a:t>
                      </a:r>
                    </a:p>
                  </a:txBody>
                  <a:tcPr/>
                </a:tc>
                <a:tc>
                  <a:txBody>
                    <a:bodyPr/>
                    <a:lstStyle/>
                    <a:p>
                      <a:r>
                        <a:rPr lang="id-ID" dirty="0"/>
                        <a:t>5</a:t>
                      </a:r>
                    </a:p>
                  </a:txBody>
                  <a:tcPr/>
                </a:tc>
                <a:tc>
                  <a:txBody>
                    <a:bodyPr/>
                    <a:lstStyle/>
                    <a:p>
                      <a:r>
                        <a:rPr lang="id-ID" dirty="0"/>
                        <a:t>4</a:t>
                      </a:r>
                    </a:p>
                  </a:txBody>
                  <a:tcPr/>
                </a:tc>
                <a:extLst>
                  <a:ext uri="{0D108BD9-81ED-4DB2-BD59-A6C34878D82A}">
                    <a16:rowId xmlns:a16="http://schemas.microsoft.com/office/drawing/2014/main" val="10004"/>
                  </a:ext>
                </a:extLst>
              </a:tr>
              <a:tr h="370840">
                <a:tc>
                  <a:txBody>
                    <a:bodyPr/>
                    <a:lstStyle/>
                    <a:p>
                      <a:r>
                        <a:rPr lang="id-ID" dirty="0"/>
                        <a:t>Irfan Fauzi</a:t>
                      </a:r>
                    </a:p>
                  </a:txBody>
                  <a:tcPr/>
                </a:tc>
                <a:tc>
                  <a:txBody>
                    <a:bodyPr/>
                    <a:lstStyle/>
                    <a:p>
                      <a:r>
                        <a:rPr lang="id-ID" dirty="0"/>
                        <a:t>3</a:t>
                      </a:r>
                    </a:p>
                  </a:txBody>
                  <a:tcPr/>
                </a:tc>
                <a:tc>
                  <a:txBody>
                    <a:bodyPr/>
                    <a:lstStyle/>
                    <a:p>
                      <a:r>
                        <a:rPr lang="id-ID" dirty="0"/>
                        <a:t>3</a:t>
                      </a:r>
                    </a:p>
                  </a:txBody>
                  <a:tcPr/>
                </a:tc>
                <a:tc>
                  <a:txBody>
                    <a:bodyPr/>
                    <a:lstStyle/>
                    <a:p>
                      <a:r>
                        <a:rPr lang="id-ID" dirty="0"/>
                        <a:t>5</a:t>
                      </a:r>
                    </a:p>
                  </a:txBody>
                  <a:tcPr/>
                </a:tc>
                <a:extLst>
                  <a:ext uri="{0D108BD9-81ED-4DB2-BD59-A6C34878D82A}">
                    <a16:rowId xmlns:a16="http://schemas.microsoft.com/office/drawing/2014/main" val="10005"/>
                  </a:ext>
                </a:extLst>
              </a:tr>
              <a:tr h="370840">
                <a:tc>
                  <a:txBody>
                    <a:bodyPr/>
                    <a:lstStyle/>
                    <a:p>
                      <a:r>
                        <a:rPr lang="id-ID" dirty="0"/>
                        <a:t>Alim Adi</a:t>
                      </a:r>
                    </a:p>
                  </a:txBody>
                  <a:tcPr/>
                </a:tc>
                <a:tc>
                  <a:txBody>
                    <a:bodyPr/>
                    <a:lstStyle/>
                    <a:p>
                      <a:r>
                        <a:rPr lang="id-ID" dirty="0"/>
                        <a:t>5</a:t>
                      </a:r>
                    </a:p>
                  </a:txBody>
                  <a:tcPr/>
                </a:tc>
                <a:tc>
                  <a:txBody>
                    <a:bodyPr/>
                    <a:lstStyle/>
                    <a:p>
                      <a:r>
                        <a:rPr lang="id-ID" dirty="0"/>
                        <a:t>5</a:t>
                      </a:r>
                    </a:p>
                  </a:txBody>
                  <a:tcPr/>
                </a:tc>
                <a:tc>
                  <a:txBody>
                    <a:bodyPr/>
                    <a:lstStyle/>
                    <a:p>
                      <a:r>
                        <a:rPr lang="id-ID" dirty="0"/>
                        <a:t>4</a:t>
                      </a:r>
                    </a:p>
                  </a:txBody>
                  <a:tcPr/>
                </a:tc>
                <a:extLst>
                  <a:ext uri="{0D108BD9-81ED-4DB2-BD59-A6C34878D82A}">
                    <a16:rowId xmlns:a16="http://schemas.microsoft.com/office/drawing/2014/main" val="10006"/>
                  </a:ext>
                </a:extLst>
              </a:tr>
              <a:tr h="370840">
                <a:tc>
                  <a:txBody>
                    <a:bodyPr/>
                    <a:lstStyle/>
                    <a:p>
                      <a:r>
                        <a:rPr lang="id-ID" dirty="0"/>
                        <a:t>Rataan</a:t>
                      </a:r>
                    </a:p>
                  </a:txBody>
                  <a:tcPr/>
                </a:tc>
                <a:tc>
                  <a:txBody>
                    <a:bodyPr/>
                    <a:lstStyle/>
                    <a:p>
                      <a:r>
                        <a:rPr lang="id-ID" dirty="0"/>
                        <a:t>4.7</a:t>
                      </a:r>
                    </a:p>
                  </a:txBody>
                  <a:tcPr/>
                </a:tc>
                <a:tc>
                  <a:txBody>
                    <a:bodyPr/>
                    <a:lstStyle/>
                    <a:p>
                      <a:r>
                        <a:rPr lang="id-ID" dirty="0"/>
                        <a:t>4.5</a:t>
                      </a:r>
                    </a:p>
                  </a:txBody>
                  <a:tcPr/>
                </a:tc>
                <a:tc>
                  <a:txBody>
                    <a:bodyPr/>
                    <a:lstStyle/>
                    <a:p>
                      <a:r>
                        <a:rPr lang="id-ID" dirty="0"/>
                        <a:t>4.2</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23043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Tingkat Kepentingan Kriteria dan Subkriteria pemilihan Pemasok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1538077"/>
              </p:ext>
            </p:extLst>
          </p:nvPr>
        </p:nvGraphicFramePr>
        <p:xfrm>
          <a:off x="677863" y="2160588"/>
          <a:ext cx="7677861" cy="2966720"/>
        </p:xfrm>
        <a:graphic>
          <a:graphicData uri="http://schemas.openxmlformats.org/drawingml/2006/table">
            <a:tbl>
              <a:tblPr firstRow="1" bandRow="1">
                <a:tableStyleId>{5C22544A-7EE6-4342-B048-85BDC9FD1C3A}</a:tableStyleId>
              </a:tblPr>
              <a:tblGrid>
                <a:gridCol w="2601365">
                  <a:extLst>
                    <a:ext uri="{9D8B030D-6E8A-4147-A177-3AD203B41FA5}">
                      <a16:colId xmlns:a16="http://schemas.microsoft.com/office/drawing/2014/main" val="20000"/>
                    </a:ext>
                  </a:extLst>
                </a:gridCol>
                <a:gridCol w="1292772">
                  <a:extLst>
                    <a:ext uri="{9D8B030D-6E8A-4147-A177-3AD203B41FA5}">
                      <a16:colId xmlns:a16="http://schemas.microsoft.com/office/drawing/2014/main" val="20001"/>
                    </a:ext>
                  </a:extLst>
                </a:gridCol>
                <a:gridCol w="1324303">
                  <a:extLst>
                    <a:ext uri="{9D8B030D-6E8A-4147-A177-3AD203B41FA5}">
                      <a16:colId xmlns:a16="http://schemas.microsoft.com/office/drawing/2014/main" val="20002"/>
                    </a:ext>
                  </a:extLst>
                </a:gridCol>
                <a:gridCol w="1166649">
                  <a:extLst>
                    <a:ext uri="{9D8B030D-6E8A-4147-A177-3AD203B41FA5}">
                      <a16:colId xmlns:a16="http://schemas.microsoft.com/office/drawing/2014/main" val="20003"/>
                    </a:ext>
                  </a:extLst>
                </a:gridCol>
                <a:gridCol w="1292772">
                  <a:extLst>
                    <a:ext uri="{9D8B030D-6E8A-4147-A177-3AD203B41FA5}">
                      <a16:colId xmlns:a16="http://schemas.microsoft.com/office/drawing/2014/main" val="20004"/>
                    </a:ext>
                  </a:extLst>
                </a:gridCol>
              </a:tblGrid>
              <a:tr h="370840">
                <a:tc gridSpan="5">
                  <a:txBody>
                    <a:bodyPr/>
                    <a:lstStyle/>
                    <a:p>
                      <a:r>
                        <a:rPr lang="id-ID" dirty="0"/>
                        <a:t>Tingkat Kepentingan</a:t>
                      </a:r>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10000"/>
                  </a:ext>
                </a:extLst>
              </a:tr>
              <a:tr h="370840">
                <a:tc rowSpan="2">
                  <a:txBody>
                    <a:bodyPr/>
                    <a:lstStyle/>
                    <a:p>
                      <a:r>
                        <a:rPr lang="id-ID" dirty="0"/>
                        <a:t>Responden</a:t>
                      </a:r>
                    </a:p>
                  </a:txBody>
                  <a:tcPr/>
                </a:tc>
                <a:tc gridSpan="4">
                  <a:txBody>
                    <a:bodyPr/>
                    <a:lstStyle/>
                    <a:p>
                      <a:r>
                        <a:rPr lang="id-ID" dirty="0"/>
                        <a:t>Kriteria fleksibilitas</a:t>
                      </a:r>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10001"/>
                  </a:ext>
                </a:extLst>
              </a:tr>
              <a:tr h="370840">
                <a:tc vMerge="1">
                  <a:txBody>
                    <a:bodyPr/>
                    <a:lstStyle/>
                    <a:p>
                      <a:endParaRPr lang="id-ID" dirty="0"/>
                    </a:p>
                  </a:txBody>
                  <a:tcPr/>
                </a:tc>
                <a:tc>
                  <a:txBody>
                    <a:bodyPr/>
                    <a:lstStyle/>
                    <a:p>
                      <a:r>
                        <a:rPr lang="id-ID" dirty="0"/>
                        <a:t>C71</a:t>
                      </a:r>
                    </a:p>
                  </a:txBody>
                  <a:tcPr/>
                </a:tc>
                <a:tc>
                  <a:txBody>
                    <a:bodyPr/>
                    <a:lstStyle/>
                    <a:p>
                      <a:r>
                        <a:rPr lang="id-ID" dirty="0"/>
                        <a:t>C72</a:t>
                      </a:r>
                    </a:p>
                  </a:txBody>
                  <a:tcPr/>
                </a:tc>
                <a:tc>
                  <a:txBody>
                    <a:bodyPr/>
                    <a:lstStyle/>
                    <a:p>
                      <a:r>
                        <a:rPr lang="id-ID" dirty="0"/>
                        <a:t>C73</a:t>
                      </a:r>
                    </a:p>
                  </a:txBody>
                  <a:tcPr/>
                </a:tc>
                <a:tc>
                  <a:txBody>
                    <a:bodyPr/>
                    <a:lstStyle/>
                    <a:p>
                      <a:r>
                        <a:rPr lang="id-ID" dirty="0"/>
                        <a:t>C74</a:t>
                      </a:r>
                    </a:p>
                  </a:txBody>
                  <a:tcPr/>
                </a:tc>
                <a:extLst>
                  <a:ext uri="{0D108BD9-81ED-4DB2-BD59-A6C34878D82A}">
                    <a16:rowId xmlns:a16="http://schemas.microsoft.com/office/drawing/2014/main" val="10002"/>
                  </a:ext>
                </a:extLst>
              </a:tr>
              <a:tr h="370840">
                <a:tc>
                  <a:txBody>
                    <a:bodyPr/>
                    <a:lstStyle/>
                    <a:p>
                      <a:r>
                        <a:rPr lang="id-ID" dirty="0"/>
                        <a:t>Prapto Suharjono</a:t>
                      </a:r>
                    </a:p>
                  </a:txBody>
                  <a:tcPr/>
                </a:tc>
                <a:tc>
                  <a:txBody>
                    <a:bodyPr/>
                    <a:lstStyle/>
                    <a:p>
                      <a:r>
                        <a:rPr lang="id-ID" dirty="0"/>
                        <a:t>5</a:t>
                      </a:r>
                    </a:p>
                  </a:txBody>
                  <a:tcPr/>
                </a:tc>
                <a:tc>
                  <a:txBody>
                    <a:bodyPr/>
                    <a:lstStyle/>
                    <a:p>
                      <a:r>
                        <a:rPr lang="id-ID" dirty="0"/>
                        <a:t>4</a:t>
                      </a:r>
                    </a:p>
                  </a:txBody>
                  <a:tcPr/>
                </a:tc>
                <a:tc>
                  <a:txBody>
                    <a:bodyPr/>
                    <a:lstStyle/>
                    <a:p>
                      <a:r>
                        <a:rPr lang="id-ID" dirty="0"/>
                        <a:t>5</a:t>
                      </a:r>
                    </a:p>
                  </a:txBody>
                  <a:tcPr/>
                </a:tc>
                <a:tc>
                  <a:txBody>
                    <a:bodyPr/>
                    <a:lstStyle/>
                    <a:p>
                      <a:r>
                        <a:rPr lang="id-ID" dirty="0"/>
                        <a:t>4</a:t>
                      </a:r>
                    </a:p>
                  </a:txBody>
                  <a:tcPr/>
                </a:tc>
                <a:extLst>
                  <a:ext uri="{0D108BD9-81ED-4DB2-BD59-A6C34878D82A}">
                    <a16:rowId xmlns:a16="http://schemas.microsoft.com/office/drawing/2014/main" val="10003"/>
                  </a:ext>
                </a:extLst>
              </a:tr>
              <a:tr h="370840">
                <a:tc>
                  <a:txBody>
                    <a:bodyPr/>
                    <a:lstStyle/>
                    <a:p>
                      <a:r>
                        <a:rPr lang="id-ID" dirty="0"/>
                        <a:t>Erwin Arifudin</a:t>
                      </a:r>
                    </a:p>
                  </a:txBody>
                  <a:tcPr/>
                </a:tc>
                <a:tc>
                  <a:txBody>
                    <a:bodyPr/>
                    <a:lstStyle/>
                    <a:p>
                      <a:r>
                        <a:rPr lang="id-ID" dirty="0"/>
                        <a:t>4</a:t>
                      </a:r>
                    </a:p>
                  </a:txBody>
                  <a:tcPr/>
                </a:tc>
                <a:tc>
                  <a:txBody>
                    <a:bodyPr/>
                    <a:lstStyle/>
                    <a:p>
                      <a:r>
                        <a:rPr lang="id-ID" dirty="0"/>
                        <a:t>4</a:t>
                      </a:r>
                    </a:p>
                  </a:txBody>
                  <a:tcPr/>
                </a:tc>
                <a:tc>
                  <a:txBody>
                    <a:bodyPr/>
                    <a:lstStyle/>
                    <a:p>
                      <a:r>
                        <a:rPr lang="id-ID" dirty="0"/>
                        <a:t>4</a:t>
                      </a:r>
                    </a:p>
                  </a:txBody>
                  <a:tcPr/>
                </a:tc>
                <a:tc>
                  <a:txBody>
                    <a:bodyPr/>
                    <a:lstStyle/>
                    <a:p>
                      <a:r>
                        <a:rPr lang="id-ID" dirty="0"/>
                        <a:t>4</a:t>
                      </a:r>
                    </a:p>
                  </a:txBody>
                  <a:tcPr/>
                </a:tc>
                <a:extLst>
                  <a:ext uri="{0D108BD9-81ED-4DB2-BD59-A6C34878D82A}">
                    <a16:rowId xmlns:a16="http://schemas.microsoft.com/office/drawing/2014/main" val="10004"/>
                  </a:ext>
                </a:extLst>
              </a:tr>
              <a:tr h="370840">
                <a:tc>
                  <a:txBody>
                    <a:bodyPr/>
                    <a:lstStyle/>
                    <a:p>
                      <a:r>
                        <a:rPr lang="id-ID" dirty="0"/>
                        <a:t>Irfan Fauzi</a:t>
                      </a:r>
                    </a:p>
                  </a:txBody>
                  <a:tcPr/>
                </a:tc>
                <a:tc>
                  <a:txBody>
                    <a:bodyPr/>
                    <a:lstStyle/>
                    <a:p>
                      <a:r>
                        <a:rPr lang="id-ID" dirty="0"/>
                        <a:t>3</a:t>
                      </a:r>
                    </a:p>
                  </a:txBody>
                  <a:tcPr/>
                </a:tc>
                <a:tc>
                  <a:txBody>
                    <a:bodyPr/>
                    <a:lstStyle/>
                    <a:p>
                      <a:r>
                        <a:rPr lang="id-ID" dirty="0"/>
                        <a:t>3</a:t>
                      </a:r>
                    </a:p>
                  </a:txBody>
                  <a:tcPr/>
                </a:tc>
                <a:tc>
                  <a:txBody>
                    <a:bodyPr/>
                    <a:lstStyle/>
                    <a:p>
                      <a:r>
                        <a:rPr lang="id-ID" dirty="0"/>
                        <a:t>3</a:t>
                      </a:r>
                    </a:p>
                  </a:txBody>
                  <a:tcPr/>
                </a:tc>
                <a:tc>
                  <a:txBody>
                    <a:bodyPr/>
                    <a:lstStyle/>
                    <a:p>
                      <a:r>
                        <a:rPr lang="id-ID" dirty="0"/>
                        <a:t>3</a:t>
                      </a:r>
                    </a:p>
                  </a:txBody>
                  <a:tcPr/>
                </a:tc>
                <a:extLst>
                  <a:ext uri="{0D108BD9-81ED-4DB2-BD59-A6C34878D82A}">
                    <a16:rowId xmlns:a16="http://schemas.microsoft.com/office/drawing/2014/main" val="10005"/>
                  </a:ext>
                </a:extLst>
              </a:tr>
              <a:tr h="370840">
                <a:tc>
                  <a:txBody>
                    <a:bodyPr/>
                    <a:lstStyle/>
                    <a:p>
                      <a:r>
                        <a:rPr lang="id-ID" dirty="0"/>
                        <a:t>Alim Adi</a:t>
                      </a:r>
                    </a:p>
                  </a:txBody>
                  <a:tcPr/>
                </a:tc>
                <a:tc>
                  <a:txBody>
                    <a:bodyPr/>
                    <a:lstStyle/>
                    <a:p>
                      <a:r>
                        <a:rPr lang="id-ID" dirty="0"/>
                        <a:t>4</a:t>
                      </a:r>
                    </a:p>
                  </a:txBody>
                  <a:tcPr/>
                </a:tc>
                <a:tc>
                  <a:txBody>
                    <a:bodyPr/>
                    <a:lstStyle/>
                    <a:p>
                      <a:r>
                        <a:rPr lang="id-ID" dirty="0"/>
                        <a:t>4</a:t>
                      </a:r>
                    </a:p>
                  </a:txBody>
                  <a:tcPr/>
                </a:tc>
                <a:tc>
                  <a:txBody>
                    <a:bodyPr/>
                    <a:lstStyle/>
                    <a:p>
                      <a:r>
                        <a:rPr lang="id-ID" dirty="0"/>
                        <a:t>4</a:t>
                      </a:r>
                    </a:p>
                  </a:txBody>
                  <a:tcPr/>
                </a:tc>
                <a:tc>
                  <a:txBody>
                    <a:bodyPr/>
                    <a:lstStyle/>
                    <a:p>
                      <a:r>
                        <a:rPr lang="id-ID" dirty="0"/>
                        <a:t>4</a:t>
                      </a:r>
                    </a:p>
                  </a:txBody>
                  <a:tcPr/>
                </a:tc>
                <a:extLst>
                  <a:ext uri="{0D108BD9-81ED-4DB2-BD59-A6C34878D82A}">
                    <a16:rowId xmlns:a16="http://schemas.microsoft.com/office/drawing/2014/main" val="10006"/>
                  </a:ext>
                </a:extLst>
              </a:tr>
              <a:tr h="370840">
                <a:tc>
                  <a:txBody>
                    <a:bodyPr/>
                    <a:lstStyle/>
                    <a:p>
                      <a:r>
                        <a:rPr lang="id-ID" dirty="0"/>
                        <a:t>Rataan</a:t>
                      </a:r>
                    </a:p>
                  </a:txBody>
                  <a:tcPr/>
                </a:tc>
                <a:tc>
                  <a:txBody>
                    <a:bodyPr/>
                    <a:lstStyle/>
                    <a:p>
                      <a:r>
                        <a:rPr lang="id-ID" dirty="0"/>
                        <a:t>4.0</a:t>
                      </a:r>
                    </a:p>
                  </a:txBody>
                  <a:tcPr/>
                </a:tc>
                <a:tc>
                  <a:txBody>
                    <a:bodyPr/>
                    <a:lstStyle/>
                    <a:p>
                      <a:r>
                        <a:rPr lang="id-ID" dirty="0"/>
                        <a:t>3.5</a:t>
                      </a:r>
                    </a:p>
                  </a:txBody>
                  <a:tcPr/>
                </a:tc>
                <a:tc>
                  <a:txBody>
                    <a:bodyPr/>
                    <a:lstStyle/>
                    <a:p>
                      <a:r>
                        <a:rPr lang="id-ID" dirty="0"/>
                        <a:t>4.2</a:t>
                      </a:r>
                    </a:p>
                  </a:txBody>
                  <a:tcPr/>
                </a:tc>
                <a:tc>
                  <a:txBody>
                    <a:bodyPr/>
                    <a:lstStyle/>
                    <a:p>
                      <a:r>
                        <a:rPr lang="id-ID" dirty="0"/>
                        <a:t>3.8</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23043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Tingkat Kepentingan Kriteria dan Subkriteria pemilihan Pemasok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8862660"/>
              </p:ext>
            </p:extLst>
          </p:nvPr>
        </p:nvGraphicFramePr>
        <p:xfrm>
          <a:off x="677863" y="2160588"/>
          <a:ext cx="7677861" cy="2966720"/>
        </p:xfrm>
        <a:graphic>
          <a:graphicData uri="http://schemas.openxmlformats.org/drawingml/2006/table">
            <a:tbl>
              <a:tblPr firstRow="1" bandRow="1">
                <a:tableStyleId>{5C22544A-7EE6-4342-B048-85BDC9FD1C3A}</a:tableStyleId>
              </a:tblPr>
              <a:tblGrid>
                <a:gridCol w="2601365">
                  <a:extLst>
                    <a:ext uri="{9D8B030D-6E8A-4147-A177-3AD203B41FA5}">
                      <a16:colId xmlns:a16="http://schemas.microsoft.com/office/drawing/2014/main" val="20000"/>
                    </a:ext>
                  </a:extLst>
                </a:gridCol>
                <a:gridCol w="1292772">
                  <a:extLst>
                    <a:ext uri="{9D8B030D-6E8A-4147-A177-3AD203B41FA5}">
                      <a16:colId xmlns:a16="http://schemas.microsoft.com/office/drawing/2014/main" val="20001"/>
                    </a:ext>
                  </a:extLst>
                </a:gridCol>
                <a:gridCol w="1324303">
                  <a:extLst>
                    <a:ext uri="{9D8B030D-6E8A-4147-A177-3AD203B41FA5}">
                      <a16:colId xmlns:a16="http://schemas.microsoft.com/office/drawing/2014/main" val="20002"/>
                    </a:ext>
                  </a:extLst>
                </a:gridCol>
                <a:gridCol w="1166649">
                  <a:extLst>
                    <a:ext uri="{9D8B030D-6E8A-4147-A177-3AD203B41FA5}">
                      <a16:colId xmlns:a16="http://schemas.microsoft.com/office/drawing/2014/main" val="20003"/>
                    </a:ext>
                  </a:extLst>
                </a:gridCol>
                <a:gridCol w="1292772">
                  <a:extLst>
                    <a:ext uri="{9D8B030D-6E8A-4147-A177-3AD203B41FA5}">
                      <a16:colId xmlns:a16="http://schemas.microsoft.com/office/drawing/2014/main" val="20004"/>
                    </a:ext>
                  </a:extLst>
                </a:gridCol>
              </a:tblGrid>
              <a:tr h="370840">
                <a:tc gridSpan="5">
                  <a:txBody>
                    <a:bodyPr/>
                    <a:lstStyle/>
                    <a:p>
                      <a:r>
                        <a:rPr lang="id-ID" dirty="0"/>
                        <a:t>Tingkat Kepentingan</a:t>
                      </a:r>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10000"/>
                  </a:ext>
                </a:extLst>
              </a:tr>
              <a:tr h="370840">
                <a:tc rowSpan="2">
                  <a:txBody>
                    <a:bodyPr/>
                    <a:lstStyle/>
                    <a:p>
                      <a:r>
                        <a:rPr lang="id-ID" dirty="0"/>
                        <a:t>Responden</a:t>
                      </a:r>
                    </a:p>
                  </a:txBody>
                  <a:tcPr/>
                </a:tc>
                <a:tc gridSpan="4">
                  <a:txBody>
                    <a:bodyPr/>
                    <a:lstStyle/>
                    <a:p>
                      <a:r>
                        <a:rPr lang="id-ID" dirty="0"/>
                        <a:t>Kriteria Organisasi</a:t>
                      </a:r>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10001"/>
                  </a:ext>
                </a:extLst>
              </a:tr>
              <a:tr h="370840">
                <a:tc vMerge="1">
                  <a:txBody>
                    <a:bodyPr/>
                    <a:lstStyle/>
                    <a:p>
                      <a:endParaRPr lang="id-ID" dirty="0"/>
                    </a:p>
                  </a:txBody>
                  <a:tcPr/>
                </a:tc>
                <a:tc>
                  <a:txBody>
                    <a:bodyPr/>
                    <a:lstStyle/>
                    <a:p>
                      <a:r>
                        <a:rPr lang="id-ID" dirty="0"/>
                        <a:t>C81</a:t>
                      </a:r>
                    </a:p>
                  </a:txBody>
                  <a:tcPr/>
                </a:tc>
                <a:tc>
                  <a:txBody>
                    <a:bodyPr/>
                    <a:lstStyle/>
                    <a:p>
                      <a:r>
                        <a:rPr lang="id-ID" dirty="0"/>
                        <a:t>C82</a:t>
                      </a:r>
                    </a:p>
                  </a:txBody>
                  <a:tcPr/>
                </a:tc>
                <a:tc>
                  <a:txBody>
                    <a:bodyPr/>
                    <a:lstStyle/>
                    <a:p>
                      <a:r>
                        <a:rPr lang="id-ID" dirty="0"/>
                        <a:t>C83</a:t>
                      </a:r>
                    </a:p>
                  </a:txBody>
                  <a:tcPr/>
                </a:tc>
                <a:tc>
                  <a:txBody>
                    <a:bodyPr/>
                    <a:lstStyle/>
                    <a:p>
                      <a:r>
                        <a:rPr lang="id-ID" dirty="0"/>
                        <a:t>C84</a:t>
                      </a:r>
                    </a:p>
                  </a:txBody>
                  <a:tcPr/>
                </a:tc>
                <a:extLst>
                  <a:ext uri="{0D108BD9-81ED-4DB2-BD59-A6C34878D82A}">
                    <a16:rowId xmlns:a16="http://schemas.microsoft.com/office/drawing/2014/main" val="10002"/>
                  </a:ext>
                </a:extLst>
              </a:tr>
              <a:tr h="370840">
                <a:tc>
                  <a:txBody>
                    <a:bodyPr/>
                    <a:lstStyle/>
                    <a:p>
                      <a:r>
                        <a:rPr lang="id-ID" dirty="0"/>
                        <a:t>Prapto Suharjono</a:t>
                      </a:r>
                    </a:p>
                  </a:txBody>
                  <a:tcPr/>
                </a:tc>
                <a:tc>
                  <a:txBody>
                    <a:bodyPr/>
                    <a:lstStyle/>
                    <a:p>
                      <a:r>
                        <a:rPr lang="id-ID" dirty="0"/>
                        <a:t>5</a:t>
                      </a:r>
                    </a:p>
                  </a:txBody>
                  <a:tcPr/>
                </a:tc>
                <a:tc>
                  <a:txBody>
                    <a:bodyPr/>
                    <a:lstStyle/>
                    <a:p>
                      <a:r>
                        <a:rPr lang="id-ID" dirty="0"/>
                        <a:t>4</a:t>
                      </a:r>
                    </a:p>
                  </a:txBody>
                  <a:tcPr/>
                </a:tc>
                <a:tc>
                  <a:txBody>
                    <a:bodyPr/>
                    <a:lstStyle/>
                    <a:p>
                      <a:r>
                        <a:rPr lang="id-ID" dirty="0"/>
                        <a:t>4</a:t>
                      </a:r>
                    </a:p>
                  </a:txBody>
                  <a:tcPr/>
                </a:tc>
                <a:tc>
                  <a:txBody>
                    <a:bodyPr/>
                    <a:lstStyle/>
                    <a:p>
                      <a:r>
                        <a:rPr lang="id-ID" dirty="0"/>
                        <a:t>5</a:t>
                      </a:r>
                    </a:p>
                  </a:txBody>
                  <a:tcPr/>
                </a:tc>
                <a:extLst>
                  <a:ext uri="{0D108BD9-81ED-4DB2-BD59-A6C34878D82A}">
                    <a16:rowId xmlns:a16="http://schemas.microsoft.com/office/drawing/2014/main" val="10003"/>
                  </a:ext>
                </a:extLst>
              </a:tr>
              <a:tr h="370840">
                <a:tc>
                  <a:txBody>
                    <a:bodyPr/>
                    <a:lstStyle/>
                    <a:p>
                      <a:r>
                        <a:rPr lang="id-ID" dirty="0"/>
                        <a:t>Erwin Arifudin</a:t>
                      </a:r>
                    </a:p>
                  </a:txBody>
                  <a:tcPr/>
                </a:tc>
                <a:tc>
                  <a:txBody>
                    <a:bodyPr/>
                    <a:lstStyle/>
                    <a:p>
                      <a:r>
                        <a:rPr lang="id-ID" dirty="0"/>
                        <a:t>3</a:t>
                      </a:r>
                    </a:p>
                  </a:txBody>
                  <a:tcPr/>
                </a:tc>
                <a:tc>
                  <a:txBody>
                    <a:bodyPr/>
                    <a:lstStyle/>
                    <a:p>
                      <a:r>
                        <a:rPr lang="id-ID" dirty="0"/>
                        <a:t>3</a:t>
                      </a:r>
                    </a:p>
                  </a:txBody>
                  <a:tcPr/>
                </a:tc>
                <a:tc>
                  <a:txBody>
                    <a:bodyPr/>
                    <a:lstStyle/>
                    <a:p>
                      <a:r>
                        <a:rPr lang="id-ID" dirty="0"/>
                        <a:t>3</a:t>
                      </a:r>
                    </a:p>
                  </a:txBody>
                  <a:tcPr/>
                </a:tc>
                <a:tc>
                  <a:txBody>
                    <a:bodyPr/>
                    <a:lstStyle/>
                    <a:p>
                      <a:r>
                        <a:rPr lang="id-ID" dirty="0"/>
                        <a:t>3</a:t>
                      </a:r>
                    </a:p>
                  </a:txBody>
                  <a:tcPr/>
                </a:tc>
                <a:extLst>
                  <a:ext uri="{0D108BD9-81ED-4DB2-BD59-A6C34878D82A}">
                    <a16:rowId xmlns:a16="http://schemas.microsoft.com/office/drawing/2014/main" val="10004"/>
                  </a:ext>
                </a:extLst>
              </a:tr>
              <a:tr h="370840">
                <a:tc>
                  <a:txBody>
                    <a:bodyPr/>
                    <a:lstStyle/>
                    <a:p>
                      <a:r>
                        <a:rPr lang="id-ID" dirty="0"/>
                        <a:t>Irfan Fauzi</a:t>
                      </a:r>
                    </a:p>
                  </a:txBody>
                  <a:tcPr/>
                </a:tc>
                <a:tc>
                  <a:txBody>
                    <a:bodyPr/>
                    <a:lstStyle/>
                    <a:p>
                      <a:r>
                        <a:rPr lang="id-ID" dirty="0"/>
                        <a:t>4</a:t>
                      </a:r>
                    </a:p>
                  </a:txBody>
                  <a:tcPr/>
                </a:tc>
                <a:tc>
                  <a:txBody>
                    <a:bodyPr/>
                    <a:lstStyle/>
                    <a:p>
                      <a:r>
                        <a:rPr lang="id-ID" dirty="0"/>
                        <a:t>4</a:t>
                      </a:r>
                    </a:p>
                  </a:txBody>
                  <a:tcPr/>
                </a:tc>
                <a:tc>
                  <a:txBody>
                    <a:bodyPr/>
                    <a:lstStyle/>
                    <a:p>
                      <a:r>
                        <a:rPr lang="id-ID" dirty="0"/>
                        <a:t>4</a:t>
                      </a:r>
                    </a:p>
                  </a:txBody>
                  <a:tcPr/>
                </a:tc>
                <a:tc>
                  <a:txBody>
                    <a:bodyPr/>
                    <a:lstStyle/>
                    <a:p>
                      <a:r>
                        <a:rPr lang="id-ID" dirty="0"/>
                        <a:t>4</a:t>
                      </a:r>
                    </a:p>
                  </a:txBody>
                  <a:tcPr/>
                </a:tc>
                <a:extLst>
                  <a:ext uri="{0D108BD9-81ED-4DB2-BD59-A6C34878D82A}">
                    <a16:rowId xmlns:a16="http://schemas.microsoft.com/office/drawing/2014/main" val="10005"/>
                  </a:ext>
                </a:extLst>
              </a:tr>
              <a:tr h="370840">
                <a:tc>
                  <a:txBody>
                    <a:bodyPr/>
                    <a:lstStyle/>
                    <a:p>
                      <a:r>
                        <a:rPr lang="id-ID" dirty="0"/>
                        <a:t>Alim Adi</a:t>
                      </a:r>
                    </a:p>
                  </a:txBody>
                  <a:tcPr/>
                </a:tc>
                <a:tc>
                  <a:txBody>
                    <a:bodyPr/>
                    <a:lstStyle/>
                    <a:p>
                      <a:r>
                        <a:rPr lang="id-ID" dirty="0"/>
                        <a:t>3</a:t>
                      </a:r>
                    </a:p>
                  </a:txBody>
                  <a:tcPr/>
                </a:tc>
                <a:tc>
                  <a:txBody>
                    <a:bodyPr/>
                    <a:lstStyle/>
                    <a:p>
                      <a:r>
                        <a:rPr lang="id-ID" dirty="0"/>
                        <a:t>3</a:t>
                      </a:r>
                    </a:p>
                  </a:txBody>
                  <a:tcPr/>
                </a:tc>
                <a:tc>
                  <a:txBody>
                    <a:bodyPr/>
                    <a:lstStyle/>
                    <a:p>
                      <a:r>
                        <a:rPr lang="id-ID" dirty="0"/>
                        <a:t>3</a:t>
                      </a:r>
                    </a:p>
                  </a:txBody>
                  <a:tcPr/>
                </a:tc>
                <a:tc>
                  <a:txBody>
                    <a:bodyPr/>
                    <a:lstStyle/>
                    <a:p>
                      <a:r>
                        <a:rPr lang="id-ID" dirty="0"/>
                        <a:t>3</a:t>
                      </a:r>
                    </a:p>
                  </a:txBody>
                  <a:tcPr/>
                </a:tc>
                <a:extLst>
                  <a:ext uri="{0D108BD9-81ED-4DB2-BD59-A6C34878D82A}">
                    <a16:rowId xmlns:a16="http://schemas.microsoft.com/office/drawing/2014/main" val="10006"/>
                  </a:ext>
                </a:extLst>
              </a:tr>
              <a:tr h="370840">
                <a:tc>
                  <a:txBody>
                    <a:bodyPr/>
                    <a:lstStyle/>
                    <a:p>
                      <a:r>
                        <a:rPr lang="id-ID" dirty="0"/>
                        <a:t>Rataan</a:t>
                      </a:r>
                    </a:p>
                  </a:txBody>
                  <a:tcPr/>
                </a:tc>
                <a:tc>
                  <a:txBody>
                    <a:bodyPr/>
                    <a:lstStyle/>
                    <a:p>
                      <a:r>
                        <a:rPr lang="id-ID" dirty="0"/>
                        <a:t>3.75</a:t>
                      </a:r>
                    </a:p>
                  </a:txBody>
                  <a:tcPr/>
                </a:tc>
                <a:tc>
                  <a:txBody>
                    <a:bodyPr/>
                    <a:lstStyle/>
                    <a:p>
                      <a:r>
                        <a:rPr lang="id-ID" dirty="0"/>
                        <a:t>3.5</a:t>
                      </a:r>
                    </a:p>
                  </a:txBody>
                  <a:tcPr/>
                </a:tc>
                <a:tc>
                  <a:txBody>
                    <a:bodyPr/>
                    <a:lstStyle/>
                    <a:p>
                      <a:r>
                        <a:rPr lang="id-ID" dirty="0"/>
                        <a:t>3.7</a:t>
                      </a:r>
                    </a:p>
                  </a:txBody>
                  <a:tcPr/>
                </a:tc>
                <a:tc>
                  <a:txBody>
                    <a:bodyPr/>
                    <a:lstStyle/>
                    <a:p>
                      <a:r>
                        <a:rPr lang="id-ID" dirty="0"/>
                        <a:t>3.75</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23043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86" y="0"/>
            <a:ext cx="8596668" cy="894522"/>
          </a:xfrm>
        </p:spPr>
        <p:txBody>
          <a:bodyPr/>
          <a:lstStyle/>
          <a:p>
            <a:r>
              <a:rPr lang="id-ID" dirty="0"/>
              <a:t>Definisi skala linguistik kuesioner II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5639920"/>
              </p:ext>
            </p:extLst>
          </p:nvPr>
        </p:nvGraphicFramePr>
        <p:xfrm>
          <a:off x="1" y="640080"/>
          <a:ext cx="12192000" cy="6178164"/>
        </p:xfrm>
        <a:graphic>
          <a:graphicData uri="http://schemas.openxmlformats.org/drawingml/2006/table">
            <a:tbl>
              <a:tblPr firstRow="1" bandRow="1">
                <a:tableStyleId>{5C22544A-7EE6-4342-B048-85BDC9FD1C3A}</a:tableStyleId>
              </a:tblPr>
              <a:tblGrid>
                <a:gridCol w="2978030">
                  <a:extLst>
                    <a:ext uri="{9D8B030D-6E8A-4147-A177-3AD203B41FA5}">
                      <a16:colId xmlns:a16="http://schemas.microsoft.com/office/drawing/2014/main" val="20000"/>
                    </a:ext>
                  </a:extLst>
                </a:gridCol>
                <a:gridCol w="5149970">
                  <a:extLst>
                    <a:ext uri="{9D8B030D-6E8A-4147-A177-3AD203B41FA5}">
                      <a16:colId xmlns:a16="http://schemas.microsoft.com/office/drawing/2014/main" val="20001"/>
                    </a:ext>
                  </a:extLst>
                </a:gridCol>
                <a:gridCol w="4064000">
                  <a:extLst>
                    <a:ext uri="{9D8B030D-6E8A-4147-A177-3AD203B41FA5}">
                      <a16:colId xmlns:a16="http://schemas.microsoft.com/office/drawing/2014/main" val="20002"/>
                    </a:ext>
                  </a:extLst>
                </a:gridCol>
              </a:tblGrid>
              <a:tr h="623710">
                <a:tc>
                  <a:txBody>
                    <a:bodyPr/>
                    <a:lstStyle/>
                    <a:p>
                      <a:r>
                        <a:rPr lang="id-ID" dirty="0"/>
                        <a:t>Skala tingkat kepentingan</a:t>
                      </a:r>
                    </a:p>
                  </a:txBody>
                  <a:tcPr/>
                </a:tc>
                <a:tc>
                  <a:txBody>
                    <a:bodyPr/>
                    <a:lstStyle/>
                    <a:p>
                      <a:r>
                        <a:rPr lang="id-ID" dirty="0"/>
                        <a:t>Definisi</a:t>
                      </a:r>
                    </a:p>
                  </a:txBody>
                  <a:tcPr/>
                </a:tc>
                <a:tc>
                  <a:txBody>
                    <a:bodyPr/>
                    <a:lstStyle/>
                    <a:p>
                      <a:r>
                        <a:rPr lang="id-ID" dirty="0"/>
                        <a:t>Keterangan </a:t>
                      </a:r>
                    </a:p>
                  </a:txBody>
                  <a:tcPr/>
                </a:tc>
                <a:extLst>
                  <a:ext uri="{0D108BD9-81ED-4DB2-BD59-A6C34878D82A}">
                    <a16:rowId xmlns:a16="http://schemas.microsoft.com/office/drawing/2014/main" val="10000"/>
                  </a:ext>
                </a:extLst>
              </a:tr>
              <a:tr h="623710">
                <a:tc>
                  <a:txBody>
                    <a:bodyPr/>
                    <a:lstStyle/>
                    <a:p>
                      <a:r>
                        <a:rPr lang="id-ID" dirty="0"/>
                        <a:t>1</a:t>
                      </a:r>
                    </a:p>
                  </a:txBody>
                  <a:tcPr/>
                </a:tc>
                <a:tc>
                  <a:txBody>
                    <a:bodyPr/>
                    <a:lstStyle/>
                    <a:p>
                      <a:r>
                        <a:rPr lang="id-ID" dirty="0"/>
                        <a:t>Kedua elemen sama pentingnya</a:t>
                      </a:r>
                    </a:p>
                  </a:txBody>
                  <a:tcPr/>
                </a:tc>
                <a:tc>
                  <a:txBody>
                    <a:bodyPr/>
                    <a:lstStyle/>
                    <a:p>
                      <a:r>
                        <a:rPr lang="id-ID" dirty="0"/>
                        <a:t>Kedua elemen mempunyai</a:t>
                      </a:r>
                      <a:r>
                        <a:rPr lang="id-ID" baseline="0" dirty="0"/>
                        <a:t> kontribusi sama terhadap pilihan</a:t>
                      </a:r>
                      <a:endParaRPr lang="id-ID" dirty="0"/>
                    </a:p>
                  </a:txBody>
                  <a:tcPr/>
                </a:tc>
                <a:extLst>
                  <a:ext uri="{0D108BD9-81ED-4DB2-BD59-A6C34878D82A}">
                    <a16:rowId xmlns:a16="http://schemas.microsoft.com/office/drawing/2014/main" val="10001"/>
                  </a:ext>
                </a:extLst>
              </a:tr>
              <a:tr h="891014">
                <a:tc>
                  <a:txBody>
                    <a:bodyPr/>
                    <a:lstStyle/>
                    <a:p>
                      <a:r>
                        <a:rPr lang="id-ID" dirty="0"/>
                        <a:t>3</a:t>
                      </a:r>
                    </a:p>
                  </a:txBody>
                  <a:tcPr/>
                </a:tc>
                <a:tc>
                  <a:txBody>
                    <a:bodyPr/>
                    <a:lstStyle/>
                    <a:p>
                      <a:r>
                        <a:rPr lang="id-ID" dirty="0"/>
                        <a:t>Elemen satu sedikit</a:t>
                      </a:r>
                      <a:r>
                        <a:rPr lang="id-ID" baseline="0" dirty="0"/>
                        <a:t> lebih penting dari lain</a:t>
                      </a:r>
                      <a:endParaRPr lang="id-ID" dirty="0"/>
                    </a:p>
                  </a:txBody>
                  <a:tcPr/>
                </a:tc>
                <a:tc>
                  <a:txBody>
                    <a:bodyPr/>
                    <a:lstStyle/>
                    <a:p>
                      <a:r>
                        <a:rPr lang="id-ID" dirty="0"/>
                        <a:t>Elemen</a:t>
                      </a:r>
                      <a:r>
                        <a:rPr lang="id-ID" baseline="0" dirty="0"/>
                        <a:t> satu memiliki kontribusi sedikit lebih penting daripada elemen lain</a:t>
                      </a:r>
                      <a:endParaRPr lang="id-ID" dirty="0"/>
                    </a:p>
                  </a:txBody>
                  <a:tcPr/>
                </a:tc>
                <a:extLst>
                  <a:ext uri="{0D108BD9-81ED-4DB2-BD59-A6C34878D82A}">
                    <a16:rowId xmlns:a16="http://schemas.microsoft.com/office/drawing/2014/main" val="10002"/>
                  </a:ext>
                </a:extLst>
              </a:tr>
              <a:tr h="623710">
                <a:tc>
                  <a:txBody>
                    <a:bodyPr/>
                    <a:lstStyle/>
                    <a:p>
                      <a:r>
                        <a:rPr lang="id-ID" dirty="0"/>
                        <a:t>5</a:t>
                      </a:r>
                    </a:p>
                  </a:txBody>
                  <a:tcPr/>
                </a:tc>
                <a:tc>
                  <a:txBody>
                    <a:bodyPr/>
                    <a:lstStyle/>
                    <a:p>
                      <a:r>
                        <a:rPr lang="id-ID" dirty="0"/>
                        <a:t>Elemen satu lebih dari lain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d-ID" dirty="0"/>
                        <a:t>Elemen</a:t>
                      </a:r>
                      <a:r>
                        <a:rPr lang="id-ID" baseline="0" dirty="0"/>
                        <a:t> satu memiliki kontribusi lebih penting daripada elemen lain</a:t>
                      </a:r>
                      <a:endParaRPr lang="id-ID" dirty="0"/>
                    </a:p>
                  </a:txBody>
                  <a:tcPr/>
                </a:tc>
                <a:extLst>
                  <a:ext uri="{0D108BD9-81ED-4DB2-BD59-A6C34878D82A}">
                    <a16:rowId xmlns:a16="http://schemas.microsoft.com/office/drawing/2014/main" val="10003"/>
                  </a:ext>
                </a:extLst>
              </a:tr>
              <a:tr h="891014">
                <a:tc>
                  <a:txBody>
                    <a:bodyPr/>
                    <a:lstStyle/>
                    <a:p>
                      <a:r>
                        <a:rPr lang="id-ID" dirty="0"/>
                        <a:t>7</a:t>
                      </a:r>
                    </a:p>
                  </a:txBody>
                  <a:tcPr/>
                </a:tc>
                <a:tc>
                  <a:txBody>
                    <a:bodyPr/>
                    <a:lstStyle/>
                    <a:p>
                      <a:r>
                        <a:rPr lang="id-ID" dirty="0"/>
                        <a:t>Elemen satu sangat lebih penting dari lain</a:t>
                      </a:r>
                    </a:p>
                  </a:txBody>
                  <a:tcPr/>
                </a:tc>
                <a:tc>
                  <a:txBody>
                    <a:bodyPr/>
                    <a:lstStyle/>
                    <a:p>
                      <a:r>
                        <a:rPr lang="id-ID" dirty="0"/>
                        <a:t>Elemen satu memiliki kontribusi sangat lebih penting daripada elemen lain</a:t>
                      </a:r>
                    </a:p>
                  </a:txBody>
                  <a:tcPr/>
                </a:tc>
                <a:extLst>
                  <a:ext uri="{0D108BD9-81ED-4DB2-BD59-A6C34878D82A}">
                    <a16:rowId xmlns:a16="http://schemas.microsoft.com/office/drawing/2014/main" val="10004"/>
                  </a:ext>
                </a:extLst>
              </a:tr>
              <a:tr h="891014">
                <a:tc>
                  <a:txBody>
                    <a:bodyPr/>
                    <a:lstStyle/>
                    <a:p>
                      <a:r>
                        <a:rPr lang="id-ID" dirty="0"/>
                        <a:t>9</a:t>
                      </a:r>
                    </a:p>
                  </a:txBody>
                  <a:tcPr/>
                </a:tc>
                <a:tc>
                  <a:txBody>
                    <a:bodyPr/>
                    <a:lstStyle/>
                    <a:p>
                      <a:r>
                        <a:rPr lang="id-ID" dirty="0"/>
                        <a:t>Elemen satu mutlak</a:t>
                      </a:r>
                      <a:r>
                        <a:rPr lang="id-ID" baseline="0" dirty="0"/>
                        <a:t> lebih dari lain</a:t>
                      </a:r>
                      <a:endParaRPr lang="id-ID" dirty="0"/>
                    </a:p>
                  </a:txBody>
                  <a:tcPr/>
                </a:tc>
                <a:tc>
                  <a:txBody>
                    <a:bodyPr/>
                    <a:lstStyle/>
                    <a:p>
                      <a:r>
                        <a:rPr lang="id-ID" dirty="0"/>
                        <a:t>Elemen satu memiliki kontribusi mutlak lebih penting daripada elemen lain</a:t>
                      </a:r>
                    </a:p>
                  </a:txBody>
                  <a:tcPr/>
                </a:tc>
                <a:extLst>
                  <a:ext uri="{0D108BD9-81ED-4DB2-BD59-A6C34878D82A}">
                    <a16:rowId xmlns:a16="http://schemas.microsoft.com/office/drawing/2014/main" val="10005"/>
                  </a:ext>
                </a:extLst>
              </a:tr>
              <a:tr h="623710">
                <a:tc>
                  <a:txBody>
                    <a:bodyPr/>
                    <a:lstStyle/>
                    <a:p>
                      <a:r>
                        <a:rPr lang="id-ID" dirty="0"/>
                        <a:t>2, 4,</a:t>
                      </a:r>
                      <a:r>
                        <a:rPr lang="id-ID" baseline="0" dirty="0"/>
                        <a:t> 6, 8</a:t>
                      </a:r>
                      <a:endParaRPr lang="id-ID" dirty="0"/>
                    </a:p>
                  </a:txBody>
                  <a:tcPr/>
                </a:tc>
                <a:tc>
                  <a:txBody>
                    <a:bodyPr/>
                    <a:lstStyle/>
                    <a:p>
                      <a:r>
                        <a:rPr lang="id-ID" dirty="0"/>
                        <a:t>Nilai tengah antara 2 pertimbangan yang berdekatan</a:t>
                      </a:r>
                    </a:p>
                  </a:txBody>
                  <a:tcPr/>
                </a:tc>
                <a:tc>
                  <a:txBody>
                    <a:bodyPr/>
                    <a:lstStyle/>
                    <a:p>
                      <a:r>
                        <a:rPr lang="id-ID"/>
                        <a:t>Jika terdapat keraguan antara 2 penilaian yang berdekatan</a:t>
                      </a:r>
                    </a:p>
                  </a:txBody>
                  <a:tcPr/>
                </a:tc>
                <a:extLst>
                  <a:ext uri="{0D108BD9-81ED-4DB2-BD59-A6C34878D82A}">
                    <a16:rowId xmlns:a16="http://schemas.microsoft.com/office/drawing/2014/main" val="10006"/>
                  </a:ext>
                </a:extLst>
              </a:tr>
              <a:tr h="891014">
                <a:tc>
                  <a:txBody>
                    <a:bodyPr/>
                    <a:lstStyle/>
                    <a:p>
                      <a:r>
                        <a:rPr lang="id-ID" dirty="0"/>
                        <a:t>Kebalikan/reciprocal</a:t>
                      </a:r>
                    </a:p>
                  </a:txBody>
                  <a:tcPr/>
                </a:tc>
                <a:tc gridSpan="2">
                  <a:txBody>
                    <a:bodyPr/>
                    <a:lstStyle/>
                    <a:p>
                      <a:r>
                        <a:rPr lang="id-ID" dirty="0"/>
                        <a:t>Jika elemen A memiliki salah satu nilai di atas pada saat dibandingkan dengan elemen B,</a:t>
                      </a:r>
                      <a:r>
                        <a:rPr lang="id-ID" baseline="0" dirty="0"/>
                        <a:t> maka elemen B memiliki nilai kebalikan bila dibandingkan dengan elemen A.</a:t>
                      </a:r>
                      <a:endParaRPr lang="id-ID" dirty="0"/>
                    </a:p>
                  </a:txBody>
                  <a:tcPr/>
                </a:tc>
                <a:tc hMerge="1">
                  <a:txBody>
                    <a:bodyPr/>
                    <a:lstStyle/>
                    <a:p>
                      <a:endParaRPr lang="id-ID"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61414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7ECE-AF4E-43B3-9C2B-22E8276DFA74}"/>
              </a:ext>
            </a:extLst>
          </p:cNvPr>
          <p:cNvSpPr>
            <a:spLocks noGrp="1"/>
          </p:cNvSpPr>
          <p:nvPr>
            <p:ph type="title"/>
          </p:nvPr>
        </p:nvSpPr>
        <p:spPr/>
        <p:txBody>
          <a:bodyPr/>
          <a:lstStyle/>
          <a:p>
            <a:r>
              <a:rPr lang="en-US" dirty="0" err="1"/>
              <a:t>Latar</a:t>
            </a:r>
            <a:r>
              <a:rPr lang="en-US" dirty="0"/>
              <a:t> </a:t>
            </a:r>
            <a:r>
              <a:rPr lang="en-US" dirty="0" err="1"/>
              <a:t>Belakang</a:t>
            </a:r>
            <a:endParaRPr lang="en-US" dirty="0"/>
          </a:p>
        </p:txBody>
      </p:sp>
      <p:sp>
        <p:nvSpPr>
          <p:cNvPr id="3" name="Content Placeholder 2">
            <a:extLst>
              <a:ext uri="{FF2B5EF4-FFF2-40B4-BE49-F238E27FC236}">
                <a16:creationId xmlns:a16="http://schemas.microsoft.com/office/drawing/2014/main" id="{CB9EB773-3F6C-4914-A769-A7978481BF04}"/>
              </a:ext>
            </a:extLst>
          </p:cNvPr>
          <p:cNvSpPr>
            <a:spLocks noGrp="1"/>
          </p:cNvSpPr>
          <p:nvPr>
            <p:ph idx="1"/>
          </p:nvPr>
        </p:nvSpPr>
        <p:spPr/>
        <p:txBody>
          <a:bodyPr>
            <a:normAutofit fontScale="92500" lnSpcReduction="10000"/>
          </a:bodyPr>
          <a:lstStyle/>
          <a:p>
            <a:pPr marL="0" indent="0" algn="just">
              <a:buNone/>
            </a:pPr>
            <a:r>
              <a:rPr lang="id-ID" dirty="0"/>
              <a:t>Saat ini pelumas di insdustri milik PT Pertamina masing memimpin pasar domestik dengan pangsa pasar antara 60-70% untuk pelumas industri manufaktur dan 50% lebih untuk pelumas retail kendaraan bermotor. PT Pertamina memiliki unit produksi pelumas yang terletak di tiga wilayah yaitu Jakarta, Cilacaop, dam gresik. Lokasi ini disesuaikan dengan wilayah pasar yang dituju yaitu seluruh Nusantara.</a:t>
            </a:r>
          </a:p>
          <a:p>
            <a:pPr marL="0" indent="0" algn="just">
              <a:buNone/>
            </a:pPr>
            <a:r>
              <a:rPr lang="id-ID" dirty="0"/>
              <a:t>Production Unit Gresik (PUG) memiliki tugas terberat yaitu memasok kebutuhan wilayah Bali, Nisa Tenggara, dan Indonesia Timur sehingga perlu ditunjang oleh kemampuan produksi yang handal. Oleh karena itu, khusus PUG dibangun proses produksi pelumas yang secara keseluruhan menggunakan otomasi mesin produksi untuk dapat menghasilkan produksi yang besar hingga dapat mencapai keuntungan yang besar. Untuk memastikan pelumas yang didistribusikan aman sampai ke ke tujuan tanpa adanya kekurangan kualitas, maka diperlukan drum yang dapat menjaga kualitas pelumas tersebut. Drum ini pada  PT Pertamina didapatkan dari pemasok. Karena ituah diperlukan pertimbangan dalam memilih pemasok yang akan memasok bahan baku drum untuk mencapai kualitas terbaik. </a:t>
            </a:r>
            <a:endParaRPr lang="en-US" dirty="0"/>
          </a:p>
        </p:txBody>
      </p:sp>
    </p:spTree>
    <p:extLst>
      <p:ext uri="{BB962C8B-B14F-4D97-AF65-F5344CB8AC3E}">
        <p14:creationId xmlns:p14="http://schemas.microsoft.com/office/powerpoint/2010/main" val="3436412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Tujuan dari Kuisioner II</a:t>
            </a:r>
          </a:p>
        </p:txBody>
      </p:sp>
      <p:sp>
        <p:nvSpPr>
          <p:cNvPr id="3" name="Content Placeholder 2"/>
          <p:cNvSpPr>
            <a:spLocks noGrp="1"/>
          </p:cNvSpPr>
          <p:nvPr>
            <p:ph idx="1"/>
          </p:nvPr>
        </p:nvSpPr>
        <p:spPr/>
        <p:txBody>
          <a:bodyPr/>
          <a:lstStyle/>
          <a:p>
            <a:r>
              <a:rPr lang="id-ID" dirty="0"/>
              <a:t>Mengetahui kriteria dan subkriteria apa saja yang perlu diperhatikan oleh perusahaan. Kuesioner II ini merupakan hasil analisis dari kuesioner I dan disebarkan pada responden yang sama dari kuesioner I.</a:t>
            </a:r>
          </a:p>
        </p:txBody>
      </p:sp>
    </p:spTree>
    <p:extLst>
      <p:ext uri="{BB962C8B-B14F-4D97-AF65-F5344CB8AC3E}">
        <p14:creationId xmlns:p14="http://schemas.microsoft.com/office/powerpoint/2010/main" val="2544609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676EA-6977-4C21-BD6A-7337695AC90D}"/>
              </a:ext>
            </a:extLst>
          </p:cNvPr>
          <p:cNvSpPr>
            <a:spLocks noGrp="1"/>
          </p:cNvSpPr>
          <p:nvPr>
            <p:ph type="title"/>
          </p:nvPr>
        </p:nvSpPr>
        <p:spPr/>
        <p:txBody>
          <a:bodyPr>
            <a:noAutofit/>
          </a:bodyPr>
          <a:lstStyle/>
          <a:p>
            <a:r>
              <a:rPr lang="id-ID" sz="2800" dirty="0"/>
              <a:t>Cuplikan Hasil Kuesioner II perbandingan berpasangan kriteria utama </a:t>
            </a:r>
            <a:endParaRPr lang="en-US" sz="2800" dirty="0"/>
          </a:p>
        </p:txBody>
      </p:sp>
      <p:sp>
        <p:nvSpPr>
          <p:cNvPr id="3" name="Content Placeholder 2">
            <a:extLst>
              <a:ext uri="{FF2B5EF4-FFF2-40B4-BE49-F238E27FC236}">
                <a16:creationId xmlns:a16="http://schemas.microsoft.com/office/drawing/2014/main" id="{3928FF84-10DB-4908-B370-A008078E5CF9}"/>
              </a:ext>
            </a:extLst>
          </p:cNvPr>
          <p:cNvSpPr>
            <a:spLocks noGrp="1"/>
          </p:cNvSpPr>
          <p:nvPr>
            <p:ph idx="1"/>
          </p:nvPr>
        </p:nvSpPr>
        <p:spPr>
          <a:xfrm>
            <a:off x="834886" y="1808921"/>
            <a:ext cx="8439115" cy="4232441"/>
          </a:xfrm>
        </p:spPr>
        <p:txBody>
          <a:bodyPr/>
          <a:lstStyle/>
          <a:p>
            <a:pPr marL="0" indent="0">
              <a:buNone/>
            </a:pPr>
            <a:endParaRPr lang="en-US" sz="20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09360076"/>
              </p:ext>
            </p:extLst>
          </p:nvPr>
        </p:nvGraphicFramePr>
        <p:xfrm>
          <a:off x="799548" y="1892483"/>
          <a:ext cx="10809357" cy="4514535"/>
        </p:xfrm>
        <a:graphic>
          <a:graphicData uri="http://schemas.openxmlformats.org/drawingml/2006/table">
            <a:tbl>
              <a:tblPr firstRow="1" bandRow="1">
                <a:tableStyleId>{5C22544A-7EE6-4342-B048-85BDC9FD1C3A}</a:tableStyleId>
              </a:tblPr>
              <a:tblGrid>
                <a:gridCol w="1080936">
                  <a:extLst>
                    <a:ext uri="{9D8B030D-6E8A-4147-A177-3AD203B41FA5}">
                      <a16:colId xmlns:a16="http://schemas.microsoft.com/office/drawing/2014/main" val="20000"/>
                    </a:ext>
                  </a:extLst>
                </a:gridCol>
                <a:gridCol w="662664">
                  <a:extLst>
                    <a:ext uri="{9D8B030D-6E8A-4147-A177-3AD203B41FA5}">
                      <a16:colId xmlns:a16="http://schemas.microsoft.com/office/drawing/2014/main" val="20001"/>
                    </a:ext>
                  </a:extLst>
                </a:gridCol>
                <a:gridCol w="1165597">
                  <a:extLst>
                    <a:ext uri="{9D8B030D-6E8A-4147-A177-3AD203B41FA5}">
                      <a16:colId xmlns:a16="http://schemas.microsoft.com/office/drawing/2014/main" val="20002"/>
                    </a:ext>
                  </a:extLst>
                </a:gridCol>
                <a:gridCol w="906576">
                  <a:extLst>
                    <a:ext uri="{9D8B030D-6E8A-4147-A177-3AD203B41FA5}">
                      <a16:colId xmlns:a16="http://schemas.microsoft.com/office/drawing/2014/main" val="20003"/>
                    </a:ext>
                  </a:extLst>
                </a:gridCol>
                <a:gridCol w="1129496">
                  <a:extLst>
                    <a:ext uri="{9D8B030D-6E8A-4147-A177-3AD203B41FA5}">
                      <a16:colId xmlns:a16="http://schemas.microsoft.com/office/drawing/2014/main" val="20004"/>
                    </a:ext>
                  </a:extLst>
                </a:gridCol>
                <a:gridCol w="1013792">
                  <a:extLst>
                    <a:ext uri="{9D8B030D-6E8A-4147-A177-3AD203B41FA5}">
                      <a16:colId xmlns:a16="http://schemas.microsoft.com/office/drawing/2014/main" val="20005"/>
                    </a:ext>
                  </a:extLst>
                </a:gridCol>
                <a:gridCol w="934278">
                  <a:extLst>
                    <a:ext uri="{9D8B030D-6E8A-4147-A177-3AD203B41FA5}">
                      <a16:colId xmlns:a16="http://schemas.microsoft.com/office/drawing/2014/main" val="20006"/>
                    </a:ext>
                  </a:extLst>
                </a:gridCol>
                <a:gridCol w="1073426">
                  <a:extLst>
                    <a:ext uri="{9D8B030D-6E8A-4147-A177-3AD203B41FA5}">
                      <a16:colId xmlns:a16="http://schemas.microsoft.com/office/drawing/2014/main" val="20007"/>
                    </a:ext>
                  </a:extLst>
                </a:gridCol>
                <a:gridCol w="1510748">
                  <a:extLst>
                    <a:ext uri="{9D8B030D-6E8A-4147-A177-3AD203B41FA5}">
                      <a16:colId xmlns:a16="http://schemas.microsoft.com/office/drawing/2014/main" val="20008"/>
                    </a:ext>
                  </a:extLst>
                </a:gridCol>
                <a:gridCol w="1331844">
                  <a:extLst>
                    <a:ext uri="{9D8B030D-6E8A-4147-A177-3AD203B41FA5}">
                      <a16:colId xmlns:a16="http://schemas.microsoft.com/office/drawing/2014/main" val="20009"/>
                    </a:ext>
                  </a:extLst>
                </a:gridCol>
              </a:tblGrid>
              <a:tr h="445707">
                <a:tc gridSpan="2">
                  <a:txBody>
                    <a:bodyPr/>
                    <a:lstStyle/>
                    <a:p>
                      <a:endParaRPr lang="id-ID" dirty="0"/>
                    </a:p>
                  </a:txBody>
                  <a:tcPr/>
                </a:tc>
                <a:tc hMerge="1">
                  <a:txBody>
                    <a:bodyPr/>
                    <a:lstStyle/>
                    <a:p>
                      <a:endParaRPr lang="id-ID" dirty="0"/>
                    </a:p>
                  </a:txBody>
                  <a:tcPr/>
                </a:tc>
                <a:tc>
                  <a:txBody>
                    <a:bodyPr/>
                    <a:lstStyle/>
                    <a:p>
                      <a:r>
                        <a:rPr lang="id-ID" dirty="0"/>
                        <a:t>Kualitas</a:t>
                      </a:r>
                    </a:p>
                  </a:txBody>
                  <a:tcPr/>
                </a:tc>
                <a:tc>
                  <a:txBody>
                    <a:bodyPr/>
                    <a:lstStyle/>
                    <a:p>
                      <a:r>
                        <a:rPr lang="id-ID" dirty="0"/>
                        <a:t>Harga</a:t>
                      </a:r>
                    </a:p>
                  </a:txBody>
                  <a:tcPr/>
                </a:tc>
                <a:tc>
                  <a:txBody>
                    <a:bodyPr/>
                    <a:lstStyle/>
                    <a:p>
                      <a:r>
                        <a:rPr lang="id-ID" dirty="0"/>
                        <a:t>Delivery</a:t>
                      </a:r>
                    </a:p>
                  </a:txBody>
                  <a:tcPr/>
                </a:tc>
                <a:tc>
                  <a:txBody>
                    <a:bodyPr/>
                    <a:lstStyle/>
                    <a:p>
                      <a:r>
                        <a:rPr lang="id-ID" dirty="0"/>
                        <a:t>Service</a:t>
                      </a:r>
                    </a:p>
                  </a:txBody>
                  <a:tcPr/>
                </a:tc>
                <a:tc>
                  <a:txBody>
                    <a:bodyPr/>
                    <a:lstStyle/>
                    <a:p>
                      <a:r>
                        <a:rPr lang="id-ID" dirty="0"/>
                        <a:t>Inovasi</a:t>
                      </a:r>
                    </a:p>
                  </a:txBody>
                  <a:tcPr/>
                </a:tc>
                <a:tc>
                  <a:txBody>
                    <a:bodyPr/>
                    <a:lstStyle/>
                    <a:p>
                      <a:r>
                        <a:rPr lang="id-ID" dirty="0"/>
                        <a:t>K3 &amp; LK</a:t>
                      </a:r>
                    </a:p>
                  </a:txBody>
                  <a:tcPr/>
                </a:tc>
                <a:tc>
                  <a:txBody>
                    <a:bodyPr/>
                    <a:lstStyle/>
                    <a:p>
                      <a:r>
                        <a:rPr lang="id-ID" dirty="0"/>
                        <a:t>Fleksibilitas</a:t>
                      </a:r>
                    </a:p>
                  </a:txBody>
                  <a:tcPr/>
                </a:tc>
                <a:tc>
                  <a:txBody>
                    <a:bodyPr/>
                    <a:lstStyle/>
                    <a:p>
                      <a:r>
                        <a:rPr lang="id-ID" dirty="0"/>
                        <a:t>Organisasi</a:t>
                      </a:r>
                    </a:p>
                  </a:txBody>
                  <a:tcPr/>
                </a:tc>
                <a:extLst>
                  <a:ext uri="{0D108BD9-81ED-4DB2-BD59-A6C34878D82A}">
                    <a16:rowId xmlns:a16="http://schemas.microsoft.com/office/drawing/2014/main" val="10000"/>
                  </a:ext>
                </a:extLst>
              </a:tr>
              <a:tr h="564036">
                <a:tc rowSpan="4">
                  <a:txBody>
                    <a:bodyPr/>
                    <a:lstStyle/>
                    <a:p>
                      <a:r>
                        <a:rPr lang="id-ID" dirty="0"/>
                        <a:t>K</a:t>
                      </a:r>
                    </a:p>
                    <a:p>
                      <a:r>
                        <a:rPr lang="id-ID" dirty="0"/>
                        <a:t>U</a:t>
                      </a:r>
                    </a:p>
                    <a:p>
                      <a:r>
                        <a:rPr lang="id-ID" dirty="0"/>
                        <a:t>A</a:t>
                      </a:r>
                    </a:p>
                    <a:p>
                      <a:r>
                        <a:rPr lang="id-ID" dirty="0"/>
                        <a:t>L</a:t>
                      </a:r>
                    </a:p>
                    <a:p>
                      <a:r>
                        <a:rPr lang="id-ID" dirty="0"/>
                        <a:t>I</a:t>
                      </a:r>
                    </a:p>
                    <a:p>
                      <a:r>
                        <a:rPr lang="id-ID" dirty="0"/>
                        <a:t>T</a:t>
                      </a:r>
                    </a:p>
                    <a:p>
                      <a:r>
                        <a:rPr lang="id-ID" dirty="0"/>
                        <a:t>A</a:t>
                      </a:r>
                    </a:p>
                    <a:p>
                      <a:r>
                        <a:rPr lang="id-ID" dirty="0"/>
                        <a:t>S </a:t>
                      </a:r>
                    </a:p>
                  </a:txBody>
                  <a:tcPr>
                    <a:solidFill>
                      <a:srgbClr val="00B050"/>
                    </a:solidFill>
                  </a:tcPr>
                </a:tc>
                <a:tc>
                  <a:txBody>
                    <a:bodyPr/>
                    <a:lstStyle/>
                    <a:p>
                      <a:r>
                        <a:rPr lang="id-ID" dirty="0"/>
                        <a:t>1</a:t>
                      </a:r>
                    </a:p>
                  </a:txBody>
                  <a:tcPr>
                    <a:solidFill>
                      <a:srgbClr val="00B050"/>
                    </a:solidFill>
                  </a:tcPr>
                </a:tc>
                <a:tc>
                  <a:txBody>
                    <a:bodyPr/>
                    <a:lstStyle/>
                    <a:p>
                      <a:r>
                        <a:rPr lang="id-ID" dirty="0"/>
                        <a:t>1</a:t>
                      </a:r>
                    </a:p>
                  </a:txBody>
                  <a:tcPr>
                    <a:solidFill>
                      <a:srgbClr val="00B050"/>
                    </a:solidFill>
                  </a:tcPr>
                </a:tc>
                <a:tc>
                  <a:txBody>
                    <a:bodyPr/>
                    <a:lstStyle/>
                    <a:p>
                      <a:r>
                        <a:rPr lang="id-ID" dirty="0"/>
                        <a:t>1</a:t>
                      </a:r>
                    </a:p>
                  </a:txBody>
                  <a:tcPr>
                    <a:solidFill>
                      <a:srgbClr val="00B050"/>
                    </a:solidFill>
                  </a:tcPr>
                </a:tc>
                <a:tc>
                  <a:txBody>
                    <a:bodyPr/>
                    <a:lstStyle/>
                    <a:p>
                      <a:r>
                        <a:rPr lang="id-ID" dirty="0"/>
                        <a:t>2</a:t>
                      </a:r>
                    </a:p>
                  </a:txBody>
                  <a:tcPr>
                    <a:solidFill>
                      <a:srgbClr val="00B050"/>
                    </a:solidFill>
                  </a:tcPr>
                </a:tc>
                <a:tc>
                  <a:txBody>
                    <a:bodyPr/>
                    <a:lstStyle/>
                    <a:p>
                      <a:r>
                        <a:rPr lang="id-ID" dirty="0"/>
                        <a:t>2</a:t>
                      </a:r>
                    </a:p>
                  </a:txBody>
                  <a:tcPr>
                    <a:solidFill>
                      <a:srgbClr val="00B050"/>
                    </a:solidFill>
                  </a:tcPr>
                </a:tc>
                <a:tc>
                  <a:txBody>
                    <a:bodyPr/>
                    <a:lstStyle/>
                    <a:p>
                      <a:r>
                        <a:rPr lang="id-ID" dirty="0"/>
                        <a:t>3</a:t>
                      </a:r>
                    </a:p>
                  </a:txBody>
                  <a:tcPr>
                    <a:solidFill>
                      <a:srgbClr val="00B050"/>
                    </a:solidFill>
                  </a:tcPr>
                </a:tc>
                <a:tc>
                  <a:txBody>
                    <a:bodyPr/>
                    <a:lstStyle/>
                    <a:p>
                      <a:r>
                        <a:rPr lang="id-ID" dirty="0"/>
                        <a:t>1</a:t>
                      </a:r>
                    </a:p>
                  </a:txBody>
                  <a:tcPr>
                    <a:solidFill>
                      <a:srgbClr val="00B050"/>
                    </a:solidFill>
                  </a:tcPr>
                </a:tc>
                <a:tc>
                  <a:txBody>
                    <a:bodyPr/>
                    <a:lstStyle/>
                    <a:p>
                      <a:r>
                        <a:rPr lang="id-ID" dirty="0"/>
                        <a:t>7</a:t>
                      </a:r>
                    </a:p>
                  </a:txBody>
                  <a:tcPr>
                    <a:solidFill>
                      <a:srgbClr val="00B050"/>
                    </a:solidFill>
                  </a:tcPr>
                </a:tc>
                <a:tc>
                  <a:txBody>
                    <a:bodyPr/>
                    <a:lstStyle/>
                    <a:p>
                      <a:r>
                        <a:rPr lang="id-ID" dirty="0"/>
                        <a:t>7</a:t>
                      </a:r>
                    </a:p>
                  </a:txBody>
                  <a:tcPr>
                    <a:solidFill>
                      <a:srgbClr val="00B050"/>
                    </a:solidFill>
                  </a:tcPr>
                </a:tc>
                <a:extLst>
                  <a:ext uri="{0D108BD9-81ED-4DB2-BD59-A6C34878D82A}">
                    <a16:rowId xmlns:a16="http://schemas.microsoft.com/office/drawing/2014/main" val="10001"/>
                  </a:ext>
                </a:extLst>
              </a:tr>
              <a:tr h="496957">
                <a:tc vMerge="1">
                  <a:txBody>
                    <a:bodyPr/>
                    <a:lstStyle/>
                    <a:p>
                      <a:endParaRPr lang="id-ID"/>
                    </a:p>
                  </a:txBody>
                  <a:tcPr/>
                </a:tc>
                <a:tc>
                  <a:txBody>
                    <a:bodyPr/>
                    <a:lstStyle/>
                    <a:p>
                      <a:r>
                        <a:rPr lang="id-ID" dirty="0"/>
                        <a:t>2</a:t>
                      </a:r>
                    </a:p>
                  </a:txBody>
                  <a:tcPr>
                    <a:solidFill>
                      <a:srgbClr val="00B050"/>
                    </a:solidFill>
                  </a:tcPr>
                </a:tc>
                <a:tc>
                  <a:txBody>
                    <a:bodyPr/>
                    <a:lstStyle/>
                    <a:p>
                      <a:r>
                        <a:rPr lang="id-ID" dirty="0"/>
                        <a:t>1</a:t>
                      </a:r>
                    </a:p>
                  </a:txBody>
                  <a:tcPr>
                    <a:solidFill>
                      <a:srgbClr val="00B050"/>
                    </a:solidFill>
                  </a:tcPr>
                </a:tc>
                <a:tc>
                  <a:txBody>
                    <a:bodyPr/>
                    <a:lstStyle/>
                    <a:p>
                      <a:r>
                        <a:rPr lang="id-ID" dirty="0"/>
                        <a:t>1/7</a:t>
                      </a:r>
                    </a:p>
                  </a:txBody>
                  <a:tcPr>
                    <a:solidFill>
                      <a:srgbClr val="00B050"/>
                    </a:solidFill>
                  </a:tcPr>
                </a:tc>
                <a:tc>
                  <a:txBody>
                    <a:bodyPr/>
                    <a:lstStyle/>
                    <a:p>
                      <a:r>
                        <a:rPr lang="id-ID" dirty="0"/>
                        <a:t>1/7</a:t>
                      </a:r>
                    </a:p>
                  </a:txBody>
                  <a:tcPr>
                    <a:solidFill>
                      <a:srgbClr val="00B050"/>
                    </a:solidFill>
                  </a:tcPr>
                </a:tc>
                <a:tc>
                  <a:txBody>
                    <a:bodyPr/>
                    <a:lstStyle/>
                    <a:p>
                      <a:r>
                        <a:rPr lang="id-ID" dirty="0"/>
                        <a:t>7</a:t>
                      </a:r>
                    </a:p>
                  </a:txBody>
                  <a:tcPr>
                    <a:solidFill>
                      <a:srgbClr val="00B050"/>
                    </a:solidFill>
                  </a:tcPr>
                </a:tc>
                <a:tc>
                  <a:txBody>
                    <a:bodyPr/>
                    <a:lstStyle/>
                    <a:p>
                      <a:r>
                        <a:rPr lang="id-ID" dirty="0"/>
                        <a:t>7</a:t>
                      </a:r>
                    </a:p>
                  </a:txBody>
                  <a:tcPr>
                    <a:solidFill>
                      <a:srgbClr val="00B050"/>
                    </a:solidFill>
                  </a:tcPr>
                </a:tc>
                <a:tc>
                  <a:txBody>
                    <a:bodyPr/>
                    <a:lstStyle/>
                    <a:p>
                      <a:r>
                        <a:rPr lang="id-ID" dirty="0"/>
                        <a:t>7</a:t>
                      </a:r>
                    </a:p>
                  </a:txBody>
                  <a:tcPr>
                    <a:solidFill>
                      <a:srgbClr val="00B050"/>
                    </a:solidFill>
                  </a:tcPr>
                </a:tc>
                <a:tc>
                  <a:txBody>
                    <a:bodyPr/>
                    <a:lstStyle/>
                    <a:p>
                      <a:r>
                        <a:rPr lang="id-ID" dirty="0"/>
                        <a:t>7</a:t>
                      </a:r>
                    </a:p>
                  </a:txBody>
                  <a:tcPr>
                    <a:solidFill>
                      <a:srgbClr val="00B050"/>
                    </a:solidFill>
                  </a:tcPr>
                </a:tc>
                <a:tc>
                  <a:txBody>
                    <a:bodyPr/>
                    <a:lstStyle/>
                    <a:p>
                      <a:r>
                        <a:rPr lang="id-ID" dirty="0"/>
                        <a:t>7</a:t>
                      </a:r>
                    </a:p>
                  </a:txBody>
                  <a:tcPr>
                    <a:solidFill>
                      <a:srgbClr val="00B050"/>
                    </a:solidFill>
                  </a:tcPr>
                </a:tc>
                <a:extLst>
                  <a:ext uri="{0D108BD9-81ED-4DB2-BD59-A6C34878D82A}">
                    <a16:rowId xmlns:a16="http://schemas.microsoft.com/office/drawing/2014/main" val="10002"/>
                  </a:ext>
                </a:extLst>
              </a:tr>
              <a:tr h="557532">
                <a:tc vMerge="1">
                  <a:txBody>
                    <a:bodyPr/>
                    <a:lstStyle/>
                    <a:p>
                      <a:endParaRPr lang="id-ID" dirty="0"/>
                    </a:p>
                  </a:txBody>
                  <a:tcPr/>
                </a:tc>
                <a:tc>
                  <a:txBody>
                    <a:bodyPr/>
                    <a:lstStyle/>
                    <a:p>
                      <a:r>
                        <a:rPr lang="id-ID" dirty="0"/>
                        <a:t>3</a:t>
                      </a:r>
                    </a:p>
                  </a:txBody>
                  <a:tcPr>
                    <a:solidFill>
                      <a:srgbClr val="00B050"/>
                    </a:solidFill>
                  </a:tcPr>
                </a:tc>
                <a:tc>
                  <a:txBody>
                    <a:bodyPr/>
                    <a:lstStyle/>
                    <a:p>
                      <a:r>
                        <a:rPr lang="id-ID" dirty="0"/>
                        <a:t>1</a:t>
                      </a:r>
                    </a:p>
                  </a:txBody>
                  <a:tcPr>
                    <a:solidFill>
                      <a:srgbClr val="00B050"/>
                    </a:solidFill>
                  </a:tcPr>
                </a:tc>
                <a:tc>
                  <a:txBody>
                    <a:bodyPr/>
                    <a:lstStyle/>
                    <a:p>
                      <a:r>
                        <a:rPr lang="id-ID" dirty="0"/>
                        <a:t>1</a:t>
                      </a:r>
                    </a:p>
                  </a:txBody>
                  <a:tcPr>
                    <a:solidFill>
                      <a:srgbClr val="00B050"/>
                    </a:solidFill>
                  </a:tcPr>
                </a:tc>
                <a:tc>
                  <a:txBody>
                    <a:bodyPr/>
                    <a:lstStyle/>
                    <a:p>
                      <a:r>
                        <a:rPr lang="id-ID" dirty="0"/>
                        <a:t>1</a:t>
                      </a:r>
                    </a:p>
                  </a:txBody>
                  <a:tcPr>
                    <a:solidFill>
                      <a:srgbClr val="00B050"/>
                    </a:solidFill>
                  </a:tcPr>
                </a:tc>
                <a:tc>
                  <a:txBody>
                    <a:bodyPr/>
                    <a:lstStyle/>
                    <a:p>
                      <a:r>
                        <a:rPr lang="id-ID" dirty="0"/>
                        <a:t>5</a:t>
                      </a:r>
                    </a:p>
                  </a:txBody>
                  <a:tcPr>
                    <a:solidFill>
                      <a:srgbClr val="00B050"/>
                    </a:solidFill>
                  </a:tcPr>
                </a:tc>
                <a:tc>
                  <a:txBody>
                    <a:bodyPr/>
                    <a:lstStyle/>
                    <a:p>
                      <a:r>
                        <a:rPr lang="id-ID" dirty="0"/>
                        <a:t>5</a:t>
                      </a:r>
                    </a:p>
                  </a:txBody>
                  <a:tcPr>
                    <a:solidFill>
                      <a:srgbClr val="00B050"/>
                    </a:solidFill>
                  </a:tcPr>
                </a:tc>
                <a:tc>
                  <a:txBody>
                    <a:bodyPr/>
                    <a:lstStyle/>
                    <a:p>
                      <a:r>
                        <a:rPr lang="id-ID" dirty="0"/>
                        <a:t>7</a:t>
                      </a:r>
                    </a:p>
                  </a:txBody>
                  <a:tcPr>
                    <a:solidFill>
                      <a:srgbClr val="00B050"/>
                    </a:solidFill>
                  </a:tcPr>
                </a:tc>
                <a:tc>
                  <a:txBody>
                    <a:bodyPr/>
                    <a:lstStyle/>
                    <a:p>
                      <a:r>
                        <a:rPr lang="id-ID" dirty="0"/>
                        <a:t>7</a:t>
                      </a:r>
                    </a:p>
                  </a:txBody>
                  <a:tcPr>
                    <a:solidFill>
                      <a:srgbClr val="00B050"/>
                    </a:solidFill>
                  </a:tcPr>
                </a:tc>
                <a:tc>
                  <a:txBody>
                    <a:bodyPr/>
                    <a:lstStyle/>
                    <a:p>
                      <a:r>
                        <a:rPr lang="id-ID" dirty="0"/>
                        <a:t>7</a:t>
                      </a:r>
                    </a:p>
                  </a:txBody>
                  <a:tcPr>
                    <a:solidFill>
                      <a:srgbClr val="00B050"/>
                    </a:solidFill>
                  </a:tcPr>
                </a:tc>
                <a:extLst>
                  <a:ext uri="{0D108BD9-81ED-4DB2-BD59-A6C34878D82A}">
                    <a16:rowId xmlns:a16="http://schemas.microsoft.com/office/drawing/2014/main" val="10003"/>
                  </a:ext>
                </a:extLst>
              </a:tr>
              <a:tr h="445707">
                <a:tc vMerge="1">
                  <a:txBody>
                    <a:bodyPr/>
                    <a:lstStyle/>
                    <a:p>
                      <a:endParaRPr lang="id-ID" dirty="0"/>
                    </a:p>
                  </a:txBody>
                  <a:tcPr/>
                </a:tc>
                <a:tc>
                  <a:txBody>
                    <a:bodyPr/>
                    <a:lstStyle/>
                    <a:p>
                      <a:r>
                        <a:rPr lang="id-ID" dirty="0"/>
                        <a:t>4</a:t>
                      </a:r>
                    </a:p>
                  </a:txBody>
                  <a:tcPr>
                    <a:solidFill>
                      <a:srgbClr val="00B050"/>
                    </a:solidFill>
                  </a:tcPr>
                </a:tc>
                <a:tc>
                  <a:txBody>
                    <a:bodyPr/>
                    <a:lstStyle/>
                    <a:p>
                      <a:r>
                        <a:rPr lang="id-ID" dirty="0"/>
                        <a:t>1</a:t>
                      </a:r>
                    </a:p>
                  </a:txBody>
                  <a:tcPr>
                    <a:solidFill>
                      <a:srgbClr val="00B050"/>
                    </a:solidFill>
                  </a:tcPr>
                </a:tc>
                <a:tc>
                  <a:txBody>
                    <a:bodyPr/>
                    <a:lstStyle/>
                    <a:p>
                      <a:r>
                        <a:rPr lang="id-ID" dirty="0"/>
                        <a:t>6</a:t>
                      </a:r>
                    </a:p>
                  </a:txBody>
                  <a:tcPr>
                    <a:solidFill>
                      <a:srgbClr val="00B050"/>
                    </a:solidFill>
                  </a:tcPr>
                </a:tc>
                <a:tc>
                  <a:txBody>
                    <a:bodyPr/>
                    <a:lstStyle/>
                    <a:p>
                      <a:r>
                        <a:rPr lang="id-ID" dirty="0"/>
                        <a:t>7</a:t>
                      </a:r>
                    </a:p>
                  </a:txBody>
                  <a:tcPr>
                    <a:solidFill>
                      <a:srgbClr val="00B050"/>
                    </a:solidFill>
                  </a:tcPr>
                </a:tc>
                <a:tc>
                  <a:txBody>
                    <a:bodyPr/>
                    <a:lstStyle/>
                    <a:p>
                      <a:r>
                        <a:rPr lang="id-ID" dirty="0"/>
                        <a:t>3</a:t>
                      </a:r>
                    </a:p>
                  </a:txBody>
                  <a:tcPr>
                    <a:solidFill>
                      <a:srgbClr val="00B050"/>
                    </a:solidFill>
                  </a:tcPr>
                </a:tc>
                <a:tc>
                  <a:txBody>
                    <a:bodyPr/>
                    <a:lstStyle/>
                    <a:p>
                      <a:r>
                        <a:rPr lang="id-ID" dirty="0"/>
                        <a:t>1</a:t>
                      </a:r>
                    </a:p>
                  </a:txBody>
                  <a:tcPr>
                    <a:solidFill>
                      <a:srgbClr val="00B050"/>
                    </a:solidFill>
                  </a:tcPr>
                </a:tc>
                <a:tc>
                  <a:txBody>
                    <a:bodyPr/>
                    <a:lstStyle/>
                    <a:p>
                      <a:r>
                        <a:rPr lang="id-ID" dirty="0"/>
                        <a:t>1</a:t>
                      </a:r>
                    </a:p>
                  </a:txBody>
                  <a:tcPr>
                    <a:solidFill>
                      <a:srgbClr val="00B050"/>
                    </a:solidFill>
                  </a:tcPr>
                </a:tc>
                <a:tc>
                  <a:txBody>
                    <a:bodyPr/>
                    <a:lstStyle/>
                    <a:p>
                      <a:r>
                        <a:rPr lang="id-ID" dirty="0"/>
                        <a:t>2</a:t>
                      </a:r>
                    </a:p>
                  </a:txBody>
                  <a:tcPr>
                    <a:solidFill>
                      <a:srgbClr val="00B050"/>
                    </a:solidFill>
                  </a:tcPr>
                </a:tc>
                <a:tc>
                  <a:txBody>
                    <a:bodyPr/>
                    <a:lstStyle/>
                    <a:p>
                      <a:r>
                        <a:rPr lang="id-ID" dirty="0"/>
                        <a:t>2</a:t>
                      </a:r>
                    </a:p>
                  </a:txBody>
                  <a:tcPr>
                    <a:solidFill>
                      <a:srgbClr val="00B050"/>
                    </a:solidFill>
                  </a:tcPr>
                </a:tc>
                <a:extLst>
                  <a:ext uri="{0D108BD9-81ED-4DB2-BD59-A6C34878D82A}">
                    <a16:rowId xmlns:a16="http://schemas.microsoft.com/office/drawing/2014/main" val="10004"/>
                  </a:ext>
                </a:extLst>
              </a:tr>
              <a:tr h="445707">
                <a:tc rowSpan="4">
                  <a:txBody>
                    <a:bodyPr/>
                    <a:lstStyle/>
                    <a:p>
                      <a:r>
                        <a:rPr lang="id-ID" dirty="0"/>
                        <a:t>H</a:t>
                      </a:r>
                    </a:p>
                    <a:p>
                      <a:r>
                        <a:rPr lang="id-ID" dirty="0"/>
                        <a:t>A</a:t>
                      </a:r>
                    </a:p>
                    <a:p>
                      <a:r>
                        <a:rPr lang="id-ID" dirty="0"/>
                        <a:t>R</a:t>
                      </a:r>
                    </a:p>
                    <a:p>
                      <a:r>
                        <a:rPr lang="id-ID" dirty="0"/>
                        <a:t>G</a:t>
                      </a:r>
                    </a:p>
                    <a:p>
                      <a:r>
                        <a:rPr lang="id-ID" dirty="0"/>
                        <a:t>A</a:t>
                      </a:r>
                    </a:p>
                    <a:p>
                      <a:endParaRPr lang="id-ID" dirty="0"/>
                    </a:p>
                  </a:txBody>
                  <a:tcPr/>
                </a:tc>
                <a:tc>
                  <a:txBody>
                    <a:bodyPr/>
                    <a:lstStyle/>
                    <a:p>
                      <a:r>
                        <a:rPr lang="id-ID" dirty="0"/>
                        <a:t>1</a:t>
                      </a:r>
                    </a:p>
                  </a:txBody>
                  <a:tcPr/>
                </a:tc>
                <a:tc>
                  <a:txBody>
                    <a:bodyPr/>
                    <a:lstStyle/>
                    <a:p>
                      <a:r>
                        <a:rPr lang="id-ID" dirty="0"/>
                        <a:t>1</a:t>
                      </a:r>
                    </a:p>
                  </a:txBody>
                  <a:tcPr/>
                </a:tc>
                <a:tc>
                  <a:txBody>
                    <a:bodyPr/>
                    <a:lstStyle/>
                    <a:p>
                      <a:r>
                        <a:rPr lang="id-ID" dirty="0"/>
                        <a:t>1</a:t>
                      </a:r>
                    </a:p>
                  </a:txBody>
                  <a:tcPr/>
                </a:tc>
                <a:tc>
                  <a:txBody>
                    <a:bodyPr/>
                    <a:lstStyle/>
                    <a:p>
                      <a:r>
                        <a:rPr lang="id-ID" dirty="0"/>
                        <a:t>2</a:t>
                      </a:r>
                    </a:p>
                  </a:txBody>
                  <a:tcPr/>
                </a:tc>
                <a:tc>
                  <a:txBody>
                    <a:bodyPr/>
                    <a:lstStyle/>
                    <a:p>
                      <a:r>
                        <a:rPr lang="id-ID" dirty="0"/>
                        <a:t>2</a:t>
                      </a:r>
                    </a:p>
                  </a:txBody>
                  <a:tcPr/>
                </a:tc>
                <a:tc>
                  <a:txBody>
                    <a:bodyPr/>
                    <a:lstStyle/>
                    <a:p>
                      <a:r>
                        <a:rPr lang="id-ID" dirty="0"/>
                        <a:t>3</a:t>
                      </a:r>
                    </a:p>
                  </a:txBody>
                  <a:tcPr/>
                </a:tc>
                <a:tc>
                  <a:txBody>
                    <a:bodyPr/>
                    <a:lstStyle/>
                    <a:p>
                      <a:r>
                        <a:rPr lang="id-ID" dirty="0"/>
                        <a:t>1</a:t>
                      </a:r>
                    </a:p>
                  </a:txBody>
                  <a:tcPr/>
                </a:tc>
                <a:tc>
                  <a:txBody>
                    <a:bodyPr/>
                    <a:lstStyle/>
                    <a:p>
                      <a:r>
                        <a:rPr lang="id-ID" dirty="0"/>
                        <a:t>1/5</a:t>
                      </a:r>
                    </a:p>
                  </a:txBody>
                  <a:tcPr/>
                </a:tc>
                <a:tc>
                  <a:txBody>
                    <a:bodyPr/>
                    <a:lstStyle/>
                    <a:p>
                      <a:r>
                        <a:rPr lang="id-ID" dirty="0"/>
                        <a:t>7</a:t>
                      </a:r>
                    </a:p>
                  </a:txBody>
                  <a:tcPr/>
                </a:tc>
                <a:extLst>
                  <a:ext uri="{0D108BD9-81ED-4DB2-BD59-A6C34878D82A}">
                    <a16:rowId xmlns:a16="http://schemas.microsoft.com/office/drawing/2014/main" val="10005"/>
                  </a:ext>
                </a:extLst>
              </a:tr>
              <a:tr h="445707">
                <a:tc vMerge="1">
                  <a:txBody>
                    <a:bodyPr/>
                    <a:lstStyle/>
                    <a:p>
                      <a:endParaRPr lang="id-ID" dirty="0"/>
                    </a:p>
                  </a:txBody>
                  <a:tcPr/>
                </a:tc>
                <a:tc>
                  <a:txBody>
                    <a:bodyPr/>
                    <a:lstStyle/>
                    <a:p>
                      <a:r>
                        <a:rPr lang="id-ID" dirty="0"/>
                        <a:t>2</a:t>
                      </a:r>
                    </a:p>
                  </a:txBody>
                  <a:tcPr/>
                </a:tc>
                <a:tc>
                  <a:txBody>
                    <a:bodyPr/>
                    <a:lstStyle/>
                    <a:p>
                      <a:r>
                        <a:rPr lang="id-ID" dirty="0"/>
                        <a:t>7</a:t>
                      </a:r>
                    </a:p>
                  </a:txBody>
                  <a:tcPr/>
                </a:tc>
                <a:tc>
                  <a:txBody>
                    <a:bodyPr/>
                    <a:lstStyle/>
                    <a:p>
                      <a:r>
                        <a:rPr lang="id-ID" dirty="0"/>
                        <a:t>1</a:t>
                      </a:r>
                    </a:p>
                  </a:txBody>
                  <a:tcPr/>
                </a:tc>
                <a:tc>
                  <a:txBody>
                    <a:bodyPr/>
                    <a:lstStyle/>
                    <a:p>
                      <a:r>
                        <a:rPr lang="id-ID" dirty="0"/>
                        <a:t>1</a:t>
                      </a:r>
                    </a:p>
                  </a:txBody>
                  <a:tcPr/>
                </a:tc>
                <a:tc>
                  <a:txBody>
                    <a:bodyPr/>
                    <a:lstStyle/>
                    <a:p>
                      <a:r>
                        <a:rPr lang="id-ID" dirty="0"/>
                        <a:t>9</a:t>
                      </a:r>
                    </a:p>
                  </a:txBody>
                  <a:tcPr/>
                </a:tc>
                <a:tc>
                  <a:txBody>
                    <a:bodyPr/>
                    <a:lstStyle/>
                    <a:p>
                      <a:r>
                        <a:rPr lang="id-ID" dirty="0"/>
                        <a:t>6</a:t>
                      </a:r>
                    </a:p>
                  </a:txBody>
                  <a:tcPr/>
                </a:tc>
                <a:tc>
                  <a:txBody>
                    <a:bodyPr/>
                    <a:lstStyle/>
                    <a:p>
                      <a:r>
                        <a:rPr lang="id-ID" dirty="0"/>
                        <a:t>7</a:t>
                      </a:r>
                    </a:p>
                  </a:txBody>
                  <a:tcPr/>
                </a:tc>
                <a:tc>
                  <a:txBody>
                    <a:bodyPr/>
                    <a:lstStyle/>
                    <a:p>
                      <a:r>
                        <a:rPr lang="id-ID" dirty="0"/>
                        <a:t>1/8</a:t>
                      </a:r>
                    </a:p>
                  </a:txBody>
                  <a:tcPr/>
                </a:tc>
                <a:tc>
                  <a:txBody>
                    <a:bodyPr/>
                    <a:lstStyle/>
                    <a:p>
                      <a:r>
                        <a:rPr lang="id-ID" dirty="0"/>
                        <a:t>5</a:t>
                      </a:r>
                    </a:p>
                  </a:txBody>
                  <a:tcPr/>
                </a:tc>
                <a:extLst>
                  <a:ext uri="{0D108BD9-81ED-4DB2-BD59-A6C34878D82A}">
                    <a16:rowId xmlns:a16="http://schemas.microsoft.com/office/drawing/2014/main" val="10006"/>
                  </a:ext>
                </a:extLst>
              </a:tr>
              <a:tr h="445707">
                <a:tc vMerge="1">
                  <a:txBody>
                    <a:bodyPr/>
                    <a:lstStyle/>
                    <a:p>
                      <a:endParaRPr lang="id-ID" dirty="0"/>
                    </a:p>
                  </a:txBody>
                  <a:tcPr/>
                </a:tc>
                <a:tc>
                  <a:txBody>
                    <a:bodyPr/>
                    <a:lstStyle/>
                    <a:p>
                      <a:r>
                        <a:rPr lang="id-ID" dirty="0"/>
                        <a:t>3</a:t>
                      </a:r>
                    </a:p>
                  </a:txBody>
                  <a:tcPr/>
                </a:tc>
                <a:tc>
                  <a:txBody>
                    <a:bodyPr/>
                    <a:lstStyle/>
                    <a:p>
                      <a:r>
                        <a:rPr lang="id-ID" dirty="0"/>
                        <a:t>1</a:t>
                      </a:r>
                    </a:p>
                  </a:txBody>
                  <a:tcPr/>
                </a:tc>
                <a:tc>
                  <a:txBody>
                    <a:bodyPr/>
                    <a:lstStyle/>
                    <a:p>
                      <a:r>
                        <a:rPr lang="id-ID" dirty="0"/>
                        <a:t>1</a:t>
                      </a:r>
                    </a:p>
                  </a:txBody>
                  <a:tcPr/>
                </a:tc>
                <a:tc>
                  <a:txBody>
                    <a:bodyPr/>
                    <a:lstStyle/>
                    <a:p>
                      <a:r>
                        <a:rPr lang="id-ID" dirty="0"/>
                        <a:t>3</a:t>
                      </a:r>
                    </a:p>
                  </a:txBody>
                  <a:tcPr/>
                </a:tc>
                <a:tc>
                  <a:txBody>
                    <a:bodyPr/>
                    <a:lstStyle/>
                    <a:p>
                      <a:r>
                        <a:rPr lang="id-ID" dirty="0"/>
                        <a:t>7</a:t>
                      </a:r>
                    </a:p>
                  </a:txBody>
                  <a:tcPr/>
                </a:tc>
                <a:tc>
                  <a:txBody>
                    <a:bodyPr/>
                    <a:lstStyle/>
                    <a:p>
                      <a:r>
                        <a:rPr lang="id-ID" dirty="0"/>
                        <a:t>7</a:t>
                      </a:r>
                    </a:p>
                  </a:txBody>
                  <a:tcPr/>
                </a:tc>
                <a:tc>
                  <a:txBody>
                    <a:bodyPr/>
                    <a:lstStyle/>
                    <a:p>
                      <a:r>
                        <a:rPr lang="id-ID" dirty="0"/>
                        <a:t>7</a:t>
                      </a:r>
                    </a:p>
                  </a:txBody>
                  <a:tcPr/>
                </a:tc>
                <a:tc>
                  <a:txBody>
                    <a:bodyPr/>
                    <a:lstStyle/>
                    <a:p>
                      <a:r>
                        <a:rPr lang="id-ID" dirty="0"/>
                        <a:t>7</a:t>
                      </a:r>
                    </a:p>
                  </a:txBody>
                  <a:tcPr/>
                </a:tc>
                <a:tc>
                  <a:txBody>
                    <a:bodyPr/>
                    <a:lstStyle/>
                    <a:p>
                      <a:r>
                        <a:rPr lang="id-ID" dirty="0"/>
                        <a:t>7</a:t>
                      </a:r>
                    </a:p>
                  </a:txBody>
                  <a:tcPr/>
                </a:tc>
                <a:extLst>
                  <a:ext uri="{0D108BD9-81ED-4DB2-BD59-A6C34878D82A}">
                    <a16:rowId xmlns:a16="http://schemas.microsoft.com/office/drawing/2014/main" val="10007"/>
                  </a:ext>
                </a:extLst>
              </a:tr>
              <a:tr h="445707">
                <a:tc vMerge="1">
                  <a:txBody>
                    <a:bodyPr/>
                    <a:lstStyle/>
                    <a:p>
                      <a:endParaRPr lang="id-ID" dirty="0"/>
                    </a:p>
                  </a:txBody>
                  <a:tcPr/>
                </a:tc>
                <a:tc>
                  <a:txBody>
                    <a:bodyPr/>
                    <a:lstStyle/>
                    <a:p>
                      <a:r>
                        <a:rPr lang="id-ID" dirty="0"/>
                        <a:t>4</a:t>
                      </a:r>
                    </a:p>
                  </a:txBody>
                  <a:tcPr/>
                </a:tc>
                <a:tc>
                  <a:txBody>
                    <a:bodyPr/>
                    <a:lstStyle/>
                    <a:p>
                      <a:r>
                        <a:rPr lang="id-ID" dirty="0"/>
                        <a:t>1/6</a:t>
                      </a:r>
                    </a:p>
                  </a:txBody>
                  <a:tcPr/>
                </a:tc>
                <a:tc>
                  <a:txBody>
                    <a:bodyPr/>
                    <a:lstStyle/>
                    <a:p>
                      <a:r>
                        <a:rPr lang="id-ID" dirty="0"/>
                        <a:t>1</a:t>
                      </a:r>
                    </a:p>
                  </a:txBody>
                  <a:tcPr/>
                </a:tc>
                <a:tc>
                  <a:txBody>
                    <a:bodyPr/>
                    <a:lstStyle/>
                    <a:p>
                      <a:r>
                        <a:rPr lang="id-ID" dirty="0"/>
                        <a:t>1/3</a:t>
                      </a:r>
                    </a:p>
                  </a:txBody>
                  <a:tcPr/>
                </a:tc>
                <a:tc>
                  <a:txBody>
                    <a:bodyPr/>
                    <a:lstStyle/>
                    <a:p>
                      <a:r>
                        <a:rPr lang="id-ID" dirty="0"/>
                        <a:t>5</a:t>
                      </a:r>
                    </a:p>
                  </a:txBody>
                  <a:tcPr/>
                </a:tc>
                <a:tc>
                  <a:txBody>
                    <a:bodyPr/>
                    <a:lstStyle/>
                    <a:p>
                      <a:r>
                        <a:rPr lang="id-ID" dirty="0"/>
                        <a:t>4</a:t>
                      </a:r>
                    </a:p>
                  </a:txBody>
                  <a:tcPr/>
                </a:tc>
                <a:tc>
                  <a:txBody>
                    <a:bodyPr/>
                    <a:lstStyle/>
                    <a:p>
                      <a:r>
                        <a:rPr lang="id-ID" dirty="0"/>
                        <a:t>1/2</a:t>
                      </a:r>
                    </a:p>
                  </a:txBody>
                  <a:tcPr/>
                </a:tc>
                <a:tc>
                  <a:txBody>
                    <a:bodyPr/>
                    <a:lstStyle/>
                    <a:p>
                      <a:r>
                        <a:rPr lang="id-ID" dirty="0"/>
                        <a:t>2</a:t>
                      </a:r>
                    </a:p>
                  </a:txBody>
                  <a:tcPr/>
                </a:tc>
                <a:tc>
                  <a:txBody>
                    <a:bodyPr/>
                    <a:lstStyle/>
                    <a:p>
                      <a:r>
                        <a:rPr lang="id-ID" dirty="0"/>
                        <a:t>2</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74102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Nilai TFN</a:t>
            </a:r>
            <a:endParaRPr lang="id-ID" dirty="0"/>
          </a:p>
        </p:txBody>
      </p:sp>
      <p:sp>
        <p:nvSpPr>
          <p:cNvPr id="3" name="Content Placeholder 2"/>
          <p:cNvSpPr>
            <a:spLocks noGrp="1"/>
          </p:cNvSpPr>
          <p:nvPr>
            <p:ph idx="1"/>
          </p:nvPr>
        </p:nvSpPr>
        <p:spPr/>
        <p:txBody>
          <a:bodyPr/>
          <a:lstStyle/>
          <a:p>
            <a:r>
              <a:rPr lang="en-US" dirty="0" err="1"/>
              <a:t>Merupakan</a:t>
            </a:r>
            <a:r>
              <a:rPr lang="en-US" dirty="0"/>
              <a:t> transfer </a:t>
            </a:r>
            <a:r>
              <a:rPr lang="en-US" dirty="0" err="1"/>
              <a:t>nilai</a:t>
            </a:r>
            <a:r>
              <a:rPr lang="en-US" dirty="0"/>
              <a:t> </a:t>
            </a:r>
            <a:r>
              <a:rPr lang="en-US" dirty="0" err="1"/>
              <a:t>dari</a:t>
            </a:r>
            <a:r>
              <a:rPr lang="en-US" dirty="0"/>
              <a:t> </a:t>
            </a:r>
            <a:r>
              <a:rPr lang="en-US" dirty="0" err="1"/>
              <a:t>skala</a:t>
            </a:r>
            <a:r>
              <a:rPr lang="en-US" dirty="0"/>
              <a:t> </a:t>
            </a:r>
            <a:r>
              <a:rPr lang="en-US" dirty="0" err="1"/>
              <a:t>likert</a:t>
            </a:r>
            <a:r>
              <a:rPr lang="en-US" dirty="0"/>
              <a:t> </a:t>
            </a:r>
            <a:r>
              <a:rPr lang="en-US" dirty="0" err="1"/>
              <a:t>ke</a:t>
            </a:r>
            <a:r>
              <a:rPr lang="en-US" dirty="0"/>
              <a:t> </a:t>
            </a:r>
            <a:r>
              <a:rPr lang="en-US" dirty="0" err="1"/>
              <a:t>dalam</a:t>
            </a:r>
            <a:r>
              <a:rPr lang="en-US" dirty="0"/>
              <a:t> </a:t>
            </a:r>
            <a:r>
              <a:rPr lang="en-US" dirty="0" err="1"/>
              <a:t>skala</a:t>
            </a:r>
            <a:r>
              <a:rPr lang="en-US" dirty="0"/>
              <a:t> triangular fuzzy number yang </a:t>
            </a:r>
            <a:r>
              <a:rPr lang="en-US" dirty="0" err="1"/>
              <a:t>dapat</a:t>
            </a:r>
            <a:r>
              <a:rPr lang="en-US" dirty="0"/>
              <a:t> </a:t>
            </a:r>
            <a:r>
              <a:rPr lang="en-US" dirty="0" err="1"/>
              <a:t>menghitung</a:t>
            </a:r>
            <a:r>
              <a:rPr lang="en-US" dirty="0"/>
              <a:t> </a:t>
            </a:r>
            <a:r>
              <a:rPr lang="en-US" dirty="0" err="1"/>
              <a:t>nilai</a:t>
            </a:r>
            <a:r>
              <a:rPr lang="en-US" dirty="0"/>
              <a:t> </a:t>
            </a:r>
            <a:r>
              <a:rPr lang="en-US" dirty="0" err="1"/>
              <a:t>setiap</a:t>
            </a:r>
            <a:r>
              <a:rPr lang="en-US" dirty="0"/>
              <a:t> </a:t>
            </a:r>
            <a:r>
              <a:rPr lang="en-US" dirty="0" err="1"/>
              <a:t>kriteria</a:t>
            </a:r>
            <a:r>
              <a:rPr lang="en-US" dirty="0"/>
              <a:t> dan </a:t>
            </a:r>
            <a:r>
              <a:rPr lang="en-US" dirty="0" err="1"/>
              <a:t>subkriteria</a:t>
            </a:r>
            <a:r>
              <a:rPr lang="en-US" dirty="0"/>
              <a:t> </a:t>
            </a:r>
            <a:r>
              <a:rPr lang="en-US" dirty="0" err="1"/>
              <a:t>untuk</a:t>
            </a:r>
            <a:r>
              <a:rPr lang="en-US" dirty="0"/>
              <a:t> </a:t>
            </a:r>
            <a:r>
              <a:rPr lang="en-US" dirty="0" err="1"/>
              <a:t>menentukan</a:t>
            </a:r>
            <a:r>
              <a:rPr lang="en-US" dirty="0"/>
              <a:t> </a:t>
            </a:r>
            <a:r>
              <a:rPr lang="en-US" dirty="0" err="1"/>
              <a:t>pemasok</a:t>
            </a:r>
            <a:r>
              <a:rPr lang="en-US" dirty="0"/>
              <a:t>.</a:t>
            </a:r>
          </a:p>
          <a:p>
            <a:r>
              <a:rPr lang="en-US" dirty="0"/>
              <a:t>TFN </a:t>
            </a:r>
            <a:r>
              <a:rPr lang="en-US" dirty="0" err="1"/>
              <a:t>didapatkan</a:t>
            </a:r>
            <a:r>
              <a:rPr lang="en-US" dirty="0"/>
              <a:t> </a:t>
            </a:r>
            <a:r>
              <a:rPr lang="en-US" dirty="0" err="1"/>
              <a:t>melalui</a:t>
            </a:r>
            <a:r>
              <a:rPr lang="en-US" dirty="0"/>
              <a:t> table data TFN yang </a:t>
            </a:r>
            <a:r>
              <a:rPr lang="en-US" dirty="0" err="1"/>
              <a:t>ada</a:t>
            </a:r>
            <a:r>
              <a:rPr lang="en-US" dirty="0"/>
              <a:t> </a:t>
            </a:r>
            <a:r>
              <a:rPr lang="en-US" dirty="0" err="1"/>
              <a:t>untuk</a:t>
            </a:r>
            <a:r>
              <a:rPr lang="en-US" dirty="0"/>
              <a:t> </a:t>
            </a:r>
            <a:r>
              <a:rPr lang="en-US" dirty="0" err="1"/>
              <a:t>setiap</a:t>
            </a:r>
            <a:r>
              <a:rPr lang="en-US" dirty="0"/>
              <a:t> </a:t>
            </a:r>
            <a:r>
              <a:rPr lang="en-US" dirty="0" err="1"/>
              <a:t>nilai</a:t>
            </a:r>
            <a:r>
              <a:rPr lang="en-US" dirty="0"/>
              <a:t> </a:t>
            </a:r>
            <a:r>
              <a:rPr lang="en-US" dirty="0" err="1"/>
              <a:t>likert</a:t>
            </a:r>
            <a:r>
              <a:rPr lang="en-US" dirty="0"/>
              <a:t> </a:t>
            </a:r>
            <a:r>
              <a:rPr lang="en-US" dirty="0" err="1"/>
              <a:t>sehingga</a:t>
            </a:r>
            <a:r>
              <a:rPr lang="en-US" dirty="0"/>
              <a:t> </a:t>
            </a:r>
            <a:r>
              <a:rPr lang="en-US" dirty="0" err="1"/>
              <a:t>ditampilkan</a:t>
            </a:r>
            <a:r>
              <a:rPr lang="en-US" dirty="0"/>
              <a:t> </a:t>
            </a:r>
            <a:r>
              <a:rPr lang="en-US" dirty="0" err="1"/>
              <a:t>dalam</a:t>
            </a:r>
            <a:r>
              <a:rPr lang="en-US" dirty="0"/>
              <a:t> </a:t>
            </a:r>
            <a:r>
              <a:rPr lang="en-US" dirty="0" err="1"/>
              <a:t>bentuk</a:t>
            </a:r>
            <a:r>
              <a:rPr lang="en-US" dirty="0"/>
              <a:t> </a:t>
            </a:r>
            <a:r>
              <a:rPr lang="en-US" dirty="0" err="1"/>
              <a:t>l,m,u</a:t>
            </a:r>
            <a:r>
              <a:rPr lang="en-US" dirty="0"/>
              <a:t>.</a:t>
            </a:r>
            <a:endParaRPr lang="id-ID" dirty="0"/>
          </a:p>
        </p:txBody>
      </p:sp>
    </p:spTree>
    <p:extLst>
      <p:ext uri="{BB962C8B-B14F-4D97-AF65-F5344CB8AC3E}">
        <p14:creationId xmlns:p14="http://schemas.microsoft.com/office/powerpoint/2010/main" val="2652391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Rataan Geometrik Kriteria Utama Agregasi Responden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140820"/>
              </a:xfrm>
            </p:spPr>
            <p:txBody>
              <a:bodyPr>
                <a:normAutofit/>
              </a:bodyPr>
              <a:lstStyle/>
              <a:p>
                <a:pPr marL="0" indent="0">
                  <a:buNone/>
                </a:pPr>
                <a:r>
                  <a:rPr lang="id-ID" sz="2400" dirty="0"/>
                  <a:t>Contoh perhitungan rataan geometrik</a:t>
                </a:r>
              </a:p>
              <a:p>
                <a:pPr marL="0" indent="0">
                  <a:buNone/>
                </a:pPr>
                <a:r>
                  <a:rPr lang="id-ID" sz="2400" dirty="0"/>
                  <a:t>lij =					mij = 						uij =</a:t>
                </a:r>
              </a:p>
              <a:p>
                <a:pPr marL="0" indent="0">
                  <a:buNone/>
                </a:pPr>
                <a14:m>
                  <m:oMathPara xmlns:m="http://schemas.openxmlformats.org/officeDocument/2006/math">
                    <m:oMathParaPr>
                      <m:jc m:val="left"/>
                    </m:oMathParaPr>
                    <m:oMath xmlns:m="http://schemas.openxmlformats.org/officeDocument/2006/math">
                      <m:nary>
                        <m:naryPr>
                          <m:chr m:val="∏"/>
                          <m:ctrlPr>
                            <a:rPr lang="id-ID" sz="2400" i="1">
                              <a:latin typeface="Cambria Math" panose="02040503050406030204" pitchFamily="18" charset="0"/>
                            </a:rPr>
                          </m:ctrlPr>
                        </m:naryPr>
                        <m:sub>
                          <m:r>
                            <m:rPr>
                              <m:brk m:alnAt="23"/>
                            </m:rPr>
                            <a:rPr lang="id-ID" sz="2400" i="1">
                              <a:latin typeface="Cambria Math"/>
                            </a:rPr>
                            <m:t>𝑘</m:t>
                          </m:r>
                          <m:r>
                            <a:rPr lang="id-ID" sz="2400" i="1">
                              <a:latin typeface="Cambria Math"/>
                            </a:rPr>
                            <m:t>=1</m:t>
                          </m:r>
                        </m:sub>
                        <m:sup>
                          <m:r>
                            <a:rPr lang="id-ID" sz="2400" i="1">
                              <a:latin typeface="Cambria Math"/>
                            </a:rPr>
                            <m:t>𝐾</m:t>
                          </m:r>
                        </m:sup>
                        <m:e>
                          <m:r>
                            <a:rPr lang="id-ID" sz="2400" i="1">
                              <a:latin typeface="Cambria Math"/>
                            </a:rPr>
                            <m:t>𝑙𝑖𝑗𝑘</m:t>
                          </m:r>
                        </m:e>
                      </m:nary>
                      <m:r>
                        <a:rPr lang="id-ID" sz="2400" b="0" i="1" smtClean="0">
                          <a:latin typeface="Cambria Math"/>
                        </a:rPr>
                        <m:t> ^1/4               </m:t>
                      </m:r>
                      <m:nary>
                        <m:naryPr>
                          <m:chr m:val="∏"/>
                          <m:ctrlPr>
                            <a:rPr lang="id-ID" sz="2400" i="1">
                              <a:latin typeface="Cambria Math" panose="02040503050406030204" pitchFamily="18" charset="0"/>
                            </a:rPr>
                          </m:ctrlPr>
                        </m:naryPr>
                        <m:sub>
                          <m:r>
                            <m:rPr>
                              <m:brk m:alnAt="23"/>
                            </m:rPr>
                            <a:rPr lang="id-ID" sz="2400" i="1">
                              <a:latin typeface="Cambria Math"/>
                            </a:rPr>
                            <m:t>𝑘</m:t>
                          </m:r>
                          <m:r>
                            <a:rPr lang="id-ID" sz="2400" i="1">
                              <a:latin typeface="Cambria Math"/>
                            </a:rPr>
                            <m:t>=1</m:t>
                          </m:r>
                        </m:sub>
                        <m:sup>
                          <m:r>
                            <a:rPr lang="id-ID" sz="2400" i="1">
                              <a:latin typeface="Cambria Math"/>
                            </a:rPr>
                            <m:t>𝐾</m:t>
                          </m:r>
                        </m:sup>
                        <m:e>
                          <m:r>
                            <a:rPr lang="id-ID" sz="2400" i="1">
                              <a:latin typeface="Cambria Math"/>
                            </a:rPr>
                            <m:t>𝑚𝑖𝑗𝑘</m:t>
                          </m:r>
                        </m:e>
                      </m:nary>
                      <m:r>
                        <a:rPr lang="id-ID" sz="2400" b="0" i="1" smtClean="0">
                          <a:latin typeface="Cambria Math"/>
                        </a:rPr>
                        <m:t> ^1/4                  </m:t>
                      </m:r>
                      <m:nary>
                        <m:naryPr>
                          <m:chr m:val="∏"/>
                          <m:ctrlPr>
                            <a:rPr lang="id-ID" sz="2400" i="1">
                              <a:latin typeface="Cambria Math" panose="02040503050406030204" pitchFamily="18" charset="0"/>
                            </a:rPr>
                          </m:ctrlPr>
                        </m:naryPr>
                        <m:sub>
                          <m:r>
                            <m:rPr>
                              <m:brk m:alnAt="23"/>
                            </m:rPr>
                            <a:rPr lang="id-ID" sz="2400" i="1">
                              <a:latin typeface="Cambria Math"/>
                            </a:rPr>
                            <m:t>𝑘</m:t>
                          </m:r>
                          <m:r>
                            <a:rPr lang="id-ID" sz="2400" i="1">
                              <a:latin typeface="Cambria Math"/>
                            </a:rPr>
                            <m:t>=1</m:t>
                          </m:r>
                        </m:sub>
                        <m:sup>
                          <m:r>
                            <a:rPr lang="id-ID" sz="2400" i="1">
                              <a:latin typeface="Cambria Math"/>
                            </a:rPr>
                            <m:t>𝐾</m:t>
                          </m:r>
                        </m:sup>
                        <m:e>
                          <m:r>
                            <a:rPr lang="id-ID" sz="2400" b="0" i="1" smtClean="0">
                              <a:latin typeface="Cambria Math"/>
                            </a:rPr>
                            <m:t>𝑢</m:t>
                          </m:r>
                          <m:r>
                            <a:rPr lang="id-ID" sz="2400" i="1">
                              <a:latin typeface="Cambria Math"/>
                            </a:rPr>
                            <m:t>𝑖𝑗𝑘</m:t>
                          </m:r>
                        </m:e>
                      </m:nary>
                      <m:r>
                        <a:rPr lang="id-ID" sz="2400" b="0" i="1" smtClean="0">
                          <a:latin typeface="Cambria Math"/>
                        </a:rPr>
                        <m:t> ^ 1/4</m:t>
                      </m:r>
                    </m:oMath>
                  </m:oMathPara>
                </a14:m>
                <a:endParaRPr lang="id-ID" sz="2400" dirty="0"/>
              </a:p>
              <a:p>
                <a:pPr marL="0" indent="0">
                  <a:buNone/>
                </a:pPr>
                <a:r>
                  <a:rPr lang="id-ID" sz="2400" dirty="0"/>
                  <a:t>l kualitas kualitas	= </a:t>
                </a:r>
                <a14:m>
                  <m:oMath xmlns:m="http://schemas.openxmlformats.org/officeDocument/2006/math">
                    <m:sSup>
                      <m:sSupPr>
                        <m:ctrlPr>
                          <a:rPr lang="pt-BR" sz="2400" i="1" smtClean="0">
                            <a:latin typeface="Cambria Math" panose="02040503050406030204" pitchFamily="18" charset="0"/>
                          </a:rPr>
                        </m:ctrlPr>
                      </m:sSupPr>
                      <m:e>
                        <m:d>
                          <m:dPr>
                            <m:ctrlPr>
                              <a:rPr lang="pt-BR" sz="2400" i="1" smtClean="0">
                                <a:latin typeface="Cambria Math" panose="02040503050406030204" pitchFamily="18" charset="0"/>
                              </a:rPr>
                            </m:ctrlPr>
                          </m:dPr>
                          <m:e>
                            <m:sSub>
                              <m:sSubPr>
                                <m:ctrlPr>
                                  <a:rPr lang="pt-BR" sz="2400" i="1" smtClean="0">
                                    <a:latin typeface="Cambria Math" panose="02040503050406030204" pitchFamily="18" charset="0"/>
                                  </a:rPr>
                                </m:ctrlPr>
                              </m:sSubPr>
                              <m:e>
                                <m:r>
                                  <a:rPr lang="id-ID" sz="2400" b="0" i="1" smtClean="0">
                                    <a:latin typeface="Cambria Math"/>
                                  </a:rPr>
                                  <m:t>𝑙𝑐</m:t>
                                </m:r>
                                <m:r>
                                  <a:rPr lang="id-ID" sz="2400" b="0" i="1" smtClean="0">
                                    <a:latin typeface="Cambria Math"/>
                                  </a:rPr>
                                  <m:t>1</m:t>
                                </m:r>
                              </m:e>
                              <m:sub>
                                <m:r>
                                  <a:rPr lang="id-ID" sz="2400" b="0" i="1" smtClean="0">
                                    <a:latin typeface="Cambria Math"/>
                                  </a:rPr>
                                  <m:t>1 </m:t>
                                </m:r>
                              </m:sub>
                            </m:sSub>
                            <m:r>
                              <a:rPr lang="id-ID" sz="2400" b="0" i="1" smtClean="0">
                                <a:latin typeface="Cambria Math"/>
                              </a:rPr>
                              <m:t>. </m:t>
                            </m:r>
                            <m:sSub>
                              <m:sSubPr>
                                <m:ctrlPr>
                                  <a:rPr lang="id-ID" sz="2400" b="0" i="1" smtClean="0">
                                    <a:latin typeface="Cambria Math" panose="02040503050406030204" pitchFamily="18" charset="0"/>
                                  </a:rPr>
                                </m:ctrlPr>
                              </m:sSubPr>
                              <m:e>
                                <m:r>
                                  <a:rPr lang="id-ID" sz="2400" b="0" i="1" smtClean="0">
                                    <a:latin typeface="Cambria Math"/>
                                  </a:rPr>
                                  <m:t>𝑙𝑐</m:t>
                                </m:r>
                                <m:r>
                                  <a:rPr lang="id-ID" sz="2400" b="0" i="1" smtClean="0">
                                    <a:latin typeface="Cambria Math"/>
                                  </a:rPr>
                                  <m:t>1</m:t>
                                </m:r>
                              </m:e>
                              <m:sub>
                                <m:r>
                                  <a:rPr lang="id-ID" sz="2400" b="0" i="1" smtClean="0">
                                    <a:latin typeface="Cambria Math"/>
                                  </a:rPr>
                                  <m:t>2</m:t>
                                </m:r>
                              </m:sub>
                            </m:sSub>
                            <m:r>
                              <a:rPr lang="id-ID" sz="2400" b="0" i="1" smtClean="0">
                                <a:latin typeface="Cambria Math"/>
                              </a:rPr>
                              <m:t>.  </m:t>
                            </m:r>
                            <m:sSub>
                              <m:sSubPr>
                                <m:ctrlPr>
                                  <a:rPr lang="id-ID" sz="2400" b="0" i="1" smtClean="0">
                                    <a:latin typeface="Cambria Math" panose="02040503050406030204" pitchFamily="18" charset="0"/>
                                  </a:rPr>
                                </m:ctrlPr>
                              </m:sSubPr>
                              <m:e>
                                <m:r>
                                  <a:rPr lang="id-ID" sz="2400" b="0" i="1" smtClean="0">
                                    <a:latin typeface="Cambria Math"/>
                                  </a:rPr>
                                  <m:t>𝑙𝑐</m:t>
                                </m:r>
                                <m:r>
                                  <a:rPr lang="id-ID" sz="2400" b="0" i="1" smtClean="0">
                                    <a:latin typeface="Cambria Math"/>
                                  </a:rPr>
                                  <m:t>1</m:t>
                                </m:r>
                              </m:e>
                              <m:sub>
                                <m:r>
                                  <a:rPr lang="id-ID" sz="2400" b="0" i="1" smtClean="0">
                                    <a:latin typeface="Cambria Math"/>
                                  </a:rPr>
                                  <m:t>3</m:t>
                                </m:r>
                              </m:sub>
                            </m:sSub>
                            <m:r>
                              <a:rPr lang="id-ID" sz="2400" b="0" i="1" smtClean="0">
                                <a:latin typeface="Cambria Math"/>
                              </a:rPr>
                              <m:t>.</m:t>
                            </m:r>
                            <m:sSub>
                              <m:sSubPr>
                                <m:ctrlPr>
                                  <a:rPr lang="pt-BR" sz="2400" i="1" smtClean="0">
                                    <a:latin typeface="Cambria Math" panose="02040503050406030204" pitchFamily="18" charset="0"/>
                                  </a:rPr>
                                </m:ctrlPr>
                              </m:sSubPr>
                              <m:e>
                                <m:r>
                                  <a:rPr lang="id-ID" sz="2400" b="0" i="1" smtClean="0">
                                    <a:latin typeface="Cambria Math"/>
                                  </a:rPr>
                                  <m:t>𝑙𝑐</m:t>
                                </m:r>
                                <m:r>
                                  <a:rPr lang="id-ID" sz="2400" b="0" i="1" smtClean="0">
                                    <a:latin typeface="Cambria Math"/>
                                  </a:rPr>
                                  <m:t>1</m:t>
                                </m:r>
                              </m:e>
                              <m:sub>
                                <m:r>
                                  <a:rPr lang="id-ID" sz="2400" b="0" i="1" smtClean="0">
                                    <a:latin typeface="Cambria Math"/>
                                  </a:rPr>
                                  <m:t>4</m:t>
                                </m:r>
                              </m:sub>
                            </m:sSub>
                          </m:e>
                        </m:d>
                      </m:e>
                      <m:sup>
                        <m:f>
                          <m:fPr>
                            <m:type m:val="skw"/>
                            <m:ctrlPr>
                              <a:rPr lang="pt-BR" sz="2400" i="1" smtClean="0">
                                <a:latin typeface="Cambria Math" panose="02040503050406030204" pitchFamily="18" charset="0"/>
                              </a:rPr>
                            </m:ctrlPr>
                          </m:fPr>
                          <m:num>
                            <m:r>
                              <a:rPr lang="id-ID" sz="2400" b="0" i="1" smtClean="0">
                                <a:latin typeface="Cambria Math"/>
                              </a:rPr>
                              <m:t>1</m:t>
                            </m:r>
                          </m:num>
                          <m:den>
                            <m:r>
                              <a:rPr lang="id-ID" sz="2400" b="0" i="1" smtClean="0">
                                <a:latin typeface="Cambria Math"/>
                              </a:rPr>
                              <m:t>4</m:t>
                            </m:r>
                          </m:den>
                        </m:f>
                      </m:sup>
                    </m:sSup>
                  </m:oMath>
                </a14:m>
                <a:endParaRPr lang="id-ID" sz="2400" dirty="0"/>
              </a:p>
              <a:p>
                <a:pPr marL="0" indent="0">
                  <a:buNone/>
                </a:pPr>
                <a:r>
                  <a:rPr lang="id-ID" sz="2400" dirty="0"/>
                  <a:t>						= </a:t>
                </a:r>
                <a14:m>
                  <m:oMath xmlns:m="http://schemas.openxmlformats.org/officeDocument/2006/math">
                    <m:sSup>
                      <m:sSupPr>
                        <m:ctrlPr>
                          <a:rPr lang="pt-BR" sz="2400" i="1">
                            <a:latin typeface="Cambria Math" panose="02040503050406030204" pitchFamily="18" charset="0"/>
                          </a:rPr>
                        </m:ctrlPr>
                      </m:sSupPr>
                      <m:e>
                        <m:d>
                          <m:dPr>
                            <m:ctrlPr>
                              <a:rPr lang="pt-BR" sz="2400" i="1">
                                <a:latin typeface="Cambria Math" panose="02040503050406030204" pitchFamily="18" charset="0"/>
                              </a:rPr>
                            </m:ctrlPr>
                          </m:dPr>
                          <m:e>
                            <m:r>
                              <a:rPr lang="id-ID" sz="2400" b="0" i="1" smtClean="0">
                                <a:latin typeface="Cambria Math"/>
                              </a:rPr>
                              <m:t>1</m:t>
                            </m:r>
                            <m:r>
                              <a:rPr lang="id-ID" sz="2400" i="1">
                                <a:latin typeface="Cambria Math"/>
                              </a:rPr>
                              <m:t>.</m:t>
                            </m:r>
                            <m:r>
                              <a:rPr lang="id-ID" sz="2400" b="0" i="1" smtClean="0">
                                <a:latin typeface="Cambria Math"/>
                              </a:rPr>
                              <m:t>1</m:t>
                            </m:r>
                            <m:r>
                              <a:rPr lang="id-ID" sz="2400" i="1">
                                <a:latin typeface="Cambria Math"/>
                              </a:rPr>
                              <m:t>.  </m:t>
                            </m:r>
                            <m:r>
                              <a:rPr lang="id-ID" sz="2400" b="0" i="1" smtClean="0">
                                <a:latin typeface="Cambria Math"/>
                              </a:rPr>
                              <m:t>1</m:t>
                            </m:r>
                            <m:r>
                              <a:rPr lang="id-ID" sz="2400" i="1">
                                <a:latin typeface="Cambria Math"/>
                              </a:rPr>
                              <m:t>.</m:t>
                            </m:r>
                            <m:r>
                              <a:rPr lang="id-ID" sz="2400" b="0" i="1" smtClean="0">
                                <a:latin typeface="Cambria Math"/>
                              </a:rPr>
                              <m:t>1</m:t>
                            </m:r>
                          </m:e>
                        </m:d>
                      </m:e>
                      <m:sup>
                        <m:f>
                          <m:fPr>
                            <m:type m:val="skw"/>
                            <m:ctrlPr>
                              <a:rPr lang="pt-BR" sz="2400" i="1">
                                <a:latin typeface="Cambria Math" panose="02040503050406030204" pitchFamily="18" charset="0"/>
                              </a:rPr>
                            </m:ctrlPr>
                          </m:fPr>
                          <m:num>
                            <m:r>
                              <a:rPr lang="id-ID" sz="2400" i="1">
                                <a:latin typeface="Cambria Math"/>
                              </a:rPr>
                              <m:t>1</m:t>
                            </m:r>
                          </m:num>
                          <m:den>
                            <m:r>
                              <a:rPr lang="id-ID" sz="2400" i="1">
                                <a:latin typeface="Cambria Math"/>
                              </a:rPr>
                              <m:t>4</m:t>
                            </m:r>
                          </m:den>
                        </m:f>
                      </m:sup>
                    </m:sSup>
                  </m:oMath>
                </a14:m>
                <a:endParaRPr lang="id-ID" sz="2400" dirty="0"/>
              </a:p>
              <a:p>
                <a:pPr marL="0" indent="0">
                  <a:buNone/>
                </a:pPr>
                <a:r>
                  <a:rPr lang="id-ID" sz="2400" dirty="0"/>
                  <a:t>						= 0.25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140820"/>
              </a:xfrm>
              <a:blipFill rotWithShape="1">
                <a:blip r:embed="rId2"/>
                <a:stretch>
                  <a:fillRect l="-1064" t="-1176"/>
                </a:stretch>
              </a:blipFill>
            </p:spPr>
            <p:txBody>
              <a:bodyPr/>
              <a:lstStyle/>
              <a:p>
                <a:r>
                  <a:rPr lang="id-ID">
                    <a:noFill/>
                  </a:rPr>
                  <a:t> </a:t>
                </a:r>
              </a:p>
            </p:txBody>
          </p:sp>
        </mc:Fallback>
      </mc:AlternateContent>
    </p:spTree>
    <p:extLst>
      <p:ext uri="{BB962C8B-B14F-4D97-AF65-F5344CB8AC3E}">
        <p14:creationId xmlns:p14="http://schemas.microsoft.com/office/powerpoint/2010/main" val="2227925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Tabel </a:t>
            </a:r>
          </a:p>
        </p:txBody>
      </p:sp>
      <p:sp>
        <p:nvSpPr>
          <p:cNvPr id="3" name="Content Placeholder 2"/>
          <p:cNvSpPr>
            <a:spLocks noGrp="1"/>
          </p:cNvSpPr>
          <p:nvPr>
            <p:ph idx="1"/>
          </p:nvPr>
        </p:nvSpPr>
        <p:spPr/>
        <p:txBody>
          <a:bodyPr/>
          <a:lstStyle/>
          <a:p>
            <a:endParaRPr lang="id-ID"/>
          </a:p>
        </p:txBody>
      </p:sp>
    </p:spTree>
    <p:extLst>
      <p:ext uri="{BB962C8B-B14F-4D97-AF65-F5344CB8AC3E}">
        <p14:creationId xmlns:p14="http://schemas.microsoft.com/office/powerpoint/2010/main" val="2447707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46AA-B0D9-4EE3-94BE-F8CB17E278EB}"/>
              </a:ext>
            </a:extLst>
          </p:cNvPr>
          <p:cNvSpPr>
            <a:spLocks noGrp="1"/>
          </p:cNvSpPr>
          <p:nvPr>
            <p:ph type="title"/>
          </p:nvPr>
        </p:nvSpPr>
        <p:spPr/>
        <p:txBody>
          <a:bodyPr/>
          <a:lstStyle/>
          <a:p>
            <a:r>
              <a:rPr lang="en-US" dirty="0" err="1"/>
              <a:t>Menghitung</a:t>
            </a:r>
            <a:r>
              <a:rPr lang="en-US" dirty="0"/>
              <a:t> </a:t>
            </a:r>
            <a:r>
              <a:rPr lang="en-US" dirty="0" err="1"/>
              <a:t>nilai</a:t>
            </a:r>
            <a:r>
              <a:rPr lang="en-US" dirty="0"/>
              <a:t> Fuzzy Synthetic</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098FE8-BF1B-4660-BB49-163600D53836}"/>
                  </a:ext>
                </a:extLst>
              </p:cNvPr>
              <p:cNvSpPr>
                <a:spLocks noGrp="1"/>
              </p:cNvSpPr>
              <p:nvPr>
                <p:ph idx="1"/>
              </p:nvPr>
            </p:nvSpPr>
            <p:spPr>
              <a:xfrm>
                <a:off x="677334" y="1741715"/>
                <a:ext cx="8596668" cy="4299648"/>
              </a:xfrm>
            </p:spPr>
            <p:txBody>
              <a:bodyPr>
                <a:normAutofit fontScale="70000" lnSpcReduction="20000"/>
              </a:bodyPr>
              <a:lstStyle/>
              <a:p>
                <a:pPr marL="0" indent="0">
                  <a:lnSpc>
                    <a:spcPct val="100000"/>
                  </a:lnSpc>
                  <a:spcBef>
                    <a:spcPts val="500"/>
                  </a:spcBef>
                  <a:spcAft>
                    <a:spcPts val="500"/>
                  </a:spcAft>
                  <a:buNone/>
                </a:pPr>
                <a:r>
                  <a:rPr lang="en-US" dirty="0"/>
                  <a:t>Menentukan </a:t>
                </a:r>
                <a:r>
                  <a:rPr lang="en-US" dirty="0" err="1"/>
                  <a:t>nilai</a:t>
                </a:r>
                <a:r>
                  <a:rPr lang="en-US" dirty="0"/>
                  <a:t> </a:t>
                </a:r>
                <a:r>
                  <a:rPr lang="en-US" dirty="0" err="1"/>
                  <a:t>batas</a:t>
                </a:r>
                <a:r>
                  <a:rPr lang="en-US" dirty="0"/>
                  <a:t> </a:t>
                </a:r>
                <a:r>
                  <a:rPr lang="en-US" dirty="0" err="1"/>
                  <a:t>sintesis</a:t>
                </a:r>
                <a:r>
                  <a:rPr lang="en-US" dirty="0"/>
                  <a:t> </a:t>
                </a:r>
                <a:r>
                  <a:rPr lang="en-US" i="1" dirty="0"/>
                  <a:t>fuzzy</a:t>
                </a:r>
                <a:r>
                  <a:rPr lang="en-US" dirty="0"/>
                  <a:t> </a:t>
                </a:r>
                <a:r>
                  <a:rPr lang="en-US" dirty="0" err="1"/>
                  <a:t>dengan</a:t>
                </a:r>
                <a:r>
                  <a:rPr lang="en-US" dirty="0"/>
                  <a:t> </a:t>
                </a:r>
                <a:r>
                  <a:rPr lang="en-US" dirty="0" err="1"/>
                  <a:t>rumus</a:t>
                </a:r>
                <a:r>
                  <a:rPr lang="en-US" dirty="0"/>
                  <a:t> </a:t>
                </a:r>
                <a:r>
                  <a:rPr lang="en-US" dirty="0" err="1"/>
                  <a:t>berikut</a:t>
                </a:r>
                <a:r>
                  <a:rPr lang="en-US" dirty="0"/>
                  <a:t>:</a:t>
                </a:r>
              </a:p>
              <a:p>
                <a:pPr marL="0" indent="0">
                  <a:lnSpc>
                    <a:spcPct val="100000"/>
                  </a:lnSpc>
                  <a:spcBef>
                    <a:spcPts val="500"/>
                  </a:spcBef>
                  <a:spcAft>
                    <a:spcPts val="500"/>
                  </a:spcAft>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𝑆</m:t>
                          </m:r>
                        </m:e>
                        <m:sub>
                          <m:r>
                            <a:rPr lang="en-US" i="1">
                              <a:latin typeface="Cambria Math" charset="0"/>
                            </a:rPr>
                            <m:t>𝑖</m:t>
                          </m:r>
                        </m:sub>
                      </m:sSub>
                      <m:r>
                        <a:rPr lang="en-US" i="1">
                          <a:latin typeface="Cambria Math" charset="0"/>
                        </a:rPr>
                        <m:t>= </m:t>
                      </m:r>
                      <m:nary>
                        <m:naryPr>
                          <m:chr m:val="∑"/>
                          <m:limLoc m:val="subSup"/>
                          <m:ctrlPr>
                            <a:rPr lang="is-IS" i="1">
                              <a:latin typeface="Cambria Math" panose="02040503050406030204" pitchFamily="18" charset="0"/>
                            </a:rPr>
                          </m:ctrlPr>
                        </m:naryPr>
                        <m:sub>
                          <m:r>
                            <m:rPr>
                              <m:brk m:alnAt="25"/>
                            </m:rPr>
                            <a:rPr lang="en-US" i="1">
                              <a:latin typeface="Cambria Math" charset="0"/>
                            </a:rPr>
                            <m:t>𝑗</m:t>
                          </m:r>
                          <m:r>
                            <a:rPr lang="en-US" i="1">
                              <a:latin typeface="Cambria Math" charset="0"/>
                            </a:rPr>
                            <m:t>=1</m:t>
                          </m:r>
                        </m:sub>
                        <m:sup>
                          <m:r>
                            <a:rPr lang="en-US" i="1">
                              <a:latin typeface="Cambria Math" charset="0"/>
                            </a:rPr>
                            <m:t>𝑚</m:t>
                          </m:r>
                        </m:sup>
                        <m:e>
                          <m:sSubSup>
                            <m:sSubSupPr>
                              <m:ctrlPr>
                                <a:rPr lang="en-US" i="1">
                                  <a:latin typeface="Cambria Math" panose="02040503050406030204" pitchFamily="18" charset="0"/>
                                </a:rPr>
                              </m:ctrlPr>
                            </m:sSubSupPr>
                            <m:e>
                              <m:r>
                                <a:rPr lang="en-US" i="1">
                                  <a:latin typeface="Cambria Math" charset="0"/>
                                </a:rPr>
                                <m:t>𝑀</m:t>
                              </m:r>
                            </m:e>
                            <m:sub>
                              <m:sSub>
                                <m:sSubPr>
                                  <m:ctrlPr>
                                    <a:rPr lang="en-US" i="1">
                                      <a:latin typeface="Cambria Math" panose="02040503050406030204" pitchFamily="18" charset="0"/>
                                    </a:rPr>
                                  </m:ctrlPr>
                                </m:sSubPr>
                                <m:e>
                                  <m:r>
                                    <a:rPr lang="en-US" i="1">
                                      <a:latin typeface="Cambria Math" charset="0"/>
                                    </a:rPr>
                                    <m:t>𝑔</m:t>
                                  </m:r>
                                </m:e>
                                <m:sub>
                                  <m:r>
                                    <a:rPr lang="en-US" i="1">
                                      <a:latin typeface="Cambria Math" charset="0"/>
                                    </a:rPr>
                                    <m:t>𝑖</m:t>
                                  </m:r>
                                </m:sub>
                              </m:sSub>
                            </m:sub>
                            <m:sup>
                              <m:r>
                                <a:rPr lang="en-US" i="1">
                                  <a:latin typeface="Cambria Math" charset="0"/>
                                </a:rPr>
                                <m:t>𝑖</m:t>
                              </m:r>
                            </m:sup>
                          </m:sSubSup>
                          <m:r>
                            <a:rPr lang="en-US" i="1">
                              <a:latin typeface="Cambria Math" charset="0"/>
                            </a:rPr>
                            <m:t> </m:t>
                          </m:r>
                          <m:r>
                            <a:rPr lang="en-US" i="1">
                              <a:latin typeface="Cambria Math" charset="0"/>
                            </a:rPr>
                            <m:t>𝑥</m:t>
                          </m:r>
                          <m:r>
                            <a:rPr lang="en-US" i="1">
                              <a:latin typeface="Cambria Math" charset="0"/>
                            </a:rPr>
                            <m:t> </m:t>
                          </m:r>
                          <m:sSup>
                            <m:sSupPr>
                              <m:ctrlPr>
                                <a:rPr lang="en-US" i="1">
                                  <a:latin typeface="Cambria Math" panose="02040503050406030204" pitchFamily="18" charset="0"/>
                                </a:rPr>
                              </m:ctrlPr>
                            </m:sSupPr>
                            <m:e>
                              <m:d>
                                <m:dPr>
                                  <m:begChr m:val="["/>
                                  <m:endChr m:val="]"/>
                                  <m:ctrlPr>
                                    <a:rPr lang="mr-IN" i="1">
                                      <a:latin typeface="Cambria Math" panose="02040503050406030204" pitchFamily="18" charset="0"/>
                                    </a:rPr>
                                  </m:ctrlPr>
                                </m:dPr>
                                <m:e>
                                  <m:nary>
                                    <m:naryPr>
                                      <m:chr m:val="∑"/>
                                      <m:limLoc m:val="subSup"/>
                                      <m:ctrlPr>
                                        <a:rPr lang="is-IS" i="1">
                                          <a:latin typeface="Cambria Math" panose="02040503050406030204" pitchFamily="18" charset="0"/>
                                        </a:rPr>
                                      </m:ctrlPr>
                                    </m:naryPr>
                                    <m:sub>
                                      <m:r>
                                        <m:rPr>
                                          <m:brk m:alnAt="25"/>
                                        </m:rPr>
                                        <a:rPr lang="en-US" i="1">
                                          <a:latin typeface="Cambria Math" charset="0"/>
                                        </a:rPr>
                                        <m:t>𝑖</m:t>
                                      </m:r>
                                      <m:r>
                                        <a:rPr lang="en-US" i="1">
                                          <a:latin typeface="Cambria Math" charset="0"/>
                                        </a:rPr>
                                        <m:t>=1</m:t>
                                      </m:r>
                                    </m:sub>
                                    <m:sup>
                                      <m:r>
                                        <a:rPr lang="en-US" i="1">
                                          <a:latin typeface="Cambria Math" charset="0"/>
                                        </a:rPr>
                                        <m:t>𝑛</m:t>
                                      </m:r>
                                    </m:sup>
                                    <m:e>
                                      <m:nary>
                                        <m:naryPr>
                                          <m:chr m:val="∑"/>
                                          <m:limLoc m:val="subSup"/>
                                          <m:ctrlPr>
                                            <a:rPr lang="is-IS" i="1">
                                              <a:latin typeface="Cambria Math" panose="02040503050406030204" pitchFamily="18" charset="0"/>
                                            </a:rPr>
                                          </m:ctrlPr>
                                        </m:naryPr>
                                        <m:sub>
                                          <m:r>
                                            <m:rPr>
                                              <m:brk m:alnAt="25"/>
                                            </m:rPr>
                                            <a:rPr lang="en-US" i="1">
                                              <a:latin typeface="Cambria Math" charset="0"/>
                                            </a:rPr>
                                            <m:t>𝑗</m:t>
                                          </m:r>
                                          <m:r>
                                            <a:rPr lang="en-US" i="1">
                                              <a:latin typeface="Cambria Math" charset="0"/>
                                            </a:rPr>
                                            <m:t>=1</m:t>
                                          </m:r>
                                        </m:sub>
                                        <m:sup>
                                          <m:r>
                                            <a:rPr lang="en-US" i="1">
                                              <a:latin typeface="Cambria Math" charset="0"/>
                                            </a:rPr>
                                            <m:t>𝑚</m:t>
                                          </m:r>
                                        </m:sup>
                                        <m:e>
                                          <m:sSubSup>
                                            <m:sSubSupPr>
                                              <m:ctrlPr>
                                                <a:rPr lang="en-US" i="1">
                                                  <a:latin typeface="Cambria Math" panose="02040503050406030204" pitchFamily="18" charset="0"/>
                                                </a:rPr>
                                              </m:ctrlPr>
                                            </m:sSubSupPr>
                                            <m:e>
                                              <m:r>
                                                <a:rPr lang="en-US" i="1">
                                                  <a:latin typeface="Cambria Math" charset="0"/>
                                                </a:rPr>
                                                <m:t>𝑀</m:t>
                                              </m:r>
                                            </m:e>
                                            <m:sub>
                                              <m:sSub>
                                                <m:sSubPr>
                                                  <m:ctrlPr>
                                                    <a:rPr lang="en-US" i="1">
                                                      <a:latin typeface="Cambria Math" panose="02040503050406030204" pitchFamily="18" charset="0"/>
                                                    </a:rPr>
                                                  </m:ctrlPr>
                                                </m:sSubPr>
                                                <m:e>
                                                  <m:r>
                                                    <a:rPr lang="en-US" i="1">
                                                      <a:latin typeface="Cambria Math" charset="0"/>
                                                    </a:rPr>
                                                    <m:t>𝑔</m:t>
                                                  </m:r>
                                                </m:e>
                                                <m:sub>
                                                  <m:r>
                                                    <a:rPr lang="en-US" i="1">
                                                      <a:latin typeface="Cambria Math" charset="0"/>
                                                    </a:rPr>
                                                    <m:t>𝑖</m:t>
                                                  </m:r>
                                                </m:sub>
                                              </m:sSub>
                                            </m:sub>
                                            <m:sup>
                                              <m:r>
                                                <a:rPr lang="en-US" i="1">
                                                  <a:latin typeface="Cambria Math" charset="0"/>
                                                </a:rPr>
                                                <m:t>𝑖</m:t>
                                              </m:r>
                                            </m:sup>
                                          </m:sSubSup>
                                        </m:e>
                                      </m:nary>
                                    </m:e>
                                  </m:nary>
                                </m:e>
                              </m:d>
                            </m:e>
                            <m:sup>
                              <m:r>
                                <a:rPr lang="en-US" i="1">
                                  <a:latin typeface="Cambria Math" charset="0"/>
                                </a:rPr>
                                <m:t>−1</m:t>
                              </m:r>
                            </m:sup>
                          </m:sSup>
                        </m:e>
                      </m:nary>
                    </m:oMath>
                  </m:oMathPara>
                </a14:m>
                <a:endParaRPr lang="en-US" dirty="0"/>
              </a:p>
              <a:p>
                <a:pPr marL="0" indent="0">
                  <a:lnSpc>
                    <a:spcPct val="100000"/>
                  </a:lnSpc>
                  <a:spcBef>
                    <a:spcPts val="500"/>
                  </a:spcBef>
                  <a:spcAft>
                    <a:spcPts val="500"/>
                  </a:spcAft>
                  <a:buNone/>
                </a:pPr>
                <a:r>
                  <a:rPr lang="en-US" dirty="0" err="1"/>
                  <a:t>Dimana</a:t>
                </a:r>
                <a:r>
                  <a:rPr lang="en-US" dirty="0"/>
                  <a:t>:</a:t>
                </a:r>
              </a:p>
              <a:p>
                <a:pPr marL="0" indent="0">
                  <a:lnSpc>
                    <a:spcPct val="100000"/>
                  </a:lnSpc>
                  <a:spcBef>
                    <a:spcPts val="500"/>
                  </a:spcBef>
                  <a:spcAft>
                    <a:spcPts val="500"/>
                  </a:spcAft>
                  <a:buNone/>
                </a:pPr>
                <a14:m>
                  <m:oMathPara xmlns:m="http://schemas.openxmlformats.org/officeDocument/2006/math">
                    <m:oMathParaPr>
                      <m:jc m:val="left"/>
                    </m:oMathParaPr>
                    <m:oMath xmlns:m="http://schemas.openxmlformats.org/officeDocument/2006/math">
                      <m:nary>
                        <m:naryPr>
                          <m:chr m:val="∑"/>
                          <m:limLoc m:val="subSup"/>
                          <m:ctrlPr>
                            <a:rPr lang="is-IS" i="1">
                              <a:latin typeface="Cambria Math" panose="02040503050406030204" pitchFamily="18" charset="0"/>
                            </a:rPr>
                          </m:ctrlPr>
                        </m:naryPr>
                        <m:sub>
                          <m:r>
                            <m:rPr>
                              <m:brk m:alnAt="25"/>
                            </m:rPr>
                            <a:rPr lang="en-US" i="1">
                              <a:latin typeface="Cambria Math" charset="0"/>
                            </a:rPr>
                            <m:t>𝑗</m:t>
                          </m:r>
                          <m:r>
                            <a:rPr lang="en-US" i="1">
                              <a:latin typeface="Cambria Math" charset="0"/>
                            </a:rPr>
                            <m:t>=1</m:t>
                          </m:r>
                        </m:sub>
                        <m:sup>
                          <m:r>
                            <a:rPr lang="en-US" i="1">
                              <a:latin typeface="Cambria Math" charset="0"/>
                            </a:rPr>
                            <m:t>𝑚</m:t>
                          </m:r>
                        </m:sup>
                        <m:e>
                          <m:sSubSup>
                            <m:sSubSupPr>
                              <m:ctrlPr>
                                <a:rPr lang="en-US" i="1">
                                  <a:latin typeface="Cambria Math" panose="02040503050406030204" pitchFamily="18" charset="0"/>
                                </a:rPr>
                              </m:ctrlPr>
                            </m:sSubSupPr>
                            <m:e>
                              <m:r>
                                <a:rPr lang="en-US" i="1">
                                  <a:latin typeface="Cambria Math" charset="0"/>
                                </a:rPr>
                                <m:t>𝑀</m:t>
                              </m:r>
                            </m:e>
                            <m:sub>
                              <m:sSub>
                                <m:sSubPr>
                                  <m:ctrlPr>
                                    <a:rPr lang="en-US" i="1">
                                      <a:latin typeface="Cambria Math" panose="02040503050406030204" pitchFamily="18" charset="0"/>
                                    </a:rPr>
                                  </m:ctrlPr>
                                </m:sSubPr>
                                <m:e>
                                  <m:r>
                                    <a:rPr lang="en-US" i="1">
                                      <a:latin typeface="Cambria Math" charset="0"/>
                                    </a:rPr>
                                    <m:t>𝑔</m:t>
                                  </m:r>
                                </m:e>
                                <m:sub>
                                  <m:r>
                                    <a:rPr lang="en-US" i="1">
                                      <a:latin typeface="Cambria Math" charset="0"/>
                                    </a:rPr>
                                    <m:t>𝑖</m:t>
                                  </m:r>
                                </m:sub>
                              </m:sSub>
                            </m:sub>
                            <m:sup>
                              <m:r>
                                <a:rPr lang="en-US" i="1">
                                  <a:latin typeface="Cambria Math" charset="0"/>
                                </a:rPr>
                                <m:t>𝑖</m:t>
                              </m:r>
                            </m:sup>
                          </m:sSubSup>
                          <m:r>
                            <a:rPr lang="en-US" i="1">
                              <a:latin typeface="Cambria Math" charset="0"/>
                            </a:rPr>
                            <m:t>= </m:t>
                          </m:r>
                          <m:nary>
                            <m:naryPr>
                              <m:chr m:val="∑"/>
                              <m:limLoc m:val="subSup"/>
                              <m:ctrlPr>
                                <a:rPr lang="is-IS" i="1">
                                  <a:latin typeface="Cambria Math" panose="02040503050406030204" pitchFamily="18" charset="0"/>
                                </a:rPr>
                              </m:ctrlPr>
                            </m:naryPr>
                            <m:sub>
                              <m:r>
                                <m:rPr>
                                  <m:brk m:alnAt="25"/>
                                </m:rPr>
                                <a:rPr lang="en-US" i="1">
                                  <a:latin typeface="Cambria Math" charset="0"/>
                                </a:rPr>
                                <m:t>𝑗</m:t>
                              </m:r>
                              <m:r>
                                <a:rPr lang="en-US" i="1">
                                  <a:latin typeface="Cambria Math" charset="0"/>
                                </a:rPr>
                                <m:t>=1</m:t>
                              </m:r>
                            </m:sub>
                            <m:sup>
                              <m:r>
                                <a:rPr lang="en-US" i="1">
                                  <a:latin typeface="Cambria Math" charset="0"/>
                                </a:rPr>
                                <m:t>𝑚</m:t>
                              </m:r>
                            </m:sup>
                            <m:e>
                              <m:sSub>
                                <m:sSubPr>
                                  <m:ctrlPr>
                                    <a:rPr lang="en-US" i="1">
                                      <a:latin typeface="Cambria Math" panose="02040503050406030204" pitchFamily="18" charset="0"/>
                                    </a:rPr>
                                  </m:ctrlPr>
                                </m:sSubPr>
                                <m:e>
                                  <m:r>
                                    <a:rPr lang="en-US" i="1">
                                      <a:latin typeface="Cambria Math" charset="0"/>
                                    </a:rPr>
                                    <m:t>𝑙</m:t>
                                  </m:r>
                                </m:e>
                                <m:sub>
                                  <m:r>
                                    <a:rPr lang="en-US" i="1">
                                      <a:latin typeface="Cambria Math" charset="0"/>
                                    </a:rPr>
                                    <m:t>𝑗</m:t>
                                  </m:r>
                                </m:sub>
                              </m:sSub>
                            </m:e>
                          </m:nary>
                          <m:r>
                            <a:rPr lang="en-US" i="1">
                              <a:latin typeface="Cambria Math" charset="0"/>
                            </a:rPr>
                            <m:t>,</m:t>
                          </m:r>
                          <m:nary>
                            <m:naryPr>
                              <m:chr m:val="∑"/>
                              <m:limLoc m:val="subSup"/>
                              <m:ctrlPr>
                                <a:rPr lang="is-IS" i="1">
                                  <a:latin typeface="Cambria Math" panose="02040503050406030204" pitchFamily="18" charset="0"/>
                                </a:rPr>
                              </m:ctrlPr>
                            </m:naryPr>
                            <m:sub>
                              <m:r>
                                <m:rPr>
                                  <m:brk m:alnAt="25"/>
                                </m:rPr>
                                <a:rPr lang="en-US" i="1">
                                  <a:latin typeface="Cambria Math" charset="0"/>
                                </a:rPr>
                                <m:t>𝑗</m:t>
                              </m:r>
                              <m:r>
                                <a:rPr lang="en-US" i="1">
                                  <a:latin typeface="Cambria Math" charset="0"/>
                                </a:rPr>
                                <m:t>=1</m:t>
                              </m:r>
                            </m:sub>
                            <m:sup>
                              <m:r>
                                <a:rPr lang="en-US" i="1">
                                  <a:latin typeface="Cambria Math" charset="0"/>
                                </a:rPr>
                                <m:t>𝑚</m:t>
                              </m:r>
                            </m:sup>
                            <m:e>
                              <m:sSub>
                                <m:sSubPr>
                                  <m:ctrlPr>
                                    <a:rPr lang="en-US" i="1">
                                      <a:latin typeface="Cambria Math" panose="02040503050406030204" pitchFamily="18" charset="0"/>
                                    </a:rPr>
                                  </m:ctrlPr>
                                </m:sSubPr>
                                <m:e>
                                  <m:r>
                                    <a:rPr lang="en-US" i="1">
                                      <a:latin typeface="Cambria Math" charset="0"/>
                                    </a:rPr>
                                    <m:t>𝑚</m:t>
                                  </m:r>
                                </m:e>
                                <m:sub>
                                  <m:r>
                                    <a:rPr lang="en-US" i="1">
                                      <a:latin typeface="Cambria Math" charset="0"/>
                                    </a:rPr>
                                    <m:t>𝑗</m:t>
                                  </m:r>
                                </m:sub>
                              </m:sSub>
                            </m:e>
                          </m:nary>
                          <m:r>
                            <a:rPr lang="en-US" i="1">
                              <a:latin typeface="Cambria Math" charset="0"/>
                            </a:rPr>
                            <m:t>,</m:t>
                          </m:r>
                          <m:nary>
                            <m:naryPr>
                              <m:chr m:val="∑"/>
                              <m:limLoc m:val="subSup"/>
                              <m:ctrlPr>
                                <a:rPr lang="is-IS" i="1">
                                  <a:latin typeface="Cambria Math" panose="02040503050406030204" pitchFamily="18" charset="0"/>
                                </a:rPr>
                              </m:ctrlPr>
                            </m:naryPr>
                            <m:sub>
                              <m:r>
                                <m:rPr>
                                  <m:brk m:alnAt="25"/>
                                </m:rPr>
                                <a:rPr lang="en-US" i="1">
                                  <a:latin typeface="Cambria Math" charset="0"/>
                                </a:rPr>
                                <m:t>𝑗</m:t>
                              </m:r>
                              <m:r>
                                <a:rPr lang="en-US" i="1">
                                  <a:latin typeface="Cambria Math" charset="0"/>
                                </a:rPr>
                                <m:t>=1</m:t>
                              </m:r>
                            </m:sub>
                            <m:sup>
                              <m:r>
                                <a:rPr lang="en-US" i="1">
                                  <a:latin typeface="Cambria Math" charset="0"/>
                                </a:rPr>
                                <m:t>𝑚</m:t>
                              </m:r>
                            </m:sup>
                            <m:e>
                              <m:sSub>
                                <m:sSubPr>
                                  <m:ctrlPr>
                                    <a:rPr lang="en-US" i="1">
                                      <a:latin typeface="Cambria Math" panose="02040503050406030204" pitchFamily="18" charset="0"/>
                                    </a:rPr>
                                  </m:ctrlPr>
                                </m:sSubPr>
                                <m:e>
                                  <m:r>
                                    <a:rPr lang="en-US" i="1">
                                      <a:latin typeface="Cambria Math" charset="0"/>
                                    </a:rPr>
                                    <m:t>𝑢</m:t>
                                  </m:r>
                                </m:e>
                                <m:sub>
                                  <m:r>
                                    <a:rPr lang="en-US" i="1">
                                      <a:latin typeface="Cambria Math" charset="0"/>
                                    </a:rPr>
                                    <m:t>𝑗</m:t>
                                  </m:r>
                                </m:sub>
                              </m:sSub>
                            </m:e>
                          </m:nary>
                        </m:e>
                      </m:nary>
                    </m:oMath>
                  </m:oMathPara>
                </a14:m>
                <a:endParaRPr lang="en-US" dirty="0"/>
              </a:p>
              <a:p>
                <a:pPr marL="0" indent="0">
                  <a:lnSpc>
                    <a:spcPct val="100000"/>
                  </a:lnSpc>
                  <a:spcBef>
                    <a:spcPts val="500"/>
                  </a:spcBef>
                  <a:spcAft>
                    <a:spcPts val="500"/>
                  </a:spcAft>
                  <a:buNone/>
                </a:pPr>
                <a:r>
                  <a:rPr lang="en-US" dirty="0" err="1"/>
                  <a:t>Sedangkan</a:t>
                </a:r>
                <a:endParaRPr lang="en-US" dirty="0"/>
              </a:p>
              <a:p>
                <a:pPr marL="0" indent="0">
                  <a:lnSpc>
                    <a:spcPct val="100000"/>
                  </a:lnSpc>
                  <a:spcBef>
                    <a:spcPts val="500"/>
                  </a:spcBef>
                  <a:spcAft>
                    <a:spcPts val="500"/>
                  </a:spcAft>
                  <a:buNone/>
                </a:pPr>
                <a14:m>
                  <m:oMathPara xmlns:m="http://schemas.openxmlformats.org/officeDocument/2006/math">
                    <m:oMathParaPr>
                      <m:jc m:val="left"/>
                    </m:oMathParaPr>
                    <m:oMath xmlns:m="http://schemas.openxmlformats.org/officeDocument/2006/math">
                      <m:sSup>
                        <m:sSupPr>
                          <m:ctrlPr>
                            <a:rPr lang="en-US" i="1">
                              <a:latin typeface="Cambria Math" panose="02040503050406030204" pitchFamily="18" charset="0"/>
                            </a:rPr>
                          </m:ctrlPr>
                        </m:sSupPr>
                        <m:e>
                          <m:d>
                            <m:dPr>
                              <m:begChr m:val="["/>
                              <m:endChr m:val="]"/>
                              <m:ctrlPr>
                                <a:rPr lang="mr-IN" i="1">
                                  <a:latin typeface="Cambria Math" panose="02040503050406030204" pitchFamily="18" charset="0"/>
                                </a:rPr>
                              </m:ctrlPr>
                            </m:dPr>
                            <m:e>
                              <m:nary>
                                <m:naryPr>
                                  <m:chr m:val="∑"/>
                                  <m:limLoc m:val="subSup"/>
                                  <m:ctrlPr>
                                    <a:rPr lang="is-IS" i="1">
                                      <a:latin typeface="Cambria Math" panose="02040503050406030204" pitchFamily="18" charset="0"/>
                                    </a:rPr>
                                  </m:ctrlPr>
                                </m:naryPr>
                                <m:sub>
                                  <m:r>
                                    <m:rPr>
                                      <m:brk m:alnAt="25"/>
                                    </m:rPr>
                                    <a:rPr lang="en-US" i="1">
                                      <a:latin typeface="Cambria Math" charset="0"/>
                                    </a:rPr>
                                    <m:t>𝑖</m:t>
                                  </m:r>
                                  <m:r>
                                    <a:rPr lang="en-US" i="1">
                                      <a:latin typeface="Cambria Math" charset="0"/>
                                    </a:rPr>
                                    <m:t>=1</m:t>
                                  </m:r>
                                </m:sub>
                                <m:sup>
                                  <m:r>
                                    <a:rPr lang="en-US" i="1">
                                      <a:latin typeface="Cambria Math" charset="0"/>
                                    </a:rPr>
                                    <m:t>𝑛</m:t>
                                  </m:r>
                                </m:sup>
                                <m:e>
                                  <m:nary>
                                    <m:naryPr>
                                      <m:chr m:val="∑"/>
                                      <m:limLoc m:val="subSup"/>
                                      <m:ctrlPr>
                                        <a:rPr lang="is-IS" i="1">
                                          <a:latin typeface="Cambria Math" panose="02040503050406030204" pitchFamily="18" charset="0"/>
                                        </a:rPr>
                                      </m:ctrlPr>
                                    </m:naryPr>
                                    <m:sub>
                                      <m:r>
                                        <m:rPr>
                                          <m:brk m:alnAt="25"/>
                                        </m:rPr>
                                        <a:rPr lang="en-US" i="1">
                                          <a:latin typeface="Cambria Math" charset="0"/>
                                        </a:rPr>
                                        <m:t>𝑗</m:t>
                                      </m:r>
                                      <m:r>
                                        <a:rPr lang="en-US" i="1">
                                          <a:latin typeface="Cambria Math" charset="0"/>
                                        </a:rPr>
                                        <m:t>=1</m:t>
                                      </m:r>
                                    </m:sub>
                                    <m:sup>
                                      <m:r>
                                        <a:rPr lang="en-US" i="1">
                                          <a:latin typeface="Cambria Math" charset="0"/>
                                        </a:rPr>
                                        <m:t>𝑚</m:t>
                                      </m:r>
                                    </m:sup>
                                    <m:e>
                                      <m:sSubSup>
                                        <m:sSubSupPr>
                                          <m:ctrlPr>
                                            <a:rPr lang="en-US" i="1">
                                              <a:latin typeface="Cambria Math" panose="02040503050406030204" pitchFamily="18" charset="0"/>
                                            </a:rPr>
                                          </m:ctrlPr>
                                        </m:sSubSupPr>
                                        <m:e>
                                          <m:r>
                                            <a:rPr lang="en-US" i="1">
                                              <a:latin typeface="Cambria Math" charset="0"/>
                                            </a:rPr>
                                            <m:t>𝑀</m:t>
                                          </m:r>
                                        </m:e>
                                        <m:sub>
                                          <m:sSub>
                                            <m:sSubPr>
                                              <m:ctrlPr>
                                                <a:rPr lang="en-US" i="1">
                                                  <a:latin typeface="Cambria Math" panose="02040503050406030204" pitchFamily="18" charset="0"/>
                                                </a:rPr>
                                              </m:ctrlPr>
                                            </m:sSubPr>
                                            <m:e>
                                              <m:r>
                                                <a:rPr lang="en-US" i="1">
                                                  <a:latin typeface="Cambria Math" charset="0"/>
                                                </a:rPr>
                                                <m:t>𝑔</m:t>
                                              </m:r>
                                            </m:e>
                                            <m:sub>
                                              <m:r>
                                                <a:rPr lang="en-US" i="1">
                                                  <a:latin typeface="Cambria Math" charset="0"/>
                                                </a:rPr>
                                                <m:t>𝑖</m:t>
                                              </m:r>
                                            </m:sub>
                                          </m:sSub>
                                        </m:sub>
                                        <m:sup>
                                          <m:r>
                                            <a:rPr lang="en-US" i="1">
                                              <a:latin typeface="Cambria Math" charset="0"/>
                                            </a:rPr>
                                            <m:t>𝑖</m:t>
                                          </m:r>
                                        </m:sup>
                                      </m:sSubSup>
                                    </m:e>
                                  </m:nary>
                                </m:e>
                              </m:nary>
                            </m:e>
                          </m:d>
                        </m:e>
                        <m:sup>
                          <m:r>
                            <a:rPr lang="en-US" i="1">
                              <a:latin typeface="Cambria Math" charset="0"/>
                            </a:rPr>
                            <m:t>−1</m:t>
                          </m:r>
                        </m:sup>
                      </m:sSup>
                      <m:r>
                        <a:rPr lang="en-US" i="1">
                          <a:latin typeface="Cambria Math" charset="0"/>
                        </a:rPr>
                        <m:t>=</m:t>
                      </m:r>
                      <m:f>
                        <m:fPr>
                          <m:ctrlPr>
                            <a:rPr lang="en-US" i="1">
                              <a:latin typeface="Cambria Math" panose="02040503050406030204" pitchFamily="18" charset="0"/>
                            </a:rPr>
                          </m:ctrlPr>
                        </m:fPr>
                        <m:num>
                          <m:r>
                            <a:rPr lang="en-US" i="1">
                              <a:latin typeface="Cambria Math" charset="0"/>
                            </a:rPr>
                            <m:t>1</m:t>
                          </m:r>
                        </m:num>
                        <m:den>
                          <m:nary>
                            <m:naryPr>
                              <m:chr m:val="∑"/>
                              <m:limLoc m:val="subSup"/>
                              <m:ctrlPr>
                                <a:rPr lang="is-IS" i="1">
                                  <a:latin typeface="Cambria Math" panose="02040503050406030204" pitchFamily="18" charset="0"/>
                                </a:rPr>
                              </m:ctrlPr>
                            </m:naryPr>
                            <m:sub>
                              <m:r>
                                <m:rPr>
                                  <m:brk m:alnAt="25"/>
                                </m:rPr>
                                <a:rPr lang="en-US" i="1">
                                  <a:latin typeface="Cambria Math" charset="0"/>
                                </a:rPr>
                                <m:t>𝑗</m:t>
                              </m:r>
                              <m:r>
                                <a:rPr lang="en-US" i="1">
                                  <a:latin typeface="Cambria Math" charset="0"/>
                                </a:rPr>
                                <m:t>=1</m:t>
                              </m:r>
                            </m:sub>
                            <m:sup>
                              <m:r>
                                <a:rPr lang="en-US" i="1">
                                  <a:latin typeface="Cambria Math" charset="0"/>
                                </a:rPr>
                                <m:t>𝑚</m:t>
                              </m:r>
                            </m:sup>
                            <m:e>
                              <m:sSub>
                                <m:sSubPr>
                                  <m:ctrlPr>
                                    <a:rPr lang="en-US" i="1">
                                      <a:latin typeface="Cambria Math" panose="02040503050406030204" pitchFamily="18" charset="0"/>
                                    </a:rPr>
                                  </m:ctrlPr>
                                </m:sSubPr>
                                <m:e>
                                  <m:r>
                                    <a:rPr lang="en-US" i="1">
                                      <a:latin typeface="Cambria Math" charset="0"/>
                                    </a:rPr>
                                    <m:t>𝑙</m:t>
                                  </m:r>
                                </m:e>
                                <m:sub>
                                  <m:r>
                                    <a:rPr lang="en-US" i="1">
                                      <a:latin typeface="Cambria Math" charset="0"/>
                                    </a:rPr>
                                    <m:t>𝑗</m:t>
                                  </m:r>
                                </m:sub>
                              </m:sSub>
                            </m:e>
                          </m:nary>
                          <m:r>
                            <a:rPr lang="en-US" i="1">
                              <a:latin typeface="Cambria Math" charset="0"/>
                            </a:rPr>
                            <m:t>,</m:t>
                          </m:r>
                          <m:nary>
                            <m:naryPr>
                              <m:chr m:val="∑"/>
                              <m:limLoc m:val="subSup"/>
                              <m:ctrlPr>
                                <a:rPr lang="is-IS" i="1">
                                  <a:latin typeface="Cambria Math" panose="02040503050406030204" pitchFamily="18" charset="0"/>
                                </a:rPr>
                              </m:ctrlPr>
                            </m:naryPr>
                            <m:sub>
                              <m:r>
                                <m:rPr>
                                  <m:brk m:alnAt="25"/>
                                </m:rPr>
                                <a:rPr lang="en-US" i="1">
                                  <a:latin typeface="Cambria Math" charset="0"/>
                                </a:rPr>
                                <m:t>𝑗</m:t>
                              </m:r>
                              <m:r>
                                <a:rPr lang="en-US" i="1">
                                  <a:latin typeface="Cambria Math" charset="0"/>
                                </a:rPr>
                                <m:t>=1</m:t>
                              </m:r>
                            </m:sub>
                            <m:sup>
                              <m:r>
                                <a:rPr lang="en-US" i="1">
                                  <a:latin typeface="Cambria Math" charset="0"/>
                                </a:rPr>
                                <m:t>𝑚</m:t>
                              </m:r>
                            </m:sup>
                            <m:e>
                              <m:sSub>
                                <m:sSubPr>
                                  <m:ctrlPr>
                                    <a:rPr lang="en-US" i="1">
                                      <a:latin typeface="Cambria Math" panose="02040503050406030204" pitchFamily="18" charset="0"/>
                                    </a:rPr>
                                  </m:ctrlPr>
                                </m:sSubPr>
                                <m:e>
                                  <m:r>
                                    <a:rPr lang="en-US" i="1">
                                      <a:latin typeface="Cambria Math" charset="0"/>
                                    </a:rPr>
                                    <m:t>𝑚</m:t>
                                  </m:r>
                                </m:e>
                                <m:sub>
                                  <m:r>
                                    <a:rPr lang="en-US" i="1">
                                      <a:latin typeface="Cambria Math" charset="0"/>
                                    </a:rPr>
                                    <m:t>𝑗</m:t>
                                  </m:r>
                                </m:sub>
                              </m:sSub>
                            </m:e>
                          </m:nary>
                          <m:r>
                            <a:rPr lang="en-US" i="1">
                              <a:latin typeface="Cambria Math" charset="0"/>
                            </a:rPr>
                            <m:t>,</m:t>
                          </m:r>
                          <m:nary>
                            <m:naryPr>
                              <m:chr m:val="∑"/>
                              <m:limLoc m:val="subSup"/>
                              <m:ctrlPr>
                                <a:rPr lang="is-IS" i="1">
                                  <a:latin typeface="Cambria Math" panose="02040503050406030204" pitchFamily="18" charset="0"/>
                                </a:rPr>
                              </m:ctrlPr>
                            </m:naryPr>
                            <m:sub>
                              <m:r>
                                <m:rPr>
                                  <m:brk m:alnAt="25"/>
                                </m:rPr>
                                <a:rPr lang="en-US" i="1">
                                  <a:latin typeface="Cambria Math" charset="0"/>
                                </a:rPr>
                                <m:t>𝑗</m:t>
                              </m:r>
                              <m:r>
                                <a:rPr lang="en-US" i="1">
                                  <a:latin typeface="Cambria Math" charset="0"/>
                                </a:rPr>
                                <m:t>=1</m:t>
                              </m:r>
                            </m:sub>
                            <m:sup>
                              <m:r>
                                <a:rPr lang="en-US" i="1">
                                  <a:latin typeface="Cambria Math" charset="0"/>
                                </a:rPr>
                                <m:t>𝑚</m:t>
                              </m:r>
                            </m:sup>
                            <m:e>
                              <m:sSub>
                                <m:sSubPr>
                                  <m:ctrlPr>
                                    <a:rPr lang="en-US" i="1">
                                      <a:latin typeface="Cambria Math" panose="02040503050406030204" pitchFamily="18" charset="0"/>
                                    </a:rPr>
                                  </m:ctrlPr>
                                </m:sSubPr>
                                <m:e>
                                  <m:r>
                                    <a:rPr lang="en-US" i="1">
                                      <a:latin typeface="Cambria Math" charset="0"/>
                                    </a:rPr>
                                    <m:t>𝑢</m:t>
                                  </m:r>
                                </m:e>
                                <m:sub>
                                  <m:r>
                                    <a:rPr lang="en-US" i="1">
                                      <a:latin typeface="Cambria Math" charset="0"/>
                                    </a:rPr>
                                    <m:t>𝑗</m:t>
                                  </m:r>
                                </m:sub>
                              </m:sSub>
                            </m:e>
                          </m:nary>
                        </m:den>
                      </m:f>
                    </m:oMath>
                  </m:oMathPara>
                </a14:m>
                <a:endParaRPr lang="en-US" dirty="0"/>
              </a:p>
              <a:p>
                <a:pPr marL="0" indent="0">
                  <a:lnSpc>
                    <a:spcPct val="100000"/>
                  </a:lnSpc>
                  <a:spcBef>
                    <a:spcPts val="500"/>
                  </a:spcBef>
                  <a:spcAft>
                    <a:spcPts val="500"/>
                  </a:spcAft>
                  <a:buNone/>
                </a:pPr>
                <a:endParaRPr lang="en-US" dirty="0"/>
              </a:p>
              <a:p>
                <a:pPr marL="0" indent="0">
                  <a:spcBef>
                    <a:spcPts val="500"/>
                  </a:spcBef>
                  <a:spcAft>
                    <a:spcPts val="500"/>
                  </a:spcAft>
                  <a:buNone/>
                </a:pPr>
                <a:r>
                  <a:rPr lang="en-US" b="1" dirty="0"/>
                  <a:t>Keterangan</a:t>
                </a:r>
              </a:p>
              <a:p>
                <a:pPr marL="0" indent="0">
                  <a:spcBef>
                    <a:spcPts val="500"/>
                  </a:spcBef>
                  <a:spcAft>
                    <a:spcPts val="500"/>
                  </a:spcAft>
                  <a:buNone/>
                </a:pPr>
                <a14:m>
                  <m:oMath xmlns:m="http://schemas.openxmlformats.org/officeDocument/2006/math">
                    <m:sSub>
                      <m:sSubPr>
                        <m:ctrlPr>
                          <a:rPr lang="en-US" b="1" i="1">
                            <a:latin typeface="Cambria Math" panose="02040503050406030204" pitchFamily="18" charset="0"/>
                          </a:rPr>
                        </m:ctrlPr>
                      </m:sSubPr>
                      <m:e>
                        <m:r>
                          <a:rPr lang="en-US" b="1" i="1">
                            <a:latin typeface="Cambria Math" charset="0"/>
                          </a:rPr>
                          <m:t>𝑺</m:t>
                        </m:r>
                      </m:e>
                      <m:sub>
                        <m:r>
                          <a:rPr lang="en-US" b="1" i="1">
                            <a:latin typeface="Cambria Math" charset="0"/>
                          </a:rPr>
                          <m:t>𝒊</m:t>
                        </m:r>
                      </m:sub>
                    </m:sSub>
                  </m:oMath>
                </a14:m>
                <a:r>
                  <a:rPr lang="en-US" dirty="0"/>
                  <a:t> = </a:t>
                </a:r>
                <a:r>
                  <a:rPr lang="en-US" dirty="0" err="1"/>
                  <a:t>Nilai</a:t>
                </a:r>
                <a:r>
                  <a:rPr lang="en-US" dirty="0"/>
                  <a:t> </a:t>
                </a:r>
                <a:r>
                  <a:rPr lang="en-US" dirty="0" err="1"/>
                  <a:t>sintesis</a:t>
                </a:r>
                <a:r>
                  <a:rPr lang="en-US" dirty="0"/>
                  <a:t> fuzzy</a:t>
                </a:r>
              </a:p>
              <a:p>
                <a:pPr marL="0" indent="0">
                  <a:spcBef>
                    <a:spcPts val="500"/>
                  </a:spcBef>
                  <a:spcAft>
                    <a:spcPts val="500"/>
                  </a:spcAft>
                  <a:buNone/>
                </a:pPr>
                <a14:m>
                  <m:oMath xmlns:m="http://schemas.openxmlformats.org/officeDocument/2006/math">
                    <m:r>
                      <a:rPr lang="en-US" b="1" i="1">
                        <a:latin typeface="Cambria Math" charset="0"/>
                      </a:rPr>
                      <m:t>𝑴</m:t>
                    </m:r>
                  </m:oMath>
                </a14:m>
                <a:r>
                  <a:rPr lang="en-US" dirty="0"/>
                  <a:t> = </a:t>
                </a:r>
                <a:r>
                  <a:rPr lang="en-US" i="1" dirty="0"/>
                  <a:t>Triangular Fuzzy Number</a:t>
                </a:r>
              </a:p>
              <a:p>
                <a:pPr marL="0" indent="0">
                  <a:spcBef>
                    <a:spcPts val="500"/>
                  </a:spcBef>
                  <a:spcAft>
                    <a:spcPts val="500"/>
                  </a:spcAft>
                  <a:buNone/>
                </a:pPr>
                <a:r>
                  <a:rPr lang="en-US" b="1" i="1" dirty="0" err="1"/>
                  <a:t>i</a:t>
                </a:r>
                <a:r>
                  <a:rPr lang="en-US" i="1" dirty="0"/>
                  <a:t> = </a:t>
                </a:r>
                <a:r>
                  <a:rPr lang="en-US" i="1" dirty="0" err="1"/>
                  <a:t>Indeks</a:t>
                </a:r>
                <a:r>
                  <a:rPr lang="en-US" i="1" dirty="0"/>
                  <a:t> </a:t>
                </a:r>
                <a:r>
                  <a:rPr lang="en-US" i="1" dirty="0" err="1"/>
                  <a:t>pada</a:t>
                </a:r>
                <a:r>
                  <a:rPr lang="en-US" i="1" dirty="0"/>
                  <a:t> </a:t>
                </a:r>
                <a:r>
                  <a:rPr lang="en-US" i="1" dirty="0" err="1"/>
                  <a:t>baris</a:t>
                </a:r>
                <a:endParaRPr lang="en-US" i="1" dirty="0"/>
              </a:p>
              <a:p>
                <a:pPr marL="0" indent="0">
                  <a:spcBef>
                    <a:spcPts val="500"/>
                  </a:spcBef>
                  <a:spcAft>
                    <a:spcPts val="500"/>
                  </a:spcAft>
                  <a:buNone/>
                </a:pPr>
                <a:r>
                  <a:rPr lang="en-US" b="1" i="1" dirty="0"/>
                  <a:t>j</a:t>
                </a:r>
                <a:r>
                  <a:rPr lang="en-US" i="1" dirty="0"/>
                  <a:t> = </a:t>
                </a:r>
                <a:r>
                  <a:rPr lang="en-US" i="1" dirty="0" err="1"/>
                  <a:t>Indeks</a:t>
                </a:r>
                <a:r>
                  <a:rPr lang="en-US" i="1" dirty="0"/>
                  <a:t> pada </a:t>
                </a:r>
                <a:r>
                  <a:rPr lang="en-US" i="1" dirty="0" err="1"/>
                  <a:t>kolom</a:t>
                </a:r>
                <a:endParaRPr lang="en-US" dirty="0"/>
              </a:p>
            </p:txBody>
          </p:sp>
        </mc:Choice>
        <mc:Fallback xmlns="">
          <p:sp>
            <p:nvSpPr>
              <p:cNvPr id="3" name="Content Placeholder 2">
                <a:extLst>
                  <a:ext uri="{FF2B5EF4-FFF2-40B4-BE49-F238E27FC236}">
                    <a16:creationId xmlns:a16="http://schemas.microsoft.com/office/drawing/2014/main" id="{83098FE8-BF1B-4660-BB49-163600D53836}"/>
                  </a:ext>
                </a:extLst>
              </p:cNvPr>
              <p:cNvSpPr>
                <a:spLocks noGrp="1" noRot="1" noChangeAspect="1" noMove="1" noResize="1" noEditPoints="1" noAdjustHandles="1" noChangeArrowheads="1" noChangeShapeType="1" noTextEdit="1"/>
              </p:cNvSpPr>
              <p:nvPr>
                <p:ph idx="1"/>
              </p:nvPr>
            </p:nvSpPr>
            <p:spPr>
              <a:xfrm>
                <a:off x="677334" y="1741715"/>
                <a:ext cx="8596668" cy="4299648"/>
              </a:xfrm>
              <a:blipFill>
                <a:blip r:embed="rId2"/>
                <a:stretch>
                  <a:fillRect l="-71" t="-993"/>
                </a:stretch>
              </a:blipFill>
            </p:spPr>
            <p:txBody>
              <a:bodyPr/>
              <a:lstStyle/>
              <a:p>
                <a:r>
                  <a:rPr lang="en-US">
                    <a:noFill/>
                  </a:rPr>
                  <a:t> </a:t>
                </a:r>
              </a:p>
            </p:txBody>
          </p:sp>
        </mc:Fallback>
      </mc:AlternateContent>
    </p:spTree>
    <p:extLst>
      <p:ext uri="{BB962C8B-B14F-4D97-AF65-F5344CB8AC3E}">
        <p14:creationId xmlns:p14="http://schemas.microsoft.com/office/powerpoint/2010/main" val="3546256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Hasil Perhitungan Komponen Fuzzy Synthetic Extent Kriteria Utama yang Berhubungan dengan Tujuan Hierarki</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EFEF66F4-7D60-47BA-BC11-26D1103ADB48}"/>
                  </a:ext>
                </a:extLst>
              </p:cNvPr>
              <p:cNvGraphicFramePr>
                <a:graphicFrameLocks noGrp="1"/>
              </p:cNvGraphicFramePr>
              <p:nvPr>
                <p:ph idx="1"/>
                <p:extLst>
                  <p:ext uri="{D42A27DB-BD31-4B8C-83A1-F6EECF244321}">
                    <p14:modId xmlns:p14="http://schemas.microsoft.com/office/powerpoint/2010/main" val="3664671223"/>
                  </p:ext>
                </p:extLst>
              </p:nvPr>
            </p:nvGraphicFramePr>
            <p:xfrm>
              <a:off x="791076" y="2286999"/>
              <a:ext cx="4503736" cy="4023360"/>
            </p:xfrm>
            <a:graphic>
              <a:graphicData uri="http://schemas.openxmlformats.org/drawingml/2006/table">
                <a:tbl>
                  <a:tblPr firstRow="1" bandRow="1">
                    <a:tableStyleId>{5C22544A-7EE6-4342-B048-85BDC9FD1C3A}</a:tableStyleId>
                  </a:tblPr>
                  <a:tblGrid>
                    <a:gridCol w="1125934">
                      <a:extLst>
                        <a:ext uri="{9D8B030D-6E8A-4147-A177-3AD203B41FA5}">
                          <a16:colId xmlns:a16="http://schemas.microsoft.com/office/drawing/2014/main" val="3453754830"/>
                        </a:ext>
                      </a:extLst>
                    </a:gridCol>
                    <a:gridCol w="1125934">
                      <a:extLst>
                        <a:ext uri="{9D8B030D-6E8A-4147-A177-3AD203B41FA5}">
                          <a16:colId xmlns:a16="http://schemas.microsoft.com/office/drawing/2014/main" val="3863877881"/>
                        </a:ext>
                      </a:extLst>
                    </a:gridCol>
                    <a:gridCol w="1125934">
                      <a:extLst>
                        <a:ext uri="{9D8B030D-6E8A-4147-A177-3AD203B41FA5}">
                          <a16:colId xmlns:a16="http://schemas.microsoft.com/office/drawing/2014/main" val="3900801833"/>
                        </a:ext>
                      </a:extLst>
                    </a:gridCol>
                    <a:gridCol w="1125934">
                      <a:extLst>
                        <a:ext uri="{9D8B030D-6E8A-4147-A177-3AD203B41FA5}">
                          <a16:colId xmlns:a16="http://schemas.microsoft.com/office/drawing/2014/main" val="418848782"/>
                        </a:ext>
                      </a:extLst>
                    </a:gridCol>
                  </a:tblGrid>
                  <a:tr h="316189">
                    <a:tc>
                      <a:txBody>
                        <a:bodyPr/>
                        <a:lstStyle/>
                        <a:p>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sk-SK" sz="1800" b="0" i="0" u="none" strike="noStrike" dirty="0">
                              <a:solidFill>
                                <a:srgbClr val="000000"/>
                              </a:solidFill>
                              <a:effectLst/>
                              <a:latin typeface="Calibri" charset="0"/>
                              <a:ea typeface="Calibri" charset="0"/>
                              <a:cs typeface="Calibri" charset="0"/>
                            </a:rPr>
                            <a:t> </a:t>
                          </a:r>
                          <a14:m>
                            <m:oMath xmlns:m="http://schemas.openxmlformats.org/officeDocument/2006/math">
                              <m:nary>
                                <m:naryPr>
                                  <m:chr m:val="∑"/>
                                  <m:limLoc m:val="subSup"/>
                                  <m:ctrlPr>
                                    <a:rPr lang="mr-IN" sz="1800" b="0" i="1" smtClean="0">
                                      <a:solidFill>
                                        <a:schemeClr val="tx1"/>
                                      </a:solidFill>
                                      <a:effectLst/>
                                      <a:latin typeface="Cambria Math" panose="02040503050406030204" pitchFamily="18" charset="0"/>
                                      <a:ea typeface="Cambria Math" charset="0"/>
                                      <a:cs typeface="Cambria Math" charset="0"/>
                                    </a:rPr>
                                  </m:ctrlPr>
                                </m:naryPr>
                                <m:sub>
                                  <m:r>
                                    <m:rPr>
                                      <m:brk m:alnAt="25"/>
                                    </m:rPr>
                                    <a:rPr lang="mr-IN" sz="1800" b="0" i="1">
                                      <a:solidFill>
                                        <a:schemeClr val="tx1"/>
                                      </a:solidFill>
                                      <a:effectLst/>
                                      <a:latin typeface="Cambria Math" charset="0"/>
                                      <a:ea typeface="Cambria Math" charset="0"/>
                                      <a:cs typeface="Cambria Math" charset="0"/>
                                    </a:rPr>
                                    <m:t>𝑗</m:t>
                                  </m:r>
                                  <m:r>
                                    <a:rPr lang="mr-IN" sz="1800" b="0" i="1">
                                      <a:solidFill>
                                        <a:schemeClr val="tx1"/>
                                      </a:solidFill>
                                      <a:effectLst/>
                                      <a:latin typeface="Cambria Math" charset="0"/>
                                      <a:ea typeface="Cambria Math" charset="0"/>
                                      <a:cs typeface="Cambria Math" charset="0"/>
                                    </a:rPr>
                                    <m:t>=1</m:t>
                                  </m:r>
                                </m:sub>
                                <m:sup>
                                  <m:r>
                                    <a:rPr lang="mr-IN" sz="1800" b="0" i="1">
                                      <a:solidFill>
                                        <a:schemeClr val="tx1"/>
                                      </a:solidFill>
                                      <a:effectLst/>
                                      <a:latin typeface="Cambria Math" charset="0"/>
                                      <a:ea typeface="Cambria Math" charset="0"/>
                                      <a:cs typeface="Cambria Math" charset="0"/>
                                    </a:rPr>
                                    <m:t>𝑚</m:t>
                                  </m:r>
                                </m:sup>
                                <m:e>
                                  <m:sSub>
                                    <m:sSubPr>
                                      <m:ctrlPr>
                                        <a:rPr lang="mr-IN" sz="1800" b="0" i="1">
                                          <a:solidFill>
                                            <a:schemeClr val="tx1"/>
                                          </a:solidFill>
                                          <a:effectLst/>
                                          <a:latin typeface="Cambria Math" panose="02040503050406030204" pitchFamily="18" charset="0"/>
                                          <a:ea typeface="Cambria Math" charset="0"/>
                                          <a:cs typeface="Cambria Math" charset="0"/>
                                        </a:rPr>
                                      </m:ctrlPr>
                                    </m:sSubPr>
                                    <m:e>
                                      <m:r>
                                        <a:rPr lang="mr-IN" sz="1800" b="0" i="1">
                                          <a:solidFill>
                                            <a:schemeClr val="tx1"/>
                                          </a:solidFill>
                                          <a:effectLst/>
                                          <a:latin typeface="Cambria Math" charset="0"/>
                                          <a:ea typeface="Cambria Math" charset="0"/>
                                          <a:cs typeface="Cambria Math" charset="0"/>
                                        </a:rPr>
                                        <m:t>𝑙</m:t>
                                      </m:r>
                                    </m:e>
                                    <m:sub>
                                      <m:r>
                                        <a:rPr lang="mr-IN" sz="1800" b="0" i="1">
                                          <a:solidFill>
                                            <a:schemeClr val="tx1"/>
                                          </a:solidFill>
                                          <a:effectLst/>
                                          <a:latin typeface="Cambria Math" charset="0"/>
                                          <a:ea typeface="Cambria Math" charset="0"/>
                                          <a:cs typeface="Cambria Math" charset="0"/>
                                        </a:rPr>
                                        <m:t>𝑗</m:t>
                                      </m:r>
                                    </m:sub>
                                  </m:sSub>
                                </m:e>
                              </m:nary>
                              <m:r>
                                <m:rPr>
                                  <m:nor/>
                                </m:rPr>
                                <a:rPr lang="mr-IN" sz="1800" b="1">
                                  <a:latin typeface="Calibri" charset="0"/>
                                  <a:ea typeface="Calibri" charset="0"/>
                                  <a:cs typeface="Calibri" charset="0"/>
                                </a:rPr>
                                <m:t> </m:t>
                              </m:r>
                            </m:oMath>
                          </a14:m>
                          <a:endParaRPr lang="en-US" sz="1800" b="1" dirty="0">
                            <a:latin typeface="Calibri" charset="0"/>
                            <a:ea typeface="Calibri" charset="0"/>
                            <a:cs typeface="Calibri" charset="0"/>
                          </a:endParaRPr>
                        </a:p>
                      </a:txBody>
                      <a:tcPr marL="0" marR="0" marT="0"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sk-SK" sz="1800" b="0" i="0" u="none" strike="noStrike" dirty="0">
                              <a:solidFill>
                                <a:srgbClr val="000000"/>
                              </a:solidFill>
                              <a:effectLst/>
                              <a:latin typeface="Calibri" charset="0"/>
                              <a:ea typeface="Calibri" charset="0"/>
                              <a:cs typeface="Calibri" charset="0"/>
                            </a:rPr>
                            <a:t> </a:t>
                          </a:r>
                          <a14:m>
                            <m:oMath xmlns:m="http://schemas.openxmlformats.org/officeDocument/2006/math">
                              <m:nary>
                                <m:naryPr>
                                  <m:chr m:val="∑"/>
                                  <m:limLoc m:val="subSup"/>
                                  <m:ctrlPr>
                                    <a:rPr lang="mr-IN" sz="1800" b="0" i="1" smtClean="0">
                                      <a:solidFill>
                                        <a:schemeClr val="tx1"/>
                                      </a:solidFill>
                                      <a:effectLst/>
                                      <a:latin typeface="Cambria Math" panose="02040503050406030204" pitchFamily="18" charset="0"/>
                                      <a:ea typeface="Cambria Math" charset="0"/>
                                      <a:cs typeface="Cambria Math" charset="0"/>
                                    </a:rPr>
                                  </m:ctrlPr>
                                </m:naryPr>
                                <m:sub>
                                  <m:r>
                                    <m:rPr>
                                      <m:brk m:alnAt="25"/>
                                    </m:rPr>
                                    <a:rPr lang="mr-IN" sz="1800" b="0" i="1">
                                      <a:solidFill>
                                        <a:schemeClr val="tx1"/>
                                      </a:solidFill>
                                      <a:effectLst/>
                                      <a:latin typeface="Cambria Math" charset="0"/>
                                      <a:ea typeface="Cambria Math" charset="0"/>
                                      <a:cs typeface="Cambria Math" charset="0"/>
                                    </a:rPr>
                                    <m:t>𝑗</m:t>
                                  </m:r>
                                  <m:r>
                                    <a:rPr lang="mr-IN" sz="1800" b="0" i="1">
                                      <a:solidFill>
                                        <a:schemeClr val="tx1"/>
                                      </a:solidFill>
                                      <a:effectLst/>
                                      <a:latin typeface="Cambria Math" charset="0"/>
                                      <a:ea typeface="Cambria Math" charset="0"/>
                                      <a:cs typeface="Cambria Math" charset="0"/>
                                    </a:rPr>
                                    <m:t>=1</m:t>
                                  </m:r>
                                </m:sub>
                                <m:sup>
                                  <m:r>
                                    <a:rPr lang="mr-IN" sz="1800" b="0" i="1">
                                      <a:solidFill>
                                        <a:schemeClr val="tx1"/>
                                      </a:solidFill>
                                      <a:effectLst/>
                                      <a:latin typeface="Cambria Math" charset="0"/>
                                      <a:ea typeface="Cambria Math" charset="0"/>
                                      <a:cs typeface="Cambria Math" charset="0"/>
                                    </a:rPr>
                                    <m:t>𝑚</m:t>
                                  </m:r>
                                </m:sup>
                                <m:e>
                                  <m:sSub>
                                    <m:sSubPr>
                                      <m:ctrlPr>
                                        <a:rPr lang="mr-IN" sz="1800" b="0" i="1">
                                          <a:solidFill>
                                            <a:schemeClr val="tx1"/>
                                          </a:solidFill>
                                          <a:effectLst/>
                                          <a:latin typeface="Cambria Math" panose="02040503050406030204" pitchFamily="18" charset="0"/>
                                          <a:ea typeface="Cambria Math" charset="0"/>
                                          <a:cs typeface="Cambria Math" charset="0"/>
                                        </a:rPr>
                                      </m:ctrlPr>
                                    </m:sSubPr>
                                    <m:e>
                                      <m:r>
                                        <a:rPr lang="en-US" sz="1800" b="0" i="1">
                                          <a:solidFill>
                                            <a:schemeClr val="tx1"/>
                                          </a:solidFill>
                                          <a:effectLst/>
                                          <a:latin typeface="Cambria Math" charset="0"/>
                                          <a:ea typeface="Cambria Math" charset="0"/>
                                          <a:cs typeface="Cambria Math" charset="0"/>
                                        </a:rPr>
                                        <m:t>𝑚</m:t>
                                      </m:r>
                                    </m:e>
                                    <m:sub>
                                      <m:r>
                                        <a:rPr lang="mr-IN" sz="1800" b="0" i="1">
                                          <a:solidFill>
                                            <a:schemeClr val="tx1"/>
                                          </a:solidFill>
                                          <a:effectLst/>
                                          <a:latin typeface="Cambria Math" charset="0"/>
                                          <a:ea typeface="Cambria Math" charset="0"/>
                                          <a:cs typeface="Cambria Math" charset="0"/>
                                        </a:rPr>
                                        <m:t>𝑗</m:t>
                                      </m:r>
                                    </m:sub>
                                  </m:sSub>
                                </m:e>
                              </m:nary>
                              <m:r>
                                <m:rPr>
                                  <m:nor/>
                                </m:rPr>
                                <a:rPr lang="mr-IN" sz="1800" b="1">
                                  <a:latin typeface="Calibri" charset="0"/>
                                  <a:ea typeface="Calibri" charset="0"/>
                                  <a:cs typeface="Calibri" charset="0"/>
                                </a:rPr>
                                <m:t> </m:t>
                              </m:r>
                            </m:oMath>
                          </a14:m>
                          <a:endParaRPr lang="en-US" sz="1800" b="1" dirty="0">
                            <a:latin typeface="Calibri" charset="0"/>
                            <a:ea typeface="Calibri" charset="0"/>
                            <a:cs typeface="Calibri" charset="0"/>
                          </a:endParaRPr>
                        </a:p>
                      </a:txBody>
                      <a:tcPr marL="0" marR="0" marT="0"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sk-SK" sz="1800" b="0" i="0" u="none" strike="noStrike" dirty="0">
                              <a:solidFill>
                                <a:srgbClr val="000000"/>
                              </a:solidFill>
                              <a:effectLst/>
                              <a:latin typeface="Calibri" charset="0"/>
                              <a:ea typeface="Calibri" charset="0"/>
                              <a:cs typeface="Calibri" charset="0"/>
                            </a:rPr>
                            <a:t> </a:t>
                          </a:r>
                          <a14:m>
                            <m:oMath xmlns:m="http://schemas.openxmlformats.org/officeDocument/2006/math">
                              <m:nary>
                                <m:naryPr>
                                  <m:chr m:val="∑"/>
                                  <m:limLoc m:val="subSup"/>
                                  <m:ctrlPr>
                                    <a:rPr lang="mr-IN" sz="1800" b="0" i="1" smtClean="0">
                                      <a:solidFill>
                                        <a:schemeClr val="tx1"/>
                                      </a:solidFill>
                                      <a:effectLst/>
                                      <a:latin typeface="Cambria Math" panose="02040503050406030204" pitchFamily="18" charset="0"/>
                                      <a:ea typeface="Cambria Math" charset="0"/>
                                      <a:cs typeface="Cambria Math" charset="0"/>
                                    </a:rPr>
                                  </m:ctrlPr>
                                </m:naryPr>
                                <m:sub>
                                  <m:r>
                                    <m:rPr>
                                      <m:brk m:alnAt="25"/>
                                    </m:rPr>
                                    <a:rPr lang="mr-IN" sz="1800" b="0" i="1">
                                      <a:solidFill>
                                        <a:schemeClr val="tx1"/>
                                      </a:solidFill>
                                      <a:effectLst/>
                                      <a:latin typeface="Cambria Math" charset="0"/>
                                      <a:ea typeface="Cambria Math" charset="0"/>
                                      <a:cs typeface="Cambria Math" charset="0"/>
                                    </a:rPr>
                                    <m:t>𝑗</m:t>
                                  </m:r>
                                  <m:r>
                                    <a:rPr lang="mr-IN" sz="1800" b="0" i="1">
                                      <a:solidFill>
                                        <a:schemeClr val="tx1"/>
                                      </a:solidFill>
                                      <a:effectLst/>
                                      <a:latin typeface="Cambria Math" charset="0"/>
                                      <a:ea typeface="Cambria Math" charset="0"/>
                                      <a:cs typeface="Cambria Math" charset="0"/>
                                    </a:rPr>
                                    <m:t>=1</m:t>
                                  </m:r>
                                </m:sub>
                                <m:sup>
                                  <m:r>
                                    <a:rPr lang="mr-IN" sz="1800" b="0" i="1">
                                      <a:solidFill>
                                        <a:schemeClr val="tx1"/>
                                      </a:solidFill>
                                      <a:effectLst/>
                                      <a:latin typeface="Cambria Math" charset="0"/>
                                      <a:ea typeface="Cambria Math" charset="0"/>
                                      <a:cs typeface="Cambria Math" charset="0"/>
                                    </a:rPr>
                                    <m:t>𝑚</m:t>
                                  </m:r>
                                </m:sup>
                                <m:e>
                                  <m:sSub>
                                    <m:sSubPr>
                                      <m:ctrlPr>
                                        <a:rPr lang="mr-IN" sz="1800" b="0" i="1">
                                          <a:solidFill>
                                            <a:schemeClr val="tx1"/>
                                          </a:solidFill>
                                          <a:effectLst/>
                                          <a:latin typeface="Cambria Math" panose="02040503050406030204" pitchFamily="18" charset="0"/>
                                          <a:ea typeface="Cambria Math" charset="0"/>
                                          <a:cs typeface="Cambria Math" charset="0"/>
                                        </a:rPr>
                                      </m:ctrlPr>
                                    </m:sSubPr>
                                    <m:e>
                                      <m:r>
                                        <a:rPr lang="en-US" sz="1800" b="0" i="1">
                                          <a:solidFill>
                                            <a:schemeClr val="tx1"/>
                                          </a:solidFill>
                                          <a:effectLst/>
                                          <a:latin typeface="Cambria Math" charset="0"/>
                                          <a:ea typeface="Cambria Math" charset="0"/>
                                          <a:cs typeface="Cambria Math" charset="0"/>
                                        </a:rPr>
                                        <m:t>𝑢</m:t>
                                      </m:r>
                                    </m:e>
                                    <m:sub>
                                      <m:r>
                                        <a:rPr lang="mr-IN" sz="1800" b="0" i="1">
                                          <a:solidFill>
                                            <a:schemeClr val="tx1"/>
                                          </a:solidFill>
                                          <a:effectLst/>
                                          <a:latin typeface="Cambria Math" charset="0"/>
                                          <a:ea typeface="Cambria Math" charset="0"/>
                                          <a:cs typeface="Cambria Math" charset="0"/>
                                        </a:rPr>
                                        <m:t>𝑗</m:t>
                                      </m:r>
                                    </m:sub>
                                  </m:sSub>
                                </m:e>
                              </m:nary>
                              <m:r>
                                <m:rPr>
                                  <m:nor/>
                                </m:rPr>
                                <a:rPr lang="mr-IN" sz="1800" b="1">
                                  <a:latin typeface="Calibri" charset="0"/>
                                  <a:ea typeface="Calibri" charset="0"/>
                                  <a:cs typeface="Calibri" charset="0"/>
                                </a:rPr>
                                <m:t> </m:t>
                              </m:r>
                            </m:oMath>
                          </a14:m>
                          <a:endParaRPr lang="en-US" sz="1800" b="1" dirty="0">
                            <a:latin typeface="Calibri" charset="0"/>
                            <a:ea typeface="Calibri" charset="0"/>
                            <a:cs typeface="Calibri" charset="0"/>
                          </a:endParaRPr>
                        </a:p>
                      </a:txBody>
                      <a:tcPr marL="0" marR="0" marT="0" marB="0" anchor="ctr"/>
                    </a:tc>
                    <a:extLst>
                      <a:ext uri="{0D108BD9-81ED-4DB2-BD59-A6C34878D82A}">
                        <a16:rowId xmlns:a16="http://schemas.microsoft.com/office/drawing/2014/main" val="1993378744"/>
                      </a:ext>
                    </a:extLst>
                  </a:tr>
                  <a:tr h="316189">
                    <a:tc>
                      <a:txBody>
                        <a:bodyPr/>
                        <a:lstStyle/>
                        <a:p>
                          <a:r>
                            <a:rPr lang="en-US" dirty="0"/>
                            <a:t>C1</a:t>
                          </a:r>
                        </a:p>
                      </a:txBody>
                      <a:tcPr/>
                    </a:tc>
                    <a:tc>
                      <a:txBody>
                        <a:bodyPr/>
                        <a:lstStyle/>
                        <a:p>
                          <a:pPr algn="ctr" fontAlgn="ctr"/>
                          <a:r>
                            <a:rPr lang="en-US" sz="1800" b="0" i="0" u="none" strike="noStrike" dirty="0">
                              <a:solidFill>
                                <a:srgbClr val="000000"/>
                              </a:solidFill>
                              <a:effectLst/>
                              <a:latin typeface="Trebuchet MS (Body)"/>
                            </a:rPr>
                            <a:t>76.7475</a:t>
                          </a:r>
                        </a:p>
                      </a:txBody>
                      <a:tcPr marL="7620" marR="7620" marT="7620" marB="0" anchor="ctr"/>
                    </a:tc>
                    <a:tc>
                      <a:txBody>
                        <a:bodyPr/>
                        <a:lstStyle/>
                        <a:p>
                          <a:pPr algn="ctr" fontAlgn="ctr"/>
                          <a:r>
                            <a:rPr lang="en-US" sz="1800" b="0" i="0" u="none" strike="noStrike">
                              <a:solidFill>
                                <a:srgbClr val="000000"/>
                              </a:solidFill>
                              <a:effectLst/>
                              <a:latin typeface="Trebuchet MS (Body)"/>
                            </a:rPr>
                            <a:t>434.9500</a:t>
                          </a:r>
                        </a:p>
                      </a:txBody>
                      <a:tcPr marL="7620" marR="7620" marT="7620" marB="0" anchor="ctr"/>
                    </a:tc>
                    <a:tc>
                      <a:txBody>
                        <a:bodyPr/>
                        <a:lstStyle/>
                        <a:p>
                          <a:pPr algn="ctr" fontAlgn="ctr"/>
                          <a:r>
                            <a:rPr lang="en-US" sz="1800" b="0" i="0" u="none" strike="noStrike">
                              <a:solidFill>
                                <a:srgbClr val="000000"/>
                              </a:solidFill>
                              <a:effectLst/>
                              <a:latin typeface="Trebuchet MS (Body)"/>
                            </a:rPr>
                            <a:t>1921.7500</a:t>
                          </a:r>
                        </a:p>
                      </a:txBody>
                      <a:tcPr marL="7620" marR="7620" marT="7620" marB="0" anchor="ctr"/>
                    </a:tc>
                    <a:extLst>
                      <a:ext uri="{0D108BD9-81ED-4DB2-BD59-A6C34878D82A}">
                        <a16:rowId xmlns:a16="http://schemas.microsoft.com/office/drawing/2014/main" val="3792609322"/>
                      </a:ext>
                    </a:extLst>
                  </a:tr>
                  <a:tr h="316189">
                    <a:tc>
                      <a:txBody>
                        <a:bodyPr/>
                        <a:lstStyle/>
                        <a:p>
                          <a:r>
                            <a:rPr lang="en-US" dirty="0"/>
                            <a:t>C2</a:t>
                          </a:r>
                        </a:p>
                      </a:txBody>
                      <a:tcPr/>
                    </a:tc>
                    <a:tc>
                      <a:txBody>
                        <a:bodyPr/>
                        <a:lstStyle/>
                        <a:p>
                          <a:pPr algn="ctr" fontAlgn="ctr"/>
                          <a:r>
                            <a:rPr lang="en-US" sz="1800" b="0" i="0" u="none" strike="noStrike">
                              <a:solidFill>
                                <a:srgbClr val="000000"/>
                              </a:solidFill>
                              <a:effectLst/>
                              <a:latin typeface="Trebuchet MS (Body)"/>
                            </a:rPr>
                            <a:t>57.0425</a:t>
                          </a:r>
                        </a:p>
                      </a:txBody>
                      <a:tcPr marL="7620" marR="7620" marT="7620" marB="0" anchor="ctr"/>
                    </a:tc>
                    <a:tc>
                      <a:txBody>
                        <a:bodyPr/>
                        <a:lstStyle/>
                        <a:p>
                          <a:pPr algn="ctr" fontAlgn="ctr"/>
                          <a:r>
                            <a:rPr lang="en-US" sz="1800" b="0" i="0" u="none" strike="noStrike" dirty="0">
                              <a:solidFill>
                                <a:srgbClr val="000000"/>
                              </a:solidFill>
                              <a:effectLst/>
                              <a:latin typeface="Trebuchet MS (Body)"/>
                            </a:rPr>
                            <a:t>413.2585</a:t>
                          </a:r>
                        </a:p>
                      </a:txBody>
                      <a:tcPr marL="7620" marR="7620" marT="7620" marB="0" anchor="ctr"/>
                    </a:tc>
                    <a:tc>
                      <a:txBody>
                        <a:bodyPr/>
                        <a:lstStyle/>
                        <a:p>
                          <a:pPr algn="ctr" fontAlgn="ctr"/>
                          <a:r>
                            <a:rPr lang="en-US" sz="1800" b="0" i="0" u="none" strike="noStrike">
                              <a:solidFill>
                                <a:srgbClr val="000000"/>
                              </a:solidFill>
                              <a:effectLst/>
                              <a:latin typeface="Trebuchet MS (Body)"/>
                            </a:rPr>
                            <a:t>1876.5662</a:t>
                          </a:r>
                        </a:p>
                      </a:txBody>
                      <a:tcPr marL="7620" marR="7620" marT="7620" marB="0" anchor="ctr"/>
                    </a:tc>
                    <a:extLst>
                      <a:ext uri="{0D108BD9-81ED-4DB2-BD59-A6C34878D82A}">
                        <a16:rowId xmlns:a16="http://schemas.microsoft.com/office/drawing/2014/main" val="1298881560"/>
                      </a:ext>
                    </a:extLst>
                  </a:tr>
                  <a:tr h="316189">
                    <a:tc>
                      <a:txBody>
                        <a:bodyPr/>
                        <a:lstStyle/>
                        <a:p>
                          <a:r>
                            <a:rPr lang="en-US" dirty="0"/>
                            <a:t>C3</a:t>
                          </a:r>
                        </a:p>
                      </a:txBody>
                      <a:tcPr/>
                    </a:tc>
                    <a:tc>
                      <a:txBody>
                        <a:bodyPr/>
                        <a:lstStyle/>
                        <a:p>
                          <a:pPr algn="ctr" fontAlgn="ctr"/>
                          <a:r>
                            <a:rPr lang="en-US" sz="1800" b="0" i="0" u="none" strike="noStrike">
                              <a:solidFill>
                                <a:srgbClr val="000000"/>
                              </a:solidFill>
                              <a:effectLst/>
                              <a:latin typeface="Trebuchet MS (Body)"/>
                            </a:rPr>
                            <a:t>65.2969</a:t>
                          </a:r>
                        </a:p>
                      </a:txBody>
                      <a:tcPr marL="7620" marR="7620" marT="7620" marB="0" anchor="ctr"/>
                    </a:tc>
                    <a:tc>
                      <a:txBody>
                        <a:bodyPr/>
                        <a:lstStyle/>
                        <a:p>
                          <a:pPr algn="ctr" fontAlgn="ctr"/>
                          <a:r>
                            <a:rPr lang="en-US" sz="1800" b="0" i="0" u="none" strike="noStrike" dirty="0">
                              <a:solidFill>
                                <a:srgbClr val="000000"/>
                              </a:solidFill>
                              <a:effectLst/>
                              <a:latin typeface="Trebuchet MS (Body)"/>
                            </a:rPr>
                            <a:t>398.2888</a:t>
                          </a:r>
                        </a:p>
                      </a:txBody>
                      <a:tcPr marL="7620" marR="7620" marT="7620" marB="0" anchor="ctr"/>
                    </a:tc>
                    <a:tc>
                      <a:txBody>
                        <a:bodyPr/>
                        <a:lstStyle/>
                        <a:p>
                          <a:pPr algn="ctr" fontAlgn="ctr"/>
                          <a:r>
                            <a:rPr lang="en-US" sz="1800" b="0" i="0" u="none" strike="noStrike">
                              <a:solidFill>
                                <a:srgbClr val="000000"/>
                              </a:solidFill>
                              <a:effectLst/>
                              <a:latin typeface="Trebuchet MS (Body)"/>
                            </a:rPr>
                            <a:t>1805.0860</a:t>
                          </a:r>
                        </a:p>
                      </a:txBody>
                      <a:tcPr marL="7620" marR="7620" marT="7620" marB="0" anchor="ctr"/>
                    </a:tc>
                    <a:extLst>
                      <a:ext uri="{0D108BD9-81ED-4DB2-BD59-A6C34878D82A}">
                        <a16:rowId xmlns:a16="http://schemas.microsoft.com/office/drawing/2014/main" val="2829283274"/>
                      </a:ext>
                    </a:extLst>
                  </a:tr>
                  <a:tr h="316189">
                    <a:tc>
                      <a:txBody>
                        <a:bodyPr/>
                        <a:lstStyle/>
                        <a:p>
                          <a:r>
                            <a:rPr lang="en-US" dirty="0"/>
                            <a:t>C4</a:t>
                          </a:r>
                        </a:p>
                      </a:txBody>
                      <a:tcPr/>
                    </a:tc>
                    <a:tc>
                      <a:txBody>
                        <a:bodyPr/>
                        <a:lstStyle/>
                        <a:p>
                          <a:pPr algn="ctr" fontAlgn="ctr"/>
                          <a:r>
                            <a:rPr lang="en-US" sz="1800" b="0" i="0" u="none" strike="noStrike">
                              <a:solidFill>
                                <a:srgbClr val="000000"/>
                              </a:solidFill>
                              <a:effectLst/>
                              <a:latin typeface="Trebuchet MS (Body)"/>
                            </a:rPr>
                            <a:t>1.4594</a:t>
                          </a:r>
                        </a:p>
                      </a:txBody>
                      <a:tcPr marL="7620" marR="7620" marT="7620" marB="0" anchor="ctr"/>
                    </a:tc>
                    <a:tc>
                      <a:txBody>
                        <a:bodyPr/>
                        <a:lstStyle/>
                        <a:p>
                          <a:pPr algn="ctr" fontAlgn="ctr"/>
                          <a:r>
                            <a:rPr lang="en-US" sz="1800" b="0" i="0" u="none" strike="noStrike">
                              <a:solidFill>
                                <a:srgbClr val="000000"/>
                              </a:solidFill>
                              <a:effectLst/>
                              <a:latin typeface="Trebuchet MS (Body)"/>
                            </a:rPr>
                            <a:t>7.8927</a:t>
                          </a:r>
                        </a:p>
                      </a:txBody>
                      <a:tcPr marL="7620" marR="7620" marT="7620" marB="0" anchor="ctr"/>
                    </a:tc>
                    <a:tc>
                      <a:txBody>
                        <a:bodyPr/>
                        <a:lstStyle/>
                        <a:p>
                          <a:pPr algn="ctr" fontAlgn="ctr"/>
                          <a:r>
                            <a:rPr lang="en-US" sz="1800" b="0" i="0" u="none" strike="noStrike" dirty="0">
                              <a:solidFill>
                                <a:srgbClr val="000000"/>
                              </a:solidFill>
                              <a:effectLst/>
                              <a:latin typeface="Trebuchet MS (Body)"/>
                            </a:rPr>
                            <a:t>110.9076</a:t>
                          </a:r>
                        </a:p>
                      </a:txBody>
                      <a:tcPr marL="7620" marR="7620" marT="7620" marB="0" anchor="ctr"/>
                    </a:tc>
                    <a:extLst>
                      <a:ext uri="{0D108BD9-81ED-4DB2-BD59-A6C34878D82A}">
                        <a16:rowId xmlns:a16="http://schemas.microsoft.com/office/drawing/2014/main" val="2679270759"/>
                      </a:ext>
                    </a:extLst>
                  </a:tr>
                  <a:tr h="316189">
                    <a:tc>
                      <a:txBody>
                        <a:bodyPr/>
                        <a:lstStyle/>
                        <a:p>
                          <a:r>
                            <a:rPr lang="en-US" dirty="0"/>
                            <a:t>C5</a:t>
                          </a:r>
                        </a:p>
                      </a:txBody>
                      <a:tcPr/>
                    </a:tc>
                    <a:tc>
                      <a:txBody>
                        <a:bodyPr/>
                        <a:lstStyle/>
                        <a:p>
                          <a:pPr algn="ctr" fontAlgn="ctr"/>
                          <a:r>
                            <a:rPr lang="en-US" sz="1800" b="0" i="0" u="none" strike="noStrike">
                              <a:solidFill>
                                <a:srgbClr val="000000"/>
                              </a:solidFill>
                              <a:effectLst/>
                              <a:latin typeface="Trebuchet MS (Body)"/>
                            </a:rPr>
                            <a:t>12.2918</a:t>
                          </a:r>
                        </a:p>
                      </a:txBody>
                      <a:tcPr marL="7620" marR="7620" marT="7620" marB="0" anchor="ctr"/>
                    </a:tc>
                    <a:tc>
                      <a:txBody>
                        <a:bodyPr/>
                        <a:lstStyle/>
                        <a:p>
                          <a:pPr algn="ctr" fontAlgn="ctr"/>
                          <a:r>
                            <a:rPr lang="en-US" sz="1800" b="0" i="0" u="none" strike="noStrike">
                              <a:solidFill>
                                <a:srgbClr val="000000"/>
                              </a:solidFill>
                              <a:effectLst/>
                              <a:latin typeface="Trebuchet MS (Body)"/>
                            </a:rPr>
                            <a:t>90.4333</a:t>
                          </a:r>
                        </a:p>
                      </a:txBody>
                      <a:tcPr marL="7620" marR="7620" marT="7620" marB="0" anchor="ctr"/>
                    </a:tc>
                    <a:tc>
                      <a:txBody>
                        <a:bodyPr/>
                        <a:lstStyle/>
                        <a:p>
                          <a:pPr algn="ctr" fontAlgn="ctr"/>
                          <a:r>
                            <a:rPr lang="en-US" sz="1800" b="0" i="0" u="none" strike="noStrike" dirty="0">
                              <a:solidFill>
                                <a:srgbClr val="000000"/>
                              </a:solidFill>
                              <a:effectLst/>
                              <a:latin typeface="Trebuchet MS (Body)"/>
                            </a:rPr>
                            <a:t>450.9453</a:t>
                          </a:r>
                        </a:p>
                      </a:txBody>
                      <a:tcPr marL="7620" marR="7620" marT="7620" marB="0" anchor="ctr"/>
                    </a:tc>
                    <a:extLst>
                      <a:ext uri="{0D108BD9-81ED-4DB2-BD59-A6C34878D82A}">
                        <a16:rowId xmlns:a16="http://schemas.microsoft.com/office/drawing/2014/main" val="715269211"/>
                      </a:ext>
                    </a:extLst>
                  </a:tr>
                  <a:tr h="316189">
                    <a:tc>
                      <a:txBody>
                        <a:bodyPr/>
                        <a:lstStyle/>
                        <a:p>
                          <a:r>
                            <a:rPr lang="en-US" dirty="0"/>
                            <a:t>C6</a:t>
                          </a:r>
                        </a:p>
                      </a:txBody>
                      <a:tcPr/>
                    </a:tc>
                    <a:tc>
                      <a:txBody>
                        <a:bodyPr/>
                        <a:lstStyle/>
                        <a:p>
                          <a:pPr algn="ctr" fontAlgn="ctr"/>
                          <a:r>
                            <a:rPr lang="en-US" sz="1800" b="0" i="0" u="none" strike="noStrike">
                              <a:solidFill>
                                <a:srgbClr val="000000"/>
                              </a:solidFill>
                              <a:effectLst/>
                              <a:latin typeface="Trebuchet MS (Body)"/>
                            </a:rPr>
                            <a:t>2.5212</a:t>
                          </a:r>
                        </a:p>
                      </a:txBody>
                      <a:tcPr marL="7620" marR="7620" marT="7620" marB="0" anchor="ctr"/>
                    </a:tc>
                    <a:tc>
                      <a:txBody>
                        <a:bodyPr/>
                        <a:lstStyle/>
                        <a:p>
                          <a:pPr algn="ctr" fontAlgn="ctr"/>
                          <a:r>
                            <a:rPr lang="en-US" sz="1800" b="0" i="0" u="none" strike="noStrike">
                              <a:solidFill>
                                <a:srgbClr val="000000"/>
                              </a:solidFill>
                              <a:effectLst/>
                              <a:latin typeface="Trebuchet MS (Body)"/>
                            </a:rPr>
                            <a:t>19.0806</a:t>
                          </a:r>
                        </a:p>
                      </a:txBody>
                      <a:tcPr marL="7620" marR="7620" marT="7620" marB="0" anchor="ctr"/>
                    </a:tc>
                    <a:tc>
                      <a:txBody>
                        <a:bodyPr/>
                        <a:lstStyle/>
                        <a:p>
                          <a:pPr algn="ctr" fontAlgn="ctr"/>
                          <a:r>
                            <a:rPr lang="en-US" sz="1800" b="0" i="0" u="none" strike="noStrike" dirty="0">
                              <a:solidFill>
                                <a:srgbClr val="000000"/>
                              </a:solidFill>
                              <a:effectLst/>
                              <a:latin typeface="Trebuchet MS (Body)"/>
                            </a:rPr>
                            <a:t>98.4022</a:t>
                          </a:r>
                        </a:p>
                      </a:txBody>
                      <a:tcPr marL="7620" marR="7620" marT="7620" marB="0" anchor="ctr"/>
                    </a:tc>
                    <a:extLst>
                      <a:ext uri="{0D108BD9-81ED-4DB2-BD59-A6C34878D82A}">
                        <a16:rowId xmlns:a16="http://schemas.microsoft.com/office/drawing/2014/main" val="3930777749"/>
                      </a:ext>
                    </a:extLst>
                  </a:tr>
                  <a:tr h="316189">
                    <a:tc>
                      <a:txBody>
                        <a:bodyPr/>
                        <a:lstStyle/>
                        <a:p>
                          <a:r>
                            <a:rPr lang="en-US" dirty="0"/>
                            <a:t>C7</a:t>
                          </a:r>
                        </a:p>
                      </a:txBody>
                      <a:tcPr/>
                    </a:tc>
                    <a:tc>
                      <a:txBody>
                        <a:bodyPr/>
                        <a:lstStyle/>
                        <a:p>
                          <a:pPr algn="ctr" fontAlgn="ctr"/>
                          <a:r>
                            <a:rPr lang="en-US" sz="1800" b="0" i="0" u="none" strike="noStrike">
                              <a:solidFill>
                                <a:srgbClr val="000000"/>
                              </a:solidFill>
                              <a:effectLst/>
                              <a:latin typeface="Trebuchet MS (Body)"/>
                            </a:rPr>
                            <a:t>22.2516</a:t>
                          </a:r>
                        </a:p>
                      </a:txBody>
                      <a:tcPr marL="7620" marR="7620" marT="7620" marB="0" anchor="ctr"/>
                    </a:tc>
                    <a:tc>
                      <a:txBody>
                        <a:bodyPr/>
                        <a:lstStyle/>
                        <a:p>
                          <a:pPr algn="ctr" fontAlgn="ctr"/>
                          <a:r>
                            <a:rPr lang="en-US" sz="1800" b="0" i="0" u="none" strike="noStrike">
                              <a:solidFill>
                                <a:srgbClr val="000000"/>
                              </a:solidFill>
                              <a:effectLst/>
                              <a:latin typeface="Trebuchet MS (Body)"/>
                            </a:rPr>
                            <a:t>168.9549</a:t>
                          </a:r>
                        </a:p>
                      </a:txBody>
                      <a:tcPr marL="7620" marR="7620" marT="7620" marB="0" anchor="ctr"/>
                    </a:tc>
                    <a:tc>
                      <a:txBody>
                        <a:bodyPr/>
                        <a:lstStyle/>
                        <a:p>
                          <a:pPr algn="ctr" fontAlgn="ctr"/>
                          <a:r>
                            <a:rPr lang="en-US" sz="1800" b="0" i="0" u="none" strike="noStrike" dirty="0">
                              <a:solidFill>
                                <a:srgbClr val="000000"/>
                              </a:solidFill>
                              <a:effectLst/>
                              <a:latin typeface="Trebuchet MS (Body)"/>
                            </a:rPr>
                            <a:t>836.2604</a:t>
                          </a:r>
                        </a:p>
                      </a:txBody>
                      <a:tcPr marL="7620" marR="7620" marT="7620" marB="0" anchor="ctr"/>
                    </a:tc>
                    <a:extLst>
                      <a:ext uri="{0D108BD9-81ED-4DB2-BD59-A6C34878D82A}">
                        <a16:rowId xmlns:a16="http://schemas.microsoft.com/office/drawing/2014/main" val="3091810947"/>
                      </a:ext>
                    </a:extLst>
                  </a:tr>
                  <a:tr h="316189">
                    <a:tc>
                      <a:txBody>
                        <a:bodyPr/>
                        <a:lstStyle/>
                        <a:p>
                          <a:r>
                            <a:rPr lang="en-US" dirty="0"/>
                            <a:t>C8</a:t>
                          </a:r>
                        </a:p>
                      </a:txBody>
                      <a:tcPr/>
                    </a:tc>
                    <a:tc>
                      <a:txBody>
                        <a:bodyPr/>
                        <a:lstStyle/>
                        <a:p>
                          <a:pPr algn="ctr" fontAlgn="ctr"/>
                          <a:r>
                            <a:rPr lang="en-US" sz="1800" b="0" i="0" u="none" strike="noStrike">
                              <a:solidFill>
                                <a:srgbClr val="000000"/>
                              </a:solidFill>
                              <a:effectLst/>
                              <a:latin typeface="Trebuchet MS (Body)"/>
                            </a:rPr>
                            <a:t>0.2574</a:t>
                          </a:r>
                        </a:p>
                      </a:txBody>
                      <a:tcPr marL="7620" marR="7620" marT="7620" marB="0" anchor="ctr"/>
                    </a:tc>
                    <a:tc>
                      <a:txBody>
                        <a:bodyPr/>
                        <a:lstStyle/>
                        <a:p>
                          <a:pPr algn="ctr" fontAlgn="ctr"/>
                          <a:r>
                            <a:rPr lang="en-US" sz="1800" b="0" i="0" u="none" strike="noStrike">
                              <a:solidFill>
                                <a:srgbClr val="000000"/>
                              </a:solidFill>
                              <a:effectLst/>
                              <a:latin typeface="Trebuchet MS (Body)"/>
                            </a:rPr>
                            <a:t>0.2909</a:t>
                          </a:r>
                        </a:p>
                      </a:txBody>
                      <a:tcPr marL="7620" marR="7620" marT="7620" marB="0" anchor="ctr"/>
                    </a:tc>
                    <a:tc>
                      <a:txBody>
                        <a:bodyPr/>
                        <a:lstStyle/>
                        <a:p>
                          <a:pPr algn="ctr" fontAlgn="ctr"/>
                          <a:r>
                            <a:rPr lang="en-US" sz="1800" b="0" i="0" u="none" strike="noStrike" dirty="0">
                              <a:solidFill>
                                <a:srgbClr val="000000"/>
                              </a:solidFill>
                              <a:effectLst/>
                              <a:latin typeface="Trebuchet MS (Body)"/>
                            </a:rPr>
                            <a:t>0.5344</a:t>
                          </a:r>
                        </a:p>
                      </a:txBody>
                      <a:tcPr marL="7620" marR="7620" marT="7620" marB="0" anchor="ctr"/>
                    </a:tc>
                    <a:extLst>
                      <a:ext uri="{0D108BD9-81ED-4DB2-BD59-A6C34878D82A}">
                        <a16:rowId xmlns:a16="http://schemas.microsoft.com/office/drawing/2014/main" val="1251472049"/>
                      </a:ext>
                    </a:extLst>
                  </a:tr>
                  <a:tr h="316189">
                    <a:tc>
                      <a:txBody>
                        <a:bodyPr/>
                        <a:lstStyle/>
                        <a:p>
                          <a:r>
                            <a:rPr lang="en-US" dirty="0"/>
                            <a:t>TOTAL</a:t>
                          </a:r>
                        </a:p>
                      </a:txBody>
                      <a:tcPr/>
                    </a:tc>
                    <a:tc>
                      <a:txBody>
                        <a:bodyPr/>
                        <a:lstStyle/>
                        <a:p>
                          <a:pPr algn="ctr" fontAlgn="ctr"/>
                          <a:r>
                            <a:rPr lang="en-US" sz="1800" b="0" i="0" u="none" strike="noStrike">
                              <a:solidFill>
                                <a:srgbClr val="000000"/>
                              </a:solidFill>
                              <a:effectLst/>
                              <a:latin typeface="Trebuchet MS (Body)"/>
                            </a:rPr>
                            <a:t>237.8681</a:t>
                          </a:r>
                        </a:p>
                      </a:txBody>
                      <a:tcPr marL="7620" marR="7620" marT="7620" marB="0" anchor="ctr"/>
                    </a:tc>
                    <a:tc>
                      <a:txBody>
                        <a:bodyPr/>
                        <a:lstStyle/>
                        <a:p>
                          <a:pPr algn="ctr" fontAlgn="ctr"/>
                          <a:r>
                            <a:rPr lang="en-US" sz="1800" b="0" i="0" u="none" strike="noStrike">
                              <a:solidFill>
                                <a:srgbClr val="000000"/>
                              </a:solidFill>
                              <a:effectLst/>
                              <a:latin typeface="Trebuchet MS (Body)"/>
                            </a:rPr>
                            <a:t>1533.1497</a:t>
                          </a:r>
                        </a:p>
                      </a:txBody>
                      <a:tcPr marL="7620" marR="7620" marT="7620" marB="0" anchor="ctr"/>
                    </a:tc>
                    <a:tc>
                      <a:txBody>
                        <a:bodyPr/>
                        <a:lstStyle/>
                        <a:p>
                          <a:pPr algn="ctr" fontAlgn="ctr"/>
                          <a:r>
                            <a:rPr lang="en-US" sz="1800" b="0" i="0" u="none" strike="noStrike" dirty="0">
                              <a:solidFill>
                                <a:srgbClr val="000000"/>
                              </a:solidFill>
                              <a:effectLst/>
                              <a:latin typeface="Trebuchet MS (Body)"/>
                            </a:rPr>
                            <a:t>7100.4521</a:t>
                          </a:r>
                        </a:p>
                      </a:txBody>
                      <a:tcPr marL="7620" marR="7620" marT="7620" marB="0" anchor="ctr"/>
                    </a:tc>
                    <a:extLst>
                      <a:ext uri="{0D108BD9-81ED-4DB2-BD59-A6C34878D82A}">
                        <a16:rowId xmlns:a16="http://schemas.microsoft.com/office/drawing/2014/main" val="3563195122"/>
                      </a:ext>
                    </a:extLst>
                  </a:tr>
                  <a:tr h="316189">
                    <a:tc>
                      <a:txBody>
                        <a:bodyPr/>
                        <a:lstStyle/>
                        <a:p>
                          <a:r>
                            <a:rPr lang="en-US" dirty="0"/>
                            <a:t>INVERS</a:t>
                          </a:r>
                        </a:p>
                      </a:txBody>
                      <a:tcPr/>
                    </a:tc>
                    <a:tc>
                      <a:txBody>
                        <a:bodyPr/>
                        <a:lstStyle/>
                        <a:p>
                          <a:pPr algn="ctr" fontAlgn="ctr"/>
                          <a:r>
                            <a:rPr lang="en-US" sz="1800" b="0" i="0" u="none" strike="noStrike">
                              <a:solidFill>
                                <a:srgbClr val="000000"/>
                              </a:solidFill>
                              <a:effectLst/>
                              <a:latin typeface="Trebuchet MS (Body)"/>
                            </a:rPr>
                            <a:t>0.0001</a:t>
                          </a:r>
                        </a:p>
                      </a:txBody>
                      <a:tcPr marL="7620" marR="7620" marT="7620" marB="0" anchor="ctr"/>
                    </a:tc>
                    <a:tc>
                      <a:txBody>
                        <a:bodyPr/>
                        <a:lstStyle/>
                        <a:p>
                          <a:pPr algn="ctr" fontAlgn="ctr"/>
                          <a:r>
                            <a:rPr lang="en-US" sz="1800" b="0" i="0" u="none" strike="noStrike">
                              <a:solidFill>
                                <a:srgbClr val="000000"/>
                              </a:solidFill>
                              <a:effectLst/>
                              <a:latin typeface="Trebuchet MS (Body)"/>
                            </a:rPr>
                            <a:t>0.0007</a:t>
                          </a:r>
                        </a:p>
                      </a:txBody>
                      <a:tcPr marL="7620" marR="7620" marT="7620" marB="0" anchor="ctr"/>
                    </a:tc>
                    <a:tc>
                      <a:txBody>
                        <a:bodyPr/>
                        <a:lstStyle/>
                        <a:p>
                          <a:pPr algn="ctr" fontAlgn="ctr"/>
                          <a:r>
                            <a:rPr lang="en-US" sz="1800" b="0" i="0" u="none" strike="noStrike" dirty="0">
                              <a:solidFill>
                                <a:srgbClr val="000000"/>
                              </a:solidFill>
                              <a:effectLst/>
                              <a:latin typeface="Trebuchet MS (Body)"/>
                            </a:rPr>
                            <a:t>0.0042</a:t>
                          </a:r>
                        </a:p>
                      </a:txBody>
                      <a:tcPr marL="7620" marR="7620" marT="7620" marB="0" anchor="ctr"/>
                    </a:tc>
                    <a:extLst>
                      <a:ext uri="{0D108BD9-81ED-4DB2-BD59-A6C34878D82A}">
                        <a16:rowId xmlns:a16="http://schemas.microsoft.com/office/drawing/2014/main" val="743082506"/>
                      </a:ext>
                    </a:extLst>
                  </a:tr>
                </a:tbl>
              </a:graphicData>
            </a:graphic>
          </p:graphicFrame>
        </mc:Choice>
        <mc:Fallback xmlns="">
          <p:graphicFrame>
            <p:nvGraphicFramePr>
              <p:cNvPr id="4" name="Content Placeholder 3">
                <a:extLst>
                  <a:ext uri="{FF2B5EF4-FFF2-40B4-BE49-F238E27FC236}">
                    <a16:creationId xmlns:a16="http://schemas.microsoft.com/office/drawing/2014/main" id="{EFEF66F4-7D60-47BA-BC11-26D1103ADB48}"/>
                  </a:ext>
                </a:extLst>
              </p:cNvPr>
              <p:cNvGraphicFramePr>
                <a:graphicFrameLocks noGrp="1"/>
              </p:cNvGraphicFramePr>
              <p:nvPr>
                <p:ph idx="1"/>
                <p:extLst>
                  <p:ext uri="{D42A27DB-BD31-4B8C-83A1-F6EECF244321}">
                    <p14:modId xmlns:p14="http://schemas.microsoft.com/office/powerpoint/2010/main" val="3664671223"/>
                  </p:ext>
                </p:extLst>
              </p:nvPr>
            </p:nvGraphicFramePr>
            <p:xfrm>
              <a:off x="791076" y="2286999"/>
              <a:ext cx="4503736" cy="4023360"/>
            </p:xfrm>
            <a:graphic>
              <a:graphicData uri="http://schemas.openxmlformats.org/drawingml/2006/table">
                <a:tbl>
                  <a:tblPr firstRow="1" bandRow="1">
                    <a:tableStyleId>{5C22544A-7EE6-4342-B048-85BDC9FD1C3A}</a:tableStyleId>
                  </a:tblPr>
                  <a:tblGrid>
                    <a:gridCol w="1125934">
                      <a:extLst>
                        <a:ext uri="{9D8B030D-6E8A-4147-A177-3AD203B41FA5}">
                          <a16:colId xmlns:a16="http://schemas.microsoft.com/office/drawing/2014/main" val="3453754830"/>
                        </a:ext>
                      </a:extLst>
                    </a:gridCol>
                    <a:gridCol w="1125934">
                      <a:extLst>
                        <a:ext uri="{9D8B030D-6E8A-4147-A177-3AD203B41FA5}">
                          <a16:colId xmlns:a16="http://schemas.microsoft.com/office/drawing/2014/main" val="3863877881"/>
                        </a:ext>
                      </a:extLst>
                    </a:gridCol>
                    <a:gridCol w="1125934">
                      <a:extLst>
                        <a:ext uri="{9D8B030D-6E8A-4147-A177-3AD203B41FA5}">
                          <a16:colId xmlns:a16="http://schemas.microsoft.com/office/drawing/2014/main" val="3900801833"/>
                        </a:ext>
                      </a:extLst>
                    </a:gridCol>
                    <a:gridCol w="1125934">
                      <a:extLst>
                        <a:ext uri="{9D8B030D-6E8A-4147-A177-3AD203B41FA5}">
                          <a16:colId xmlns:a16="http://schemas.microsoft.com/office/drawing/2014/main" val="418848782"/>
                        </a:ext>
                      </a:extLst>
                    </a:gridCol>
                  </a:tblGrid>
                  <a:tr h="365760">
                    <a:tc>
                      <a:txBody>
                        <a:bodyPr/>
                        <a:lstStyle/>
                        <a:p>
                          <a:endParaRPr lang="en-US" dirty="0"/>
                        </a:p>
                      </a:txBody>
                      <a:tcPr/>
                    </a:tc>
                    <a:tc>
                      <a:txBody>
                        <a:bodyPr/>
                        <a:lstStyle/>
                        <a:p>
                          <a:endParaRPr lang="en-US"/>
                        </a:p>
                      </a:txBody>
                      <a:tcPr marL="0" marR="0" marT="0" marB="0" anchor="ctr">
                        <a:blipFill>
                          <a:blip r:embed="rId2"/>
                          <a:stretch>
                            <a:fillRect l="-100541" t="-123333" r="-202162" b="-1030000"/>
                          </a:stretch>
                        </a:blipFill>
                      </a:tcPr>
                    </a:tc>
                    <a:tc>
                      <a:txBody>
                        <a:bodyPr/>
                        <a:lstStyle/>
                        <a:p>
                          <a:endParaRPr lang="en-US"/>
                        </a:p>
                      </a:txBody>
                      <a:tcPr marL="0" marR="0" marT="0" marB="0" anchor="ctr">
                        <a:blipFill>
                          <a:blip r:embed="rId2"/>
                          <a:stretch>
                            <a:fillRect l="-200541" t="-123333" r="-102162" b="-1030000"/>
                          </a:stretch>
                        </a:blipFill>
                      </a:tcPr>
                    </a:tc>
                    <a:tc>
                      <a:txBody>
                        <a:bodyPr/>
                        <a:lstStyle/>
                        <a:p>
                          <a:endParaRPr lang="en-US"/>
                        </a:p>
                      </a:txBody>
                      <a:tcPr marL="0" marR="0" marT="0" marB="0" anchor="ctr">
                        <a:blipFill>
                          <a:blip r:embed="rId2"/>
                          <a:stretch>
                            <a:fillRect l="-300541" t="-123333" r="-2162" b="-1030000"/>
                          </a:stretch>
                        </a:blipFill>
                      </a:tcPr>
                    </a:tc>
                    <a:extLst>
                      <a:ext uri="{0D108BD9-81ED-4DB2-BD59-A6C34878D82A}">
                        <a16:rowId xmlns:a16="http://schemas.microsoft.com/office/drawing/2014/main" val="1993378744"/>
                      </a:ext>
                    </a:extLst>
                  </a:tr>
                  <a:tr h="365760">
                    <a:tc>
                      <a:txBody>
                        <a:bodyPr/>
                        <a:lstStyle/>
                        <a:p>
                          <a:r>
                            <a:rPr lang="en-US" dirty="0"/>
                            <a:t>C1</a:t>
                          </a:r>
                        </a:p>
                      </a:txBody>
                      <a:tcPr/>
                    </a:tc>
                    <a:tc>
                      <a:txBody>
                        <a:bodyPr/>
                        <a:lstStyle/>
                        <a:p>
                          <a:pPr algn="ctr" fontAlgn="ctr"/>
                          <a:r>
                            <a:rPr lang="en-US" sz="1800" b="0" i="0" u="none" strike="noStrike" dirty="0">
                              <a:solidFill>
                                <a:srgbClr val="000000"/>
                              </a:solidFill>
                              <a:effectLst/>
                              <a:latin typeface="Trebuchet MS (Body)"/>
                            </a:rPr>
                            <a:t>76.7475</a:t>
                          </a:r>
                        </a:p>
                      </a:txBody>
                      <a:tcPr marL="7620" marR="7620" marT="7620" marB="0" anchor="ctr"/>
                    </a:tc>
                    <a:tc>
                      <a:txBody>
                        <a:bodyPr/>
                        <a:lstStyle/>
                        <a:p>
                          <a:pPr algn="ctr" fontAlgn="ctr"/>
                          <a:r>
                            <a:rPr lang="en-US" sz="1800" b="0" i="0" u="none" strike="noStrike">
                              <a:solidFill>
                                <a:srgbClr val="000000"/>
                              </a:solidFill>
                              <a:effectLst/>
                              <a:latin typeface="Trebuchet MS (Body)"/>
                            </a:rPr>
                            <a:t>434.9500</a:t>
                          </a:r>
                        </a:p>
                      </a:txBody>
                      <a:tcPr marL="7620" marR="7620" marT="7620" marB="0" anchor="ctr"/>
                    </a:tc>
                    <a:tc>
                      <a:txBody>
                        <a:bodyPr/>
                        <a:lstStyle/>
                        <a:p>
                          <a:pPr algn="ctr" fontAlgn="ctr"/>
                          <a:r>
                            <a:rPr lang="en-US" sz="1800" b="0" i="0" u="none" strike="noStrike">
                              <a:solidFill>
                                <a:srgbClr val="000000"/>
                              </a:solidFill>
                              <a:effectLst/>
                              <a:latin typeface="Trebuchet MS (Body)"/>
                            </a:rPr>
                            <a:t>1921.7500</a:t>
                          </a:r>
                        </a:p>
                      </a:txBody>
                      <a:tcPr marL="7620" marR="7620" marT="7620" marB="0" anchor="ctr"/>
                    </a:tc>
                    <a:extLst>
                      <a:ext uri="{0D108BD9-81ED-4DB2-BD59-A6C34878D82A}">
                        <a16:rowId xmlns:a16="http://schemas.microsoft.com/office/drawing/2014/main" val="3792609322"/>
                      </a:ext>
                    </a:extLst>
                  </a:tr>
                  <a:tr h="365760">
                    <a:tc>
                      <a:txBody>
                        <a:bodyPr/>
                        <a:lstStyle/>
                        <a:p>
                          <a:r>
                            <a:rPr lang="en-US" dirty="0"/>
                            <a:t>C2</a:t>
                          </a:r>
                        </a:p>
                      </a:txBody>
                      <a:tcPr/>
                    </a:tc>
                    <a:tc>
                      <a:txBody>
                        <a:bodyPr/>
                        <a:lstStyle/>
                        <a:p>
                          <a:pPr algn="ctr" fontAlgn="ctr"/>
                          <a:r>
                            <a:rPr lang="en-US" sz="1800" b="0" i="0" u="none" strike="noStrike">
                              <a:solidFill>
                                <a:srgbClr val="000000"/>
                              </a:solidFill>
                              <a:effectLst/>
                              <a:latin typeface="Trebuchet MS (Body)"/>
                            </a:rPr>
                            <a:t>57.0425</a:t>
                          </a:r>
                        </a:p>
                      </a:txBody>
                      <a:tcPr marL="7620" marR="7620" marT="7620" marB="0" anchor="ctr"/>
                    </a:tc>
                    <a:tc>
                      <a:txBody>
                        <a:bodyPr/>
                        <a:lstStyle/>
                        <a:p>
                          <a:pPr algn="ctr" fontAlgn="ctr"/>
                          <a:r>
                            <a:rPr lang="en-US" sz="1800" b="0" i="0" u="none" strike="noStrike" dirty="0">
                              <a:solidFill>
                                <a:srgbClr val="000000"/>
                              </a:solidFill>
                              <a:effectLst/>
                              <a:latin typeface="Trebuchet MS (Body)"/>
                            </a:rPr>
                            <a:t>413.2585</a:t>
                          </a:r>
                        </a:p>
                      </a:txBody>
                      <a:tcPr marL="7620" marR="7620" marT="7620" marB="0" anchor="ctr"/>
                    </a:tc>
                    <a:tc>
                      <a:txBody>
                        <a:bodyPr/>
                        <a:lstStyle/>
                        <a:p>
                          <a:pPr algn="ctr" fontAlgn="ctr"/>
                          <a:r>
                            <a:rPr lang="en-US" sz="1800" b="0" i="0" u="none" strike="noStrike">
                              <a:solidFill>
                                <a:srgbClr val="000000"/>
                              </a:solidFill>
                              <a:effectLst/>
                              <a:latin typeface="Trebuchet MS (Body)"/>
                            </a:rPr>
                            <a:t>1876.5662</a:t>
                          </a:r>
                        </a:p>
                      </a:txBody>
                      <a:tcPr marL="7620" marR="7620" marT="7620" marB="0" anchor="ctr"/>
                    </a:tc>
                    <a:extLst>
                      <a:ext uri="{0D108BD9-81ED-4DB2-BD59-A6C34878D82A}">
                        <a16:rowId xmlns:a16="http://schemas.microsoft.com/office/drawing/2014/main" val="1298881560"/>
                      </a:ext>
                    </a:extLst>
                  </a:tr>
                  <a:tr h="365760">
                    <a:tc>
                      <a:txBody>
                        <a:bodyPr/>
                        <a:lstStyle/>
                        <a:p>
                          <a:r>
                            <a:rPr lang="en-US" dirty="0"/>
                            <a:t>C3</a:t>
                          </a:r>
                        </a:p>
                      </a:txBody>
                      <a:tcPr/>
                    </a:tc>
                    <a:tc>
                      <a:txBody>
                        <a:bodyPr/>
                        <a:lstStyle/>
                        <a:p>
                          <a:pPr algn="ctr" fontAlgn="ctr"/>
                          <a:r>
                            <a:rPr lang="en-US" sz="1800" b="0" i="0" u="none" strike="noStrike">
                              <a:solidFill>
                                <a:srgbClr val="000000"/>
                              </a:solidFill>
                              <a:effectLst/>
                              <a:latin typeface="Trebuchet MS (Body)"/>
                            </a:rPr>
                            <a:t>65.2969</a:t>
                          </a:r>
                        </a:p>
                      </a:txBody>
                      <a:tcPr marL="7620" marR="7620" marT="7620" marB="0" anchor="ctr"/>
                    </a:tc>
                    <a:tc>
                      <a:txBody>
                        <a:bodyPr/>
                        <a:lstStyle/>
                        <a:p>
                          <a:pPr algn="ctr" fontAlgn="ctr"/>
                          <a:r>
                            <a:rPr lang="en-US" sz="1800" b="0" i="0" u="none" strike="noStrike" dirty="0">
                              <a:solidFill>
                                <a:srgbClr val="000000"/>
                              </a:solidFill>
                              <a:effectLst/>
                              <a:latin typeface="Trebuchet MS (Body)"/>
                            </a:rPr>
                            <a:t>398.2888</a:t>
                          </a:r>
                        </a:p>
                      </a:txBody>
                      <a:tcPr marL="7620" marR="7620" marT="7620" marB="0" anchor="ctr"/>
                    </a:tc>
                    <a:tc>
                      <a:txBody>
                        <a:bodyPr/>
                        <a:lstStyle/>
                        <a:p>
                          <a:pPr algn="ctr" fontAlgn="ctr"/>
                          <a:r>
                            <a:rPr lang="en-US" sz="1800" b="0" i="0" u="none" strike="noStrike">
                              <a:solidFill>
                                <a:srgbClr val="000000"/>
                              </a:solidFill>
                              <a:effectLst/>
                              <a:latin typeface="Trebuchet MS (Body)"/>
                            </a:rPr>
                            <a:t>1805.0860</a:t>
                          </a:r>
                        </a:p>
                      </a:txBody>
                      <a:tcPr marL="7620" marR="7620" marT="7620" marB="0" anchor="ctr"/>
                    </a:tc>
                    <a:extLst>
                      <a:ext uri="{0D108BD9-81ED-4DB2-BD59-A6C34878D82A}">
                        <a16:rowId xmlns:a16="http://schemas.microsoft.com/office/drawing/2014/main" val="2829283274"/>
                      </a:ext>
                    </a:extLst>
                  </a:tr>
                  <a:tr h="365760">
                    <a:tc>
                      <a:txBody>
                        <a:bodyPr/>
                        <a:lstStyle/>
                        <a:p>
                          <a:r>
                            <a:rPr lang="en-US" dirty="0"/>
                            <a:t>C4</a:t>
                          </a:r>
                        </a:p>
                      </a:txBody>
                      <a:tcPr/>
                    </a:tc>
                    <a:tc>
                      <a:txBody>
                        <a:bodyPr/>
                        <a:lstStyle/>
                        <a:p>
                          <a:pPr algn="ctr" fontAlgn="ctr"/>
                          <a:r>
                            <a:rPr lang="en-US" sz="1800" b="0" i="0" u="none" strike="noStrike">
                              <a:solidFill>
                                <a:srgbClr val="000000"/>
                              </a:solidFill>
                              <a:effectLst/>
                              <a:latin typeface="Trebuchet MS (Body)"/>
                            </a:rPr>
                            <a:t>1.4594</a:t>
                          </a:r>
                        </a:p>
                      </a:txBody>
                      <a:tcPr marL="7620" marR="7620" marT="7620" marB="0" anchor="ctr"/>
                    </a:tc>
                    <a:tc>
                      <a:txBody>
                        <a:bodyPr/>
                        <a:lstStyle/>
                        <a:p>
                          <a:pPr algn="ctr" fontAlgn="ctr"/>
                          <a:r>
                            <a:rPr lang="en-US" sz="1800" b="0" i="0" u="none" strike="noStrike">
                              <a:solidFill>
                                <a:srgbClr val="000000"/>
                              </a:solidFill>
                              <a:effectLst/>
                              <a:latin typeface="Trebuchet MS (Body)"/>
                            </a:rPr>
                            <a:t>7.8927</a:t>
                          </a:r>
                        </a:p>
                      </a:txBody>
                      <a:tcPr marL="7620" marR="7620" marT="7620" marB="0" anchor="ctr"/>
                    </a:tc>
                    <a:tc>
                      <a:txBody>
                        <a:bodyPr/>
                        <a:lstStyle/>
                        <a:p>
                          <a:pPr algn="ctr" fontAlgn="ctr"/>
                          <a:r>
                            <a:rPr lang="en-US" sz="1800" b="0" i="0" u="none" strike="noStrike" dirty="0">
                              <a:solidFill>
                                <a:srgbClr val="000000"/>
                              </a:solidFill>
                              <a:effectLst/>
                              <a:latin typeface="Trebuchet MS (Body)"/>
                            </a:rPr>
                            <a:t>110.9076</a:t>
                          </a:r>
                        </a:p>
                      </a:txBody>
                      <a:tcPr marL="7620" marR="7620" marT="7620" marB="0" anchor="ctr"/>
                    </a:tc>
                    <a:extLst>
                      <a:ext uri="{0D108BD9-81ED-4DB2-BD59-A6C34878D82A}">
                        <a16:rowId xmlns:a16="http://schemas.microsoft.com/office/drawing/2014/main" val="2679270759"/>
                      </a:ext>
                    </a:extLst>
                  </a:tr>
                  <a:tr h="365760">
                    <a:tc>
                      <a:txBody>
                        <a:bodyPr/>
                        <a:lstStyle/>
                        <a:p>
                          <a:r>
                            <a:rPr lang="en-US" dirty="0"/>
                            <a:t>C5</a:t>
                          </a:r>
                        </a:p>
                      </a:txBody>
                      <a:tcPr/>
                    </a:tc>
                    <a:tc>
                      <a:txBody>
                        <a:bodyPr/>
                        <a:lstStyle/>
                        <a:p>
                          <a:pPr algn="ctr" fontAlgn="ctr"/>
                          <a:r>
                            <a:rPr lang="en-US" sz="1800" b="0" i="0" u="none" strike="noStrike">
                              <a:solidFill>
                                <a:srgbClr val="000000"/>
                              </a:solidFill>
                              <a:effectLst/>
                              <a:latin typeface="Trebuchet MS (Body)"/>
                            </a:rPr>
                            <a:t>12.2918</a:t>
                          </a:r>
                        </a:p>
                      </a:txBody>
                      <a:tcPr marL="7620" marR="7620" marT="7620" marB="0" anchor="ctr"/>
                    </a:tc>
                    <a:tc>
                      <a:txBody>
                        <a:bodyPr/>
                        <a:lstStyle/>
                        <a:p>
                          <a:pPr algn="ctr" fontAlgn="ctr"/>
                          <a:r>
                            <a:rPr lang="en-US" sz="1800" b="0" i="0" u="none" strike="noStrike">
                              <a:solidFill>
                                <a:srgbClr val="000000"/>
                              </a:solidFill>
                              <a:effectLst/>
                              <a:latin typeface="Trebuchet MS (Body)"/>
                            </a:rPr>
                            <a:t>90.4333</a:t>
                          </a:r>
                        </a:p>
                      </a:txBody>
                      <a:tcPr marL="7620" marR="7620" marT="7620" marB="0" anchor="ctr"/>
                    </a:tc>
                    <a:tc>
                      <a:txBody>
                        <a:bodyPr/>
                        <a:lstStyle/>
                        <a:p>
                          <a:pPr algn="ctr" fontAlgn="ctr"/>
                          <a:r>
                            <a:rPr lang="en-US" sz="1800" b="0" i="0" u="none" strike="noStrike" dirty="0">
                              <a:solidFill>
                                <a:srgbClr val="000000"/>
                              </a:solidFill>
                              <a:effectLst/>
                              <a:latin typeface="Trebuchet MS (Body)"/>
                            </a:rPr>
                            <a:t>450.9453</a:t>
                          </a:r>
                        </a:p>
                      </a:txBody>
                      <a:tcPr marL="7620" marR="7620" marT="7620" marB="0" anchor="ctr"/>
                    </a:tc>
                    <a:extLst>
                      <a:ext uri="{0D108BD9-81ED-4DB2-BD59-A6C34878D82A}">
                        <a16:rowId xmlns:a16="http://schemas.microsoft.com/office/drawing/2014/main" val="715269211"/>
                      </a:ext>
                    </a:extLst>
                  </a:tr>
                  <a:tr h="365760">
                    <a:tc>
                      <a:txBody>
                        <a:bodyPr/>
                        <a:lstStyle/>
                        <a:p>
                          <a:r>
                            <a:rPr lang="en-US" dirty="0"/>
                            <a:t>C6</a:t>
                          </a:r>
                        </a:p>
                      </a:txBody>
                      <a:tcPr/>
                    </a:tc>
                    <a:tc>
                      <a:txBody>
                        <a:bodyPr/>
                        <a:lstStyle/>
                        <a:p>
                          <a:pPr algn="ctr" fontAlgn="ctr"/>
                          <a:r>
                            <a:rPr lang="en-US" sz="1800" b="0" i="0" u="none" strike="noStrike">
                              <a:solidFill>
                                <a:srgbClr val="000000"/>
                              </a:solidFill>
                              <a:effectLst/>
                              <a:latin typeface="Trebuchet MS (Body)"/>
                            </a:rPr>
                            <a:t>2.5212</a:t>
                          </a:r>
                        </a:p>
                      </a:txBody>
                      <a:tcPr marL="7620" marR="7620" marT="7620" marB="0" anchor="ctr"/>
                    </a:tc>
                    <a:tc>
                      <a:txBody>
                        <a:bodyPr/>
                        <a:lstStyle/>
                        <a:p>
                          <a:pPr algn="ctr" fontAlgn="ctr"/>
                          <a:r>
                            <a:rPr lang="en-US" sz="1800" b="0" i="0" u="none" strike="noStrike">
                              <a:solidFill>
                                <a:srgbClr val="000000"/>
                              </a:solidFill>
                              <a:effectLst/>
                              <a:latin typeface="Trebuchet MS (Body)"/>
                            </a:rPr>
                            <a:t>19.0806</a:t>
                          </a:r>
                        </a:p>
                      </a:txBody>
                      <a:tcPr marL="7620" marR="7620" marT="7620" marB="0" anchor="ctr"/>
                    </a:tc>
                    <a:tc>
                      <a:txBody>
                        <a:bodyPr/>
                        <a:lstStyle/>
                        <a:p>
                          <a:pPr algn="ctr" fontAlgn="ctr"/>
                          <a:r>
                            <a:rPr lang="en-US" sz="1800" b="0" i="0" u="none" strike="noStrike" dirty="0">
                              <a:solidFill>
                                <a:srgbClr val="000000"/>
                              </a:solidFill>
                              <a:effectLst/>
                              <a:latin typeface="Trebuchet MS (Body)"/>
                            </a:rPr>
                            <a:t>98.4022</a:t>
                          </a:r>
                        </a:p>
                      </a:txBody>
                      <a:tcPr marL="7620" marR="7620" marT="7620" marB="0" anchor="ctr"/>
                    </a:tc>
                    <a:extLst>
                      <a:ext uri="{0D108BD9-81ED-4DB2-BD59-A6C34878D82A}">
                        <a16:rowId xmlns:a16="http://schemas.microsoft.com/office/drawing/2014/main" val="3930777749"/>
                      </a:ext>
                    </a:extLst>
                  </a:tr>
                  <a:tr h="365760">
                    <a:tc>
                      <a:txBody>
                        <a:bodyPr/>
                        <a:lstStyle/>
                        <a:p>
                          <a:r>
                            <a:rPr lang="en-US" dirty="0"/>
                            <a:t>C7</a:t>
                          </a:r>
                        </a:p>
                      </a:txBody>
                      <a:tcPr/>
                    </a:tc>
                    <a:tc>
                      <a:txBody>
                        <a:bodyPr/>
                        <a:lstStyle/>
                        <a:p>
                          <a:pPr algn="ctr" fontAlgn="ctr"/>
                          <a:r>
                            <a:rPr lang="en-US" sz="1800" b="0" i="0" u="none" strike="noStrike">
                              <a:solidFill>
                                <a:srgbClr val="000000"/>
                              </a:solidFill>
                              <a:effectLst/>
                              <a:latin typeface="Trebuchet MS (Body)"/>
                            </a:rPr>
                            <a:t>22.2516</a:t>
                          </a:r>
                        </a:p>
                      </a:txBody>
                      <a:tcPr marL="7620" marR="7620" marT="7620" marB="0" anchor="ctr"/>
                    </a:tc>
                    <a:tc>
                      <a:txBody>
                        <a:bodyPr/>
                        <a:lstStyle/>
                        <a:p>
                          <a:pPr algn="ctr" fontAlgn="ctr"/>
                          <a:r>
                            <a:rPr lang="en-US" sz="1800" b="0" i="0" u="none" strike="noStrike">
                              <a:solidFill>
                                <a:srgbClr val="000000"/>
                              </a:solidFill>
                              <a:effectLst/>
                              <a:latin typeface="Trebuchet MS (Body)"/>
                            </a:rPr>
                            <a:t>168.9549</a:t>
                          </a:r>
                        </a:p>
                      </a:txBody>
                      <a:tcPr marL="7620" marR="7620" marT="7620" marB="0" anchor="ctr"/>
                    </a:tc>
                    <a:tc>
                      <a:txBody>
                        <a:bodyPr/>
                        <a:lstStyle/>
                        <a:p>
                          <a:pPr algn="ctr" fontAlgn="ctr"/>
                          <a:r>
                            <a:rPr lang="en-US" sz="1800" b="0" i="0" u="none" strike="noStrike" dirty="0">
                              <a:solidFill>
                                <a:srgbClr val="000000"/>
                              </a:solidFill>
                              <a:effectLst/>
                              <a:latin typeface="Trebuchet MS (Body)"/>
                            </a:rPr>
                            <a:t>836.2604</a:t>
                          </a:r>
                        </a:p>
                      </a:txBody>
                      <a:tcPr marL="7620" marR="7620" marT="7620" marB="0" anchor="ctr"/>
                    </a:tc>
                    <a:extLst>
                      <a:ext uri="{0D108BD9-81ED-4DB2-BD59-A6C34878D82A}">
                        <a16:rowId xmlns:a16="http://schemas.microsoft.com/office/drawing/2014/main" val="3091810947"/>
                      </a:ext>
                    </a:extLst>
                  </a:tr>
                  <a:tr h="365760">
                    <a:tc>
                      <a:txBody>
                        <a:bodyPr/>
                        <a:lstStyle/>
                        <a:p>
                          <a:r>
                            <a:rPr lang="en-US" dirty="0"/>
                            <a:t>C8</a:t>
                          </a:r>
                        </a:p>
                      </a:txBody>
                      <a:tcPr/>
                    </a:tc>
                    <a:tc>
                      <a:txBody>
                        <a:bodyPr/>
                        <a:lstStyle/>
                        <a:p>
                          <a:pPr algn="ctr" fontAlgn="ctr"/>
                          <a:r>
                            <a:rPr lang="en-US" sz="1800" b="0" i="0" u="none" strike="noStrike">
                              <a:solidFill>
                                <a:srgbClr val="000000"/>
                              </a:solidFill>
                              <a:effectLst/>
                              <a:latin typeface="Trebuchet MS (Body)"/>
                            </a:rPr>
                            <a:t>0.2574</a:t>
                          </a:r>
                        </a:p>
                      </a:txBody>
                      <a:tcPr marL="7620" marR="7620" marT="7620" marB="0" anchor="ctr"/>
                    </a:tc>
                    <a:tc>
                      <a:txBody>
                        <a:bodyPr/>
                        <a:lstStyle/>
                        <a:p>
                          <a:pPr algn="ctr" fontAlgn="ctr"/>
                          <a:r>
                            <a:rPr lang="en-US" sz="1800" b="0" i="0" u="none" strike="noStrike">
                              <a:solidFill>
                                <a:srgbClr val="000000"/>
                              </a:solidFill>
                              <a:effectLst/>
                              <a:latin typeface="Trebuchet MS (Body)"/>
                            </a:rPr>
                            <a:t>0.2909</a:t>
                          </a:r>
                        </a:p>
                      </a:txBody>
                      <a:tcPr marL="7620" marR="7620" marT="7620" marB="0" anchor="ctr"/>
                    </a:tc>
                    <a:tc>
                      <a:txBody>
                        <a:bodyPr/>
                        <a:lstStyle/>
                        <a:p>
                          <a:pPr algn="ctr" fontAlgn="ctr"/>
                          <a:r>
                            <a:rPr lang="en-US" sz="1800" b="0" i="0" u="none" strike="noStrike" dirty="0">
                              <a:solidFill>
                                <a:srgbClr val="000000"/>
                              </a:solidFill>
                              <a:effectLst/>
                              <a:latin typeface="Trebuchet MS (Body)"/>
                            </a:rPr>
                            <a:t>0.5344</a:t>
                          </a:r>
                        </a:p>
                      </a:txBody>
                      <a:tcPr marL="7620" marR="7620" marT="7620" marB="0" anchor="ctr"/>
                    </a:tc>
                    <a:extLst>
                      <a:ext uri="{0D108BD9-81ED-4DB2-BD59-A6C34878D82A}">
                        <a16:rowId xmlns:a16="http://schemas.microsoft.com/office/drawing/2014/main" val="1251472049"/>
                      </a:ext>
                    </a:extLst>
                  </a:tr>
                  <a:tr h="365760">
                    <a:tc>
                      <a:txBody>
                        <a:bodyPr/>
                        <a:lstStyle/>
                        <a:p>
                          <a:r>
                            <a:rPr lang="en-US" dirty="0"/>
                            <a:t>TOTAL</a:t>
                          </a:r>
                        </a:p>
                      </a:txBody>
                      <a:tcPr/>
                    </a:tc>
                    <a:tc>
                      <a:txBody>
                        <a:bodyPr/>
                        <a:lstStyle/>
                        <a:p>
                          <a:pPr algn="ctr" fontAlgn="ctr"/>
                          <a:r>
                            <a:rPr lang="en-US" sz="1800" b="0" i="0" u="none" strike="noStrike">
                              <a:solidFill>
                                <a:srgbClr val="000000"/>
                              </a:solidFill>
                              <a:effectLst/>
                              <a:latin typeface="Trebuchet MS (Body)"/>
                            </a:rPr>
                            <a:t>237.8681</a:t>
                          </a:r>
                        </a:p>
                      </a:txBody>
                      <a:tcPr marL="7620" marR="7620" marT="7620" marB="0" anchor="ctr"/>
                    </a:tc>
                    <a:tc>
                      <a:txBody>
                        <a:bodyPr/>
                        <a:lstStyle/>
                        <a:p>
                          <a:pPr algn="ctr" fontAlgn="ctr"/>
                          <a:r>
                            <a:rPr lang="en-US" sz="1800" b="0" i="0" u="none" strike="noStrike">
                              <a:solidFill>
                                <a:srgbClr val="000000"/>
                              </a:solidFill>
                              <a:effectLst/>
                              <a:latin typeface="Trebuchet MS (Body)"/>
                            </a:rPr>
                            <a:t>1533.1497</a:t>
                          </a:r>
                        </a:p>
                      </a:txBody>
                      <a:tcPr marL="7620" marR="7620" marT="7620" marB="0" anchor="ctr"/>
                    </a:tc>
                    <a:tc>
                      <a:txBody>
                        <a:bodyPr/>
                        <a:lstStyle/>
                        <a:p>
                          <a:pPr algn="ctr" fontAlgn="ctr"/>
                          <a:r>
                            <a:rPr lang="en-US" sz="1800" b="0" i="0" u="none" strike="noStrike" dirty="0">
                              <a:solidFill>
                                <a:srgbClr val="000000"/>
                              </a:solidFill>
                              <a:effectLst/>
                              <a:latin typeface="Trebuchet MS (Body)"/>
                            </a:rPr>
                            <a:t>7100.4521</a:t>
                          </a:r>
                        </a:p>
                      </a:txBody>
                      <a:tcPr marL="7620" marR="7620" marT="7620" marB="0" anchor="ctr"/>
                    </a:tc>
                    <a:extLst>
                      <a:ext uri="{0D108BD9-81ED-4DB2-BD59-A6C34878D82A}">
                        <a16:rowId xmlns:a16="http://schemas.microsoft.com/office/drawing/2014/main" val="3563195122"/>
                      </a:ext>
                    </a:extLst>
                  </a:tr>
                  <a:tr h="365760">
                    <a:tc>
                      <a:txBody>
                        <a:bodyPr/>
                        <a:lstStyle/>
                        <a:p>
                          <a:r>
                            <a:rPr lang="en-US" dirty="0"/>
                            <a:t>INVERS</a:t>
                          </a:r>
                        </a:p>
                      </a:txBody>
                      <a:tcPr/>
                    </a:tc>
                    <a:tc>
                      <a:txBody>
                        <a:bodyPr/>
                        <a:lstStyle/>
                        <a:p>
                          <a:pPr algn="ctr" fontAlgn="ctr"/>
                          <a:r>
                            <a:rPr lang="en-US" sz="1800" b="0" i="0" u="none" strike="noStrike">
                              <a:solidFill>
                                <a:srgbClr val="000000"/>
                              </a:solidFill>
                              <a:effectLst/>
                              <a:latin typeface="Trebuchet MS (Body)"/>
                            </a:rPr>
                            <a:t>0.0001</a:t>
                          </a:r>
                        </a:p>
                      </a:txBody>
                      <a:tcPr marL="7620" marR="7620" marT="7620" marB="0" anchor="ctr"/>
                    </a:tc>
                    <a:tc>
                      <a:txBody>
                        <a:bodyPr/>
                        <a:lstStyle/>
                        <a:p>
                          <a:pPr algn="ctr" fontAlgn="ctr"/>
                          <a:r>
                            <a:rPr lang="en-US" sz="1800" b="0" i="0" u="none" strike="noStrike">
                              <a:solidFill>
                                <a:srgbClr val="000000"/>
                              </a:solidFill>
                              <a:effectLst/>
                              <a:latin typeface="Trebuchet MS (Body)"/>
                            </a:rPr>
                            <a:t>0.0007</a:t>
                          </a:r>
                        </a:p>
                      </a:txBody>
                      <a:tcPr marL="7620" marR="7620" marT="7620" marB="0" anchor="ctr"/>
                    </a:tc>
                    <a:tc>
                      <a:txBody>
                        <a:bodyPr/>
                        <a:lstStyle/>
                        <a:p>
                          <a:pPr algn="ctr" fontAlgn="ctr"/>
                          <a:r>
                            <a:rPr lang="en-US" sz="1800" b="0" i="0" u="none" strike="noStrike" dirty="0">
                              <a:solidFill>
                                <a:srgbClr val="000000"/>
                              </a:solidFill>
                              <a:effectLst/>
                              <a:latin typeface="Trebuchet MS (Body)"/>
                            </a:rPr>
                            <a:t>0.0042</a:t>
                          </a:r>
                        </a:p>
                      </a:txBody>
                      <a:tcPr marL="7620" marR="7620" marT="7620" marB="0" anchor="ctr"/>
                    </a:tc>
                    <a:extLst>
                      <a:ext uri="{0D108BD9-81ED-4DB2-BD59-A6C34878D82A}">
                        <a16:rowId xmlns:a16="http://schemas.microsoft.com/office/drawing/2014/main" val="743082506"/>
                      </a:ext>
                    </a:extLst>
                  </a:tr>
                </a:tbl>
              </a:graphicData>
            </a:graphic>
          </p:graphicFrame>
        </mc:Fallback>
      </mc:AlternateContent>
      <p:graphicFrame>
        <p:nvGraphicFramePr>
          <p:cNvPr id="5" name="Table 4">
            <a:extLst>
              <a:ext uri="{FF2B5EF4-FFF2-40B4-BE49-F238E27FC236}">
                <a16:creationId xmlns:a16="http://schemas.microsoft.com/office/drawing/2014/main" id="{DF81C53F-4AAA-42CF-AA85-FDAB6DA52816}"/>
              </a:ext>
            </a:extLst>
          </p:cNvPr>
          <p:cNvGraphicFramePr>
            <a:graphicFrameLocks noGrp="1"/>
          </p:cNvGraphicFramePr>
          <p:nvPr>
            <p:extLst>
              <p:ext uri="{D42A27DB-BD31-4B8C-83A1-F6EECF244321}">
                <p14:modId xmlns:p14="http://schemas.microsoft.com/office/powerpoint/2010/main" val="2222067797"/>
              </p:ext>
            </p:extLst>
          </p:nvPr>
        </p:nvGraphicFramePr>
        <p:xfrm>
          <a:off x="5704112" y="2286999"/>
          <a:ext cx="3135088" cy="3237552"/>
        </p:xfrm>
        <a:graphic>
          <a:graphicData uri="http://schemas.openxmlformats.org/drawingml/2006/table">
            <a:tbl>
              <a:tblPr firstRow="1" bandRow="1">
                <a:tableStyleId>{5C22544A-7EE6-4342-B048-85BDC9FD1C3A}</a:tableStyleId>
              </a:tblPr>
              <a:tblGrid>
                <a:gridCol w="783772">
                  <a:extLst>
                    <a:ext uri="{9D8B030D-6E8A-4147-A177-3AD203B41FA5}">
                      <a16:colId xmlns:a16="http://schemas.microsoft.com/office/drawing/2014/main" val="3935335053"/>
                    </a:ext>
                  </a:extLst>
                </a:gridCol>
                <a:gridCol w="783772">
                  <a:extLst>
                    <a:ext uri="{9D8B030D-6E8A-4147-A177-3AD203B41FA5}">
                      <a16:colId xmlns:a16="http://schemas.microsoft.com/office/drawing/2014/main" val="2130341825"/>
                    </a:ext>
                  </a:extLst>
                </a:gridCol>
                <a:gridCol w="783772">
                  <a:extLst>
                    <a:ext uri="{9D8B030D-6E8A-4147-A177-3AD203B41FA5}">
                      <a16:colId xmlns:a16="http://schemas.microsoft.com/office/drawing/2014/main" val="1534931054"/>
                    </a:ext>
                  </a:extLst>
                </a:gridCol>
                <a:gridCol w="783772">
                  <a:extLst>
                    <a:ext uri="{9D8B030D-6E8A-4147-A177-3AD203B41FA5}">
                      <a16:colId xmlns:a16="http://schemas.microsoft.com/office/drawing/2014/main" val="892456033"/>
                    </a:ext>
                  </a:extLst>
                </a:gridCol>
              </a:tblGrid>
              <a:tr h="313254">
                <a:tc gridSpan="4">
                  <a:txBody>
                    <a:bodyPr/>
                    <a:lstStyle/>
                    <a:p>
                      <a:pPr algn="ctr"/>
                      <a:r>
                        <a:rPr lang="en-US" dirty="0"/>
                        <a:t>Si</a:t>
                      </a:r>
                    </a:p>
                  </a:txBody>
                  <a:tcPr anchor="ctr"/>
                </a:tc>
                <a:tc hMerge="1">
                  <a:txBody>
                    <a:bodyPr/>
                    <a:lstStyle/>
                    <a:p>
                      <a:pPr algn="ctr"/>
                      <a:endParaRPr lang="en-US" dirty="0"/>
                    </a:p>
                  </a:txBody>
                  <a:tcPr anchor="ct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94825961"/>
                  </a:ext>
                </a:extLst>
              </a:tr>
              <a:tr h="313254">
                <a:tc>
                  <a:txBody>
                    <a:bodyPr/>
                    <a:lstStyle/>
                    <a:p>
                      <a:pPr algn="ctr"/>
                      <a:endParaRPr lang="en-US" dirty="0"/>
                    </a:p>
                  </a:txBody>
                  <a:tcPr anchor="ctr"/>
                </a:tc>
                <a:tc>
                  <a:txBody>
                    <a:bodyPr/>
                    <a:lstStyle/>
                    <a:p>
                      <a:pPr algn="ctr"/>
                      <a:r>
                        <a:rPr lang="en-US" dirty="0"/>
                        <a:t>l</a:t>
                      </a:r>
                    </a:p>
                  </a:txBody>
                  <a:tcPr anchor="ctr"/>
                </a:tc>
                <a:tc>
                  <a:txBody>
                    <a:bodyPr/>
                    <a:lstStyle/>
                    <a:p>
                      <a:pPr algn="ctr"/>
                      <a:r>
                        <a:rPr lang="en-US" dirty="0"/>
                        <a:t>m</a:t>
                      </a:r>
                    </a:p>
                  </a:txBody>
                  <a:tcPr anchor="ctr"/>
                </a:tc>
                <a:tc>
                  <a:txBody>
                    <a:bodyPr/>
                    <a:lstStyle/>
                    <a:p>
                      <a:pPr algn="ctr"/>
                      <a:r>
                        <a:rPr lang="en-US" dirty="0"/>
                        <a:t>U</a:t>
                      </a:r>
                    </a:p>
                  </a:txBody>
                  <a:tcPr anchor="ctr"/>
                </a:tc>
                <a:extLst>
                  <a:ext uri="{0D108BD9-81ED-4DB2-BD59-A6C34878D82A}">
                    <a16:rowId xmlns:a16="http://schemas.microsoft.com/office/drawing/2014/main" val="3391101900"/>
                  </a:ext>
                </a:extLst>
              </a:tr>
              <a:tr h="313254">
                <a:tc>
                  <a:txBody>
                    <a:bodyPr/>
                    <a:lstStyle/>
                    <a:p>
                      <a:pPr algn="ctr" fontAlgn="ctr"/>
                      <a:r>
                        <a:rPr lang="en-US" sz="1800" b="0" i="0" u="none" strike="noStrike" dirty="0">
                          <a:solidFill>
                            <a:srgbClr val="000000"/>
                          </a:solidFill>
                          <a:effectLst/>
                          <a:latin typeface="Trebuchet MS (Body)"/>
                        </a:rPr>
                        <a:t>C1</a:t>
                      </a:r>
                    </a:p>
                  </a:txBody>
                  <a:tcPr marL="7620" marR="7620" marT="7620" marB="0" anchor="ctr"/>
                </a:tc>
                <a:tc>
                  <a:txBody>
                    <a:bodyPr/>
                    <a:lstStyle/>
                    <a:p>
                      <a:pPr algn="ctr" fontAlgn="ctr"/>
                      <a:r>
                        <a:rPr lang="en-US" sz="1800" b="0" i="0" u="none" strike="noStrike" dirty="0">
                          <a:solidFill>
                            <a:srgbClr val="000000"/>
                          </a:solidFill>
                          <a:effectLst/>
                          <a:latin typeface="Trebuchet MS (Body)"/>
                        </a:rPr>
                        <a:t>0.32</a:t>
                      </a:r>
                    </a:p>
                  </a:txBody>
                  <a:tcPr marL="7620" marR="7620" marT="7620" marB="0" anchor="ctr"/>
                </a:tc>
                <a:tc>
                  <a:txBody>
                    <a:bodyPr/>
                    <a:lstStyle/>
                    <a:p>
                      <a:pPr algn="ctr" fontAlgn="ctr"/>
                      <a:r>
                        <a:rPr lang="en-US" sz="1800" b="0" i="0" u="none" strike="noStrike">
                          <a:solidFill>
                            <a:srgbClr val="000000"/>
                          </a:solidFill>
                          <a:effectLst/>
                          <a:latin typeface="Trebuchet MS (Body)"/>
                        </a:rPr>
                        <a:t>0.28</a:t>
                      </a:r>
                    </a:p>
                  </a:txBody>
                  <a:tcPr marL="7620" marR="7620" marT="7620" marB="0" anchor="ctr"/>
                </a:tc>
                <a:tc>
                  <a:txBody>
                    <a:bodyPr/>
                    <a:lstStyle/>
                    <a:p>
                      <a:pPr algn="ctr" fontAlgn="ctr"/>
                      <a:r>
                        <a:rPr lang="en-US" sz="1800" b="0" i="0" u="none" strike="noStrike">
                          <a:solidFill>
                            <a:srgbClr val="000000"/>
                          </a:solidFill>
                          <a:effectLst/>
                          <a:latin typeface="Trebuchet MS (Body)"/>
                        </a:rPr>
                        <a:t>0.27</a:t>
                      </a:r>
                    </a:p>
                  </a:txBody>
                  <a:tcPr marL="7620" marR="7620" marT="7620" marB="0" anchor="ctr"/>
                </a:tc>
                <a:extLst>
                  <a:ext uri="{0D108BD9-81ED-4DB2-BD59-A6C34878D82A}">
                    <a16:rowId xmlns:a16="http://schemas.microsoft.com/office/drawing/2014/main" val="728206953"/>
                  </a:ext>
                </a:extLst>
              </a:tr>
              <a:tr h="313254">
                <a:tc>
                  <a:txBody>
                    <a:bodyPr/>
                    <a:lstStyle/>
                    <a:p>
                      <a:pPr algn="ctr" fontAlgn="ctr"/>
                      <a:r>
                        <a:rPr lang="en-US" sz="1800" b="0" i="0" u="none" strike="noStrike" dirty="0">
                          <a:solidFill>
                            <a:srgbClr val="000000"/>
                          </a:solidFill>
                          <a:effectLst/>
                          <a:latin typeface="Trebuchet MS (Body)"/>
                        </a:rPr>
                        <a:t>C2</a:t>
                      </a:r>
                    </a:p>
                  </a:txBody>
                  <a:tcPr marL="7620" marR="7620" marT="7620" marB="0" anchor="ctr"/>
                </a:tc>
                <a:tc>
                  <a:txBody>
                    <a:bodyPr/>
                    <a:lstStyle/>
                    <a:p>
                      <a:pPr algn="ctr" fontAlgn="ctr"/>
                      <a:r>
                        <a:rPr lang="en-US" sz="1800" b="0" i="0" u="none" strike="noStrike" dirty="0">
                          <a:solidFill>
                            <a:srgbClr val="000000"/>
                          </a:solidFill>
                          <a:effectLst/>
                          <a:latin typeface="Trebuchet MS (Body)"/>
                        </a:rPr>
                        <a:t>0.24</a:t>
                      </a:r>
                    </a:p>
                  </a:txBody>
                  <a:tcPr marL="7620" marR="7620" marT="7620" marB="0" anchor="ctr"/>
                </a:tc>
                <a:tc>
                  <a:txBody>
                    <a:bodyPr/>
                    <a:lstStyle/>
                    <a:p>
                      <a:pPr algn="ctr" fontAlgn="ctr"/>
                      <a:r>
                        <a:rPr lang="en-US" sz="1800" b="0" i="0" u="none" strike="noStrike">
                          <a:solidFill>
                            <a:srgbClr val="000000"/>
                          </a:solidFill>
                          <a:effectLst/>
                          <a:latin typeface="Trebuchet MS (Body)"/>
                        </a:rPr>
                        <a:t>0.27</a:t>
                      </a:r>
                    </a:p>
                  </a:txBody>
                  <a:tcPr marL="7620" marR="7620" marT="7620" marB="0" anchor="ctr"/>
                </a:tc>
                <a:tc>
                  <a:txBody>
                    <a:bodyPr/>
                    <a:lstStyle/>
                    <a:p>
                      <a:pPr algn="ctr" fontAlgn="ctr"/>
                      <a:r>
                        <a:rPr lang="en-US" sz="1800" b="0" i="0" u="none" strike="noStrike">
                          <a:solidFill>
                            <a:srgbClr val="000000"/>
                          </a:solidFill>
                          <a:effectLst/>
                          <a:latin typeface="Trebuchet MS (Body)"/>
                        </a:rPr>
                        <a:t>0.26</a:t>
                      </a:r>
                    </a:p>
                  </a:txBody>
                  <a:tcPr marL="7620" marR="7620" marT="7620" marB="0" anchor="ctr"/>
                </a:tc>
                <a:extLst>
                  <a:ext uri="{0D108BD9-81ED-4DB2-BD59-A6C34878D82A}">
                    <a16:rowId xmlns:a16="http://schemas.microsoft.com/office/drawing/2014/main" val="675718071"/>
                  </a:ext>
                </a:extLst>
              </a:tr>
              <a:tr h="313254">
                <a:tc>
                  <a:txBody>
                    <a:bodyPr/>
                    <a:lstStyle/>
                    <a:p>
                      <a:pPr algn="ctr" fontAlgn="ctr"/>
                      <a:r>
                        <a:rPr lang="en-US" sz="1800" b="0" i="0" u="none" strike="noStrike" dirty="0">
                          <a:solidFill>
                            <a:srgbClr val="000000"/>
                          </a:solidFill>
                          <a:effectLst/>
                          <a:latin typeface="Trebuchet MS (Body)"/>
                        </a:rPr>
                        <a:t>C3</a:t>
                      </a:r>
                    </a:p>
                  </a:txBody>
                  <a:tcPr marL="7620" marR="7620" marT="7620" marB="0" anchor="ctr"/>
                </a:tc>
                <a:tc>
                  <a:txBody>
                    <a:bodyPr/>
                    <a:lstStyle/>
                    <a:p>
                      <a:pPr algn="ctr" fontAlgn="ctr"/>
                      <a:r>
                        <a:rPr lang="en-US" sz="1800" b="0" i="0" u="none" strike="noStrike">
                          <a:solidFill>
                            <a:srgbClr val="000000"/>
                          </a:solidFill>
                          <a:effectLst/>
                          <a:latin typeface="Trebuchet MS (Body)"/>
                        </a:rPr>
                        <a:t>0.27</a:t>
                      </a:r>
                    </a:p>
                  </a:txBody>
                  <a:tcPr marL="7620" marR="7620" marT="7620" marB="0" anchor="ctr"/>
                </a:tc>
                <a:tc>
                  <a:txBody>
                    <a:bodyPr/>
                    <a:lstStyle/>
                    <a:p>
                      <a:pPr algn="ctr" fontAlgn="ctr"/>
                      <a:r>
                        <a:rPr lang="en-US" sz="1800" b="0" i="0" u="none" strike="noStrike" dirty="0">
                          <a:solidFill>
                            <a:srgbClr val="000000"/>
                          </a:solidFill>
                          <a:effectLst/>
                          <a:latin typeface="Trebuchet MS (Body)"/>
                        </a:rPr>
                        <a:t>0.26</a:t>
                      </a:r>
                    </a:p>
                  </a:txBody>
                  <a:tcPr marL="7620" marR="7620" marT="7620" marB="0" anchor="ctr"/>
                </a:tc>
                <a:tc>
                  <a:txBody>
                    <a:bodyPr/>
                    <a:lstStyle/>
                    <a:p>
                      <a:pPr algn="ctr" fontAlgn="ctr"/>
                      <a:r>
                        <a:rPr lang="en-US" sz="1800" b="0" i="0" u="none" strike="noStrike">
                          <a:solidFill>
                            <a:srgbClr val="000000"/>
                          </a:solidFill>
                          <a:effectLst/>
                          <a:latin typeface="Trebuchet MS (Body)"/>
                        </a:rPr>
                        <a:t>0.25</a:t>
                      </a:r>
                    </a:p>
                  </a:txBody>
                  <a:tcPr marL="7620" marR="7620" marT="7620" marB="0" anchor="ctr"/>
                </a:tc>
                <a:extLst>
                  <a:ext uri="{0D108BD9-81ED-4DB2-BD59-A6C34878D82A}">
                    <a16:rowId xmlns:a16="http://schemas.microsoft.com/office/drawing/2014/main" val="2689514278"/>
                  </a:ext>
                </a:extLst>
              </a:tr>
              <a:tr h="313254">
                <a:tc>
                  <a:txBody>
                    <a:bodyPr/>
                    <a:lstStyle/>
                    <a:p>
                      <a:pPr algn="ctr" fontAlgn="ctr"/>
                      <a:r>
                        <a:rPr lang="en-US" sz="1800" b="0" i="0" u="none" strike="noStrike" dirty="0">
                          <a:solidFill>
                            <a:srgbClr val="000000"/>
                          </a:solidFill>
                          <a:effectLst/>
                          <a:latin typeface="Trebuchet MS (Body)"/>
                        </a:rPr>
                        <a:t>C4</a:t>
                      </a:r>
                    </a:p>
                  </a:txBody>
                  <a:tcPr marL="7620" marR="7620" marT="7620" marB="0" anchor="ctr"/>
                </a:tc>
                <a:tc>
                  <a:txBody>
                    <a:bodyPr/>
                    <a:lstStyle/>
                    <a:p>
                      <a:pPr algn="ctr" fontAlgn="ctr"/>
                      <a:r>
                        <a:rPr lang="en-US" sz="1800" b="0" i="0" u="none" strike="noStrike">
                          <a:solidFill>
                            <a:srgbClr val="000000"/>
                          </a:solidFill>
                          <a:effectLst/>
                          <a:latin typeface="Trebuchet MS (Body)"/>
                        </a:rPr>
                        <a:t>0.01</a:t>
                      </a:r>
                    </a:p>
                  </a:txBody>
                  <a:tcPr marL="7620" marR="7620" marT="7620" marB="0" anchor="ctr"/>
                </a:tc>
                <a:tc>
                  <a:txBody>
                    <a:bodyPr/>
                    <a:lstStyle/>
                    <a:p>
                      <a:pPr algn="ctr" fontAlgn="ctr"/>
                      <a:r>
                        <a:rPr lang="en-US" sz="1800" b="0" i="0" u="none" strike="noStrike" dirty="0">
                          <a:solidFill>
                            <a:srgbClr val="000000"/>
                          </a:solidFill>
                          <a:effectLst/>
                          <a:latin typeface="Trebuchet MS (Body)"/>
                        </a:rPr>
                        <a:t>0.01</a:t>
                      </a:r>
                    </a:p>
                  </a:txBody>
                  <a:tcPr marL="7620" marR="7620" marT="7620" marB="0" anchor="ctr"/>
                </a:tc>
                <a:tc>
                  <a:txBody>
                    <a:bodyPr/>
                    <a:lstStyle/>
                    <a:p>
                      <a:pPr algn="ctr" fontAlgn="ctr"/>
                      <a:r>
                        <a:rPr lang="en-US" sz="1800" b="0" i="0" u="none" strike="noStrike" dirty="0">
                          <a:solidFill>
                            <a:srgbClr val="000000"/>
                          </a:solidFill>
                          <a:effectLst/>
                          <a:latin typeface="Trebuchet MS (Body)"/>
                        </a:rPr>
                        <a:t>0.02</a:t>
                      </a:r>
                    </a:p>
                  </a:txBody>
                  <a:tcPr marL="7620" marR="7620" marT="7620" marB="0" anchor="ctr"/>
                </a:tc>
                <a:extLst>
                  <a:ext uri="{0D108BD9-81ED-4DB2-BD59-A6C34878D82A}">
                    <a16:rowId xmlns:a16="http://schemas.microsoft.com/office/drawing/2014/main" val="4260470373"/>
                  </a:ext>
                </a:extLst>
              </a:tr>
              <a:tr h="313254">
                <a:tc>
                  <a:txBody>
                    <a:bodyPr/>
                    <a:lstStyle/>
                    <a:p>
                      <a:pPr algn="ctr" fontAlgn="ctr"/>
                      <a:r>
                        <a:rPr lang="en-US" sz="1800" b="0" i="0" u="none" strike="noStrike" dirty="0">
                          <a:solidFill>
                            <a:srgbClr val="000000"/>
                          </a:solidFill>
                          <a:effectLst/>
                          <a:latin typeface="Trebuchet MS (Body)"/>
                        </a:rPr>
                        <a:t>C5</a:t>
                      </a:r>
                    </a:p>
                  </a:txBody>
                  <a:tcPr marL="7620" marR="7620" marT="7620" marB="0" anchor="ctr"/>
                </a:tc>
                <a:tc>
                  <a:txBody>
                    <a:bodyPr/>
                    <a:lstStyle/>
                    <a:p>
                      <a:pPr algn="ctr" fontAlgn="ctr"/>
                      <a:r>
                        <a:rPr lang="en-US" sz="1800" b="0" i="0" u="none" strike="noStrike">
                          <a:solidFill>
                            <a:srgbClr val="000000"/>
                          </a:solidFill>
                          <a:effectLst/>
                          <a:latin typeface="Trebuchet MS (Body)"/>
                        </a:rPr>
                        <a:t>0.05</a:t>
                      </a:r>
                    </a:p>
                  </a:txBody>
                  <a:tcPr marL="7620" marR="7620" marT="7620" marB="0" anchor="ctr"/>
                </a:tc>
                <a:tc>
                  <a:txBody>
                    <a:bodyPr/>
                    <a:lstStyle/>
                    <a:p>
                      <a:pPr algn="ctr" fontAlgn="ctr"/>
                      <a:r>
                        <a:rPr lang="en-US" sz="1800" b="0" i="0" u="none" strike="noStrike">
                          <a:solidFill>
                            <a:srgbClr val="000000"/>
                          </a:solidFill>
                          <a:effectLst/>
                          <a:latin typeface="Trebuchet MS (Body)"/>
                        </a:rPr>
                        <a:t>0.06</a:t>
                      </a:r>
                    </a:p>
                  </a:txBody>
                  <a:tcPr marL="7620" marR="7620" marT="7620" marB="0" anchor="ctr"/>
                </a:tc>
                <a:tc>
                  <a:txBody>
                    <a:bodyPr/>
                    <a:lstStyle/>
                    <a:p>
                      <a:pPr algn="ctr" fontAlgn="ctr"/>
                      <a:r>
                        <a:rPr lang="en-US" sz="1800" b="0" i="0" u="none" strike="noStrike" dirty="0">
                          <a:solidFill>
                            <a:srgbClr val="000000"/>
                          </a:solidFill>
                          <a:effectLst/>
                          <a:latin typeface="Trebuchet MS (Body)"/>
                        </a:rPr>
                        <a:t>0.06</a:t>
                      </a:r>
                    </a:p>
                  </a:txBody>
                  <a:tcPr marL="7620" marR="7620" marT="7620" marB="0" anchor="ctr"/>
                </a:tc>
                <a:extLst>
                  <a:ext uri="{0D108BD9-81ED-4DB2-BD59-A6C34878D82A}">
                    <a16:rowId xmlns:a16="http://schemas.microsoft.com/office/drawing/2014/main" val="3223418354"/>
                  </a:ext>
                </a:extLst>
              </a:tr>
              <a:tr h="313254">
                <a:tc>
                  <a:txBody>
                    <a:bodyPr/>
                    <a:lstStyle/>
                    <a:p>
                      <a:pPr algn="ctr" fontAlgn="ctr"/>
                      <a:r>
                        <a:rPr lang="en-US" sz="1800" b="0" i="0" u="none" strike="noStrike" dirty="0">
                          <a:solidFill>
                            <a:srgbClr val="000000"/>
                          </a:solidFill>
                          <a:effectLst/>
                          <a:latin typeface="Trebuchet MS (Body)"/>
                        </a:rPr>
                        <a:t>C6</a:t>
                      </a:r>
                    </a:p>
                  </a:txBody>
                  <a:tcPr marL="7620" marR="7620" marT="7620" marB="0" anchor="ctr"/>
                </a:tc>
                <a:tc>
                  <a:txBody>
                    <a:bodyPr/>
                    <a:lstStyle/>
                    <a:p>
                      <a:pPr algn="ctr" fontAlgn="ctr"/>
                      <a:r>
                        <a:rPr lang="en-US" sz="1800" b="0" i="0" u="none" strike="noStrike">
                          <a:solidFill>
                            <a:srgbClr val="000000"/>
                          </a:solidFill>
                          <a:effectLst/>
                          <a:latin typeface="Trebuchet MS (Body)"/>
                        </a:rPr>
                        <a:t>0.01</a:t>
                      </a:r>
                    </a:p>
                  </a:txBody>
                  <a:tcPr marL="7620" marR="7620" marT="7620" marB="0" anchor="ctr"/>
                </a:tc>
                <a:tc>
                  <a:txBody>
                    <a:bodyPr/>
                    <a:lstStyle/>
                    <a:p>
                      <a:pPr algn="ctr" fontAlgn="ctr"/>
                      <a:r>
                        <a:rPr lang="en-US" sz="1800" b="0" i="0" u="none" strike="noStrike">
                          <a:solidFill>
                            <a:srgbClr val="000000"/>
                          </a:solidFill>
                          <a:effectLst/>
                          <a:latin typeface="Trebuchet MS (Body)"/>
                        </a:rPr>
                        <a:t>0.01</a:t>
                      </a:r>
                    </a:p>
                  </a:txBody>
                  <a:tcPr marL="7620" marR="7620" marT="7620" marB="0" anchor="ctr"/>
                </a:tc>
                <a:tc>
                  <a:txBody>
                    <a:bodyPr/>
                    <a:lstStyle/>
                    <a:p>
                      <a:pPr algn="ctr" fontAlgn="ctr"/>
                      <a:r>
                        <a:rPr lang="en-US" sz="1800" b="0" i="0" u="none" strike="noStrike" dirty="0">
                          <a:solidFill>
                            <a:srgbClr val="000000"/>
                          </a:solidFill>
                          <a:effectLst/>
                          <a:latin typeface="Trebuchet MS (Body)"/>
                        </a:rPr>
                        <a:t>0.01</a:t>
                      </a:r>
                    </a:p>
                  </a:txBody>
                  <a:tcPr marL="7620" marR="7620" marT="7620" marB="0" anchor="ctr"/>
                </a:tc>
                <a:extLst>
                  <a:ext uri="{0D108BD9-81ED-4DB2-BD59-A6C34878D82A}">
                    <a16:rowId xmlns:a16="http://schemas.microsoft.com/office/drawing/2014/main" val="1391403949"/>
                  </a:ext>
                </a:extLst>
              </a:tr>
              <a:tr h="313254">
                <a:tc>
                  <a:txBody>
                    <a:bodyPr/>
                    <a:lstStyle/>
                    <a:p>
                      <a:pPr algn="ctr" fontAlgn="ctr"/>
                      <a:r>
                        <a:rPr lang="en-US" sz="1800" b="0" i="0" u="none" strike="noStrike" dirty="0">
                          <a:solidFill>
                            <a:srgbClr val="000000"/>
                          </a:solidFill>
                          <a:effectLst/>
                          <a:latin typeface="Trebuchet MS (Body)"/>
                        </a:rPr>
                        <a:t>C7</a:t>
                      </a:r>
                    </a:p>
                  </a:txBody>
                  <a:tcPr marL="7620" marR="7620" marT="7620" marB="0" anchor="ctr"/>
                </a:tc>
                <a:tc>
                  <a:txBody>
                    <a:bodyPr/>
                    <a:lstStyle/>
                    <a:p>
                      <a:pPr algn="ctr" fontAlgn="ctr"/>
                      <a:r>
                        <a:rPr lang="en-US" sz="1800" b="0" i="0" u="none" strike="noStrike">
                          <a:solidFill>
                            <a:srgbClr val="000000"/>
                          </a:solidFill>
                          <a:effectLst/>
                          <a:latin typeface="Trebuchet MS (Body)"/>
                        </a:rPr>
                        <a:t>0.09</a:t>
                      </a:r>
                    </a:p>
                  </a:txBody>
                  <a:tcPr marL="7620" marR="7620" marT="7620" marB="0" anchor="ctr"/>
                </a:tc>
                <a:tc>
                  <a:txBody>
                    <a:bodyPr/>
                    <a:lstStyle/>
                    <a:p>
                      <a:pPr algn="ctr" fontAlgn="ctr"/>
                      <a:r>
                        <a:rPr lang="en-US" sz="1800" b="0" i="0" u="none" strike="noStrike">
                          <a:solidFill>
                            <a:srgbClr val="000000"/>
                          </a:solidFill>
                          <a:effectLst/>
                          <a:latin typeface="Trebuchet MS (Body)"/>
                        </a:rPr>
                        <a:t>0.11</a:t>
                      </a:r>
                    </a:p>
                  </a:txBody>
                  <a:tcPr marL="7620" marR="7620" marT="7620" marB="0" anchor="ctr"/>
                </a:tc>
                <a:tc>
                  <a:txBody>
                    <a:bodyPr/>
                    <a:lstStyle/>
                    <a:p>
                      <a:pPr algn="ctr" fontAlgn="ctr"/>
                      <a:r>
                        <a:rPr lang="en-US" sz="1800" b="0" i="0" u="none" strike="noStrike" dirty="0">
                          <a:solidFill>
                            <a:srgbClr val="000000"/>
                          </a:solidFill>
                          <a:effectLst/>
                          <a:latin typeface="Trebuchet MS (Body)"/>
                        </a:rPr>
                        <a:t>0.12</a:t>
                      </a:r>
                    </a:p>
                  </a:txBody>
                  <a:tcPr marL="7620" marR="7620" marT="7620" marB="0" anchor="ctr"/>
                </a:tc>
                <a:extLst>
                  <a:ext uri="{0D108BD9-81ED-4DB2-BD59-A6C34878D82A}">
                    <a16:rowId xmlns:a16="http://schemas.microsoft.com/office/drawing/2014/main" val="2449888073"/>
                  </a:ext>
                </a:extLst>
              </a:tr>
              <a:tr h="313254">
                <a:tc>
                  <a:txBody>
                    <a:bodyPr/>
                    <a:lstStyle/>
                    <a:p>
                      <a:pPr algn="ctr" fontAlgn="ctr"/>
                      <a:r>
                        <a:rPr lang="en-US" sz="1800" b="0" i="0" u="none" strike="noStrike" dirty="0">
                          <a:solidFill>
                            <a:srgbClr val="000000"/>
                          </a:solidFill>
                          <a:effectLst/>
                          <a:latin typeface="Trebuchet MS (Body)"/>
                        </a:rPr>
                        <a:t>C8</a:t>
                      </a:r>
                    </a:p>
                  </a:txBody>
                  <a:tcPr marL="7620" marR="7620" marT="7620" marB="0" anchor="ctr"/>
                </a:tc>
                <a:tc>
                  <a:txBody>
                    <a:bodyPr/>
                    <a:lstStyle/>
                    <a:p>
                      <a:pPr algn="ctr" fontAlgn="ctr"/>
                      <a:r>
                        <a:rPr lang="en-US" sz="1800" b="0" i="0" u="none" strike="noStrike">
                          <a:solidFill>
                            <a:srgbClr val="000000"/>
                          </a:solidFill>
                          <a:effectLst/>
                          <a:latin typeface="Trebuchet MS (Body)"/>
                        </a:rPr>
                        <a:t>0.00</a:t>
                      </a:r>
                    </a:p>
                  </a:txBody>
                  <a:tcPr marL="7620" marR="7620" marT="7620" marB="0" anchor="ctr"/>
                </a:tc>
                <a:tc>
                  <a:txBody>
                    <a:bodyPr/>
                    <a:lstStyle/>
                    <a:p>
                      <a:pPr algn="ctr" fontAlgn="ctr"/>
                      <a:r>
                        <a:rPr lang="en-US" sz="1800" b="0" i="0" u="none" strike="noStrike">
                          <a:solidFill>
                            <a:srgbClr val="000000"/>
                          </a:solidFill>
                          <a:effectLst/>
                          <a:latin typeface="Trebuchet MS (Body)"/>
                        </a:rPr>
                        <a:t>0.00</a:t>
                      </a:r>
                    </a:p>
                  </a:txBody>
                  <a:tcPr marL="7620" marR="7620" marT="7620" marB="0" anchor="ctr"/>
                </a:tc>
                <a:tc>
                  <a:txBody>
                    <a:bodyPr/>
                    <a:lstStyle/>
                    <a:p>
                      <a:pPr algn="ctr" fontAlgn="ctr"/>
                      <a:r>
                        <a:rPr lang="en-US" sz="1800" b="0" i="0" u="none" strike="noStrike" dirty="0">
                          <a:solidFill>
                            <a:srgbClr val="000000"/>
                          </a:solidFill>
                          <a:effectLst/>
                          <a:latin typeface="Trebuchet MS (Body)"/>
                        </a:rPr>
                        <a:t>0.00</a:t>
                      </a:r>
                    </a:p>
                  </a:txBody>
                  <a:tcPr marL="7620" marR="7620" marT="7620" marB="0" anchor="ctr"/>
                </a:tc>
                <a:extLst>
                  <a:ext uri="{0D108BD9-81ED-4DB2-BD59-A6C34878D82A}">
                    <a16:rowId xmlns:a16="http://schemas.microsoft.com/office/drawing/2014/main" val="1468730366"/>
                  </a:ext>
                </a:extLst>
              </a:tr>
            </a:tbl>
          </a:graphicData>
        </a:graphic>
      </p:graphicFrame>
    </p:spTree>
    <p:extLst>
      <p:ext uri="{BB962C8B-B14F-4D97-AF65-F5344CB8AC3E}">
        <p14:creationId xmlns:p14="http://schemas.microsoft.com/office/powerpoint/2010/main" val="184072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F446D-C964-4726-8872-36FBFD2A21F4}"/>
              </a:ext>
            </a:extLst>
          </p:cNvPr>
          <p:cNvSpPr>
            <a:spLocks noGrp="1"/>
          </p:cNvSpPr>
          <p:nvPr>
            <p:ph type="title"/>
          </p:nvPr>
        </p:nvSpPr>
        <p:spPr/>
        <p:txBody>
          <a:bodyPr/>
          <a:lstStyle/>
          <a:p>
            <a:r>
              <a:rPr lang="en-US" dirty="0" err="1"/>
              <a:t>Menghitung</a:t>
            </a:r>
            <a:r>
              <a:rPr lang="en-US" dirty="0"/>
              <a:t> </a:t>
            </a:r>
            <a:r>
              <a:rPr lang="en-US" dirty="0" err="1"/>
              <a:t>nilai</a:t>
            </a:r>
            <a:r>
              <a:rPr lang="en-US" dirty="0"/>
              <a:t> degree of </a:t>
            </a:r>
            <a:r>
              <a:rPr lang="en-US" dirty="0" err="1"/>
              <a:t>posibility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8A72ED-92F2-441E-AF50-D6EC47FBA79B}"/>
                  </a:ext>
                </a:extLst>
              </p:cNvPr>
              <p:cNvSpPr>
                <a:spLocks noGrp="1"/>
              </p:cNvSpPr>
              <p:nvPr>
                <p:ph idx="1"/>
              </p:nvPr>
            </p:nvSpPr>
            <p:spPr/>
            <p:txBody>
              <a:bodyPr/>
              <a:lstStyle/>
              <a:p>
                <a:pPr marL="0" indent="0">
                  <a:buNone/>
                </a:pPr>
                <a:r>
                  <a:rPr lang="en-US" dirty="0"/>
                  <a:t>Dalam </a:t>
                </a:r>
                <a:r>
                  <a:rPr lang="en-US" dirty="0" err="1"/>
                  <a:t>menentukan</a:t>
                </a:r>
                <a:r>
                  <a:rPr lang="en-US" dirty="0"/>
                  <a:t> </a:t>
                </a:r>
                <a:r>
                  <a:rPr lang="en-US" dirty="0" err="1"/>
                  <a:t>nilai</a:t>
                </a:r>
                <a:r>
                  <a:rPr lang="en-US" dirty="0"/>
                  <a:t> </a:t>
                </a:r>
                <a:r>
                  <a:rPr lang="en-US" dirty="0" err="1"/>
                  <a:t>vektor</a:t>
                </a:r>
                <a:r>
                  <a:rPr lang="en-US" dirty="0"/>
                  <a:t>, </a:t>
                </a:r>
                <a:r>
                  <a:rPr lang="en-US" dirty="0" err="1"/>
                  <a:t>jika</a:t>
                </a:r>
                <a:r>
                  <a:rPr lang="en-US" dirty="0"/>
                  <a:t> </a:t>
                </a:r>
                <a:r>
                  <a:rPr lang="en-US" dirty="0" err="1"/>
                  <a:t>hasil</a:t>
                </a:r>
                <a:r>
                  <a:rPr lang="en-US" dirty="0"/>
                  <a:t> yang </a:t>
                </a:r>
                <a:r>
                  <a:rPr lang="en-US" dirty="0" err="1"/>
                  <a:t>diperoleh</a:t>
                </a:r>
                <a:r>
                  <a:rPr lang="en-US" dirty="0"/>
                  <a:t> </a:t>
                </a:r>
                <a:r>
                  <a:rPr lang="en-US" dirty="0" err="1"/>
                  <a:t>pada</a:t>
                </a:r>
                <a:r>
                  <a:rPr lang="en-US" dirty="0"/>
                  <a:t> </a:t>
                </a:r>
                <a:r>
                  <a:rPr lang="en-US" dirty="0" err="1"/>
                  <a:t>setiap</a:t>
                </a:r>
                <a:r>
                  <a:rPr lang="en-US" dirty="0"/>
                  <a:t> </a:t>
                </a:r>
                <a:r>
                  <a:rPr lang="en-US" dirty="0" err="1"/>
                  <a:t>matrik</a:t>
                </a:r>
                <a:r>
                  <a:rPr lang="en-US" dirty="0"/>
                  <a:t> fuzzy </a:t>
                </a:r>
                <a:r>
                  <a:rPr lang="en-US" dirty="0" err="1"/>
                  <a:t>adalah</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2</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2</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𝑙</m:t>
                        </m:r>
                      </m:e>
                      <m:sub>
                        <m:r>
                          <a:rPr lang="en-US" i="1">
                            <a:latin typeface="Cambria Math"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𝑚</m:t>
                        </m:r>
                      </m:e>
                      <m:sub>
                        <m:r>
                          <a:rPr lang="en-US" i="1">
                            <a:latin typeface="Cambria Math"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𝑢</m:t>
                        </m:r>
                      </m:e>
                      <m:sub>
                        <m:r>
                          <a:rPr lang="en-US" i="1">
                            <a:latin typeface="Cambria Math" charset="0"/>
                          </a:rPr>
                          <m:t>2</m:t>
                        </m:r>
                      </m:sub>
                    </m:sSub>
                  </m:oMath>
                </a14:m>
                <a:r>
                  <a:rPr lang="en-US" dirty="0"/>
                  <a:t>) </a:t>
                </a:r>
                <a:r>
                  <a:rPr lang="en-US" dirty="0" err="1"/>
                  <a:t>dan</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𝑙</m:t>
                        </m:r>
                      </m:e>
                      <m:sub>
                        <m:r>
                          <a:rPr lang="en-US" i="1">
                            <a:latin typeface="Cambria Math"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𝑚</m:t>
                        </m:r>
                      </m:e>
                      <m:sub>
                        <m:r>
                          <a:rPr lang="en-US" i="1">
                            <a:latin typeface="Cambria Math"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𝑢</m:t>
                        </m:r>
                      </m:e>
                      <m:sub>
                        <m:r>
                          <a:rPr lang="en-US" i="1">
                            <a:latin typeface="Cambria Math" charset="0"/>
                          </a:rPr>
                          <m:t>1</m:t>
                        </m:r>
                      </m:sub>
                    </m:sSub>
                  </m:oMath>
                </a14:m>
                <a:r>
                  <a:rPr lang="en-US" dirty="0"/>
                  <a:t>)) </a:t>
                </a:r>
                <a:r>
                  <a:rPr lang="en-US" dirty="0" err="1"/>
                  <a:t>maka</a:t>
                </a:r>
                <a:r>
                  <a:rPr lang="en-US" dirty="0"/>
                  <a:t> </a:t>
                </a:r>
                <a:r>
                  <a:rPr lang="en-US" dirty="0" err="1"/>
                  <a:t>nilai</a:t>
                </a:r>
                <a:r>
                  <a:rPr lang="en-US" dirty="0"/>
                  <a:t> </a:t>
                </a:r>
                <a:r>
                  <a:rPr lang="en-US" dirty="0" err="1"/>
                  <a:t>vektor</a:t>
                </a:r>
                <a:r>
                  <a:rPr lang="en-US" dirty="0"/>
                  <a:t> </a:t>
                </a:r>
                <a:r>
                  <a:rPr lang="en-US" dirty="0" err="1"/>
                  <a:t>dapat</a:t>
                </a:r>
                <a:r>
                  <a:rPr lang="en-US" dirty="0"/>
                  <a:t> </a:t>
                </a:r>
                <a:r>
                  <a:rPr lang="en-US" dirty="0" err="1"/>
                  <a:t>dirumuskan</a:t>
                </a:r>
                <a:r>
                  <a:rPr lang="en-US" dirty="0"/>
                  <a:t> </a:t>
                </a:r>
                <a:r>
                  <a:rPr lang="en-US" dirty="0" err="1"/>
                  <a:t>sebagai</a:t>
                </a:r>
                <a:r>
                  <a:rPr lang="en-US" dirty="0"/>
                  <a:t>:</a:t>
                </a:r>
              </a:p>
              <a:p>
                <a:pPr marL="0" indent="0">
                  <a:buNone/>
                </a:pPr>
                <a14:m>
                  <m:oMath xmlns:m="http://schemas.openxmlformats.org/officeDocument/2006/math">
                    <m:r>
                      <a:rPr lang="en-US" i="1">
                        <a:latin typeface="Cambria Math"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2</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1</m:t>
                            </m:r>
                          </m:sub>
                        </m:sSub>
                      </m:e>
                    </m:d>
                    <m:r>
                      <a:rPr lang="en-US" i="1">
                        <a:latin typeface="Cambria Math" charset="0"/>
                      </a:rPr>
                      <m:t>=</m:t>
                    </m:r>
                    <m:func>
                      <m:funcPr>
                        <m:ctrlPr>
                          <a:rPr lang="en-US" i="1">
                            <a:latin typeface="Cambria Math" panose="02040503050406030204" pitchFamily="18" charset="0"/>
                          </a:rPr>
                        </m:ctrlPr>
                      </m:funcPr>
                      <m:fName>
                        <m:r>
                          <m:rPr>
                            <m:sty m:val="p"/>
                          </m:rPr>
                          <a:rPr lang="en-US">
                            <a:latin typeface="Cambria Math" charset="0"/>
                          </a:rPr>
                          <m:t>sup</m:t>
                        </m:r>
                      </m:fName>
                      <m:e>
                        <m:d>
                          <m:dPr>
                            <m:begChr m:val="["/>
                            <m:endChr m:val="]"/>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charset="0"/>
                                  </a:rPr>
                                  <m:t>min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µ</m:t>
                                        </m:r>
                                      </m:e>
                                      <m:sub>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1</m:t>
                                            </m:r>
                                          </m:sub>
                                        </m:sSub>
                                      </m:sub>
                                    </m:sSub>
                                    <m:d>
                                      <m:dPr>
                                        <m:ctrlPr>
                                          <a:rPr lang="en-US" i="1">
                                            <a:latin typeface="Cambria Math" panose="02040503050406030204" pitchFamily="18" charset="0"/>
                                          </a:rPr>
                                        </m:ctrlPr>
                                      </m:dPr>
                                      <m:e>
                                        <m:r>
                                          <a:rPr lang="en-US" i="1">
                                            <a:latin typeface="Cambria Math" charset="0"/>
                                          </a:rPr>
                                          <m:t>𝑥</m:t>
                                        </m:r>
                                      </m:e>
                                    </m:d>
                                    <m:r>
                                      <a:rPr lang="en-US" i="1">
                                        <a:latin typeface="Cambria Math" charset="0"/>
                                      </a:rPr>
                                      <m:t>,</m:t>
                                    </m:r>
                                    <m:sSub>
                                      <m:sSubPr>
                                        <m:ctrlPr>
                                          <a:rPr lang="en-US" i="1">
                                            <a:latin typeface="Cambria Math" panose="02040503050406030204" pitchFamily="18" charset="0"/>
                                          </a:rPr>
                                        </m:ctrlPr>
                                      </m:sSubPr>
                                      <m:e>
                                        <m:r>
                                          <a:rPr lang="en-US" i="1">
                                            <a:latin typeface="Cambria Math" charset="0"/>
                                          </a:rPr>
                                          <m:t>µ</m:t>
                                        </m:r>
                                      </m:e>
                                      <m:sub>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2</m:t>
                                            </m:r>
                                          </m:sub>
                                        </m:sSub>
                                      </m:sub>
                                    </m:sSub>
                                    <m:d>
                                      <m:dPr>
                                        <m:ctrlPr>
                                          <a:rPr lang="en-US" i="1">
                                            <a:latin typeface="Cambria Math" panose="02040503050406030204" pitchFamily="18" charset="0"/>
                                          </a:rPr>
                                        </m:ctrlPr>
                                      </m:dPr>
                                      <m:e>
                                        <m:r>
                                          <a:rPr lang="en-US" i="1">
                                            <a:latin typeface="Cambria Math" charset="0"/>
                                          </a:rPr>
                                          <m:t>𝑦</m:t>
                                        </m:r>
                                      </m:e>
                                    </m:d>
                                  </m:e>
                                </m:d>
                              </m:e>
                            </m:func>
                          </m:e>
                        </m:d>
                      </m:e>
                    </m:func>
                  </m:oMath>
                </a14:m>
                <a:r>
                  <a:rPr lang="en-US" dirty="0"/>
                  <a:t> </a:t>
                </a:r>
                <a:r>
                  <a:rPr lang="mr-IN" dirty="0"/>
                  <a:t>atau</a:t>
                </a:r>
                <a:r>
                  <a:rPr lang="en-US" dirty="0"/>
                  <a:t> </a:t>
                </a:r>
                <a:r>
                  <a:rPr lang="mr-IN" dirty="0" err="1"/>
                  <a:t>sama</a:t>
                </a:r>
                <a:r>
                  <a:rPr lang="en-US" dirty="0"/>
                  <a:t> </a:t>
                </a:r>
                <a:r>
                  <a:rPr lang="mr-IN" dirty="0" err="1"/>
                  <a:t>dengan</a:t>
                </a:r>
                <a:r>
                  <a:rPr lang="en-US" dirty="0"/>
                  <a:t> </a:t>
                </a:r>
                <a:r>
                  <a:rPr lang="mr-IN" dirty="0" err="1"/>
                  <a:t>pada</a:t>
                </a:r>
                <a:r>
                  <a:rPr lang="en-US" dirty="0"/>
                  <a:t> </a:t>
                </a:r>
                <a:r>
                  <a:rPr lang="mr-IN" dirty="0" err="1"/>
                  <a:t>rumus</a:t>
                </a:r>
                <a:r>
                  <a:rPr lang="mr-IN" dirty="0"/>
                  <a:t> </a:t>
                </a:r>
                <a:r>
                  <a:rPr lang="mr-IN" dirty="0" err="1"/>
                  <a:t>berikut</a:t>
                </a:r>
                <a:r>
                  <a:rPr lang="mr-IN" dirty="0"/>
                  <a:t> </a:t>
                </a:r>
                <a:r>
                  <a:rPr lang="mr-IN" dirty="0" err="1"/>
                  <a:t>ini</a:t>
                </a:r>
                <a:r>
                  <a:rPr lang="mr-IN" dirty="0"/>
                  <a:t>:</a:t>
                </a: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D28A72ED-92F2-441E-AF50-D6EC47FBA79B}"/>
                  </a:ext>
                </a:extLst>
              </p:cNvPr>
              <p:cNvSpPr>
                <a:spLocks noGrp="1" noRot="1" noChangeAspect="1" noMove="1" noResize="1" noEditPoints="1" noAdjustHandles="1" noChangeArrowheads="1" noChangeShapeType="1" noTextEdit="1"/>
              </p:cNvSpPr>
              <p:nvPr>
                <p:ph idx="1"/>
              </p:nvPr>
            </p:nvSpPr>
            <p:spPr>
              <a:blipFill>
                <a:blip r:embed="rId2"/>
                <a:stretch>
                  <a:fillRect l="-567" t="-9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EF3A462-1486-42CA-A310-A0067020D632}"/>
                  </a:ext>
                </a:extLst>
              </p:cNvPr>
              <p:cNvSpPr/>
              <p:nvPr/>
            </p:nvSpPr>
            <p:spPr>
              <a:xfrm>
                <a:off x="1351699" y="4100975"/>
                <a:ext cx="5188600" cy="134088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2</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1</m:t>
                              </m:r>
                            </m:sub>
                          </m:sSub>
                        </m:e>
                      </m:d>
                      <m:r>
                        <a:rPr lang="en-US" i="1">
                          <a:latin typeface="Cambria Math" charset="0"/>
                        </a:rPr>
                        <m:t>=</m:t>
                      </m:r>
                      <m:d>
                        <m:dPr>
                          <m:begChr m:val="{"/>
                          <m:endChr m:val=""/>
                          <m:ctrlPr>
                            <a:rPr lang="mr-IN" i="1">
                              <a:latin typeface="Cambria Math" panose="02040503050406030204" pitchFamily="18" charset="0"/>
                            </a:rPr>
                          </m:ctrlPr>
                        </m:dPr>
                        <m:e>
                          <m:eqArr>
                            <m:eqArrPr>
                              <m:ctrlPr>
                                <a:rPr lang="mr-IN" i="1">
                                  <a:latin typeface="Cambria Math" panose="02040503050406030204" pitchFamily="18" charset="0"/>
                                </a:rPr>
                              </m:ctrlPr>
                            </m:eqArrPr>
                            <m:e>
                              <m:r>
                                <a:rPr lang="en-US" i="1">
                                  <a:latin typeface="Cambria Math" charset="0"/>
                                </a:rPr>
                                <m:t>1, </m:t>
                              </m:r>
                              <m:r>
                                <a:rPr lang="en-US" i="1">
                                  <a:latin typeface="Cambria Math" charset="0"/>
                                </a:rPr>
                                <m:t>𝑖𝑓</m:t>
                              </m:r>
                              <m:sSub>
                                <m:sSubPr>
                                  <m:ctrlPr>
                                    <a:rPr lang="en-US" i="1">
                                      <a:latin typeface="Cambria Math" panose="02040503050406030204" pitchFamily="18" charset="0"/>
                                    </a:rPr>
                                  </m:ctrlPr>
                                </m:sSubPr>
                                <m:e>
                                  <m:r>
                                    <a:rPr lang="en-US" i="1">
                                      <a:latin typeface="Cambria Math" charset="0"/>
                                    </a:rPr>
                                    <m:t> </m:t>
                                  </m:r>
                                  <m:r>
                                    <a:rPr lang="en-US" i="1">
                                      <a:latin typeface="Cambria Math" charset="0"/>
                                    </a:rPr>
                                    <m:t>𝑚</m:t>
                                  </m:r>
                                </m:e>
                                <m:sub>
                                  <m:r>
                                    <a:rPr lang="en-US" i="1">
                                      <a:latin typeface="Cambria Math" charset="0"/>
                                    </a:rPr>
                                    <m:t>2</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𝑚</m:t>
                                  </m:r>
                                </m:e>
                                <m:sub>
                                  <m:r>
                                    <a:rPr lang="en-US" i="1">
                                      <a:latin typeface="Cambria Math" charset="0"/>
                                    </a:rPr>
                                    <m:t>1</m:t>
                                  </m:r>
                                </m:sub>
                              </m:sSub>
                            </m:e>
                            <m:e>
                              <m:r>
                                <a:rPr lang="en-US" i="1">
                                  <a:latin typeface="Cambria Math" charset="0"/>
                                </a:rPr>
                                <m:t>0, </m:t>
                              </m:r>
                              <m:r>
                                <a:rPr lang="en-US" i="1">
                                  <a:latin typeface="Cambria Math" charset="0"/>
                                </a:rPr>
                                <m:t>𝑖𝑓</m:t>
                              </m:r>
                              <m:sSub>
                                <m:sSubPr>
                                  <m:ctrlPr>
                                    <a:rPr lang="en-US" i="1">
                                      <a:latin typeface="Cambria Math" panose="02040503050406030204" pitchFamily="18" charset="0"/>
                                    </a:rPr>
                                  </m:ctrlPr>
                                </m:sSubPr>
                                <m:e>
                                  <m:r>
                                    <a:rPr lang="en-US" i="1">
                                      <a:latin typeface="Cambria Math" charset="0"/>
                                    </a:rPr>
                                    <m:t> </m:t>
                                  </m:r>
                                  <m:r>
                                    <a:rPr lang="en-US" i="1">
                                      <a:latin typeface="Cambria Math" charset="0"/>
                                    </a:rPr>
                                    <m:t>𝑙</m:t>
                                  </m:r>
                                </m:e>
                                <m:sub>
                                  <m:r>
                                    <a:rPr lang="en-US" i="1">
                                      <a:latin typeface="Cambria Math" charset="0"/>
                                    </a:rPr>
                                    <m:t>1</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𝑢</m:t>
                                  </m:r>
                                </m:e>
                                <m:sub>
                                  <m:r>
                                    <a:rPr lang="en-US" i="1">
                                      <a:latin typeface="Cambria Math" charset="0"/>
                                    </a:rPr>
                                    <m:t>2</m:t>
                                  </m:r>
                                </m:sub>
                              </m:sSub>
                            </m:e>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charset="0"/>
                                        </a:rPr>
                                        <m:t>𝑙</m:t>
                                      </m:r>
                                    </m:e>
                                    <m:sub>
                                      <m:r>
                                        <a:rPr lang="en-US" i="1">
                                          <a:latin typeface="Cambria Math" charset="0"/>
                                        </a:rPr>
                                        <m:t>1</m:t>
                                      </m:r>
                                    </m:sub>
                                  </m:sSub>
                                  <m:r>
                                    <a:rPr lang="en-US" i="1">
                                      <a:latin typeface="Cambria Math" charset="0"/>
                                    </a:rPr>
                                    <m:t> −</m:t>
                                  </m:r>
                                  <m:sSub>
                                    <m:sSubPr>
                                      <m:ctrlPr>
                                        <a:rPr lang="en-US" i="1">
                                          <a:latin typeface="Cambria Math" panose="02040503050406030204" pitchFamily="18" charset="0"/>
                                        </a:rPr>
                                      </m:ctrlPr>
                                    </m:sSubPr>
                                    <m:e>
                                      <m:r>
                                        <a:rPr lang="en-US" i="1">
                                          <a:latin typeface="Cambria Math" charset="0"/>
                                        </a:rPr>
                                        <m:t>𝑢</m:t>
                                      </m:r>
                                    </m:e>
                                    <m:sub>
                                      <m:r>
                                        <a:rPr lang="en-US" i="1">
                                          <a:latin typeface="Cambria Math" charset="0"/>
                                        </a:rPr>
                                        <m:t>2</m:t>
                                      </m:r>
                                    </m:sub>
                                  </m:sSub>
                                </m:num>
                                <m:den>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𝑚</m:t>
                                          </m:r>
                                        </m:e>
                                        <m:sub>
                                          <m:r>
                                            <a:rPr lang="en-US" i="1">
                                              <a:latin typeface="Cambria Math" charset="0"/>
                                            </a:rPr>
                                            <m:t>2</m:t>
                                          </m:r>
                                        </m:sub>
                                      </m:sSub>
                                      <m:r>
                                        <a:rPr lang="en-US" i="1">
                                          <a:latin typeface="Cambria Math" charset="0"/>
                                        </a:rPr>
                                        <m:t> −</m:t>
                                      </m:r>
                                      <m:sSub>
                                        <m:sSubPr>
                                          <m:ctrlPr>
                                            <a:rPr lang="en-US" i="1">
                                              <a:latin typeface="Cambria Math" panose="02040503050406030204" pitchFamily="18" charset="0"/>
                                            </a:rPr>
                                          </m:ctrlPr>
                                        </m:sSubPr>
                                        <m:e>
                                          <m:r>
                                            <a:rPr lang="en-US" i="1">
                                              <a:latin typeface="Cambria Math" charset="0"/>
                                            </a:rPr>
                                            <m:t>𝑢</m:t>
                                          </m:r>
                                        </m:e>
                                        <m:sub>
                                          <m:r>
                                            <a:rPr lang="en-US" i="1">
                                              <a:latin typeface="Cambria Math" charset="0"/>
                                            </a:rPr>
                                            <m:t>2</m:t>
                                          </m:r>
                                        </m:sub>
                                      </m:sSub>
                                    </m:e>
                                  </m:d>
                                  <m:r>
                                    <a:rPr lang="en-US" i="1">
                                      <a:latin typeface="Cambria Math" charset="0"/>
                                    </a:rPr>
                                    <m:t>−(</m:t>
                                  </m:r>
                                  <m:sSub>
                                    <m:sSubPr>
                                      <m:ctrlPr>
                                        <a:rPr lang="en-US" i="1">
                                          <a:latin typeface="Cambria Math" panose="02040503050406030204" pitchFamily="18" charset="0"/>
                                        </a:rPr>
                                      </m:ctrlPr>
                                    </m:sSubPr>
                                    <m:e>
                                      <m:r>
                                        <a:rPr lang="en-US" i="1">
                                          <a:latin typeface="Cambria Math" charset="0"/>
                                        </a:rPr>
                                        <m:t>𝑚</m:t>
                                      </m:r>
                                    </m:e>
                                    <m:sub>
                                      <m:r>
                                        <a:rPr lang="en-US" i="1">
                                          <a:latin typeface="Cambria Math" charset="0"/>
                                        </a:rPr>
                                        <m:t>1</m:t>
                                      </m:r>
                                    </m:sub>
                                  </m:sSub>
                                  <m:r>
                                    <a:rPr lang="en-US" i="1">
                                      <a:latin typeface="Cambria Math" charset="0"/>
                                    </a:rPr>
                                    <m:t> −</m:t>
                                  </m:r>
                                  <m:sSub>
                                    <m:sSubPr>
                                      <m:ctrlPr>
                                        <a:rPr lang="en-US" i="1">
                                          <a:latin typeface="Cambria Math" panose="02040503050406030204" pitchFamily="18" charset="0"/>
                                        </a:rPr>
                                      </m:ctrlPr>
                                    </m:sSubPr>
                                    <m:e>
                                      <m:r>
                                        <a:rPr lang="en-US" i="1">
                                          <a:latin typeface="Cambria Math" charset="0"/>
                                        </a:rPr>
                                        <m:t>𝑙</m:t>
                                      </m:r>
                                    </m:e>
                                    <m:sub>
                                      <m:r>
                                        <a:rPr lang="en-US" i="1">
                                          <a:latin typeface="Cambria Math" charset="0"/>
                                        </a:rPr>
                                        <m:t>1</m:t>
                                      </m:r>
                                    </m:sub>
                                  </m:sSub>
                                  <m:r>
                                    <a:rPr lang="en-US" i="1">
                                      <a:latin typeface="Cambria Math" charset="0"/>
                                    </a:rPr>
                                    <m:t>)</m:t>
                                  </m:r>
                                </m:den>
                              </m:f>
                              <m:r>
                                <a:rPr lang="en-US" i="1">
                                  <a:latin typeface="Cambria Math" charset="0"/>
                                </a:rPr>
                                <m:t>, </m:t>
                              </m:r>
                              <m:r>
                                <a:rPr lang="en-US" i="1">
                                  <a:latin typeface="Cambria Math" charset="0"/>
                                </a:rPr>
                                <m:t>𝑙𝑎𝑖𝑛𝑛𝑦𝑎</m:t>
                              </m:r>
                            </m:e>
                          </m:eqArr>
                        </m:e>
                      </m:d>
                    </m:oMath>
                  </m:oMathPara>
                </a14:m>
                <a:endParaRPr lang="en-US" dirty="0"/>
              </a:p>
            </p:txBody>
          </p:sp>
        </mc:Choice>
        <mc:Fallback xmlns="">
          <p:sp>
            <p:nvSpPr>
              <p:cNvPr id="4" name="Rectangle 3">
                <a:extLst>
                  <a:ext uri="{FF2B5EF4-FFF2-40B4-BE49-F238E27FC236}">
                    <a16:creationId xmlns:a16="http://schemas.microsoft.com/office/drawing/2014/main" id="{DEF3A462-1486-42CA-A310-A0067020D632}"/>
                  </a:ext>
                </a:extLst>
              </p:cNvPr>
              <p:cNvSpPr>
                <a:spLocks noRot="1" noChangeAspect="1" noMove="1" noResize="1" noEditPoints="1" noAdjustHandles="1" noChangeArrowheads="1" noChangeShapeType="1" noTextEdit="1"/>
              </p:cNvSpPr>
              <p:nvPr/>
            </p:nvSpPr>
            <p:spPr>
              <a:xfrm>
                <a:off x="1351699" y="4100975"/>
                <a:ext cx="5188600" cy="134088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85815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1" y="635725"/>
            <a:ext cx="8596668" cy="1320800"/>
          </a:xfrm>
        </p:spPr>
        <p:txBody>
          <a:bodyPr/>
          <a:lstStyle/>
          <a:p>
            <a:r>
              <a:rPr lang="id-ID" dirty="0"/>
              <a:t>Hasil Perhitungan degree of posibility</a:t>
            </a:r>
          </a:p>
        </p:txBody>
      </p:sp>
      <p:graphicFrame>
        <p:nvGraphicFramePr>
          <p:cNvPr id="4" name="Content Placeholder 3">
            <a:extLst>
              <a:ext uri="{FF2B5EF4-FFF2-40B4-BE49-F238E27FC236}">
                <a16:creationId xmlns:a16="http://schemas.microsoft.com/office/drawing/2014/main" id="{FD525B10-4203-42ED-B660-7177990707DB}"/>
              </a:ext>
            </a:extLst>
          </p:cNvPr>
          <p:cNvGraphicFramePr>
            <a:graphicFrameLocks noGrp="1"/>
          </p:cNvGraphicFramePr>
          <p:nvPr>
            <p:ph idx="1"/>
            <p:extLst>
              <p:ext uri="{D42A27DB-BD31-4B8C-83A1-F6EECF244321}">
                <p14:modId xmlns:p14="http://schemas.microsoft.com/office/powerpoint/2010/main" val="4253494482"/>
              </p:ext>
            </p:extLst>
          </p:nvPr>
        </p:nvGraphicFramePr>
        <p:xfrm>
          <a:off x="677861" y="2160588"/>
          <a:ext cx="6787255" cy="3708400"/>
        </p:xfrm>
        <a:graphic>
          <a:graphicData uri="http://schemas.openxmlformats.org/drawingml/2006/table">
            <a:tbl>
              <a:tblPr firstRow="1" bandRow="1">
                <a:tableStyleId>{5C22544A-7EE6-4342-B048-85BDC9FD1C3A}</a:tableStyleId>
              </a:tblPr>
              <a:tblGrid>
                <a:gridCol w="638493">
                  <a:extLst>
                    <a:ext uri="{9D8B030D-6E8A-4147-A177-3AD203B41FA5}">
                      <a16:colId xmlns:a16="http://schemas.microsoft.com/office/drawing/2014/main" val="3149979875"/>
                    </a:ext>
                  </a:extLst>
                </a:gridCol>
                <a:gridCol w="524193">
                  <a:extLst>
                    <a:ext uri="{9D8B030D-6E8A-4147-A177-3AD203B41FA5}">
                      <a16:colId xmlns:a16="http://schemas.microsoft.com/office/drawing/2014/main" val="2658846716"/>
                    </a:ext>
                  </a:extLst>
                </a:gridCol>
                <a:gridCol w="576580">
                  <a:extLst>
                    <a:ext uri="{9D8B030D-6E8A-4147-A177-3AD203B41FA5}">
                      <a16:colId xmlns:a16="http://schemas.microsoft.com/office/drawing/2014/main" val="1461357625"/>
                    </a:ext>
                  </a:extLst>
                </a:gridCol>
                <a:gridCol w="524193">
                  <a:extLst>
                    <a:ext uri="{9D8B030D-6E8A-4147-A177-3AD203B41FA5}">
                      <a16:colId xmlns:a16="http://schemas.microsoft.com/office/drawing/2014/main" val="3606252387"/>
                    </a:ext>
                  </a:extLst>
                </a:gridCol>
                <a:gridCol w="524193">
                  <a:extLst>
                    <a:ext uri="{9D8B030D-6E8A-4147-A177-3AD203B41FA5}">
                      <a16:colId xmlns:a16="http://schemas.microsoft.com/office/drawing/2014/main" val="1025377768"/>
                    </a:ext>
                  </a:extLst>
                </a:gridCol>
                <a:gridCol w="524193">
                  <a:extLst>
                    <a:ext uri="{9D8B030D-6E8A-4147-A177-3AD203B41FA5}">
                      <a16:colId xmlns:a16="http://schemas.microsoft.com/office/drawing/2014/main" val="3216484222"/>
                    </a:ext>
                  </a:extLst>
                </a:gridCol>
                <a:gridCol w="697230">
                  <a:extLst>
                    <a:ext uri="{9D8B030D-6E8A-4147-A177-3AD203B41FA5}">
                      <a16:colId xmlns:a16="http://schemas.microsoft.com/office/drawing/2014/main" val="924837722"/>
                    </a:ext>
                  </a:extLst>
                </a:gridCol>
                <a:gridCol w="520790">
                  <a:extLst>
                    <a:ext uri="{9D8B030D-6E8A-4147-A177-3AD203B41FA5}">
                      <a16:colId xmlns:a16="http://schemas.microsoft.com/office/drawing/2014/main" val="492532382"/>
                    </a:ext>
                  </a:extLst>
                </a:gridCol>
                <a:gridCol w="527596">
                  <a:extLst>
                    <a:ext uri="{9D8B030D-6E8A-4147-A177-3AD203B41FA5}">
                      <a16:colId xmlns:a16="http://schemas.microsoft.com/office/drawing/2014/main" val="3996992198"/>
                    </a:ext>
                  </a:extLst>
                </a:gridCol>
                <a:gridCol w="1729794">
                  <a:extLst>
                    <a:ext uri="{9D8B030D-6E8A-4147-A177-3AD203B41FA5}">
                      <a16:colId xmlns:a16="http://schemas.microsoft.com/office/drawing/2014/main" val="4117724728"/>
                    </a:ext>
                  </a:extLst>
                </a:gridCol>
              </a:tblGrid>
              <a:tr h="370840">
                <a:tc>
                  <a:txBody>
                    <a:bodyPr/>
                    <a:lstStyle/>
                    <a:p>
                      <a:endParaRPr lang="en-US" dirty="0"/>
                    </a:p>
                  </a:txBody>
                  <a:tcPr/>
                </a:tc>
                <a:tc>
                  <a:txBody>
                    <a:bodyPr/>
                    <a:lstStyle/>
                    <a:p>
                      <a:pPr algn="ctr"/>
                      <a:r>
                        <a:rPr lang="en-US" dirty="0"/>
                        <a:t>C1</a:t>
                      </a:r>
                    </a:p>
                  </a:txBody>
                  <a:tcPr anchor="ctr"/>
                </a:tc>
                <a:tc>
                  <a:txBody>
                    <a:bodyPr/>
                    <a:lstStyle/>
                    <a:p>
                      <a:pPr algn="ctr"/>
                      <a:r>
                        <a:rPr lang="en-US" dirty="0"/>
                        <a:t>C2</a:t>
                      </a:r>
                    </a:p>
                  </a:txBody>
                  <a:tcPr anchor="ctr"/>
                </a:tc>
                <a:tc>
                  <a:txBody>
                    <a:bodyPr/>
                    <a:lstStyle/>
                    <a:p>
                      <a:pPr algn="ctr"/>
                      <a:r>
                        <a:rPr lang="en-US" dirty="0"/>
                        <a:t>C3</a:t>
                      </a:r>
                    </a:p>
                  </a:txBody>
                  <a:tcPr anchor="ctr"/>
                </a:tc>
                <a:tc>
                  <a:txBody>
                    <a:bodyPr/>
                    <a:lstStyle/>
                    <a:p>
                      <a:pPr algn="ctr"/>
                      <a:r>
                        <a:rPr lang="en-US" dirty="0"/>
                        <a:t>C4</a:t>
                      </a:r>
                    </a:p>
                  </a:txBody>
                  <a:tcPr anchor="ctr"/>
                </a:tc>
                <a:tc>
                  <a:txBody>
                    <a:bodyPr/>
                    <a:lstStyle/>
                    <a:p>
                      <a:pPr algn="ctr"/>
                      <a:r>
                        <a:rPr lang="en-US" dirty="0"/>
                        <a:t>C5</a:t>
                      </a:r>
                    </a:p>
                  </a:txBody>
                  <a:tcPr anchor="ctr"/>
                </a:tc>
                <a:tc>
                  <a:txBody>
                    <a:bodyPr/>
                    <a:lstStyle/>
                    <a:p>
                      <a:pPr algn="ctr"/>
                      <a:r>
                        <a:rPr lang="en-US" dirty="0"/>
                        <a:t>C6</a:t>
                      </a:r>
                    </a:p>
                  </a:txBody>
                  <a:tcPr anchor="ctr"/>
                </a:tc>
                <a:tc>
                  <a:txBody>
                    <a:bodyPr/>
                    <a:lstStyle/>
                    <a:p>
                      <a:pPr algn="ctr"/>
                      <a:r>
                        <a:rPr lang="en-US" dirty="0"/>
                        <a:t>C7</a:t>
                      </a:r>
                    </a:p>
                  </a:txBody>
                  <a:tcPr anchor="ctr"/>
                </a:tc>
                <a:tc>
                  <a:txBody>
                    <a:bodyPr/>
                    <a:lstStyle/>
                    <a:p>
                      <a:pPr algn="ctr"/>
                      <a:r>
                        <a:rPr lang="en-US" dirty="0"/>
                        <a:t>C8</a:t>
                      </a:r>
                    </a:p>
                  </a:txBody>
                  <a:tcPr anchor="ctr"/>
                </a:tc>
                <a:tc>
                  <a:txBody>
                    <a:bodyPr/>
                    <a:lstStyle/>
                    <a:p>
                      <a:pPr algn="ctr"/>
                      <a:r>
                        <a:rPr lang="en-US" dirty="0" err="1"/>
                        <a:t>Defuzzifikasi</a:t>
                      </a:r>
                      <a:endParaRPr lang="en-US" dirty="0"/>
                    </a:p>
                  </a:txBody>
                  <a:tcPr anchor="ctr"/>
                </a:tc>
                <a:extLst>
                  <a:ext uri="{0D108BD9-81ED-4DB2-BD59-A6C34878D82A}">
                    <a16:rowId xmlns:a16="http://schemas.microsoft.com/office/drawing/2014/main" val="2219884812"/>
                  </a:ext>
                </a:extLst>
              </a:tr>
              <a:tr h="370840">
                <a:tc>
                  <a:txBody>
                    <a:bodyPr/>
                    <a:lstStyle/>
                    <a:p>
                      <a:pPr algn="ctr"/>
                      <a:r>
                        <a:rPr lang="en-US" dirty="0"/>
                        <a:t>C1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919165977"/>
                  </a:ext>
                </a:extLst>
              </a:tr>
              <a:tr h="370840">
                <a:tc>
                  <a:txBody>
                    <a:bodyPr/>
                    <a:lstStyle/>
                    <a:p>
                      <a:pPr algn="ctr"/>
                      <a:r>
                        <a:rPr lang="en-US" dirty="0"/>
                        <a:t>C2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066869451"/>
                  </a:ext>
                </a:extLst>
              </a:tr>
              <a:tr h="370840">
                <a:tc>
                  <a:txBody>
                    <a:bodyPr/>
                    <a:lstStyle/>
                    <a:p>
                      <a:pPr algn="ctr"/>
                      <a:r>
                        <a:rPr lang="en-US" dirty="0"/>
                        <a:t>C3</a:t>
                      </a:r>
                    </a:p>
                  </a:txBody>
                  <a:tcPr anchor="ctr"/>
                </a:tc>
                <a:tc>
                  <a:txBody>
                    <a:bodyPr/>
                    <a:lstStyle/>
                    <a:p>
                      <a:pPr algn="ctr"/>
                      <a:r>
                        <a:rPr lang="en-US" dirty="0"/>
                        <a:t>0</a:t>
                      </a:r>
                    </a:p>
                  </a:txBody>
                  <a:tcPr anchor="ctr"/>
                </a:tc>
                <a:tc>
                  <a:txBody>
                    <a:bodyPr/>
                    <a:lstStyle/>
                    <a:p>
                      <a:pPr algn="ctr"/>
                      <a:r>
                        <a:rPr lang="en-US" dirty="0"/>
                        <a:t>0.6</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4284495279"/>
                  </a:ext>
                </a:extLst>
              </a:tr>
              <a:tr h="370840">
                <a:tc>
                  <a:txBody>
                    <a:bodyPr/>
                    <a:lstStyle/>
                    <a:p>
                      <a:pPr algn="ctr"/>
                      <a:r>
                        <a:rPr lang="en-US" dirty="0"/>
                        <a:t>C4</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0.41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662613234"/>
                  </a:ext>
                </a:extLst>
              </a:tr>
              <a:tr h="370840">
                <a:tc>
                  <a:txBody>
                    <a:bodyPr/>
                    <a:lstStyle/>
                    <a:p>
                      <a:pPr algn="ctr"/>
                      <a:r>
                        <a:rPr lang="en-US" dirty="0"/>
                        <a:t>C5</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4225026135"/>
                  </a:ext>
                </a:extLst>
              </a:tr>
              <a:tr h="370840">
                <a:tc>
                  <a:txBody>
                    <a:bodyPr/>
                    <a:lstStyle/>
                    <a:p>
                      <a:pPr algn="ctr"/>
                      <a:r>
                        <a:rPr lang="en-US" dirty="0"/>
                        <a:t>C6</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2496718307"/>
                  </a:ext>
                </a:extLst>
              </a:tr>
              <a:tr h="370840">
                <a:tc>
                  <a:txBody>
                    <a:bodyPr/>
                    <a:lstStyle/>
                    <a:p>
                      <a:pPr algn="ctr"/>
                      <a:r>
                        <a:rPr lang="en-US" dirty="0"/>
                        <a:t>C7</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1346282078"/>
                  </a:ext>
                </a:extLst>
              </a:tr>
              <a:tr h="370840">
                <a:tc>
                  <a:txBody>
                    <a:bodyPr/>
                    <a:lstStyle/>
                    <a:p>
                      <a:pPr algn="ctr"/>
                      <a:r>
                        <a:rPr lang="en-US" dirty="0"/>
                        <a:t>C8</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1673349209"/>
                  </a:ext>
                </a:extLst>
              </a:tr>
              <a:tr h="370840">
                <a:tc>
                  <a:txBody>
                    <a:bodyPr/>
                    <a:lstStyle/>
                    <a:p>
                      <a:pPr algn="ctr"/>
                      <a:r>
                        <a:rPr lang="en-US" dirty="0"/>
                        <a:t>JML</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r>
                        <a:rPr lang="en-US" dirty="0"/>
                        <a:t>1</a:t>
                      </a:r>
                    </a:p>
                  </a:txBody>
                  <a:tcPr anchor="ctr"/>
                </a:tc>
                <a:extLst>
                  <a:ext uri="{0D108BD9-81ED-4DB2-BD59-A6C34878D82A}">
                    <a16:rowId xmlns:a16="http://schemas.microsoft.com/office/drawing/2014/main" val="3798096095"/>
                  </a:ext>
                </a:extLst>
              </a:tr>
            </a:tbl>
          </a:graphicData>
        </a:graphic>
      </p:graphicFrame>
    </p:spTree>
    <p:extLst>
      <p:ext uri="{BB962C8B-B14F-4D97-AF65-F5344CB8AC3E}">
        <p14:creationId xmlns:p14="http://schemas.microsoft.com/office/powerpoint/2010/main" val="1132194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Normalisasi Bobot</a:t>
            </a:r>
          </a:p>
        </p:txBody>
      </p:sp>
      <p:graphicFrame>
        <p:nvGraphicFramePr>
          <p:cNvPr id="5" name="Content Placeholder 4">
            <a:extLst>
              <a:ext uri="{FF2B5EF4-FFF2-40B4-BE49-F238E27FC236}">
                <a16:creationId xmlns:a16="http://schemas.microsoft.com/office/drawing/2014/main" id="{7E87B10F-4903-451D-8208-55EDE976B89D}"/>
              </a:ext>
            </a:extLst>
          </p:cNvPr>
          <p:cNvGraphicFramePr>
            <a:graphicFrameLocks noGrp="1"/>
          </p:cNvGraphicFramePr>
          <p:nvPr>
            <p:ph idx="1"/>
            <p:extLst>
              <p:ext uri="{D42A27DB-BD31-4B8C-83A1-F6EECF244321}">
                <p14:modId xmlns:p14="http://schemas.microsoft.com/office/powerpoint/2010/main" val="213376395"/>
              </p:ext>
            </p:extLst>
          </p:nvPr>
        </p:nvGraphicFramePr>
        <p:xfrm>
          <a:off x="781912" y="1930400"/>
          <a:ext cx="3250156" cy="3337560"/>
        </p:xfrm>
        <a:graphic>
          <a:graphicData uri="http://schemas.openxmlformats.org/drawingml/2006/table">
            <a:tbl>
              <a:tblPr firstRow="1" bandRow="1">
                <a:tableStyleId>{5C22544A-7EE6-4342-B048-85BDC9FD1C3A}</a:tableStyleId>
              </a:tblPr>
              <a:tblGrid>
                <a:gridCol w="1625078">
                  <a:extLst>
                    <a:ext uri="{9D8B030D-6E8A-4147-A177-3AD203B41FA5}">
                      <a16:colId xmlns:a16="http://schemas.microsoft.com/office/drawing/2014/main" val="3125731878"/>
                    </a:ext>
                  </a:extLst>
                </a:gridCol>
                <a:gridCol w="1625078">
                  <a:extLst>
                    <a:ext uri="{9D8B030D-6E8A-4147-A177-3AD203B41FA5}">
                      <a16:colId xmlns:a16="http://schemas.microsoft.com/office/drawing/2014/main" val="903219276"/>
                    </a:ext>
                  </a:extLst>
                </a:gridCol>
              </a:tblGrid>
              <a:tr h="370840">
                <a:tc>
                  <a:txBody>
                    <a:bodyPr/>
                    <a:lstStyle/>
                    <a:p>
                      <a:endParaRPr lang="en-US" dirty="0"/>
                    </a:p>
                  </a:txBody>
                  <a:tcPr/>
                </a:tc>
                <a:tc>
                  <a:txBody>
                    <a:bodyPr/>
                    <a:lstStyle/>
                    <a:p>
                      <a:r>
                        <a:rPr lang="en-US" dirty="0" err="1"/>
                        <a:t>Normalisasi</a:t>
                      </a:r>
                      <a:endParaRPr lang="en-US" dirty="0"/>
                    </a:p>
                  </a:txBody>
                  <a:tcPr/>
                </a:tc>
                <a:extLst>
                  <a:ext uri="{0D108BD9-81ED-4DB2-BD59-A6C34878D82A}">
                    <a16:rowId xmlns:a16="http://schemas.microsoft.com/office/drawing/2014/main" val="501026828"/>
                  </a:ext>
                </a:extLst>
              </a:tr>
              <a:tr h="370840">
                <a:tc>
                  <a:txBody>
                    <a:bodyPr/>
                    <a:lstStyle/>
                    <a:p>
                      <a:r>
                        <a:rPr lang="en-US" dirty="0"/>
                        <a:t>C1</a:t>
                      </a:r>
                    </a:p>
                  </a:txBody>
                  <a:tcPr/>
                </a:tc>
                <a:tc>
                  <a:txBody>
                    <a:bodyPr/>
                    <a:lstStyle/>
                    <a:p>
                      <a:pPr algn="ctr" fontAlgn="ctr"/>
                      <a:r>
                        <a:rPr lang="en-US" sz="1800" b="0" i="0" u="none" strike="noStrike" dirty="0">
                          <a:solidFill>
                            <a:srgbClr val="000000"/>
                          </a:solidFill>
                          <a:effectLst/>
                          <a:latin typeface="Trebuchet MS (Body)"/>
                        </a:rPr>
                        <a:t>1</a:t>
                      </a:r>
                    </a:p>
                  </a:txBody>
                  <a:tcPr marL="7620" marR="7620" marT="7620" marB="0" anchor="ctr"/>
                </a:tc>
                <a:extLst>
                  <a:ext uri="{0D108BD9-81ED-4DB2-BD59-A6C34878D82A}">
                    <a16:rowId xmlns:a16="http://schemas.microsoft.com/office/drawing/2014/main" val="3731488237"/>
                  </a:ext>
                </a:extLst>
              </a:tr>
              <a:tr h="370840">
                <a:tc>
                  <a:txBody>
                    <a:bodyPr/>
                    <a:lstStyle/>
                    <a:p>
                      <a:r>
                        <a:rPr lang="en-US" dirty="0"/>
                        <a:t>C2</a:t>
                      </a:r>
                    </a:p>
                  </a:txBody>
                  <a:tcPr/>
                </a:tc>
                <a:tc>
                  <a:txBody>
                    <a:bodyPr/>
                    <a:lstStyle/>
                    <a:p>
                      <a:pPr algn="ctr" fontAlgn="ctr"/>
                      <a:r>
                        <a:rPr lang="en-US" sz="1800" b="0" i="0" u="none" strike="noStrike" dirty="0">
                          <a:solidFill>
                            <a:srgbClr val="000000"/>
                          </a:solidFill>
                          <a:effectLst/>
                          <a:latin typeface="Trebuchet MS (Body)"/>
                        </a:rPr>
                        <a:t>0</a:t>
                      </a:r>
                    </a:p>
                  </a:txBody>
                  <a:tcPr marL="7620" marR="7620" marT="7620" marB="0" anchor="ctr"/>
                </a:tc>
                <a:extLst>
                  <a:ext uri="{0D108BD9-81ED-4DB2-BD59-A6C34878D82A}">
                    <a16:rowId xmlns:a16="http://schemas.microsoft.com/office/drawing/2014/main" val="3385062168"/>
                  </a:ext>
                </a:extLst>
              </a:tr>
              <a:tr h="370840">
                <a:tc>
                  <a:txBody>
                    <a:bodyPr/>
                    <a:lstStyle/>
                    <a:p>
                      <a:r>
                        <a:rPr lang="en-US" dirty="0"/>
                        <a:t>C3</a:t>
                      </a:r>
                    </a:p>
                  </a:txBody>
                  <a:tcPr/>
                </a:tc>
                <a:tc>
                  <a:txBody>
                    <a:bodyPr/>
                    <a:lstStyle/>
                    <a:p>
                      <a:pPr algn="ctr" fontAlgn="ctr"/>
                      <a:r>
                        <a:rPr lang="en-US" sz="1800" b="0" i="0" u="none" strike="noStrike" dirty="0">
                          <a:solidFill>
                            <a:srgbClr val="000000"/>
                          </a:solidFill>
                          <a:effectLst/>
                          <a:latin typeface="Trebuchet MS (Body)"/>
                        </a:rPr>
                        <a:t>0</a:t>
                      </a:r>
                    </a:p>
                  </a:txBody>
                  <a:tcPr marL="7620" marR="7620" marT="7620" marB="0" anchor="ctr"/>
                </a:tc>
                <a:extLst>
                  <a:ext uri="{0D108BD9-81ED-4DB2-BD59-A6C34878D82A}">
                    <a16:rowId xmlns:a16="http://schemas.microsoft.com/office/drawing/2014/main" val="4216004928"/>
                  </a:ext>
                </a:extLst>
              </a:tr>
              <a:tr h="370840">
                <a:tc>
                  <a:txBody>
                    <a:bodyPr/>
                    <a:lstStyle/>
                    <a:p>
                      <a:r>
                        <a:rPr lang="en-US" dirty="0"/>
                        <a:t>C4</a:t>
                      </a:r>
                    </a:p>
                  </a:txBody>
                  <a:tcPr/>
                </a:tc>
                <a:tc>
                  <a:txBody>
                    <a:bodyPr/>
                    <a:lstStyle/>
                    <a:p>
                      <a:pPr algn="ctr" fontAlgn="ctr"/>
                      <a:r>
                        <a:rPr lang="en-US" sz="1800" b="0" i="0" u="none" strike="noStrike" dirty="0">
                          <a:solidFill>
                            <a:srgbClr val="000000"/>
                          </a:solidFill>
                          <a:effectLst/>
                          <a:latin typeface="Trebuchet MS (Body)"/>
                        </a:rPr>
                        <a:t>0</a:t>
                      </a:r>
                    </a:p>
                  </a:txBody>
                  <a:tcPr marL="7620" marR="7620" marT="7620" marB="0" anchor="ctr"/>
                </a:tc>
                <a:extLst>
                  <a:ext uri="{0D108BD9-81ED-4DB2-BD59-A6C34878D82A}">
                    <a16:rowId xmlns:a16="http://schemas.microsoft.com/office/drawing/2014/main" val="1110673006"/>
                  </a:ext>
                </a:extLst>
              </a:tr>
              <a:tr h="370840">
                <a:tc>
                  <a:txBody>
                    <a:bodyPr/>
                    <a:lstStyle/>
                    <a:p>
                      <a:r>
                        <a:rPr lang="en-US" dirty="0"/>
                        <a:t>C5</a:t>
                      </a:r>
                    </a:p>
                  </a:txBody>
                  <a:tcPr/>
                </a:tc>
                <a:tc>
                  <a:txBody>
                    <a:bodyPr/>
                    <a:lstStyle/>
                    <a:p>
                      <a:pPr algn="ctr" fontAlgn="ctr"/>
                      <a:r>
                        <a:rPr lang="en-US" sz="1800" b="0" i="0" u="none" strike="noStrike" dirty="0">
                          <a:solidFill>
                            <a:srgbClr val="000000"/>
                          </a:solidFill>
                          <a:effectLst/>
                          <a:latin typeface="Trebuchet MS (Body)"/>
                        </a:rPr>
                        <a:t>0</a:t>
                      </a:r>
                    </a:p>
                  </a:txBody>
                  <a:tcPr marL="7620" marR="7620" marT="7620" marB="0" anchor="ctr"/>
                </a:tc>
                <a:extLst>
                  <a:ext uri="{0D108BD9-81ED-4DB2-BD59-A6C34878D82A}">
                    <a16:rowId xmlns:a16="http://schemas.microsoft.com/office/drawing/2014/main" val="2894808387"/>
                  </a:ext>
                </a:extLst>
              </a:tr>
              <a:tr h="370840">
                <a:tc>
                  <a:txBody>
                    <a:bodyPr/>
                    <a:lstStyle/>
                    <a:p>
                      <a:r>
                        <a:rPr lang="en-US" dirty="0"/>
                        <a:t>C6</a:t>
                      </a:r>
                    </a:p>
                  </a:txBody>
                  <a:tcPr/>
                </a:tc>
                <a:tc>
                  <a:txBody>
                    <a:bodyPr/>
                    <a:lstStyle/>
                    <a:p>
                      <a:pPr algn="ctr" fontAlgn="ctr"/>
                      <a:r>
                        <a:rPr lang="en-US" sz="1800" b="0" i="0" u="none" strike="noStrike" dirty="0">
                          <a:solidFill>
                            <a:srgbClr val="000000"/>
                          </a:solidFill>
                          <a:effectLst/>
                          <a:latin typeface="Trebuchet MS (Body)"/>
                        </a:rPr>
                        <a:t>0</a:t>
                      </a:r>
                    </a:p>
                  </a:txBody>
                  <a:tcPr marL="7620" marR="7620" marT="7620" marB="0" anchor="ctr"/>
                </a:tc>
                <a:extLst>
                  <a:ext uri="{0D108BD9-81ED-4DB2-BD59-A6C34878D82A}">
                    <a16:rowId xmlns:a16="http://schemas.microsoft.com/office/drawing/2014/main" val="3680766312"/>
                  </a:ext>
                </a:extLst>
              </a:tr>
              <a:tr h="370840">
                <a:tc>
                  <a:txBody>
                    <a:bodyPr/>
                    <a:lstStyle/>
                    <a:p>
                      <a:r>
                        <a:rPr lang="en-US" dirty="0"/>
                        <a:t>C7</a:t>
                      </a:r>
                    </a:p>
                  </a:txBody>
                  <a:tcPr/>
                </a:tc>
                <a:tc>
                  <a:txBody>
                    <a:bodyPr/>
                    <a:lstStyle/>
                    <a:p>
                      <a:pPr algn="ctr" fontAlgn="ctr"/>
                      <a:r>
                        <a:rPr lang="en-US" sz="1800" b="0" i="0" u="none" strike="noStrike" dirty="0">
                          <a:solidFill>
                            <a:srgbClr val="000000"/>
                          </a:solidFill>
                          <a:effectLst/>
                          <a:latin typeface="Trebuchet MS (Body)"/>
                        </a:rPr>
                        <a:t>0</a:t>
                      </a:r>
                    </a:p>
                  </a:txBody>
                  <a:tcPr marL="7620" marR="7620" marT="7620" marB="0" anchor="ctr"/>
                </a:tc>
                <a:extLst>
                  <a:ext uri="{0D108BD9-81ED-4DB2-BD59-A6C34878D82A}">
                    <a16:rowId xmlns:a16="http://schemas.microsoft.com/office/drawing/2014/main" val="286020425"/>
                  </a:ext>
                </a:extLst>
              </a:tr>
              <a:tr h="370840">
                <a:tc>
                  <a:txBody>
                    <a:bodyPr/>
                    <a:lstStyle/>
                    <a:p>
                      <a:r>
                        <a:rPr lang="en-US" dirty="0"/>
                        <a:t>C8</a:t>
                      </a:r>
                    </a:p>
                  </a:txBody>
                  <a:tcPr/>
                </a:tc>
                <a:tc>
                  <a:txBody>
                    <a:bodyPr/>
                    <a:lstStyle/>
                    <a:p>
                      <a:pPr algn="ctr" fontAlgn="ctr"/>
                      <a:r>
                        <a:rPr lang="en-US" sz="1800" b="0" i="0" u="none" strike="noStrike" dirty="0">
                          <a:solidFill>
                            <a:srgbClr val="000000"/>
                          </a:solidFill>
                          <a:effectLst/>
                          <a:latin typeface="Trebuchet MS (Body)"/>
                        </a:rPr>
                        <a:t>0</a:t>
                      </a:r>
                    </a:p>
                  </a:txBody>
                  <a:tcPr marL="7620" marR="7620" marT="7620" marB="0" anchor="ctr"/>
                </a:tc>
                <a:extLst>
                  <a:ext uri="{0D108BD9-81ED-4DB2-BD59-A6C34878D82A}">
                    <a16:rowId xmlns:a16="http://schemas.microsoft.com/office/drawing/2014/main" val="315204460"/>
                  </a:ext>
                </a:extLst>
              </a:tr>
            </a:tbl>
          </a:graphicData>
        </a:graphic>
      </p:graphicFrame>
    </p:spTree>
    <p:extLst>
      <p:ext uri="{BB962C8B-B14F-4D97-AF65-F5344CB8AC3E}">
        <p14:creationId xmlns:p14="http://schemas.microsoft.com/office/powerpoint/2010/main" val="2667213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0FD7-29C7-4A09-9405-584B8F7FE9B0}"/>
              </a:ext>
            </a:extLst>
          </p:cNvPr>
          <p:cNvSpPr>
            <a:spLocks noGrp="1"/>
          </p:cNvSpPr>
          <p:nvPr>
            <p:ph type="title"/>
          </p:nvPr>
        </p:nvSpPr>
        <p:spPr/>
        <p:txBody>
          <a:bodyPr/>
          <a:lstStyle/>
          <a:p>
            <a:r>
              <a:rPr lang="en-US" dirty="0" err="1"/>
              <a:t>Tujuan</a:t>
            </a:r>
            <a:endParaRPr lang="en-US" dirty="0"/>
          </a:p>
        </p:txBody>
      </p:sp>
      <p:sp>
        <p:nvSpPr>
          <p:cNvPr id="3" name="Content Placeholder 2">
            <a:extLst>
              <a:ext uri="{FF2B5EF4-FFF2-40B4-BE49-F238E27FC236}">
                <a16:creationId xmlns:a16="http://schemas.microsoft.com/office/drawing/2014/main" id="{E26E6F5A-25A6-4215-900B-5DAAD0DD588B}"/>
              </a:ext>
            </a:extLst>
          </p:cNvPr>
          <p:cNvSpPr>
            <a:spLocks noGrp="1"/>
          </p:cNvSpPr>
          <p:nvPr>
            <p:ph idx="1"/>
          </p:nvPr>
        </p:nvSpPr>
        <p:spPr/>
        <p:txBody>
          <a:bodyPr/>
          <a:lstStyle/>
          <a:p>
            <a:r>
              <a:rPr lang="id-ID" dirty="0"/>
              <a:t>Mengidentifikasi kriteria dan subkriteria yang dianggap penting dalam pemilihan pemasok drum pelumas industri.</a:t>
            </a:r>
          </a:p>
          <a:p>
            <a:r>
              <a:rPr lang="id-ID" dirty="0"/>
              <a:t>Menghasilkan bobot kriteria dan subkriteria yang digunakan dalam pemilihan pemasok drum pelumas industri</a:t>
            </a:r>
          </a:p>
          <a:p>
            <a:r>
              <a:rPr lang="id-ID" dirty="0"/>
              <a:t>Menentukan pemasok yang terbaik menggunakan metode fuzzy AHP</a:t>
            </a:r>
            <a:endParaRPr lang="en-US" dirty="0"/>
          </a:p>
        </p:txBody>
      </p:sp>
    </p:spTree>
    <p:extLst>
      <p:ext uri="{BB962C8B-B14F-4D97-AF65-F5344CB8AC3E}">
        <p14:creationId xmlns:p14="http://schemas.microsoft.com/office/powerpoint/2010/main" val="3988603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Perhitungan Nilai Uji Konsistensi Kriteria Utama melalui Agregasi Penilaian Responden</a:t>
            </a:r>
          </a:p>
        </p:txBody>
      </p:sp>
      <p:sp>
        <p:nvSpPr>
          <p:cNvPr id="3" name="Content Placeholder 2"/>
          <p:cNvSpPr>
            <a:spLocks noGrp="1"/>
          </p:cNvSpPr>
          <p:nvPr>
            <p:ph idx="1"/>
          </p:nvPr>
        </p:nvSpPr>
        <p:spPr/>
        <p:txBody>
          <a:bodyPr/>
          <a:lstStyle/>
          <a:p>
            <a:endParaRPr lang="id-ID"/>
          </a:p>
        </p:txBody>
      </p:sp>
    </p:spTree>
    <p:extLst>
      <p:ext uri="{BB962C8B-B14F-4D97-AF65-F5344CB8AC3E}">
        <p14:creationId xmlns:p14="http://schemas.microsoft.com/office/powerpoint/2010/main" val="1535995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Perhitungan Bobot Total dari Tiap Pemasok </a:t>
            </a:r>
          </a:p>
        </p:txBody>
      </p:sp>
      <p:sp>
        <p:nvSpPr>
          <p:cNvPr id="3" name="Content Placeholder 2"/>
          <p:cNvSpPr>
            <a:spLocks noGrp="1"/>
          </p:cNvSpPr>
          <p:nvPr>
            <p:ph idx="1"/>
          </p:nvPr>
        </p:nvSpPr>
        <p:spPr/>
        <p:txBody>
          <a:bodyPr/>
          <a:lstStyle/>
          <a:p>
            <a:endParaRPr lang="id-ID"/>
          </a:p>
        </p:txBody>
      </p:sp>
    </p:spTree>
    <p:extLst>
      <p:ext uri="{BB962C8B-B14F-4D97-AF65-F5344CB8AC3E}">
        <p14:creationId xmlns:p14="http://schemas.microsoft.com/office/powerpoint/2010/main" val="4190659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Bobot Subkriteria Kualitas</a:t>
            </a:r>
          </a:p>
        </p:txBody>
      </p:sp>
      <p:sp>
        <p:nvSpPr>
          <p:cNvPr id="3" name="Content Placeholder 2"/>
          <p:cNvSpPr>
            <a:spLocks noGrp="1"/>
          </p:cNvSpPr>
          <p:nvPr>
            <p:ph idx="1"/>
          </p:nvPr>
        </p:nvSpPr>
        <p:spPr/>
        <p:txBody>
          <a:bodyPr/>
          <a:lstStyle/>
          <a:p>
            <a:endParaRPr lang="id-ID"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83" y="2028959"/>
            <a:ext cx="8178455" cy="3698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8686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Bobot Subkriteria Harga</a:t>
            </a:r>
          </a:p>
        </p:txBody>
      </p:sp>
      <p:sp>
        <p:nvSpPr>
          <p:cNvPr id="3" name="Content Placeholder 2"/>
          <p:cNvSpPr>
            <a:spLocks noGrp="1"/>
          </p:cNvSpPr>
          <p:nvPr>
            <p:ph idx="1"/>
          </p:nvPr>
        </p:nvSpPr>
        <p:spPr/>
        <p:txBody>
          <a:bodyPr/>
          <a:lstStyle/>
          <a:p>
            <a:endParaRPr lang="id-ID"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26" y="2033588"/>
            <a:ext cx="8037237" cy="438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9176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Bobot Subkriteria Service</a:t>
            </a:r>
          </a:p>
        </p:txBody>
      </p:sp>
      <p:sp>
        <p:nvSpPr>
          <p:cNvPr id="3" name="Content Placeholder 2"/>
          <p:cNvSpPr>
            <a:spLocks noGrp="1"/>
          </p:cNvSpPr>
          <p:nvPr>
            <p:ph idx="1"/>
          </p:nvPr>
        </p:nvSpPr>
        <p:spPr/>
        <p:txBody>
          <a:bodyPr/>
          <a:lstStyle/>
          <a:p>
            <a:endParaRPr lang="id-ID"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96" y="1743076"/>
            <a:ext cx="7959381" cy="4820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6041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Bobot Subkriteria Organisasi</a:t>
            </a:r>
          </a:p>
        </p:txBody>
      </p:sp>
      <p:sp>
        <p:nvSpPr>
          <p:cNvPr id="3" name="Content Placeholder 2"/>
          <p:cNvSpPr>
            <a:spLocks noGrp="1"/>
          </p:cNvSpPr>
          <p:nvPr>
            <p:ph idx="1"/>
          </p:nvPr>
        </p:nvSpPr>
        <p:spPr/>
        <p:txBody>
          <a:bodyPr/>
          <a:lstStyle/>
          <a:p>
            <a:endParaRPr lang="id-ID"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374" y="2347913"/>
            <a:ext cx="8012389" cy="3242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486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Bobot Subkriteria Delivery</a:t>
            </a:r>
          </a:p>
        </p:txBody>
      </p:sp>
      <p:sp>
        <p:nvSpPr>
          <p:cNvPr id="3" name="Content Placeholder 2"/>
          <p:cNvSpPr>
            <a:spLocks noGrp="1"/>
          </p:cNvSpPr>
          <p:nvPr>
            <p:ph idx="1"/>
          </p:nvPr>
        </p:nvSpPr>
        <p:spPr/>
        <p:txBody>
          <a:bodyPr/>
          <a:lstStyle/>
          <a:p>
            <a:endParaRPr lang="id-ID"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374" y="1943100"/>
            <a:ext cx="8055251" cy="4409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344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Bobot Subkriteria Inovasi</a:t>
            </a:r>
          </a:p>
        </p:txBody>
      </p:sp>
      <p:sp>
        <p:nvSpPr>
          <p:cNvPr id="3" name="Content Placeholder 2"/>
          <p:cNvSpPr>
            <a:spLocks noGrp="1"/>
          </p:cNvSpPr>
          <p:nvPr>
            <p:ph idx="1"/>
          </p:nvPr>
        </p:nvSpPr>
        <p:spPr/>
        <p:txBody>
          <a:bodyPr/>
          <a:lstStyle/>
          <a:p>
            <a:endParaRPr lang="id-ID"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26" y="2162174"/>
            <a:ext cx="8222974" cy="379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4520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Bobot Subkriteria Kesalamatan dan Lingkungan Kerja</a:t>
            </a:r>
          </a:p>
        </p:txBody>
      </p:sp>
      <p:sp>
        <p:nvSpPr>
          <p:cNvPr id="3" name="Content Placeholder 2"/>
          <p:cNvSpPr>
            <a:spLocks noGrp="1"/>
          </p:cNvSpPr>
          <p:nvPr>
            <p:ph idx="1"/>
          </p:nvPr>
        </p:nvSpPr>
        <p:spPr/>
        <p:txBody>
          <a:bodyPr/>
          <a:lstStyle/>
          <a:p>
            <a:endParaRPr lang="id-ID"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83" y="1908313"/>
            <a:ext cx="7983192" cy="4486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466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Bobot Subkriteria Fleksibilitas</a:t>
            </a:r>
          </a:p>
        </p:txBody>
      </p:sp>
      <p:sp>
        <p:nvSpPr>
          <p:cNvPr id="3" name="Content Placeholder 2"/>
          <p:cNvSpPr>
            <a:spLocks noGrp="1"/>
          </p:cNvSpPr>
          <p:nvPr>
            <p:ph idx="1"/>
          </p:nvPr>
        </p:nvSpPr>
        <p:spPr/>
        <p:txBody>
          <a:bodyPr/>
          <a:lstStyle/>
          <a:p>
            <a:endParaRPr lang="id-ID"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104" y="2128837"/>
            <a:ext cx="8885583" cy="402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8467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Struktur Hierarki Masalah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522" y="1491035"/>
            <a:ext cx="7879048" cy="4729896"/>
          </a:xfrm>
        </p:spPr>
      </p:pic>
    </p:spTree>
    <p:extLst>
      <p:ext uri="{BB962C8B-B14F-4D97-AF65-F5344CB8AC3E}">
        <p14:creationId xmlns:p14="http://schemas.microsoft.com/office/powerpoint/2010/main" val="3894521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Kesimpulan </a:t>
            </a:r>
          </a:p>
        </p:txBody>
      </p:sp>
      <p:sp>
        <p:nvSpPr>
          <p:cNvPr id="3" name="Content Placeholder 2"/>
          <p:cNvSpPr>
            <a:spLocks noGrp="1"/>
          </p:cNvSpPr>
          <p:nvPr>
            <p:ph idx="1"/>
          </p:nvPr>
        </p:nvSpPr>
        <p:spPr/>
        <p:txBody>
          <a:bodyPr/>
          <a:lstStyle/>
          <a:p>
            <a:pPr marL="0" indent="0" algn="just">
              <a:buNone/>
            </a:pPr>
            <a:r>
              <a:rPr lang="id-ID" dirty="0"/>
              <a:t>Pemilihan pemasok dilakukan dengan menggunakan metode fuzzy AHP dengan hasil perhitungan maka pemasok Y terpilih untuk dapat menjadi pemasok tunggal bagi perusahaan. Hal ini sangat memungkinkan karena dari data hirstoris pemask Y memiliki kemampuan untuk memasok seluruh kebutuhan perusahaan baku drum pelumas industri</a:t>
            </a:r>
          </a:p>
        </p:txBody>
      </p:sp>
    </p:spTree>
    <p:extLst>
      <p:ext uri="{BB962C8B-B14F-4D97-AF65-F5344CB8AC3E}">
        <p14:creationId xmlns:p14="http://schemas.microsoft.com/office/powerpoint/2010/main" val="5746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Responden Pengambilan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4411118"/>
              </p:ext>
            </p:extLst>
          </p:nvPr>
        </p:nvGraphicFramePr>
        <p:xfrm>
          <a:off x="677863" y="2160588"/>
          <a:ext cx="8596314" cy="3205480"/>
        </p:xfrm>
        <a:graphic>
          <a:graphicData uri="http://schemas.openxmlformats.org/drawingml/2006/table">
            <a:tbl>
              <a:tblPr firstRow="1" bandRow="1">
                <a:tableStyleId>{5C22544A-7EE6-4342-B048-85BDC9FD1C3A}</a:tableStyleId>
              </a:tblPr>
              <a:tblGrid>
                <a:gridCol w="519170">
                  <a:extLst>
                    <a:ext uri="{9D8B030D-6E8A-4147-A177-3AD203B41FA5}">
                      <a16:colId xmlns:a16="http://schemas.microsoft.com/office/drawing/2014/main" val="20000"/>
                    </a:ext>
                  </a:extLst>
                </a:gridCol>
                <a:gridCol w="2094807">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745673">
                  <a:extLst>
                    <a:ext uri="{9D8B030D-6E8A-4147-A177-3AD203B41FA5}">
                      <a16:colId xmlns:a16="http://schemas.microsoft.com/office/drawing/2014/main" val="20003"/>
                    </a:ext>
                  </a:extLst>
                </a:gridCol>
                <a:gridCol w="1679171">
                  <a:extLst>
                    <a:ext uri="{9D8B030D-6E8A-4147-A177-3AD203B41FA5}">
                      <a16:colId xmlns:a16="http://schemas.microsoft.com/office/drawing/2014/main" val="20004"/>
                    </a:ext>
                  </a:extLst>
                </a:gridCol>
                <a:gridCol w="1460213">
                  <a:extLst>
                    <a:ext uri="{9D8B030D-6E8A-4147-A177-3AD203B41FA5}">
                      <a16:colId xmlns:a16="http://schemas.microsoft.com/office/drawing/2014/main" val="20005"/>
                    </a:ext>
                  </a:extLst>
                </a:gridCol>
              </a:tblGrid>
              <a:tr h="370840">
                <a:tc>
                  <a:txBody>
                    <a:bodyPr/>
                    <a:lstStyle/>
                    <a:p>
                      <a:r>
                        <a:rPr lang="id-ID" dirty="0"/>
                        <a:t>No</a:t>
                      </a:r>
                    </a:p>
                  </a:txBody>
                  <a:tcPr/>
                </a:tc>
                <a:tc>
                  <a:txBody>
                    <a:bodyPr/>
                    <a:lstStyle/>
                    <a:p>
                      <a:r>
                        <a:rPr lang="id-ID" dirty="0"/>
                        <a:t>Nama</a:t>
                      </a:r>
                    </a:p>
                  </a:txBody>
                  <a:tcPr/>
                </a:tc>
                <a:tc>
                  <a:txBody>
                    <a:bodyPr/>
                    <a:lstStyle/>
                    <a:p>
                      <a:r>
                        <a:rPr lang="id-ID" dirty="0"/>
                        <a:t>Gender</a:t>
                      </a:r>
                    </a:p>
                  </a:txBody>
                  <a:tcPr/>
                </a:tc>
                <a:tc>
                  <a:txBody>
                    <a:bodyPr/>
                    <a:lstStyle/>
                    <a:p>
                      <a:r>
                        <a:rPr lang="id-ID" dirty="0"/>
                        <a:t>Jabatan</a:t>
                      </a:r>
                    </a:p>
                  </a:txBody>
                  <a:tcPr/>
                </a:tc>
                <a:tc>
                  <a:txBody>
                    <a:bodyPr/>
                    <a:lstStyle/>
                    <a:p>
                      <a:r>
                        <a:rPr lang="id-ID" dirty="0"/>
                        <a:t>Pendidikan</a:t>
                      </a:r>
                    </a:p>
                  </a:txBody>
                  <a:tcPr/>
                </a:tc>
                <a:tc>
                  <a:txBody>
                    <a:bodyPr/>
                    <a:lstStyle/>
                    <a:p>
                      <a:r>
                        <a:rPr lang="id-ID" dirty="0"/>
                        <a:t>Pengalaman</a:t>
                      </a:r>
                      <a:r>
                        <a:rPr lang="id-ID" baseline="0" dirty="0"/>
                        <a:t> Kerja (tahun)</a:t>
                      </a:r>
                      <a:endParaRPr lang="id-ID" dirty="0"/>
                    </a:p>
                  </a:txBody>
                  <a:tcPr/>
                </a:tc>
                <a:extLst>
                  <a:ext uri="{0D108BD9-81ED-4DB2-BD59-A6C34878D82A}">
                    <a16:rowId xmlns:a16="http://schemas.microsoft.com/office/drawing/2014/main" val="10000"/>
                  </a:ext>
                </a:extLst>
              </a:tr>
              <a:tr h="370840">
                <a:tc>
                  <a:txBody>
                    <a:bodyPr/>
                    <a:lstStyle/>
                    <a:p>
                      <a:r>
                        <a:rPr lang="id-ID" dirty="0"/>
                        <a:t>1.</a:t>
                      </a:r>
                    </a:p>
                  </a:txBody>
                  <a:tcPr/>
                </a:tc>
                <a:tc>
                  <a:txBody>
                    <a:bodyPr/>
                    <a:lstStyle/>
                    <a:p>
                      <a:r>
                        <a:rPr lang="id-ID" dirty="0"/>
                        <a:t>Prapto Suharjo</a:t>
                      </a:r>
                    </a:p>
                  </a:txBody>
                  <a:tcPr/>
                </a:tc>
                <a:tc>
                  <a:txBody>
                    <a:bodyPr/>
                    <a:lstStyle/>
                    <a:p>
                      <a:r>
                        <a:rPr lang="id-ID" dirty="0"/>
                        <a:t>Laki-laki</a:t>
                      </a:r>
                    </a:p>
                  </a:txBody>
                  <a:tcPr/>
                </a:tc>
                <a:tc>
                  <a:txBody>
                    <a:bodyPr/>
                    <a:lstStyle/>
                    <a:p>
                      <a:r>
                        <a:rPr lang="id-ID" dirty="0"/>
                        <a:t>KA. Logistik</a:t>
                      </a:r>
                    </a:p>
                  </a:txBody>
                  <a:tcPr/>
                </a:tc>
                <a:tc>
                  <a:txBody>
                    <a:bodyPr/>
                    <a:lstStyle/>
                    <a:p>
                      <a:r>
                        <a:rPr lang="id-ID" dirty="0"/>
                        <a:t>D3 Akuntansi</a:t>
                      </a:r>
                    </a:p>
                  </a:txBody>
                  <a:tcPr/>
                </a:tc>
                <a:tc>
                  <a:txBody>
                    <a:bodyPr/>
                    <a:lstStyle/>
                    <a:p>
                      <a:r>
                        <a:rPr lang="id-ID" dirty="0"/>
                        <a:t>26</a:t>
                      </a:r>
                    </a:p>
                  </a:txBody>
                  <a:tcPr/>
                </a:tc>
                <a:extLst>
                  <a:ext uri="{0D108BD9-81ED-4DB2-BD59-A6C34878D82A}">
                    <a16:rowId xmlns:a16="http://schemas.microsoft.com/office/drawing/2014/main" val="10001"/>
                  </a:ext>
                </a:extLst>
              </a:tr>
              <a:tr h="370840">
                <a:tc>
                  <a:txBody>
                    <a:bodyPr/>
                    <a:lstStyle/>
                    <a:p>
                      <a:r>
                        <a:rPr lang="id-ID" dirty="0"/>
                        <a:t>2.</a:t>
                      </a:r>
                    </a:p>
                  </a:txBody>
                  <a:tcPr/>
                </a:tc>
                <a:tc>
                  <a:txBody>
                    <a:bodyPr/>
                    <a:lstStyle/>
                    <a:p>
                      <a:r>
                        <a:rPr lang="id-ID" dirty="0"/>
                        <a:t>Erwin Arifudin</a:t>
                      </a:r>
                    </a:p>
                  </a:txBody>
                  <a:tcPr/>
                </a:tc>
                <a:tc>
                  <a:txBody>
                    <a:bodyPr/>
                    <a:lstStyle/>
                    <a:p>
                      <a:r>
                        <a:rPr lang="id-ID" dirty="0"/>
                        <a:t>Laki-laki</a:t>
                      </a:r>
                    </a:p>
                  </a:txBody>
                  <a:tcPr/>
                </a:tc>
                <a:tc>
                  <a:txBody>
                    <a:bodyPr/>
                    <a:lstStyle/>
                    <a:p>
                      <a:r>
                        <a:rPr lang="id-ID" dirty="0"/>
                        <a:t>As. Logistik</a:t>
                      </a:r>
                    </a:p>
                  </a:txBody>
                  <a:tcPr/>
                </a:tc>
                <a:tc>
                  <a:txBody>
                    <a:bodyPr/>
                    <a:lstStyle/>
                    <a:p>
                      <a:r>
                        <a:rPr lang="id-ID" dirty="0"/>
                        <a:t>D3 Teknik Informatika</a:t>
                      </a:r>
                    </a:p>
                  </a:txBody>
                  <a:tcPr/>
                </a:tc>
                <a:tc>
                  <a:txBody>
                    <a:bodyPr/>
                    <a:lstStyle/>
                    <a:p>
                      <a:r>
                        <a:rPr lang="id-ID" dirty="0"/>
                        <a:t>6</a:t>
                      </a:r>
                    </a:p>
                  </a:txBody>
                  <a:tcPr/>
                </a:tc>
                <a:extLst>
                  <a:ext uri="{0D108BD9-81ED-4DB2-BD59-A6C34878D82A}">
                    <a16:rowId xmlns:a16="http://schemas.microsoft.com/office/drawing/2014/main" val="10002"/>
                  </a:ext>
                </a:extLst>
              </a:tr>
              <a:tr h="370840">
                <a:tc>
                  <a:txBody>
                    <a:bodyPr/>
                    <a:lstStyle/>
                    <a:p>
                      <a:r>
                        <a:rPr lang="id-ID" dirty="0"/>
                        <a:t>3.</a:t>
                      </a:r>
                    </a:p>
                  </a:txBody>
                  <a:tcPr/>
                </a:tc>
                <a:tc>
                  <a:txBody>
                    <a:bodyPr/>
                    <a:lstStyle/>
                    <a:p>
                      <a:r>
                        <a:rPr lang="id-ID" dirty="0"/>
                        <a:t>Irfan Fauzi</a:t>
                      </a:r>
                    </a:p>
                  </a:txBody>
                  <a:tcPr/>
                </a:tc>
                <a:tc>
                  <a:txBody>
                    <a:bodyPr/>
                    <a:lstStyle/>
                    <a:p>
                      <a:r>
                        <a:rPr lang="id-ID" dirty="0"/>
                        <a:t>Laki-laki</a:t>
                      </a:r>
                    </a:p>
                  </a:txBody>
                  <a:tcPr/>
                </a:tc>
                <a:tc>
                  <a:txBody>
                    <a:bodyPr/>
                    <a:lstStyle/>
                    <a:p>
                      <a:r>
                        <a:rPr lang="id-ID" dirty="0"/>
                        <a:t>Asst. Procurement</a:t>
                      </a:r>
                    </a:p>
                  </a:txBody>
                  <a:tcPr/>
                </a:tc>
                <a:tc>
                  <a:txBody>
                    <a:bodyPr/>
                    <a:lstStyle/>
                    <a:p>
                      <a:r>
                        <a:rPr lang="id-ID" dirty="0"/>
                        <a:t>S1</a:t>
                      </a:r>
                    </a:p>
                  </a:txBody>
                  <a:tcPr/>
                </a:tc>
                <a:tc>
                  <a:txBody>
                    <a:bodyPr/>
                    <a:lstStyle/>
                    <a:p>
                      <a:r>
                        <a:rPr lang="id-ID" dirty="0"/>
                        <a:t>&gt;3</a:t>
                      </a:r>
                    </a:p>
                  </a:txBody>
                  <a:tcPr/>
                </a:tc>
                <a:extLst>
                  <a:ext uri="{0D108BD9-81ED-4DB2-BD59-A6C34878D82A}">
                    <a16:rowId xmlns:a16="http://schemas.microsoft.com/office/drawing/2014/main" val="10003"/>
                  </a:ext>
                </a:extLst>
              </a:tr>
              <a:tr h="370840">
                <a:tc>
                  <a:txBody>
                    <a:bodyPr/>
                    <a:lstStyle/>
                    <a:p>
                      <a:r>
                        <a:rPr lang="id-ID" dirty="0"/>
                        <a:t>4.</a:t>
                      </a:r>
                    </a:p>
                  </a:txBody>
                  <a:tcPr/>
                </a:tc>
                <a:tc>
                  <a:txBody>
                    <a:bodyPr/>
                    <a:lstStyle/>
                    <a:p>
                      <a:r>
                        <a:rPr lang="id-ID" dirty="0"/>
                        <a:t>Alim Adi</a:t>
                      </a:r>
                    </a:p>
                  </a:txBody>
                  <a:tcPr/>
                </a:tc>
                <a:tc>
                  <a:txBody>
                    <a:bodyPr/>
                    <a:lstStyle/>
                    <a:p>
                      <a:r>
                        <a:rPr lang="id-ID" dirty="0"/>
                        <a:t>Laki-laki</a:t>
                      </a:r>
                    </a:p>
                  </a:txBody>
                  <a:tcPr/>
                </a:tc>
                <a:tc>
                  <a:txBody>
                    <a:bodyPr/>
                    <a:lstStyle/>
                    <a:p>
                      <a:r>
                        <a:rPr lang="id-ID" dirty="0"/>
                        <a:t>As.</a:t>
                      </a:r>
                      <a:r>
                        <a:rPr lang="id-ID" baseline="0" dirty="0"/>
                        <a:t> QI &amp;  K3</a:t>
                      </a:r>
                      <a:endParaRPr lang="id-ID" dirty="0"/>
                    </a:p>
                  </a:txBody>
                  <a:tcPr/>
                </a:tc>
                <a:tc>
                  <a:txBody>
                    <a:bodyPr/>
                    <a:lstStyle/>
                    <a:p>
                      <a:r>
                        <a:rPr lang="id-ID" dirty="0"/>
                        <a:t>D3 Teknik</a:t>
                      </a:r>
                      <a:r>
                        <a:rPr lang="id-ID" baseline="0" dirty="0"/>
                        <a:t> Elektro</a:t>
                      </a:r>
                      <a:endParaRPr lang="id-ID" dirty="0"/>
                    </a:p>
                  </a:txBody>
                  <a:tcPr/>
                </a:tc>
                <a:tc>
                  <a:txBody>
                    <a:bodyPr/>
                    <a:lstStyle/>
                    <a:p>
                      <a:r>
                        <a:rPr lang="id-ID" dirty="0"/>
                        <a:t>4</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0263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907537" cy="1320800"/>
          </a:xfrm>
        </p:spPr>
        <p:txBody>
          <a:bodyPr/>
          <a:lstStyle/>
          <a:p>
            <a:r>
              <a:rPr lang="id-ID" dirty="0"/>
              <a:t>Kriteria</a:t>
            </a:r>
            <a:r>
              <a:rPr lang="en-US" dirty="0"/>
              <a:t> &amp; Sub </a:t>
            </a:r>
            <a:r>
              <a:rPr lang="en-US" dirty="0" err="1"/>
              <a:t>Kriteria</a:t>
            </a:r>
            <a:r>
              <a:rPr lang="en-US" dirty="0"/>
              <a:t> </a:t>
            </a:r>
            <a:r>
              <a:rPr lang="en-US" dirty="0" err="1"/>
              <a:t>Pemilihan</a:t>
            </a:r>
            <a:r>
              <a:rPr lang="en-US" dirty="0"/>
              <a:t> </a:t>
            </a:r>
            <a:r>
              <a:rPr lang="en-US" dirty="0" err="1"/>
              <a:t>Pemasok</a:t>
            </a:r>
            <a:endParaRPr lang="id-ID" dirty="0"/>
          </a:p>
        </p:txBody>
      </p:sp>
      <p:graphicFrame>
        <p:nvGraphicFramePr>
          <p:cNvPr id="4" name="Content Placeholder 3">
            <a:extLst>
              <a:ext uri="{FF2B5EF4-FFF2-40B4-BE49-F238E27FC236}">
                <a16:creationId xmlns:a16="http://schemas.microsoft.com/office/drawing/2014/main" id="{8D0E1544-4A7C-4770-94AD-3BA4E5AED7EF}"/>
              </a:ext>
            </a:extLst>
          </p:cNvPr>
          <p:cNvGraphicFramePr>
            <a:graphicFrameLocks noGrp="1"/>
          </p:cNvGraphicFramePr>
          <p:nvPr>
            <p:ph idx="1"/>
            <p:extLst>
              <p:ext uri="{D42A27DB-BD31-4B8C-83A1-F6EECF244321}">
                <p14:modId xmlns:p14="http://schemas.microsoft.com/office/powerpoint/2010/main" val="449059258"/>
              </p:ext>
            </p:extLst>
          </p:nvPr>
        </p:nvGraphicFramePr>
        <p:xfrm>
          <a:off x="677334" y="1621745"/>
          <a:ext cx="7666566" cy="4206050"/>
        </p:xfrm>
        <a:graphic>
          <a:graphicData uri="http://schemas.openxmlformats.org/drawingml/2006/table">
            <a:tbl>
              <a:tblPr firstRow="1" bandRow="1">
                <a:tableStyleId>{5C22544A-7EE6-4342-B048-85BDC9FD1C3A}</a:tableStyleId>
              </a:tblPr>
              <a:tblGrid>
                <a:gridCol w="844589">
                  <a:extLst>
                    <a:ext uri="{9D8B030D-6E8A-4147-A177-3AD203B41FA5}">
                      <a16:colId xmlns:a16="http://schemas.microsoft.com/office/drawing/2014/main" val="348555276"/>
                    </a:ext>
                  </a:extLst>
                </a:gridCol>
                <a:gridCol w="6821977">
                  <a:extLst>
                    <a:ext uri="{9D8B030D-6E8A-4147-A177-3AD203B41FA5}">
                      <a16:colId xmlns:a16="http://schemas.microsoft.com/office/drawing/2014/main" val="784575883"/>
                    </a:ext>
                  </a:extLst>
                </a:gridCol>
              </a:tblGrid>
              <a:tr h="420605">
                <a:tc>
                  <a:txBody>
                    <a:bodyPr/>
                    <a:lstStyle/>
                    <a:p>
                      <a:r>
                        <a:rPr lang="en-US" dirty="0"/>
                        <a:t>No</a:t>
                      </a:r>
                    </a:p>
                  </a:txBody>
                  <a:tcPr/>
                </a:tc>
                <a:tc>
                  <a:txBody>
                    <a:bodyPr/>
                    <a:lstStyle/>
                    <a:p>
                      <a:r>
                        <a:rPr lang="en-US" dirty="0" err="1"/>
                        <a:t>Kriteria</a:t>
                      </a:r>
                      <a:r>
                        <a:rPr lang="en-US" dirty="0"/>
                        <a:t> dan Sub </a:t>
                      </a:r>
                      <a:r>
                        <a:rPr lang="en-US" dirty="0" err="1"/>
                        <a:t>Kriteria</a:t>
                      </a:r>
                      <a:r>
                        <a:rPr lang="en-US" dirty="0"/>
                        <a:t> </a:t>
                      </a:r>
                      <a:r>
                        <a:rPr lang="en-US" dirty="0" err="1"/>
                        <a:t>Pemilihan</a:t>
                      </a:r>
                      <a:r>
                        <a:rPr lang="en-US" dirty="0"/>
                        <a:t> </a:t>
                      </a:r>
                      <a:r>
                        <a:rPr lang="en-US" dirty="0" err="1"/>
                        <a:t>Pemasok</a:t>
                      </a:r>
                      <a:endParaRPr lang="en-US" dirty="0"/>
                    </a:p>
                  </a:txBody>
                  <a:tcPr/>
                </a:tc>
                <a:extLst>
                  <a:ext uri="{0D108BD9-81ED-4DB2-BD59-A6C34878D82A}">
                    <a16:rowId xmlns:a16="http://schemas.microsoft.com/office/drawing/2014/main" val="4293304228"/>
                  </a:ext>
                </a:extLst>
              </a:tr>
              <a:tr h="420605">
                <a:tc>
                  <a:txBody>
                    <a:bodyPr/>
                    <a:lstStyle/>
                    <a:p>
                      <a:r>
                        <a:rPr lang="en-US" b="1" dirty="0"/>
                        <a:t>1</a:t>
                      </a:r>
                    </a:p>
                  </a:txBody>
                  <a:tcPr>
                    <a:solidFill>
                      <a:schemeClr val="tx1">
                        <a:lumMod val="50000"/>
                        <a:lumOff val="50000"/>
                      </a:schemeClr>
                    </a:solidFill>
                  </a:tcPr>
                </a:tc>
                <a:tc>
                  <a:txBody>
                    <a:bodyPr/>
                    <a:lstStyle/>
                    <a:p>
                      <a:r>
                        <a:rPr lang="en-US" b="1" dirty="0" err="1"/>
                        <a:t>Kualitas</a:t>
                      </a:r>
                      <a:endParaRPr lang="en-US" b="1" dirty="0"/>
                    </a:p>
                  </a:txBody>
                  <a:tcPr>
                    <a:solidFill>
                      <a:schemeClr val="tx1">
                        <a:lumMod val="50000"/>
                        <a:lumOff val="50000"/>
                      </a:schemeClr>
                    </a:solidFill>
                  </a:tcPr>
                </a:tc>
                <a:extLst>
                  <a:ext uri="{0D108BD9-81ED-4DB2-BD59-A6C34878D82A}">
                    <a16:rowId xmlns:a16="http://schemas.microsoft.com/office/drawing/2014/main" val="2491780145"/>
                  </a:ext>
                </a:extLst>
              </a:tr>
              <a:tr h="420605">
                <a:tc>
                  <a:txBody>
                    <a:bodyPr/>
                    <a:lstStyle/>
                    <a:p>
                      <a:r>
                        <a:rPr lang="en-US" dirty="0"/>
                        <a:t>1.1</a:t>
                      </a:r>
                    </a:p>
                  </a:txBody>
                  <a:tcPr/>
                </a:tc>
                <a:tc>
                  <a:txBody>
                    <a:bodyPr/>
                    <a:lstStyle/>
                    <a:p>
                      <a:r>
                        <a:rPr lang="id-ID" dirty="0"/>
                        <a:t>Jumlah produk</a:t>
                      </a:r>
                      <a:r>
                        <a:rPr lang="id-ID" baseline="0" dirty="0"/>
                        <a:t> cacat</a:t>
                      </a:r>
                      <a:endParaRPr lang="en-US" dirty="0"/>
                    </a:p>
                  </a:txBody>
                  <a:tcPr/>
                </a:tc>
                <a:extLst>
                  <a:ext uri="{0D108BD9-81ED-4DB2-BD59-A6C34878D82A}">
                    <a16:rowId xmlns:a16="http://schemas.microsoft.com/office/drawing/2014/main" val="593358168"/>
                  </a:ext>
                </a:extLst>
              </a:tr>
              <a:tr h="420605">
                <a:tc>
                  <a:txBody>
                    <a:bodyPr/>
                    <a:lstStyle/>
                    <a:p>
                      <a:r>
                        <a:rPr lang="en-US" dirty="0"/>
                        <a:t>1.2</a:t>
                      </a:r>
                    </a:p>
                  </a:txBody>
                  <a:tcPr/>
                </a:tc>
                <a:tc>
                  <a:txBody>
                    <a:bodyPr/>
                    <a:lstStyle/>
                    <a:p>
                      <a:r>
                        <a:rPr lang="id-ID" dirty="0"/>
                        <a:t>Klaim penggantian barang</a:t>
                      </a:r>
                      <a:endParaRPr lang="en-US" dirty="0"/>
                    </a:p>
                  </a:txBody>
                  <a:tcPr/>
                </a:tc>
                <a:extLst>
                  <a:ext uri="{0D108BD9-81ED-4DB2-BD59-A6C34878D82A}">
                    <a16:rowId xmlns:a16="http://schemas.microsoft.com/office/drawing/2014/main" val="605319937"/>
                  </a:ext>
                </a:extLst>
              </a:tr>
              <a:tr h="420605">
                <a:tc>
                  <a:txBody>
                    <a:bodyPr/>
                    <a:lstStyle/>
                    <a:p>
                      <a:r>
                        <a:rPr lang="en-US" dirty="0"/>
                        <a:t>1.3</a:t>
                      </a:r>
                    </a:p>
                  </a:txBody>
                  <a:tcPr/>
                </a:tc>
                <a:tc>
                  <a:txBody>
                    <a:bodyPr/>
                    <a:lstStyle/>
                    <a:p>
                      <a:r>
                        <a:rPr lang="id-ID" dirty="0"/>
                        <a:t>Pemberian</a:t>
                      </a:r>
                      <a:r>
                        <a:rPr lang="id-ID" baseline="0" dirty="0"/>
                        <a:t> garansi </a:t>
                      </a:r>
                      <a:endParaRPr lang="en-US" dirty="0"/>
                    </a:p>
                  </a:txBody>
                  <a:tcPr/>
                </a:tc>
                <a:extLst>
                  <a:ext uri="{0D108BD9-81ED-4DB2-BD59-A6C34878D82A}">
                    <a16:rowId xmlns:a16="http://schemas.microsoft.com/office/drawing/2014/main" val="3907661720"/>
                  </a:ext>
                </a:extLst>
              </a:tr>
              <a:tr h="420605">
                <a:tc>
                  <a:txBody>
                    <a:bodyPr/>
                    <a:lstStyle/>
                    <a:p>
                      <a:r>
                        <a:rPr lang="en-US" dirty="0"/>
                        <a:t>1.4</a:t>
                      </a:r>
                    </a:p>
                  </a:txBody>
                  <a:tcPr/>
                </a:tc>
                <a:tc>
                  <a:txBody>
                    <a:bodyPr/>
                    <a:lstStyle/>
                    <a:p>
                      <a:r>
                        <a:rPr lang="id-ID" dirty="0"/>
                        <a:t>Kualitas dokumentasi dan</a:t>
                      </a:r>
                      <a:r>
                        <a:rPr lang="id-ID" baseline="0" dirty="0"/>
                        <a:t> informasi</a:t>
                      </a:r>
                      <a:endParaRPr lang="en-US" dirty="0"/>
                    </a:p>
                  </a:txBody>
                  <a:tcPr/>
                </a:tc>
                <a:extLst>
                  <a:ext uri="{0D108BD9-81ED-4DB2-BD59-A6C34878D82A}">
                    <a16:rowId xmlns:a16="http://schemas.microsoft.com/office/drawing/2014/main" val="3221927097"/>
                  </a:ext>
                </a:extLst>
              </a:tr>
              <a:tr h="420605">
                <a:tc>
                  <a:txBody>
                    <a:bodyPr/>
                    <a:lstStyle/>
                    <a:p>
                      <a:r>
                        <a:rPr lang="en-US" b="1" dirty="0"/>
                        <a:t>2</a:t>
                      </a:r>
                    </a:p>
                  </a:txBody>
                  <a:tcPr>
                    <a:solidFill>
                      <a:schemeClr val="tx1">
                        <a:lumMod val="50000"/>
                        <a:lumOff val="50000"/>
                      </a:schemeClr>
                    </a:solidFill>
                  </a:tcPr>
                </a:tc>
                <a:tc>
                  <a:txBody>
                    <a:bodyPr/>
                    <a:lstStyle/>
                    <a:p>
                      <a:r>
                        <a:rPr lang="id-ID" b="1" dirty="0"/>
                        <a:t>Harga</a:t>
                      </a:r>
                      <a:r>
                        <a:rPr lang="id-ID" b="1" baseline="0" dirty="0"/>
                        <a:t> </a:t>
                      </a:r>
                      <a:endParaRPr lang="en-US" b="1" dirty="0"/>
                    </a:p>
                  </a:txBody>
                  <a:tcPr>
                    <a:solidFill>
                      <a:schemeClr val="tx1">
                        <a:lumMod val="50000"/>
                        <a:lumOff val="50000"/>
                      </a:schemeClr>
                    </a:solidFill>
                  </a:tcPr>
                </a:tc>
                <a:extLst>
                  <a:ext uri="{0D108BD9-81ED-4DB2-BD59-A6C34878D82A}">
                    <a16:rowId xmlns:a16="http://schemas.microsoft.com/office/drawing/2014/main" val="369433836"/>
                  </a:ext>
                </a:extLst>
              </a:tr>
              <a:tr h="420605">
                <a:tc>
                  <a:txBody>
                    <a:bodyPr/>
                    <a:lstStyle/>
                    <a:p>
                      <a:r>
                        <a:rPr lang="en-US" dirty="0"/>
                        <a:t>2.1</a:t>
                      </a:r>
                    </a:p>
                  </a:txBody>
                  <a:tcPr/>
                </a:tc>
                <a:tc>
                  <a:txBody>
                    <a:bodyPr/>
                    <a:lstStyle/>
                    <a:p>
                      <a:r>
                        <a:rPr lang="id-ID" dirty="0"/>
                        <a:t>Harga</a:t>
                      </a:r>
                      <a:r>
                        <a:rPr lang="id-ID" baseline="0" dirty="0"/>
                        <a:t> kompetitif</a:t>
                      </a:r>
                      <a:endParaRPr lang="en-US" dirty="0"/>
                    </a:p>
                  </a:txBody>
                  <a:tcPr/>
                </a:tc>
                <a:extLst>
                  <a:ext uri="{0D108BD9-81ED-4DB2-BD59-A6C34878D82A}">
                    <a16:rowId xmlns:a16="http://schemas.microsoft.com/office/drawing/2014/main" val="4276912792"/>
                  </a:ext>
                </a:extLst>
              </a:tr>
              <a:tr h="420605">
                <a:tc>
                  <a:txBody>
                    <a:bodyPr/>
                    <a:lstStyle/>
                    <a:p>
                      <a:r>
                        <a:rPr lang="en-US" dirty="0"/>
                        <a:t>2.2</a:t>
                      </a:r>
                    </a:p>
                  </a:txBody>
                  <a:tcPr/>
                </a:tc>
                <a:tc>
                  <a:txBody>
                    <a:bodyPr/>
                    <a:lstStyle/>
                    <a:p>
                      <a:r>
                        <a:rPr lang="id-ID" dirty="0"/>
                        <a:t>Negosisasi </a:t>
                      </a:r>
                      <a:endParaRPr lang="en-US" dirty="0"/>
                    </a:p>
                  </a:txBody>
                  <a:tcPr/>
                </a:tc>
                <a:extLst>
                  <a:ext uri="{0D108BD9-81ED-4DB2-BD59-A6C34878D82A}">
                    <a16:rowId xmlns:a16="http://schemas.microsoft.com/office/drawing/2014/main" val="4192354849"/>
                  </a:ext>
                </a:extLst>
              </a:tr>
              <a:tr h="420605">
                <a:tc>
                  <a:txBody>
                    <a:bodyPr/>
                    <a:lstStyle/>
                    <a:p>
                      <a:r>
                        <a:rPr lang="en-US" dirty="0"/>
                        <a:t>2.3</a:t>
                      </a:r>
                    </a:p>
                  </a:txBody>
                  <a:tcPr/>
                </a:tc>
                <a:tc>
                  <a:txBody>
                    <a:bodyPr/>
                    <a:lstStyle/>
                    <a:p>
                      <a:r>
                        <a:rPr lang="id-ID" dirty="0"/>
                        <a:t>Cara pembayaran</a:t>
                      </a:r>
                      <a:endParaRPr lang="en-US" dirty="0"/>
                    </a:p>
                  </a:txBody>
                  <a:tcPr/>
                </a:tc>
                <a:extLst>
                  <a:ext uri="{0D108BD9-81ED-4DB2-BD59-A6C34878D82A}">
                    <a16:rowId xmlns:a16="http://schemas.microsoft.com/office/drawing/2014/main" val="2483548686"/>
                  </a:ext>
                </a:extLst>
              </a:tr>
            </a:tbl>
          </a:graphicData>
        </a:graphic>
      </p:graphicFrame>
    </p:spTree>
    <p:extLst>
      <p:ext uri="{BB962C8B-B14F-4D97-AF65-F5344CB8AC3E}">
        <p14:creationId xmlns:p14="http://schemas.microsoft.com/office/powerpoint/2010/main" val="3114319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3E59F05-6AF6-440C-AFBB-0E731794F1CC}"/>
              </a:ext>
            </a:extLst>
          </p:cNvPr>
          <p:cNvGraphicFramePr>
            <a:graphicFrameLocks noGrp="1"/>
          </p:cNvGraphicFramePr>
          <p:nvPr>
            <p:ph idx="1"/>
            <p:extLst>
              <p:ext uri="{D42A27DB-BD31-4B8C-83A1-F6EECF244321}">
                <p14:modId xmlns:p14="http://schemas.microsoft.com/office/powerpoint/2010/main" val="2262108260"/>
              </p:ext>
            </p:extLst>
          </p:nvPr>
        </p:nvGraphicFramePr>
        <p:xfrm>
          <a:off x="617699" y="976244"/>
          <a:ext cx="8596668" cy="4318000"/>
        </p:xfrm>
        <a:graphic>
          <a:graphicData uri="http://schemas.openxmlformats.org/drawingml/2006/table">
            <a:tbl>
              <a:tblPr firstRow="1" bandRow="1">
                <a:tableStyleId>{5C22544A-7EE6-4342-B048-85BDC9FD1C3A}</a:tableStyleId>
              </a:tblPr>
              <a:tblGrid>
                <a:gridCol w="1016807">
                  <a:extLst>
                    <a:ext uri="{9D8B030D-6E8A-4147-A177-3AD203B41FA5}">
                      <a16:colId xmlns:a16="http://schemas.microsoft.com/office/drawing/2014/main" val="592905155"/>
                    </a:ext>
                  </a:extLst>
                </a:gridCol>
                <a:gridCol w="7579861">
                  <a:extLst>
                    <a:ext uri="{9D8B030D-6E8A-4147-A177-3AD203B41FA5}">
                      <a16:colId xmlns:a16="http://schemas.microsoft.com/office/drawing/2014/main" val="2645290658"/>
                    </a:ext>
                  </a:extLst>
                </a:gridCol>
              </a:tblGrid>
              <a:tr h="431800">
                <a:tc>
                  <a:txBody>
                    <a:bodyPr/>
                    <a:lstStyle/>
                    <a:p>
                      <a:r>
                        <a:rPr lang="en-US" dirty="0"/>
                        <a:t>No</a:t>
                      </a:r>
                    </a:p>
                  </a:txBody>
                  <a:tcPr/>
                </a:tc>
                <a:tc>
                  <a:txBody>
                    <a:bodyPr/>
                    <a:lstStyle/>
                    <a:p>
                      <a:r>
                        <a:rPr lang="en-US" dirty="0" err="1"/>
                        <a:t>Kriteria</a:t>
                      </a:r>
                      <a:r>
                        <a:rPr lang="en-US" dirty="0"/>
                        <a:t> dan Sub </a:t>
                      </a:r>
                      <a:r>
                        <a:rPr lang="en-US" dirty="0" err="1"/>
                        <a:t>Kriteria</a:t>
                      </a:r>
                      <a:r>
                        <a:rPr lang="en-US" dirty="0"/>
                        <a:t> </a:t>
                      </a:r>
                      <a:r>
                        <a:rPr lang="en-US" dirty="0" err="1"/>
                        <a:t>Pemilihan</a:t>
                      </a:r>
                      <a:r>
                        <a:rPr lang="en-US" dirty="0"/>
                        <a:t> </a:t>
                      </a:r>
                      <a:r>
                        <a:rPr lang="en-US" dirty="0" err="1"/>
                        <a:t>Pemasok</a:t>
                      </a:r>
                      <a:endParaRPr lang="en-US" dirty="0"/>
                    </a:p>
                  </a:txBody>
                  <a:tcPr/>
                </a:tc>
                <a:extLst>
                  <a:ext uri="{0D108BD9-81ED-4DB2-BD59-A6C34878D82A}">
                    <a16:rowId xmlns:a16="http://schemas.microsoft.com/office/drawing/2014/main" val="107619176"/>
                  </a:ext>
                </a:extLst>
              </a:tr>
              <a:tr h="431800">
                <a:tc>
                  <a:txBody>
                    <a:bodyPr/>
                    <a:lstStyle/>
                    <a:p>
                      <a:r>
                        <a:rPr lang="en-US" b="1" dirty="0"/>
                        <a:t>3</a:t>
                      </a:r>
                    </a:p>
                  </a:txBody>
                  <a:tcPr>
                    <a:solidFill>
                      <a:schemeClr val="tx1">
                        <a:lumMod val="50000"/>
                        <a:lumOff val="50000"/>
                      </a:schemeClr>
                    </a:solidFill>
                  </a:tcPr>
                </a:tc>
                <a:tc>
                  <a:txBody>
                    <a:bodyPr/>
                    <a:lstStyle/>
                    <a:p>
                      <a:r>
                        <a:rPr lang="id-ID" b="1" dirty="0"/>
                        <a:t>Delivery</a:t>
                      </a:r>
                      <a:endParaRPr lang="en-US" b="1" dirty="0"/>
                    </a:p>
                  </a:txBody>
                  <a:tcPr>
                    <a:solidFill>
                      <a:schemeClr val="tx1">
                        <a:lumMod val="50000"/>
                        <a:lumOff val="50000"/>
                      </a:schemeClr>
                    </a:solidFill>
                  </a:tcPr>
                </a:tc>
                <a:extLst>
                  <a:ext uri="{0D108BD9-81ED-4DB2-BD59-A6C34878D82A}">
                    <a16:rowId xmlns:a16="http://schemas.microsoft.com/office/drawing/2014/main" val="621993634"/>
                  </a:ext>
                </a:extLst>
              </a:tr>
              <a:tr h="431800">
                <a:tc>
                  <a:txBody>
                    <a:bodyPr/>
                    <a:lstStyle/>
                    <a:p>
                      <a:r>
                        <a:rPr lang="en-US" dirty="0"/>
                        <a:t>3.1</a:t>
                      </a:r>
                    </a:p>
                  </a:txBody>
                  <a:tcPr/>
                </a:tc>
                <a:tc>
                  <a:txBody>
                    <a:bodyPr/>
                    <a:lstStyle/>
                    <a:p>
                      <a:r>
                        <a:rPr lang="id-ID" dirty="0"/>
                        <a:t>Ketepatan jadwal pengiriman</a:t>
                      </a:r>
                      <a:endParaRPr lang="en-US" dirty="0"/>
                    </a:p>
                  </a:txBody>
                  <a:tcPr/>
                </a:tc>
                <a:extLst>
                  <a:ext uri="{0D108BD9-81ED-4DB2-BD59-A6C34878D82A}">
                    <a16:rowId xmlns:a16="http://schemas.microsoft.com/office/drawing/2014/main" val="3763828061"/>
                  </a:ext>
                </a:extLst>
              </a:tr>
              <a:tr h="431800">
                <a:tc>
                  <a:txBody>
                    <a:bodyPr/>
                    <a:lstStyle/>
                    <a:p>
                      <a:r>
                        <a:rPr lang="en-US" dirty="0"/>
                        <a:t>3.2</a:t>
                      </a:r>
                    </a:p>
                  </a:txBody>
                  <a:tcPr/>
                </a:tc>
                <a:tc>
                  <a:txBody>
                    <a:bodyPr/>
                    <a:lstStyle/>
                    <a:p>
                      <a:r>
                        <a:rPr lang="id-ID" dirty="0"/>
                        <a:t>Pencegahan kerusakan</a:t>
                      </a:r>
                      <a:endParaRPr lang="en-US" dirty="0"/>
                    </a:p>
                  </a:txBody>
                  <a:tcPr/>
                </a:tc>
                <a:extLst>
                  <a:ext uri="{0D108BD9-81ED-4DB2-BD59-A6C34878D82A}">
                    <a16:rowId xmlns:a16="http://schemas.microsoft.com/office/drawing/2014/main" val="3758475334"/>
                  </a:ext>
                </a:extLst>
              </a:tr>
              <a:tr h="431800">
                <a:tc>
                  <a:txBody>
                    <a:bodyPr/>
                    <a:lstStyle/>
                    <a:p>
                      <a:r>
                        <a:rPr lang="en-US" dirty="0"/>
                        <a:t>3.3</a:t>
                      </a:r>
                    </a:p>
                  </a:txBody>
                  <a:tcPr/>
                </a:tc>
                <a:tc>
                  <a:txBody>
                    <a:bodyPr/>
                    <a:lstStyle/>
                    <a:p>
                      <a:r>
                        <a:rPr lang="id-ID" dirty="0"/>
                        <a:t>Kesesuaian pengiriman </a:t>
                      </a:r>
                      <a:endParaRPr lang="en-US" dirty="0"/>
                    </a:p>
                  </a:txBody>
                  <a:tcPr/>
                </a:tc>
                <a:extLst>
                  <a:ext uri="{0D108BD9-81ED-4DB2-BD59-A6C34878D82A}">
                    <a16:rowId xmlns:a16="http://schemas.microsoft.com/office/drawing/2014/main" val="3628729668"/>
                  </a:ext>
                </a:extLst>
              </a:tr>
              <a:tr h="431800">
                <a:tc>
                  <a:txBody>
                    <a:bodyPr/>
                    <a:lstStyle/>
                    <a:p>
                      <a:r>
                        <a:rPr lang="en-US" dirty="0"/>
                        <a:t>3.4</a:t>
                      </a:r>
                    </a:p>
                  </a:txBody>
                  <a:tcPr/>
                </a:tc>
                <a:tc>
                  <a:txBody>
                    <a:bodyPr/>
                    <a:lstStyle/>
                    <a:p>
                      <a:r>
                        <a:rPr lang="id-ID" dirty="0"/>
                        <a:t>Ketepatan</a:t>
                      </a:r>
                      <a:r>
                        <a:rPr lang="id-ID" baseline="0" dirty="0"/>
                        <a:t> jumlah barang </a:t>
                      </a:r>
                      <a:endParaRPr lang="en-US" dirty="0"/>
                    </a:p>
                  </a:txBody>
                  <a:tcPr/>
                </a:tc>
                <a:extLst>
                  <a:ext uri="{0D108BD9-81ED-4DB2-BD59-A6C34878D82A}">
                    <a16:rowId xmlns:a16="http://schemas.microsoft.com/office/drawing/2014/main" val="4233465431"/>
                  </a:ext>
                </a:extLst>
              </a:tr>
              <a:tr h="431800">
                <a:tc>
                  <a:txBody>
                    <a:bodyPr/>
                    <a:lstStyle/>
                    <a:p>
                      <a:r>
                        <a:rPr lang="en-US" b="1" dirty="0"/>
                        <a:t>4</a:t>
                      </a:r>
                    </a:p>
                  </a:txBody>
                  <a:tcPr>
                    <a:solidFill>
                      <a:schemeClr val="tx1">
                        <a:lumMod val="50000"/>
                        <a:lumOff val="50000"/>
                      </a:schemeClr>
                    </a:solidFill>
                  </a:tcPr>
                </a:tc>
                <a:tc>
                  <a:txBody>
                    <a:bodyPr/>
                    <a:lstStyle/>
                    <a:p>
                      <a:r>
                        <a:rPr lang="id-ID" b="1" dirty="0"/>
                        <a:t>Service</a:t>
                      </a:r>
                      <a:endParaRPr lang="en-US" b="1" dirty="0"/>
                    </a:p>
                  </a:txBody>
                  <a:tcPr>
                    <a:solidFill>
                      <a:schemeClr val="tx1">
                        <a:lumMod val="50000"/>
                        <a:lumOff val="50000"/>
                      </a:schemeClr>
                    </a:solidFill>
                  </a:tcPr>
                </a:tc>
                <a:extLst>
                  <a:ext uri="{0D108BD9-81ED-4DB2-BD59-A6C34878D82A}">
                    <a16:rowId xmlns:a16="http://schemas.microsoft.com/office/drawing/2014/main" val="4010677415"/>
                  </a:ext>
                </a:extLst>
              </a:tr>
              <a:tr h="431800">
                <a:tc>
                  <a:txBody>
                    <a:bodyPr/>
                    <a:lstStyle/>
                    <a:p>
                      <a:r>
                        <a:rPr lang="en-US" dirty="0"/>
                        <a:t>4.1</a:t>
                      </a:r>
                    </a:p>
                  </a:txBody>
                  <a:tcPr/>
                </a:tc>
                <a:tc>
                  <a:txBody>
                    <a:bodyPr/>
                    <a:lstStyle/>
                    <a:p>
                      <a:r>
                        <a:rPr lang="id-ID" dirty="0"/>
                        <a:t>Kehabisan stok</a:t>
                      </a:r>
                      <a:endParaRPr lang="en-US" dirty="0"/>
                    </a:p>
                  </a:txBody>
                  <a:tcPr/>
                </a:tc>
                <a:extLst>
                  <a:ext uri="{0D108BD9-81ED-4DB2-BD59-A6C34878D82A}">
                    <a16:rowId xmlns:a16="http://schemas.microsoft.com/office/drawing/2014/main" val="3912566341"/>
                  </a:ext>
                </a:extLst>
              </a:tr>
              <a:tr h="431800">
                <a:tc>
                  <a:txBody>
                    <a:bodyPr/>
                    <a:lstStyle/>
                    <a:p>
                      <a:r>
                        <a:rPr lang="en-US" dirty="0"/>
                        <a:t>4.2</a:t>
                      </a:r>
                    </a:p>
                  </a:txBody>
                  <a:tcPr/>
                </a:tc>
                <a:tc>
                  <a:txBody>
                    <a:bodyPr/>
                    <a:lstStyle/>
                    <a:p>
                      <a:r>
                        <a:rPr lang="id-ID" dirty="0"/>
                        <a:t>Kecepatan</a:t>
                      </a:r>
                      <a:r>
                        <a:rPr lang="id-ID" baseline="0" dirty="0"/>
                        <a:t> respon terhadap complain</a:t>
                      </a:r>
                      <a:endParaRPr lang="en-US" dirty="0"/>
                    </a:p>
                  </a:txBody>
                  <a:tcPr/>
                </a:tc>
                <a:extLst>
                  <a:ext uri="{0D108BD9-81ED-4DB2-BD59-A6C34878D82A}">
                    <a16:rowId xmlns:a16="http://schemas.microsoft.com/office/drawing/2014/main" val="1246721643"/>
                  </a:ext>
                </a:extLst>
              </a:tr>
              <a:tr h="431800">
                <a:tc>
                  <a:txBody>
                    <a:bodyPr/>
                    <a:lstStyle/>
                    <a:p>
                      <a:r>
                        <a:rPr lang="en-US" dirty="0"/>
                        <a:t>4.3</a:t>
                      </a:r>
                    </a:p>
                  </a:txBody>
                  <a:tcPr/>
                </a:tc>
                <a:tc>
                  <a:txBody>
                    <a:bodyPr/>
                    <a:lstStyle/>
                    <a:p>
                      <a:r>
                        <a:rPr lang="id-ID" dirty="0"/>
                        <a:t>Pemberian data yang diminta</a:t>
                      </a:r>
                      <a:endParaRPr lang="en-US" dirty="0"/>
                    </a:p>
                  </a:txBody>
                  <a:tcPr/>
                </a:tc>
                <a:extLst>
                  <a:ext uri="{0D108BD9-81ED-4DB2-BD59-A6C34878D82A}">
                    <a16:rowId xmlns:a16="http://schemas.microsoft.com/office/drawing/2014/main" val="1002066433"/>
                  </a:ext>
                </a:extLst>
              </a:tr>
            </a:tbl>
          </a:graphicData>
        </a:graphic>
      </p:graphicFrame>
    </p:spTree>
    <p:extLst>
      <p:ext uri="{BB962C8B-B14F-4D97-AF65-F5344CB8AC3E}">
        <p14:creationId xmlns:p14="http://schemas.microsoft.com/office/powerpoint/2010/main" val="1028324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0E3D0AF-147E-4EB9-9076-38971B819413}"/>
              </a:ext>
            </a:extLst>
          </p:cNvPr>
          <p:cNvGraphicFramePr>
            <a:graphicFrameLocks noGrp="1"/>
          </p:cNvGraphicFramePr>
          <p:nvPr>
            <p:ph idx="1"/>
            <p:extLst>
              <p:ext uri="{D42A27DB-BD31-4B8C-83A1-F6EECF244321}">
                <p14:modId xmlns:p14="http://schemas.microsoft.com/office/powerpoint/2010/main" val="2382480907"/>
              </p:ext>
            </p:extLst>
          </p:nvPr>
        </p:nvGraphicFramePr>
        <p:xfrm>
          <a:off x="694191" y="744150"/>
          <a:ext cx="8596139" cy="4474750"/>
        </p:xfrm>
        <a:graphic>
          <a:graphicData uri="http://schemas.openxmlformats.org/drawingml/2006/table">
            <a:tbl>
              <a:tblPr firstRow="1" bandRow="1">
                <a:tableStyleId>{5C22544A-7EE6-4342-B048-85BDC9FD1C3A}</a:tableStyleId>
              </a:tblPr>
              <a:tblGrid>
                <a:gridCol w="1016745">
                  <a:extLst>
                    <a:ext uri="{9D8B030D-6E8A-4147-A177-3AD203B41FA5}">
                      <a16:colId xmlns:a16="http://schemas.microsoft.com/office/drawing/2014/main" val="2117782569"/>
                    </a:ext>
                  </a:extLst>
                </a:gridCol>
                <a:gridCol w="7579394">
                  <a:extLst>
                    <a:ext uri="{9D8B030D-6E8A-4147-A177-3AD203B41FA5}">
                      <a16:colId xmlns:a16="http://schemas.microsoft.com/office/drawing/2014/main" val="2045051360"/>
                    </a:ext>
                  </a:extLst>
                </a:gridCol>
              </a:tblGrid>
              <a:tr h="447475">
                <a:tc>
                  <a:txBody>
                    <a:bodyPr/>
                    <a:lstStyle/>
                    <a:p>
                      <a:r>
                        <a:rPr lang="en-US" dirty="0"/>
                        <a:t>No</a:t>
                      </a:r>
                    </a:p>
                  </a:txBody>
                  <a:tcPr/>
                </a:tc>
                <a:tc>
                  <a:txBody>
                    <a:bodyPr/>
                    <a:lstStyle/>
                    <a:p>
                      <a:r>
                        <a:rPr lang="en-US" dirty="0" err="1"/>
                        <a:t>Kriteria</a:t>
                      </a:r>
                      <a:r>
                        <a:rPr lang="en-US" dirty="0"/>
                        <a:t> dan Sub </a:t>
                      </a:r>
                      <a:r>
                        <a:rPr lang="en-US" dirty="0" err="1"/>
                        <a:t>Kriteria</a:t>
                      </a:r>
                      <a:r>
                        <a:rPr lang="en-US" dirty="0"/>
                        <a:t> </a:t>
                      </a:r>
                      <a:r>
                        <a:rPr lang="en-US" dirty="0" err="1"/>
                        <a:t>Pemilihan</a:t>
                      </a:r>
                      <a:r>
                        <a:rPr lang="en-US" dirty="0"/>
                        <a:t> </a:t>
                      </a:r>
                      <a:r>
                        <a:rPr lang="en-US" dirty="0" err="1"/>
                        <a:t>Pemasok</a:t>
                      </a:r>
                      <a:endParaRPr lang="en-US" dirty="0"/>
                    </a:p>
                  </a:txBody>
                  <a:tcPr/>
                </a:tc>
                <a:extLst>
                  <a:ext uri="{0D108BD9-81ED-4DB2-BD59-A6C34878D82A}">
                    <a16:rowId xmlns:a16="http://schemas.microsoft.com/office/drawing/2014/main" val="3361091382"/>
                  </a:ext>
                </a:extLst>
              </a:tr>
              <a:tr h="447475">
                <a:tc>
                  <a:txBody>
                    <a:bodyPr/>
                    <a:lstStyle/>
                    <a:p>
                      <a:r>
                        <a:rPr lang="en-US" b="1" dirty="0"/>
                        <a:t>5</a:t>
                      </a:r>
                    </a:p>
                  </a:txBody>
                  <a:tcPr>
                    <a:solidFill>
                      <a:schemeClr val="tx1">
                        <a:lumMod val="50000"/>
                        <a:lumOff val="50000"/>
                      </a:schemeClr>
                    </a:solidFill>
                  </a:tcPr>
                </a:tc>
                <a:tc>
                  <a:txBody>
                    <a:bodyPr/>
                    <a:lstStyle/>
                    <a:p>
                      <a:r>
                        <a:rPr lang="id-ID" b="1" dirty="0"/>
                        <a:t>Inovasi</a:t>
                      </a:r>
                      <a:endParaRPr lang="en-US" b="1" dirty="0"/>
                    </a:p>
                  </a:txBody>
                  <a:tcPr>
                    <a:solidFill>
                      <a:schemeClr val="tx1">
                        <a:lumMod val="50000"/>
                        <a:lumOff val="50000"/>
                      </a:schemeClr>
                    </a:solidFill>
                  </a:tcPr>
                </a:tc>
                <a:extLst>
                  <a:ext uri="{0D108BD9-81ED-4DB2-BD59-A6C34878D82A}">
                    <a16:rowId xmlns:a16="http://schemas.microsoft.com/office/drawing/2014/main" val="1927404151"/>
                  </a:ext>
                </a:extLst>
              </a:tr>
              <a:tr h="447475">
                <a:tc>
                  <a:txBody>
                    <a:bodyPr/>
                    <a:lstStyle/>
                    <a:p>
                      <a:r>
                        <a:rPr lang="en-US" dirty="0"/>
                        <a:t>5.1</a:t>
                      </a:r>
                    </a:p>
                  </a:txBody>
                  <a:tcPr/>
                </a:tc>
                <a:tc>
                  <a:txBody>
                    <a:bodyPr/>
                    <a:lstStyle/>
                    <a:p>
                      <a:r>
                        <a:rPr lang="id-ID" dirty="0"/>
                        <a:t>Pemberian pengetahuan di luar kontrak</a:t>
                      </a:r>
                      <a:r>
                        <a:rPr lang="id-ID" baseline="0" dirty="0"/>
                        <a:t> </a:t>
                      </a:r>
                      <a:endParaRPr lang="en-US" dirty="0"/>
                    </a:p>
                  </a:txBody>
                  <a:tcPr/>
                </a:tc>
                <a:extLst>
                  <a:ext uri="{0D108BD9-81ED-4DB2-BD59-A6C34878D82A}">
                    <a16:rowId xmlns:a16="http://schemas.microsoft.com/office/drawing/2014/main" val="1252241172"/>
                  </a:ext>
                </a:extLst>
              </a:tr>
              <a:tr h="447475">
                <a:tc>
                  <a:txBody>
                    <a:bodyPr/>
                    <a:lstStyle/>
                    <a:p>
                      <a:r>
                        <a:rPr lang="en-US" dirty="0"/>
                        <a:t>5.2</a:t>
                      </a:r>
                    </a:p>
                  </a:txBody>
                  <a:tcPr/>
                </a:tc>
                <a:tc>
                  <a:txBody>
                    <a:bodyPr/>
                    <a:lstStyle/>
                    <a:p>
                      <a:r>
                        <a:rPr lang="id-ID" dirty="0"/>
                        <a:t>Pengembangan produk</a:t>
                      </a:r>
                      <a:endParaRPr lang="en-US" dirty="0"/>
                    </a:p>
                  </a:txBody>
                  <a:tcPr/>
                </a:tc>
                <a:extLst>
                  <a:ext uri="{0D108BD9-81ED-4DB2-BD59-A6C34878D82A}">
                    <a16:rowId xmlns:a16="http://schemas.microsoft.com/office/drawing/2014/main" val="1805542094"/>
                  </a:ext>
                </a:extLst>
              </a:tr>
              <a:tr h="447475">
                <a:tc>
                  <a:txBody>
                    <a:bodyPr/>
                    <a:lstStyle/>
                    <a:p>
                      <a:r>
                        <a:rPr lang="en-US" dirty="0"/>
                        <a:t>5.3</a:t>
                      </a:r>
                    </a:p>
                  </a:txBody>
                  <a:tcPr/>
                </a:tc>
                <a:tc>
                  <a:txBody>
                    <a:bodyPr/>
                    <a:lstStyle/>
                    <a:p>
                      <a:r>
                        <a:rPr lang="id-ID" dirty="0"/>
                        <a:t>Kecanggihan teknologi</a:t>
                      </a:r>
                      <a:endParaRPr lang="en-US" dirty="0"/>
                    </a:p>
                  </a:txBody>
                  <a:tcPr/>
                </a:tc>
                <a:extLst>
                  <a:ext uri="{0D108BD9-81ED-4DB2-BD59-A6C34878D82A}">
                    <a16:rowId xmlns:a16="http://schemas.microsoft.com/office/drawing/2014/main" val="680095673"/>
                  </a:ext>
                </a:extLst>
              </a:tr>
              <a:tr h="447475">
                <a:tc>
                  <a:txBody>
                    <a:bodyPr/>
                    <a:lstStyle/>
                    <a:p>
                      <a:r>
                        <a:rPr lang="en-US" dirty="0"/>
                        <a:t>5.4</a:t>
                      </a:r>
                    </a:p>
                  </a:txBody>
                  <a:tcPr/>
                </a:tc>
                <a:tc>
                  <a:txBody>
                    <a:bodyPr/>
                    <a:lstStyle/>
                    <a:p>
                      <a:r>
                        <a:rPr lang="id-ID" dirty="0"/>
                        <a:t>Kemampuan teknis pegawai</a:t>
                      </a:r>
                      <a:endParaRPr lang="en-US" dirty="0"/>
                    </a:p>
                  </a:txBody>
                  <a:tcPr/>
                </a:tc>
                <a:extLst>
                  <a:ext uri="{0D108BD9-81ED-4DB2-BD59-A6C34878D82A}">
                    <a16:rowId xmlns:a16="http://schemas.microsoft.com/office/drawing/2014/main" val="2198640999"/>
                  </a:ext>
                </a:extLst>
              </a:tr>
              <a:tr h="447475">
                <a:tc>
                  <a:txBody>
                    <a:bodyPr/>
                    <a:lstStyle/>
                    <a:p>
                      <a:r>
                        <a:rPr lang="en-US" b="1" dirty="0"/>
                        <a:t>6</a:t>
                      </a:r>
                    </a:p>
                  </a:txBody>
                  <a:tcPr>
                    <a:solidFill>
                      <a:schemeClr val="tx1">
                        <a:lumMod val="50000"/>
                        <a:lumOff val="50000"/>
                      </a:schemeClr>
                    </a:solidFill>
                  </a:tcPr>
                </a:tc>
                <a:tc>
                  <a:txBody>
                    <a:bodyPr/>
                    <a:lstStyle/>
                    <a:p>
                      <a:r>
                        <a:rPr lang="id-ID" b="1" dirty="0"/>
                        <a:t>Keselamatan</a:t>
                      </a:r>
                      <a:r>
                        <a:rPr lang="id-ID" b="1" baseline="0" dirty="0"/>
                        <a:t> dan lingkungan kerja</a:t>
                      </a:r>
                      <a:endParaRPr lang="en-US" b="1" dirty="0"/>
                    </a:p>
                  </a:txBody>
                  <a:tcPr>
                    <a:solidFill>
                      <a:schemeClr val="tx1">
                        <a:lumMod val="50000"/>
                        <a:lumOff val="50000"/>
                      </a:schemeClr>
                    </a:solidFill>
                  </a:tcPr>
                </a:tc>
                <a:extLst>
                  <a:ext uri="{0D108BD9-81ED-4DB2-BD59-A6C34878D82A}">
                    <a16:rowId xmlns:a16="http://schemas.microsoft.com/office/drawing/2014/main" val="289902994"/>
                  </a:ext>
                </a:extLst>
              </a:tr>
              <a:tr h="447475">
                <a:tc>
                  <a:txBody>
                    <a:bodyPr/>
                    <a:lstStyle/>
                    <a:p>
                      <a:r>
                        <a:rPr lang="en-US" dirty="0"/>
                        <a:t>6.1</a:t>
                      </a:r>
                    </a:p>
                  </a:txBody>
                  <a:tcPr/>
                </a:tc>
                <a:tc>
                  <a:txBody>
                    <a:bodyPr/>
                    <a:lstStyle/>
                    <a:p>
                      <a:r>
                        <a:rPr lang="id-ID" dirty="0"/>
                        <a:t>Kesesuaian peraturan yang berlaku</a:t>
                      </a:r>
                      <a:endParaRPr lang="en-US" dirty="0"/>
                    </a:p>
                  </a:txBody>
                  <a:tcPr/>
                </a:tc>
                <a:extLst>
                  <a:ext uri="{0D108BD9-81ED-4DB2-BD59-A6C34878D82A}">
                    <a16:rowId xmlns:a16="http://schemas.microsoft.com/office/drawing/2014/main" val="1658909691"/>
                  </a:ext>
                </a:extLst>
              </a:tr>
              <a:tr h="447475">
                <a:tc>
                  <a:txBody>
                    <a:bodyPr/>
                    <a:lstStyle/>
                    <a:p>
                      <a:r>
                        <a:rPr lang="en-US" dirty="0"/>
                        <a:t>6.2</a:t>
                      </a:r>
                    </a:p>
                  </a:txBody>
                  <a:tcPr/>
                </a:tc>
                <a:tc>
                  <a:txBody>
                    <a:bodyPr/>
                    <a:lstStyle/>
                    <a:p>
                      <a:r>
                        <a:rPr lang="id-ID" dirty="0"/>
                        <a:t>Penggunaan peralatan safety standard </a:t>
                      </a:r>
                      <a:endParaRPr lang="en-US" dirty="0"/>
                    </a:p>
                  </a:txBody>
                  <a:tcPr/>
                </a:tc>
                <a:extLst>
                  <a:ext uri="{0D108BD9-81ED-4DB2-BD59-A6C34878D82A}">
                    <a16:rowId xmlns:a16="http://schemas.microsoft.com/office/drawing/2014/main" val="3520655539"/>
                  </a:ext>
                </a:extLst>
              </a:tr>
              <a:tr h="447475">
                <a:tc>
                  <a:txBody>
                    <a:bodyPr/>
                    <a:lstStyle/>
                    <a:p>
                      <a:r>
                        <a:rPr lang="en-US" dirty="0"/>
                        <a:t>6.3</a:t>
                      </a:r>
                    </a:p>
                  </a:txBody>
                  <a:tcPr/>
                </a:tc>
                <a:tc>
                  <a:txBody>
                    <a:bodyPr/>
                    <a:lstStyle/>
                    <a:p>
                      <a:r>
                        <a:rPr lang="id-ID" dirty="0"/>
                        <a:t>Infrastruktur </a:t>
                      </a:r>
                      <a:endParaRPr lang="en-US" dirty="0"/>
                    </a:p>
                  </a:txBody>
                  <a:tcPr/>
                </a:tc>
                <a:extLst>
                  <a:ext uri="{0D108BD9-81ED-4DB2-BD59-A6C34878D82A}">
                    <a16:rowId xmlns:a16="http://schemas.microsoft.com/office/drawing/2014/main" val="3938449697"/>
                  </a:ext>
                </a:extLst>
              </a:tr>
            </a:tbl>
          </a:graphicData>
        </a:graphic>
      </p:graphicFrame>
    </p:spTree>
    <p:extLst>
      <p:ext uri="{BB962C8B-B14F-4D97-AF65-F5344CB8AC3E}">
        <p14:creationId xmlns:p14="http://schemas.microsoft.com/office/powerpoint/2010/main" val="659258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FF72E6D-1F2C-4FD3-9B9F-2AE73872F840}"/>
              </a:ext>
            </a:extLst>
          </p:cNvPr>
          <p:cNvGraphicFramePr>
            <a:graphicFrameLocks noGrp="1"/>
          </p:cNvGraphicFramePr>
          <p:nvPr>
            <p:ph idx="1"/>
            <p:extLst>
              <p:ext uri="{D42A27DB-BD31-4B8C-83A1-F6EECF244321}">
                <p14:modId xmlns:p14="http://schemas.microsoft.com/office/powerpoint/2010/main" val="3302834042"/>
              </p:ext>
            </p:extLst>
          </p:nvPr>
        </p:nvGraphicFramePr>
        <p:xfrm>
          <a:off x="579437" y="832758"/>
          <a:ext cx="8711520" cy="5070411"/>
        </p:xfrm>
        <a:graphic>
          <a:graphicData uri="http://schemas.openxmlformats.org/drawingml/2006/table">
            <a:tbl>
              <a:tblPr firstRow="1" bandRow="1">
                <a:tableStyleId>{5C22544A-7EE6-4342-B048-85BDC9FD1C3A}</a:tableStyleId>
              </a:tblPr>
              <a:tblGrid>
                <a:gridCol w="981010">
                  <a:extLst>
                    <a:ext uri="{9D8B030D-6E8A-4147-A177-3AD203B41FA5}">
                      <a16:colId xmlns:a16="http://schemas.microsoft.com/office/drawing/2014/main" val="2638273133"/>
                    </a:ext>
                  </a:extLst>
                </a:gridCol>
                <a:gridCol w="7730510">
                  <a:extLst>
                    <a:ext uri="{9D8B030D-6E8A-4147-A177-3AD203B41FA5}">
                      <a16:colId xmlns:a16="http://schemas.microsoft.com/office/drawing/2014/main" val="88702227"/>
                    </a:ext>
                  </a:extLst>
                </a:gridCol>
              </a:tblGrid>
              <a:tr h="522513">
                <a:tc>
                  <a:txBody>
                    <a:bodyPr/>
                    <a:lstStyle/>
                    <a:p>
                      <a:r>
                        <a:rPr lang="en-US" sz="1800" dirty="0"/>
                        <a:t>No</a:t>
                      </a:r>
                    </a:p>
                  </a:txBody>
                  <a:tcPr/>
                </a:tc>
                <a:tc>
                  <a:txBody>
                    <a:bodyPr/>
                    <a:lstStyle/>
                    <a:p>
                      <a:r>
                        <a:rPr lang="en-US" sz="1800" dirty="0" err="1"/>
                        <a:t>Kriteria</a:t>
                      </a:r>
                      <a:r>
                        <a:rPr lang="en-US" sz="1800" dirty="0"/>
                        <a:t> dan Sub </a:t>
                      </a:r>
                      <a:r>
                        <a:rPr lang="en-US" sz="1800" dirty="0" err="1"/>
                        <a:t>Kriteria</a:t>
                      </a:r>
                      <a:r>
                        <a:rPr lang="en-US" sz="1800" dirty="0"/>
                        <a:t> </a:t>
                      </a:r>
                      <a:r>
                        <a:rPr lang="en-US" sz="1800" dirty="0" err="1"/>
                        <a:t>Pemilihan</a:t>
                      </a:r>
                      <a:r>
                        <a:rPr lang="en-US" sz="1800" dirty="0"/>
                        <a:t> </a:t>
                      </a:r>
                      <a:r>
                        <a:rPr lang="en-US" sz="1800" dirty="0" err="1"/>
                        <a:t>Pemasok</a:t>
                      </a:r>
                      <a:endParaRPr lang="en-US" sz="1800" dirty="0"/>
                    </a:p>
                  </a:txBody>
                  <a:tcPr/>
                </a:tc>
                <a:extLst>
                  <a:ext uri="{0D108BD9-81ED-4DB2-BD59-A6C34878D82A}">
                    <a16:rowId xmlns:a16="http://schemas.microsoft.com/office/drawing/2014/main" val="2764484271"/>
                  </a:ext>
                </a:extLst>
              </a:tr>
              <a:tr h="373449">
                <a:tc>
                  <a:txBody>
                    <a:bodyPr/>
                    <a:lstStyle/>
                    <a:p>
                      <a:r>
                        <a:rPr lang="en-US" sz="1800" b="1" dirty="0"/>
                        <a:t>7</a:t>
                      </a:r>
                    </a:p>
                  </a:txBody>
                  <a:tcPr>
                    <a:solidFill>
                      <a:schemeClr val="tx1">
                        <a:lumMod val="50000"/>
                        <a:lumOff val="50000"/>
                      </a:schemeClr>
                    </a:solidFill>
                  </a:tcPr>
                </a:tc>
                <a:tc>
                  <a:txBody>
                    <a:bodyPr/>
                    <a:lstStyle/>
                    <a:p>
                      <a:r>
                        <a:rPr lang="id-ID" sz="1800" b="1" dirty="0"/>
                        <a:t>Fleksibilitas </a:t>
                      </a:r>
                      <a:endParaRPr lang="en-US" sz="1800" b="1" dirty="0"/>
                    </a:p>
                  </a:txBody>
                  <a:tcPr>
                    <a:solidFill>
                      <a:schemeClr val="tx1">
                        <a:lumMod val="50000"/>
                        <a:lumOff val="50000"/>
                      </a:schemeClr>
                    </a:solidFill>
                  </a:tcPr>
                </a:tc>
                <a:extLst>
                  <a:ext uri="{0D108BD9-81ED-4DB2-BD59-A6C34878D82A}">
                    <a16:rowId xmlns:a16="http://schemas.microsoft.com/office/drawing/2014/main" val="2509598650"/>
                  </a:ext>
                </a:extLst>
              </a:tr>
              <a:tr h="644585">
                <a:tc>
                  <a:txBody>
                    <a:bodyPr/>
                    <a:lstStyle/>
                    <a:p>
                      <a:r>
                        <a:rPr lang="en-US" sz="1800" dirty="0"/>
                        <a:t>7.1</a:t>
                      </a:r>
                    </a:p>
                  </a:txBody>
                  <a:tcPr/>
                </a:tc>
                <a:tc>
                  <a:txBody>
                    <a:bodyPr/>
                    <a:lstStyle/>
                    <a:p>
                      <a:r>
                        <a:rPr lang="id-ID" sz="1800" dirty="0"/>
                        <a:t>Percepatan pengiriman mudah dilakukan</a:t>
                      </a:r>
                      <a:endParaRPr lang="en-US" sz="1800" dirty="0"/>
                    </a:p>
                  </a:txBody>
                  <a:tcPr/>
                </a:tc>
                <a:extLst>
                  <a:ext uri="{0D108BD9-81ED-4DB2-BD59-A6C34878D82A}">
                    <a16:rowId xmlns:a16="http://schemas.microsoft.com/office/drawing/2014/main" val="549291656"/>
                  </a:ext>
                </a:extLst>
              </a:tr>
              <a:tr h="373449">
                <a:tc>
                  <a:txBody>
                    <a:bodyPr/>
                    <a:lstStyle/>
                    <a:p>
                      <a:r>
                        <a:rPr lang="en-US" sz="1800" dirty="0"/>
                        <a:t>7.2</a:t>
                      </a:r>
                    </a:p>
                  </a:txBody>
                  <a:tcPr/>
                </a:tc>
                <a:tc>
                  <a:txBody>
                    <a:bodyPr/>
                    <a:lstStyle/>
                    <a:p>
                      <a:r>
                        <a:rPr lang="id-ID" sz="1800" dirty="0"/>
                        <a:t>Pengunduran pengiriman</a:t>
                      </a:r>
                      <a:r>
                        <a:rPr lang="id-ID" sz="1800" baseline="0" dirty="0"/>
                        <a:t> mudah dilakukan</a:t>
                      </a:r>
                      <a:endParaRPr lang="en-US" sz="1800" dirty="0"/>
                    </a:p>
                  </a:txBody>
                  <a:tcPr/>
                </a:tc>
                <a:extLst>
                  <a:ext uri="{0D108BD9-81ED-4DB2-BD59-A6C34878D82A}">
                    <a16:rowId xmlns:a16="http://schemas.microsoft.com/office/drawing/2014/main" val="2880951615"/>
                  </a:ext>
                </a:extLst>
              </a:tr>
              <a:tr h="373449">
                <a:tc>
                  <a:txBody>
                    <a:bodyPr/>
                    <a:lstStyle/>
                    <a:p>
                      <a:r>
                        <a:rPr lang="en-US" sz="1800" dirty="0"/>
                        <a:t>7.3</a:t>
                      </a:r>
                    </a:p>
                  </a:txBody>
                  <a:tcPr/>
                </a:tc>
                <a:tc>
                  <a:txBody>
                    <a:bodyPr/>
                    <a:lstStyle/>
                    <a:p>
                      <a:r>
                        <a:rPr lang="id-ID" sz="1800" dirty="0"/>
                        <a:t>Penambahan pengiriman mudah dilakukan</a:t>
                      </a:r>
                      <a:endParaRPr lang="en-US" sz="1800" dirty="0"/>
                    </a:p>
                  </a:txBody>
                  <a:tcPr/>
                </a:tc>
                <a:extLst>
                  <a:ext uri="{0D108BD9-81ED-4DB2-BD59-A6C34878D82A}">
                    <a16:rowId xmlns:a16="http://schemas.microsoft.com/office/drawing/2014/main" val="4272260032"/>
                  </a:ext>
                </a:extLst>
              </a:tr>
              <a:tr h="644585">
                <a:tc>
                  <a:txBody>
                    <a:bodyPr/>
                    <a:lstStyle/>
                    <a:p>
                      <a:r>
                        <a:rPr lang="en-US" sz="1800" dirty="0"/>
                        <a:t>7.4</a:t>
                      </a:r>
                    </a:p>
                  </a:txBody>
                  <a:tcPr/>
                </a:tc>
                <a:tc>
                  <a:txBody>
                    <a:bodyPr/>
                    <a:lstStyle/>
                    <a:p>
                      <a:r>
                        <a:rPr lang="id-ID" sz="1800" dirty="0"/>
                        <a:t>Pengurangan</a:t>
                      </a:r>
                      <a:r>
                        <a:rPr lang="id-ID" sz="1800" baseline="0" dirty="0"/>
                        <a:t> pengiriman mudah dilakukan</a:t>
                      </a:r>
                      <a:endParaRPr lang="en-US" sz="1800" dirty="0"/>
                    </a:p>
                  </a:txBody>
                  <a:tcPr/>
                </a:tc>
                <a:extLst>
                  <a:ext uri="{0D108BD9-81ED-4DB2-BD59-A6C34878D82A}">
                    <a16:rowId xmlns:a16="http://schemas.microsoft.com/office/drawing/2014/main" val="5938243"/>
                  </a:ext>
                </a:extLst>
              </a:tr>
              <a:tr h="373449">
                <a:tc>
                  <a:txBody>
                    <a:bodyPr/>
                    <a:lstStyle/>
                    <a:p>
                      <a:r>
                        <a:rPr lang="en-US" sz="1800" b="1" dirty="0"/>
                        <a:t>8</a:t>
                      </a:r>
                    </a:p>
                  </a:txBody>
                  <a:tcPr>
                    <a:solidFill>
                      <a:schemeClr val="tx1">
                        <a:lumMod val="50000"/>
                        <a:lumOff val="50000"/>
                      </a:schemeClr>
                    </a:solidFill>
                  </a:tcPr>
                </a:tc>
                <a:tc>
                  <a:txBody>
                    <a:bodyPr/>
                    <a:lstStyle/>
                    <a:p>
                      <a:r>
                        <a:rPr lang="id-ID" sz="1800" b="1" dirty="0"/>
                        <a:t>Organisasi</a:t>
                      </a:r>
                      <a:r>
                        <a:rPr lang="id-ID" sz="1800" b="1" baseline="0" dirty="0"/>
                        <a:t> </a:t>
                      </a:r>
                      <a:endParaRPr lang="en-US" sz="1800" b="1" dirty="0"/>
                    </a:p>
                  </a:txBody>
                  <a:tcPr>
                    <a:solidFill>
                      <a:schemeClr val="tx1">
                        <a:lumMod val="50000"/>
                        <a:lumOff val="50000"/>
                      </a:schemeClr>
                    </a:solidFill>
                  </a:tcPr>
                </a:tc>
                <a:extLst>
                  <a:ext uri="{0D108BD9-81ED-4DB2-BD59-A6C34878D82A}">
                    <a16:rowId xmlns:a16="http://schemas.microsoft.com/office/drawing/2014/main" val="1950020896"/>
                  </a:ext>
                </a:extLst>
              </a:tr>
              <a:tr h="373449">
                <a:tc>
                  <a:txBody>
                    <a:bodyPr/>
                    <a:lstStyle/>
                    <a:p>
                      <a:r>
                        <a:rPr lang="en-US" sz="1800" dirty="0"/>
                        <a:t>8.1</a:t>
                      </a:r>
                    </a:p>
                  </a:txBody>
                  <a:tcPr/>
                </a:tc>
                <a:tc>
                  <a:txBody>
                    <a:bodyPr/>
                    <a:lstStyle/>
                    <a:p>
                      <a:r>
                        <a:rPr lang="id-ID" sz="1800" dirty="0"/>
                        <a:t>Kekuatan finansial</a:t>
                      </a:r>
                      <a:r>
                        <a:rPr lang="id-ID" sz="1800" baseline="0" dirty="0"/>
                        <a:t> pemasok</a:t>
                      </a:r>
                      <a:endParaRPr lang="en-US" sz="1800" dirty="0"/>
                    </a:p>
                  </a:txBody>
                  <a:tcPr/>
                </a:tc>
                <a:extLst>
                  <a:ext uri="{0D108BD9-81ED-4DB2-BD59-A6C34878D82A}">
                    <a16:rowId xmlns:a16="http://schemas.microsoft.com/office/drawing/2014/main" val="2783956286"/>
                  </a:ext>
                </a:extLst>
              </a:tr>
              <a:tr h="644585">
                <a:tc>
                  <a:txBody>
                    <a:bodyPr/>
                    <a:lstStyle/>
                    <a:p>
                      <a:r>
                        <a:rPr lang="en-US" sz="1800" dirty="0"/>
                        <a:t>8.2</a:t>
                      </a:r>
                    </a:p>
                  </a:txBody>
                  <a:tcPr/>
                </a:tc>
                <a:tc>
                  <a:txBody>
                    <a:bodyPr/>
                    <a:lstStyle/>
                    <a:p>
                      <a:r>
                        <a:rPr lang="id-ID" sz="1800" dirty="0"/>
                        <a:t>Reputasi pengalaman</a:t>
                      </a:r>
                      <a:r>
                        <a:rPr lang="id-ID" sz="1800" baseline="0" dirty="0"/>
                        <a:t> posisi di dunia industry </a:t>
                      </a:r>
                      <a:endParaRPr lang="en-US" sz="1800" dirty="0"/>
                    </a:p>
                  </a:txBody>
                  <a:tcPr/>
                </a:tc>
                <a:extLst>
                  <a:ext uri="{0D108BD9-81ED-4DB2-BD59-A6C34878D82A}">
                    <a16:rowId xmlns:a16="http://schemas.microsoft.com/office/drawing/2014/main" val="757872105"/>
                  </a:ext>
                </a:extLst>
              </a:tr>
              <a:tr h="373449">
                <a:tc>
                  <a:txBody>
                    <a:bodyPr/>
                    <a:lstStyle/>
                    <a:p>
                      <a:r>
                        <a:rPr lang="en-US" sz="1800" dirty="0"/>
                        <a:t>8.3</a:t>
                      </a:r>
                    </a:p>
                  </a:txBody>
                  <a:tcPr/>
                </a:tc>
                <a:tc>
                  <a:txBody>
                    <a:bodyPr/>
                    <a:lstStyle/>
                    <a:p>
                      <a:r>
                        <a:rPr lang="id-ID" sz="1800" dirty="0"/>
                        <a:t>Kemampuan manajemen</a:t>
                      </a:r>
                      <a:endParaRPr lang="en-US" sz="1800" dirty="0"/>
                    </a:p>
                  </a:txBody>
                  <a:tcPr/>
                </a:tc>
                <a:extLst>
                  <a:ext uri="{0D108BD9-81ED-4DB2-BD59-A6C34878D82A}">
                    <a16:rowId xmlns:a16="http://schemas.microsoft.com/office/drawing/2014/main" val="1979838831"/>
                  </a:ext>
                </a:extLst>
              </a:tr>
              <a:tr h="373449">
                <a:tc>
                  <a:txBody>
                    <a:bodyPr/>
                    <a:lstStyle/>
                    <a:p>
                      <a:r>
                        <a:rPr lang="en-US" sz="1800" dirty="0"/>
                        <a:t>8.4</a:t>
                      </a:r>
                    </a:p>
                  </a:txBody>
                  <a:tcPr/>
                </a:tc>
                <a:tc>
                  <a:txBody>
                    <a:bodyPr/>
                    <a:lstStyle/>
                    <a:p>
                      <a:r>
                        <a:rPr lang="id-ID" sz="1800" dirty="0"/>
                        <a:t>Lokasi pemasok</a:t>
                      </a:r>
                      <a:endParaRPr lang="en-US" sz="1800" dirty="0"/>
                    </a:p>
                  </a:txBody>
                  <a:tcPr/>
                </a:tc>
                <a:extLst>
                  <a:ext uri="{0D108BD9-81ED-4DB2-BD59-A6C34878D82A}">
                    <a16:rowId xmlns:a16="http://schemas.microsoft.com/office/drawing/2014/main" val="2292587465"/>
                  </a:ext>
                </a:extLst>
              </a:tr>
            </a:tbl>
          </a:graphicData>
        </a:graphic>
      </p:graphicFrame>
    </p:spTree>
    <p:extLst>
      <p:ext uri="{BB962C8B-B14F-4D97-AF65-F5344CB8AC3E}">
        <p14:creationId xmlns:p14="http://schemas.microsoft.com/office/powerpoint/2010/main" val="26797012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754</TotalTime>
  <Words>1591</Words>
  <Application>Microsoft Office PowerPoint</Application>
  <PresentationFormat>Widescreen</PresentationFormat>
  <Paragraphs>725</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Cambria Math</vt:lpstr>
      <vt:lpstr>Trebuchet MS</vt:lpstr>
      <vt:lpstr>Trebuchet MS (Body)</vt:lpstr>
      <vt:lpstr>Wingdings 3</vt:lpstr>
      <vt:lpstr>Facet</vt:lpstr>
      <vt:lpstr>                       PEMILIHAN PEMASOK DRUM PELUMAS INSDUSTRI MENGGUNAKAN FUZZY ANALYTICAL HIERACHY PROCESS (FAHP) </vt:lpstr>
      <vt:lpstr>Latar Belakang</vt:lpstr>
      <vt:lpstr>Tujuan</vt:lpstr>
      <vt:lpstr>Struktur Hierarki Masalah</vt:lpstr>
      <vt:lpstr>Responden Pengambilan Data</vt:lpstr>
      <vt:lpstr>Kriteria &amp; Sub Kriteria Pemilihan Pemasok</vt:lpstr>
      <vt:lpstr>PowerPoint Presentation</vt:lpstr>
      <vt:lpstr>PowerPoint Presentation</vt:lpstr>
      <vt:lpstr>PowerPoint Presentation</vt:lpstr>
      <vt:lpstr>Definisi Bobot Tingkat Kepentingan Kuesioner I</vt:lpstr>
      <vt:lpstr>Tingkat Kepentingan Kriteria dan Subkriteria pemilihan Pemasok</vt:lpstr>
      <vt:lpstr>Tingkat Kepentingan Kriteria dan Subkriteria pemilihan Pemasok</vt:lpstr>
      <vt:lpstr>Tingkat Kepentingan Kriteria dan Subkriteria pemilihan Pemasok</vt:lpstr>
      <vt:lpstr>Tingkat Kepentingan Kriteria dan Subkriteria pemilihan Pemasok</vt:lpstr>
      <vt:lpstr>Tingkat Kepentingan Kriteria dan Subkriteria pemilihan Pemasok</vt:lpstr>
      <vt:lpstr>Tingkat Kepentingan Kriteria dan Subkriteria pemilihan Pemasok</vt:lpstr>
      <vt:lpstr>Tingkat Kepentingan Kriteria dan Subkriteria pemilihan Pemasok</vt:lpstr>
      <vt:lpstr>Tingkat Kepentingan Kriteria dan Subkriteria pemilihan Pemasok</vt:lpstr>
      <vt:lpstr>Definisi skala linguistik kuesioner II</vt:lpstr>
      <vt:lpstr>Tujuan dari Kuisioner II</vt:lpstr>
      <vt:lpstr>Cuplikan Hasil Kuesioner II perbandingan berpasangan kriteria utama </vt:lpstr>
      <vt:lpstr>Nilai TFN</vt:lpstr>
      <vt:lpstr>Rataan Geometrik Kriteria Utama Agregasi Responden</vt:lpstr>
      <vt:lpstr>Tabel </vt:lpstr>
      <vt:lpstr>Menghitung nilai Fuzzy Synthetic </vt:lpstr>
      <vt:lpstr>Hasil Perhitungan Komponen Fuzzy Synthetic Extent Kriteria Utama yang Berhubungan dengan Tujuan Hierarki</vt:lpstr>
      <vt:lpstr>Menghitung nilai degree of posibility</vt:lpstr>
      <vt:lpstr>Hasil Perhitungan degree of posibility</vt:lpstr>
      <vt:lpstr>Normalisasi Bobot</vt:lpstr>
      <vt:lpstr>Perhitungan Nilai Uji Konsistensi Kriteria Utama melalui Agregasi Penilaian Responden</vt:lpstr>
      <vt:lpstr>Perhitungan Bobot Total dari Tiap Pemasok </vt:lpstr>
      <vt:lpstr>Bobot Subkriteria Kualitas</vt:lpstr>
      <vt:lpstr>Bobot Subkriteria Harga</vt:lpstr>
      <vt:lpstr>Bobot Subkriteria Service</vt:lpstr>
      <vt:lpstr>Bobot Subkriteria Organisasi</vt:lpstr>
      <vt:lpstr>Bobot Subkriteria Delivery</vt:lpstr>
      <vt:lpstr>Bobot Subkriteria Inovasi</vt:lpstr>
      <vt:lpstr>Bobot Subkriteria Kesalamatan dan Lingkungan Kerja</vt:lpstr>
      <vt:lpstr>Bobot Subkriteria Fleksibilitas</vt:lpstr>
      <vt:lpstr>Kesimpulan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 DIAGNOSA PENYAKIT DIABETES MELITUS MENGGUNAKAN METODE FUZZY MULTI CRITERIA DECISION MAKING</dc:title>
  <dc:creator>Prada Ari P</dc:creator>
  <cp:lastModifiedBy>Prada Ari P</cp:lastModifiedBy>
  <cp:revision>118</cp:revision>
  <dcterms:created xsi:type="dcterms:W3CDTF">2018-10-17T02:05:20Z</dcterms:created>
  <dcterms:modified xsi:type="dcterms:W3CDTF">2018-12-05T04:51:28Z</dcterms:modified>
</cp:coreProperties>
</file>