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Average" panose="020B0604020202020204" charset="0"/>
      <p:regular r:id="rId44"/>
    </p:embeddedFont>
    <p:embeddedFont>
      <p:font typeface="Oswald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5b7dab4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5b7dab4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codes for color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is no color ----&gt; yellow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dominate produces black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recessive and produces brown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Epistasis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the phenomenon where the effect of one gene (locus) is dependent on the presence of one or more 'modifier genes', i.e. the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genetic background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5b7dab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5b7dab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 codes for color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 is no color ----&gt; yellow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 is dominate produces black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 is recessive and produces brown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Epistasis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the phenomenon where the effect of one gene (locus) is dependent on the presence of one or more 'modifier genes', i.e. the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genetic background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5b7dab4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5b7dab4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c0cab6b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c0cab6b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Enhancers - short lengths of DNA to which particular transcription factors bind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as a committee to activate target enhancer sequences and drive expression of subordinate genes of the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 gene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Encodes a transcription factor that is expressed as seven stripes - setting up segmented zones of the embryo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Stripe 2 enhancer contains binding sites for spatially restricted activators and repressors that combine and generate a discrete pattern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module (which codes for 1 or 2 stripes) requires the docking of multiple transcription factors allowing them to act independently or exhibit modularity: the action of one enhancer is assumed to not interfere with the function of another non-overlapping module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c0cab6b0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c0cab6b0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Enhancers - short lengths of DNA to which particular transcription factors bind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Work as a committee to activate target enhancer sequences and drive expression of subordinate genes of the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Eve gene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Encodes a transcription factor that is expressed as seven stripes - setting up segmented zones of the embryo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Stripe 2 enhancer contains binding sites for spatially restricted activators and repressors that combine and generate a discrete pattern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module (which codes for 1 or 2 stripes) requires the docking of multiple transcription factors allowing them to act independently or exhibit modularity: the action of one enhancer is assumed to not interfere with the function of another non-overlapping module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c0cab6b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c0cab6b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Tcf-B-catenin complex, Notch effector suppressor of Hairless, and homeobox factor Hox11/13b initiate foxa expression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from adjacent micromeres function to clear the nuclear B-catenin from the innermost tier of endomesoderm cells --- Groucho repressor is recruited is inhibits the foxa expression.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module has a particular function, but together control expression by interacting with the basal promoter in combination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c0cab6b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c0cab6b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Indirect - factor activates one or more downstream genes that ultimately regulate the gene in question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- factor in question binds to the enhancer of the downstream gene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if relationship in a network is direct - must demonstrate the direct binding of a factor to the target regulatory sequence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Done through chromatin immunoprecipitation and gel shift assay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Complimented with a reporter assay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Pro: Considered the gold standard for making direct connections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Con: Labor intensive</a:t>
            </a:r>
            <a:br>
              <a:rPr lang="en"/>
            </a:br>
            <a:r>
              <a:rPr lang="en"/>
              <a:t>Con: Need model species</a:t>
            </a:r>
            <a:br>
              <a:rPr lang="en"/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c0cab6b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c0cab6b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c0cab6b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c0cab6b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Core set of conserved transcription factors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sit at the end of signaling pathways make signal-regulated decisions at enhancers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major classes of transcription factor are highly conserved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“developmental toolkit” that builds the internal nodes of GRNs is deeply conserved in sequence. 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c0cab6b0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c0cab6b0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Hox transcription factors pattern body axial identity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Organized into gene clusters in a very similar way across bilaterians,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Rosetta Stone of animal pattern formation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c0cab6b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c0cab6b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43f4c10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43f4c10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43f4c10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43f4c10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Pax6/Eyeless transcription factor important for vertebrate and invertebrate eye formation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Brain-patterning proneural transcription factors required for neuronal development across metazoa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parallels have several implications for the evolution of GRNs: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a key role for a transcription factor evolves, it is often preserved.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Second, since transcription factors maintain conserved roles in GRNs, their DNA-binding specificities tend to evolve slowly or maintain ancestral functionality.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Finally, the deep conservation of transcription factor collections in certain developmental processes suggests that connections</a:t>
            </a:r>
            <a:br>
              <a:rPr lang="en"/>
            </a:br>
            <a:r>
              <a:rPr lang="en"/>
              <a:t>between regulatory factors often remain conserved within GRNs.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c0cab6b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c0cab6b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Certain portions of the network (subcircuits) are indeed quite similar despite of the long span of time over</a:t>
            </a:r>
            <a:br>
              <a:rPr lang="en"/>
            </a:br>
            <a:r>
              <a:rPr lang="en"/>
              <a:t>which such linkages must have been maintained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example, subcircuit composed of four transcription factors (Gata4/5/6, Otx, Blimp1, and Foxa) is highly similar in both</a:t>
            </a:r>
            <a:br>
              <a:rPr lang="en"/>
            </a:br>
            <a:r>
              <a:rPr lang="en"/>
              <a:t>taxa, as is another subcircuit of four factors that direct mesoderm specification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Studies of the GRN for the heart show an even deeper ancestry of conservation in network topology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NK-2 transcription factor—encoded by a gene named tinman in Drosophila, because of the lack of a heart in these mutants—shares a key position in the heart specification network of Drosophila and vertebrates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MEF2 transcription factor has an ancestral role in the specification of muscle cell identity, a role that was employed during the evolution of the heart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vertebrate GATA4/5 and the homologous Drosophila Pannier factors also serve similar roles in these networks.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Similarities in heart and endomesoderm GRNs,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arose 500 and 700 million years ago, respectively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Once these connections were established, their loss would be developmentally catastrophic, and thus highly unlikely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Dubbed as subcircuits kernels, an analogy to the part of a computer’s operating system that is so crucial to the machine’s function that it operates in a protected memory space.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43f4c1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43f4c1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43f4c1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43f4c1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43f4c1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43f4c1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Cis regulatory elements: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regions of non-coding DNA which regulate the transcription of neighboring genes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Trans-regulatory elements: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genes which regulate the expression of distant genes; DNA sequences that encode transcription factors.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43f4c10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43f4c10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Cis regulatory elements: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regions of non-coding DNA which regulate the transcription of neighboring genes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Trans-regulatory elements: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genes which regulate the expression of distant genes; DNA sequences that encode transcription factors.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c0cab6b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c0cab6b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in mice that affected limb enhancer to make legs. Mutated mouse has truncated limbs.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43f4c10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43f4c10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node: changes to node function (or expression) result in a minimally modified GRN that differs only at the state of the gene that was changed. 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43f4c10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43f4c10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weight matrix (PWM): a matrix of a transcription factor’s binding specificity based on multiple sequences known to bind the factor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New domains can independently direct new GRN functions, leaving original functions intact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Transcription factors acquired new transactivation domains, appears to be linked to the evolution of vertebrate-specific characters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New domains may execute functions in specific spatio-temporal contexts if they facilitate binding of an interacting partner that is restricted in expression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Evolution of the placenta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HoxA11 (usually represses expression of pregnancy-related genes)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HoxA11 acquired the ability to bind the FoxO1a transcription factor. In endometrial stromal cells, which express FoxO1a, HoxA11 interacts to activate rather than repress pregnancy-related genes.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Context-dependent splicing (particular times and places in the embryo)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doublesex gene in Drosophila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differentially spliced in males and females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splice forms differently regulate downstream genes to direct sex-specific GRNs.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Transcription factors have a primary and secondary preference PWM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Tbox transcription factors from mouse, sea urchin, and sea star share similar primary PWM but different secondary PWM.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Single DNA-binding domain can evolve preferences for alternative DNA-binding motifs without altering preferences for their ancestral primary motif.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43f4c10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43f4c10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243f4c10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243f4c10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5b7dab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5b7dab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43f4c10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43f4c10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43f4c10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43f4c10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1c0cab6b0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1c0cab6b0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Gene regulatory networks lie at the heart of animal development by controlling which subset of the genome is activated in time and space to generate a tissue’s physical properties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With some individual transcription factor binding sites remaining conserved for hundreds of millions of years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Modifies the pattern and level of gene expression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There is mounting evidence for this mechanism has accumulated in several case studies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Which may dictate a GRNs resulting shape and topology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243f4c10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243f4c10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1c0cab6b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1c0cab6b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the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provides proteins that influences phenotypic variation (almost like nature vs nurture, where the environment (nature) provided by the mother changes the outcome).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starts off general but then starts to differentiate and delegate.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243f4c10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243f4c10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the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provides proteins that influences phenotypic variation (almost like nature vs nurture, where the environment (nature) provided by the mother changes the outcome).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starts off general but then starts to differentiate and delegate.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243f4c10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243f4c10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the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provides proteins that influences phenotypic variation (almost like nature vs nurture, where the environment (nature) provided by the mother changes the outcome).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starts off general but then starts to differentiate and delegate.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243f4c10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243f4c10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the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provides proteins that influences phenotypic variation (almost like nature vs nurture, where the environment (nature) provided by the mother changes the outcome).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starts off general but then starts to differentiate and delegate.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43f4c1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43f4c1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243f4c10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243f4c10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the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provides proteins that influences phenotypic variation (almost like nature vs nurture, where the environment (nature) provided by the mother changes the outcome).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starts off general but then starts to differentiate and delegate.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243f4c10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243f4c10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43f4c10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43f4c10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c0cab6b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c0cab6b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c0cab6b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c0cab6b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Cis-regulatory apparatus binds the transcription factors of the network to activate the zone of interest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Internal: a gene within GRN that can control the expression of other genes. Often encode transcription factors and members of signaling pathways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Terminal: no role in regulating expression, determines final cell type differentiation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of GRN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Yellow circles represent genes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Activating other genes == arrows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Represses other genes == horizontal bar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5b7da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5b7da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codes for color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is no color ----&gt; yellow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dominate produces black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recessive and produces brown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Epistasis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the phenomenon where the effect of one gene (locus) is dependent on the presence of one or more 'modifier genes', i.e. the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genetic background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5b7dab4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5b7dab4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codes for color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is no color ----&gt; yellow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dominate produces black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recessive and produces brown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Epistasis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the phenomenon where the effect of one gene (locus) is dependent on the presence of one or more 'modifier genes', i.e. the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genetic background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Developmental Biology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 Soukup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 in GRNs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Epistatic interactions - the interaction of genes, in particular the suppression of the effect of one such gene by another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i.e. labs and coat color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52" y="817551"/>
            <a:ext cx="4527222" cy="35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6304700" y="2216838"/>
            <a:ext cx="446700" cy="432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337575" y="1320425"/>
            <a:ext cx="446700" cy="432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22"/>
          <p:cNvCxnSpPr/>
          <p:nvPr/>
        </p:nvCxnSpPr>
        <p:spPr>
          <a:xfrm flipH="1">
            <a:off x="6524010" y="1767133"/>
            <a:ext cx="8100" cy="43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15" y="136450"/>
            <a:ext cx="6101175" cy="46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Epistasis and Pleiotropy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Pleiotropic - having multiple, independent functions; regulatory genes frequently affect the expression of multiple other genes at multiple times and places and are therefore pleiotropic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i.e. melatonin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52" y="817551"/>
            <a:ext cx="4527222" cy="35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7090908" y="3238173"/>
            <a:ext cx="446700" cy="4323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flipH="1">
            <a:off x="6587558" y="3612844"/>
            <a:ext cx="640500" cy="587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4"/>
          <p:cNvCxnSpPr/>
          <p:nvPr/>
        </p:nvCxnSpPr>
        <p:spPr>
          <a:xfrm flipH="1">
            <a:off x="7228050" y="3670465"/>
            <a:ext cx="57900" cy="555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4"/>
          <p:cNvSpPr txBox="1"/>
          <p:nvPr/>
        </p:nvSpPr>
        <p:spPr>
          <a:xfrm>
            <a:off x="5647900" y="4325925"/>
            <a:ext cx="11670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Phenotype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814900" y="4325925"/>
            <a:ext cx="11670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Phenotype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do GRNs control development?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4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Enhancers:</a:t>
            </a:r>
            <a:r>
              <a:rPr lang="en"/>
              <a:t> DNA sequence where transcription factors bind to regulate the expression of a target gene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 pattern dictated by spatial distribution of the transcription factors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Combinatorial logic - multiple  transcription factors bind and each has an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 is only expressed where input patterns overlap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enhancer: eve gene </a:t>
            </a:r>
            <a:endParaRPr/>
          </a:p>
        </p:txBody>
      </p:sp>
      <p:pic>
        <p:nvPicPr>
          <p:cNvPr id="147" name="Google Shape;147;p25" descr="Image result for enhancer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850" y="330200"/>
            <a:ext cx="3405626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937200"/>
            <a:ext cx="2991900" cy="3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Combinatorial logic - multiple  transcription factors bind and each has an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 is only expressed where input patterns overlap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enhancer: eve gene 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l="4967" r="8481"/>
          <a:stretch/>
        </p:blipFill>
        <p:spPr>
          <a:xfrm>
            <a:off x="3415175" y="1134499"/>
            <a:ext cx="5352575" cy="37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 amt="61000"/>
          </a:blip>
          <a:srcRect l="20350" t="51102" r="57146" b="34348"/>
          <a:stretch/>
        </p:blipFill>
        <p:spPr>
          <a:xfrm>
            <a:off x="4366250" y="2285400"/>
            <a:ext cx="139177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 amt="61000"/>
          </a:blip>
          <a:srcRect l="20230" t="70499" r="57264" b="14951"/>
          <a:stretch/>
        </p:blipFill>
        <p:spPr>
          <a:xfrm>
            <a:off x="4366238" y="2285400"/>
            <a:ext cx="1391776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/>
          <p:nvPr/>
        </p:nvCxnSpPr>
        <p:spPr>
          <a:xfrm>
            <a:off x="4796225" y="2571738"/>
            <a:ext cx="2747400" cy="1198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do GRNs control development?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Regulation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017725"/>
            <a:ext cx="47466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Network Hierarchy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Expression is measured in a background for which the regulating gene is manipulated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DNA-binding assay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Measures the mobility of a DNA probe to determine if a transcription factor binds to a particular sequence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Gel eletrophoretic mobility shift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Chromatin immunoprecipitation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transcription factor occupancy on regulatory DNA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Reporter assay mutation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Introducing a mutation to disrupt the binding of a afctor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Developmental Evolution and GRNs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new phenotypes manifest through the alteration of networks?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new networks arise?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mutation occurs in a GRN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Early development requires specific patterned expression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Mutations in cis-regulatory or enhancers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Resulting in few pleiotropic effects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conservation of network components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Modifications to existing networks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Origins of networks that create new structures with no obvious precursor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set of conserved transcription factors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 classes of transcription factor are highly conserved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“developmental toolkit”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the internal nodes of GRNs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Hox gene clusters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Hox Genes</a:t>
            </a:r>
            <a:endParaRPr/>
          </a:p>
        </p:txBody>
      </p:sp>
      <p:pic>
        <p:nvPicPr>
          <p:cNvPr id="187" name="Google Shape;187;p31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100"/>
            <a:ext cx="8520600" cy="364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Developmental Biology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8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of the process by which organisms grow and develop.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genetic control of cell growth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differentiation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"morphogenesis"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which is the process that gives rise to tissues, organs and anatomy.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plan development controlled by large networks of regulatory genes (GRNs)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 descr="Image result for embryology"/>
          <p:cNvPicPr preferRelativeResize="0"/>
          <p:nvPr/>
        </p:nvPicPr>
        <p:blipFill rotWithShape="1">
          <a:blip r:embed="rId3">
            <a:alphaModFix/>
          </a:blip>
          <a:srcRect t="23751"/>
          <a:stretch/>
        </p:blipFill>
        <p:spPr>
          <a:xfrm>
            <a:off x="690000" y="353262"/>
            <a:ext cx="7763999" cy="4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Pax6/Eyeless transcription factor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eye 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Brain-patterning proneural transcription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neuronal development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Implications for the evolution of GRNs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key role for a transcription factor evolves, it is often preserved.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Transcription factors maintain conserved roles, their DNA-binding specificities tend to evolve slowly or maintain ancestral functionality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Connections between regulatory factors remain conserved within GRNs.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GRN Subcircuit Conservation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 urchins and sea stars (diverged ~400 mya)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Portions of the network (subcircuits) are highly similar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Subcircuit of four factors: Gata4/5/6, Otx, Blimp1, and Foxa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Subcircuit of four factors (direct mesoderm specification)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Specification Network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NK-2 transcription factor (Drosophila and vertebrates)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MEF2 transcription factor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Ancestral role in muscle cell specification, used during the evolution of the heart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Vertebrate GATA4/5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Drosophila Pannier factors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Heart/endomesoderm GRNs similarities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established, the loss of these connections would be developmentally catastrophic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Dubbed as “subcircuits kernels”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a computer’s operating system crucial to the machine’s function that operates in a protected memory space.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Transcription Factor Conservation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component connections sometimes remain unchanged at the level of the DNA sequences that bind individual transcription factors. 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Nervous system GRN connections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/>
              <a:t>between the Notch signaling pathway, effectors of the Hairy/Enhancer of Split (HES) transcription factor family, and the proneural transcription factors that specify neuronal fates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binding site for the Notch-regulated HES factors is present in human and fly proneural genes of both the atonal and achaete-scute gene families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Transcription factor binding sites in human SoxB2 gene locus noncoding region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 in cnidarian Nematostella vectensis, zebrafish, sea urchin, and Drosophila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Drives reporter expression in the nervous system for each organisms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Mutations</a:t>
            </a:r>
            <a:endParaRPr/>
          </a:p>
        </p:txBody>
      </p:sp>
      <p:pic>
        <p:nvPicPr>
          <p:cNvPr id="216" name="Google Shape;216;p36" descr="Image result for gene regulation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218400"/>
            <a:ext cx="4657726" cy="47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of GRNs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521800" cy="3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in gene expression: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Mutations to the regulatory apparatus of the gene (a cis change)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Alterations in upstream regulators (a trans change)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the activities of the given regulatory regions in a reporter assay within a common genetic background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Cis: differences in expression are recapitulated by the enhancer sequences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Trans: changes result in an absent or poor recapitulation of the species-specific expression pattern.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138" y="270000"/>
            <a:ext cx="2953687" cy="45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of GRNs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521800" cy="3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GRN evolution pigment patterns of Drosophila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system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1,500 species 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Ample variation in pigment patterning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Pigment system “yellow” is well-studied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Lightening of pigmentation on abdomens, bristles, and wings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Wing/abdomen: two separable enhancers in the gene’s upstream regulatory region 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138" y="270000"/>
            <a:ext cx="2953687" cy="45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in Enhancers</a:t>
            </a:r>
            <a:endParaRPr/>
          </a:p>
        </p:txBody>
      </p:sp>
      <p:pic>
        <p:nvPicPr>
          <p:cNvPr id="236" name="Google Shape;236;p39" descr="Image result for mutations in enhanc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37" y="1152475"/>
            <a:ext cx="78089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Altering the Trans-regulatory Landscape</a:t>
            </a:r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in higher tiers in GRN results in ripples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Simplest type: modification to the expression pattern or timing of a transcription factor.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Loss of armor plates/spines in sticklebacks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Loss of trichomes in Drosophila larvae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Diversification of wing spots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Butterfly mimicry (</a:t>
            </a:r>
            <a:r>
              <a:rPr lang="en" sz="1400"/>
              <a:t>Heliconius butterflies)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variation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number of loci play a substantial role in wing pattern variation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the cis-regulatory apparatus of the same trans regulators present in the butterfly wing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regions control the bulk of color-pattern variation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 locus causes changes in red color patterns in subspecies of H. melpomene and H. erato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Sd locus controls the size, position, and shape of forewing color bands by changing black regions of the wings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Transcription Factors at Protein-Coding level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GRN evolutionary variation associated with enhancers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Though to be the result of modularity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Transcription factors can be modular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also mutate to reduce pleiotropy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 rearrangement processes shuffle domains to produce variations in the types and numbers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New domains: 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independently direct new GRN functions, leaving original functions intact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execute functions in specific spatio-temporal contexts if they facilitate binding of an interacting partner that is restricted in expression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Transcription factors have a primary and secondary preference position weight matrix (PWM)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Single DNA-binding domain can evolve preferences for alternative DNA-binding motifs without altering preferences for their ancestral primary motif.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descr="Image result for gene regulation"/>
          <p:cNvPicPr preferRelativeResize="0"/>
          <p:nvPr/>
        </p:nvPicPr>
        <p:blipFill rotWithShape="1">
          <a:blip r:embed="rId3">
            <a:alphaModFix/>
          </a:blip>
          <a:srcRect b="45495"/>
          <a:stretch/>
        </p:blipFill>
        <p:spPr>
          <a:xfrm>
            <a:off x="989450" y="280950"/>
            <a:ext cx="7165101" cy="45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Origination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completely new structures that have no obvious precursor originate?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Beetle horns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GRN co-option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redeployment of an existing network to evolve a new structure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morphological structures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and unique expression patterns of ancestral genes rather than from the evolution of new genes.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Ancestral genes are usually transcription factors and signaling pathway ligands </a:t>
            </a:r>
            <a:endParaRPr/>
          </a:p>
          <a:p>
            <a: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are predicted to alter many subordinate genes in their respective networks.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5" y="149550"/>
            <a:ext cx="7051151" cy="48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/>
          <p:nvPr/>
        </p:nvSpPr>
        <p:spPr>
          <a:xfrm rot="2021404">
            <a:off x="5744565" y="3053728"/>
            <a:ext cx="1150892" cy="576944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3"/>
          <p:cNvSpPr/>
          <p:nvPr/>
        </p:nvSpPr>
        <p:spPr>
          <a:xfrm rot="2021651">
            <a:off x="2198400" y="3060570"/>
            <a:ext cx="1157798" cy="502059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Nodes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Trans-regulatory modification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Preexisting enhancer is activated in a new location where upstream regulators have been deployed in new tissue.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Transposable elements (TEs) in the origination of enhancer sequences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Two-thirds of the human genome is composed of repetitive sequences derived from transposons </a:t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62" y="2791150"/>
            <a:ext cx="5920276" cy="21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Nodes</a:t>
            </a:r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Altered enhancer-promoter specificity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Pitfall of promoter-switching is pleiotropy; where the interaction with a new promoter may alter the ancestral pattern of the original target gene of the enhancer.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or co-option of individual ancestral enhancers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Enhancers may evolve from nonfunctional sequences that contain chance binding sites</a:t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62" y="2791150"/>
            <a:ext cx="5920276" cy="21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GRNs lie at the heart of animal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transcription factor families and developmental signaling pathways are conserved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many organ systems, GRNs have a deep metazoan ancestry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Alteration of transcriptional regulatory sequences (cis-regulatory evolution) is a commonly observed in morphological evolution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mechanisms exist to modify transcription factor function at the coding sequence 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human adaptations are thought to arise from cis-regulatory evolution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Co-option (reuse) of preexisting GRNs underlies the generation of new structures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mechanisms that exist for the deployment of genes into new tissues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Illustrating GRNs</a:t>
            </a:r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approaches have focused on determining the functions of one or a few genes at a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Cis-regulatory elements receives multiple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 are transcription factors, which contain specific target site sequences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GRNs</a:t>
            </a:r>
            <a:endParaRPr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11700" cy="3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25" y="317550"/>
            <a:ext cx="6122175" cy="45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GRNs</a:t>
            </a:r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11700" cy="3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25" y="317550"/>
            <a:ext cx="6122175" cy="45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600" y="392575"/>
            <a:ext cx="5033225" cy="37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GRNs</a:t>
            </a:r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11700" cy="3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25" y="317550"/>
            <a:ext cx="6122175" cy="45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0"/>
          <p:cNvPicPr preferRelativeResize="0"/>
          <p:nvPr/>
        </p:nvPicPr>
        <p:blipFill rotWithShape="1">
          <a:blip r:embed="rId4">
            <a:alphaModFix/>
          </a:blip>
          <a:srcRect t="1959" r="3269" b="2920"/>
          <a:stretch/>
        </p:blipFill>
        <p:spPr>
          <a:xfrm>
            <a:off x="4249575" y="1517625"/>
            <a:ext cx="3666699" cy="26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GRNs</a:t>
            </a:r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11700" cy="3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7" name="Google Shape;3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25" y="317550"/>
            <a:ext cx="6122175" cy="45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1"/>
          <p:cNvPicPr preferRelativeResize="0"/>
          <p:nvPr/>
        </p:nvPicPr>
        <p:blipFill rotWithShape="1">
          <a:blip r:embed="rId4">
            <a:alphaModFix/>
          </a:blip>
          <a:srcRect t="3776" r="1912" b="20694"/>
          <a:stretch/>
        </p:blipFill>
        <p:spPr>
          <a:xfrm>
            <a:off x="4239475" y="1557800"/>
            <a:ext cx="3706950" cy="25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Image result for gene regulatory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73425"/>
            <a:ext cx="5400675" cy="47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GRNs</a:t>
            </a:r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11700" cy="3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25" y="317550"/>
            <a:ext cx="6122175" cy="45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31" name="Google Shape;33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 descr="Image result for gene regulation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218400"/>
            <a:ext cx="4657726" cy="47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GRNs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they control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Deep conservation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Evolutionary modification of GRNs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Origination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Reading GRNs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33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are GRNs?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005975"/>
            <a:ext cx="3129000" cy="3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GRNs drive development through differential expression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by cis-regulatory apparatus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 </a:t>
            </a:r>
            <a:r>
              <a:rPr lang="en" u="sng"/>
              <a:t>Internal nodes:</a:t>
            </a:r>
            <a:r>
              <a:rPr lang="en"/>
              <a:t> can control the expression of other genes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</a:t>
            </a:r>
            <a:r>
              <a:rPr lang="en" u="sng"/>
              <a:t>Terminal nodes:</a:t>
            </a:r>
            <a:r>
              <a:rPr lang="en"/>
              <a:t> influence final cell type differentiation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700" y="482638"/>
            <a:ext cx="5391601" cy="417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 within GRNs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Epistatic interactions - the interaction of genes, in particular the suppression of the effect of one such gene by another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Pleiotropic - having multiple, independent functions; regulatory genes frequently affect the expression of multiple other genes at multiple times and places and are therefore pleiotropic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</p:txBody>
      </p:sp>
      <p:pic>
        <p:nvPicPr>
          <p:cNvPr id="101" name="Google Shape;101;p20" descr="Image result for epistasis and pleiotrop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425" y="1311100"/>
            <a:ext cx="5188750" cy="25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 in GRNs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Polygenic - single phenotype controls by multiple genes and usually has an additive effect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ie. skin pigmentation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52" y="817551"/>
            <a:ext cx="4527222" cy="35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7059850" y="3222240"/>
            <a:ext cx="446700" cy="432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6284100" y="3222240"/>
            <a:ext cx="446700" cy="432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flipH="1">
            <a:off x="6558765" y="3673890"/>
            <a:ext cx="605100" cy="50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1"/>
          <p:cNvCxnSpPr/>
          <p:nvPr/>
        </p:nvCxnSpPr>
        <p:spPr>
          <a:xfrm flipH="1">
            <a:off x="6466515" y="3721748"/>
            <a:ext cx="15900" cy="43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1"/>
          <p:cNvSpPr txBox="1"/>
          <p:nvPr/>
        </p:nvSpPr>
        <p:spPr>
          <a:xfrm>
            <a:off x="6209800" y="4325925"/>
            <a:ext cx="11670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Phenotype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Microsoft Office PowerPoint</Application>
  <PresentationFormat>On-screen Show (16:9)</PresentationFormat>
  <Paragraphs>337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Oswald</vt:lpstr>
      <vt:lpstr>Arial</vt:lpstr>
      <vt:lpstr>Average</vt:lpstr>
      <vt:lpstr>Slate</vt:lpstr>
      <vt:lpstr>Developmental Biology</vt:lpstr>
      <vt:lpstr>Developmental Biology</vt:lpstr>
      <vt:lpstr>PowerPoint Presentation</vt:lpstr>
      <vt:lpstr>PowerPoint Presentation</vt:lpstr>
      <vt:lpstr>PowerPoint Presentation</vt:lpstr>
      <vt:lpstr>Outline</vt:lpstr>
      <vt:lpstr>What are GRNs?</vt:lpstr>
      <vt:lpstr>Interactions within GRNs</vt:lpstr>
      <vt:lpstr>Interactions in GRNs</vt:lpstr>
      <vt:lpstr>Interactions in GRNs</vt:lpstr>
      <vt:lpstr>PowerPoint Presentation</vt:lpstr>
      <vt:lpstr>Epistasis and Pleiotropy</vt:lpstr>
      <vt:lpstr>How do GRNs control development?</vt:lpstr>
      <vt:lpstr>How do GRNs control development?</vt:lpstr>
      <vt:lpstr>Dynamic Regulation</vt:lpstr>
      <vt:lpstr>Test for Network Hierarchy</vt:lpstr>
      <vt:lpstr>Developmental Evolution and GRNs</vt:lpstr>
      <vt:lpstr>Conservation</vt:lpstr>
      <vt:lpstr>Hox Genes</vt:lpstr>
      <vt:lpstr>PowerPoint Presentation</vt:lpstr>
      <vt:lpstr>Conservation</vt:lpstr>
      <vt:lpstr>GRN Subcircuit Conservation</vt:lpstr>
      <vt:lpstr>Transcription Factor Conservation</vt:lpstr>
      <vt:lpstr>Mutations</vt:lpstr>
      <vt:lpstr>Modification of GRNs</vt:lpstr>
      <vt:lpstr>Modification of GRNs</vt:lpstr>
      <vt:lpstr>Mutation in Enhancers</vt:lpstr>
      <vt:lpstr>Altering the Trans-regulatory Landscape</vt:lpstr>
      <vt:lpstr>Modify Transcription Factors at Protein-Coding level</vt:lpstr>
      <vt:lpstr>Network Origination</vt:lpstr>
      <vt:lpstr>PowerPoint Presentation</vt:lpstr>
      <vt:lpstr>Creation of Nodes</vt:lpstr>
      <vt:lpstr>Creation of Nodes</vt:lpstr>
      <vt:lpstr>Summary</vt:lpstr>
      <vt:lpstr>Illustrating GRNs</vt:lpstr>
      <vt:lpstr>Reading GRNs</vt:lpstr>
      <vt:lpstr>Reading GRNs</vt:lpstr>
      <vt:lpstr>Reading GRNs</vt:lpstr>
      <vt:lpstr>Reading GRNs</vt:lpstr>
      <vt:lpstr>Reading GRNs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Developmental Biology</dc:title>
  <dc:creator>Jenn Soukup</dc:creator>
  <cp:lastModifiedBy>Jenn Soukup</cp:lastModifiedBy>
  <cp:revision>1</cp:revision>
  <dcterms:modified xsi:type="dcterms:W3CDTF">2019-03-07T13:55:55Z</dcterms:modified>
</cp:coreProperties>
</file>