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8"/>
  </p:notesMasterIdLst>
  <p:handoutMasterIdLst>
    <p:handoutMasterId r:id="rId19"/>
  </p:handoutMasterIdLst>
  <p:sldIdLst>
    <p:sldId id="470" r:id="rId4"/>
    <p:sldId id="490" r:id="rId5"/>
    <p:sldId id="492" r:id="rId6"/>
    <p:sldId id="485" r:id="rId7"/>
    <p:sldId id="487" r:id="rId8"/>
    <p:sldId id="501" r:id="rId9"/>
    <p:sldId id="499" r:id="rId10"/>
    <p:sldId id="505" r:id="rId11"/>
    <p:sldId id="502" r:id="rId12"/>
    <p:sldId id="503" r:id="rId13"/>
    <p:sldId id="506" r:id="rId14"/>
    <p:sldId id="504" r:id="rId15"/>
    <p:sldId id="477" r:id="rId16"/>
    <p:sldId id="494"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vanthi T" initials="mT" lastIdx="1" clrIdx="0">
    <p:extLst>
      <p:ext uri="{19B8F6BF-5375-455C-9EA6-DF929625EA0E}">
        <p15:presenceInfo xmlns:p15="http://schemas.microsoft.com/office/powerpoint/2012/main" userId="9c4f6d0e0fe770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94206" autoAdjust="0"/>
  </p:normalViewPr>
  <p:slideViewPr>
    <p:cSldViewPr>
      <p:cViewPr varScale="1">
        <p:scale>
          <a:sx n="71" d="100"/>
          <a:sy n="71" d="100"/>
        </p:scale>
        <p:origin x="1356" y="78"/>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13 November 2024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401407008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13 November 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1299019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13 November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408244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66328EAE-3334-49EC-8589-5AF6585EF05D}" type="datetime5">
              <a:rPr lang="en-US" smtClean="0"/>
              <a:pPr>
                <a:defRPr/>
              </a:pPr>
              <a:t>13-Nov-24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1F6D41-0251-4D32-966B-B9C8A0F43FA9}" type="datetime5">
              <a:rPr lang="en-US" smtClean="0"/>
              <a:pPr>
                <a:defRPr/>
              </a:pPr>
              <a:t>13-Nov-24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DC72878-265C-491A-A1E8-5649F613F0C7}" type="datetime5">
              <a:rPr lang="en-US" smtClean="0"/>
              <a:pPr>
                <a:defRPr/>
              </a:pPr>
              <a:t>13-Nov-24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A2E3BC8-CD15-4933-BB5F-8BBB0D23D3B6}" type="datetime5">
              <a:rPr lang="en-US" smtClean="0"/>
              <a:pPr>
                <a:defRPr/>
              </a:pPr>
              <a:t>13-Nov-24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r>
              <a:rPr lang="en-US" dirty="0"/>
              <a:t>1/59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7308F7-264B-4EF7-BBB9-45F23AB4223A}" type="datetime5">
              <a:rPr lang="en-US" smtClean="0"/>
              <a:pPr/>
              <a:t>13-Nov-24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D4AD6-7144-44C1-B268-4D30EC9054F2}" type="datetime5">
              <a:rPr lang="en-US" smtClean="0"/>
              <a:pPr/>
              <a:t>13-Nov-24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5AFF1-E9A8-483C-AB22-E756D763FD7A}" type="datetime5">
              <a:rPr lang="en-US" smtClean="0"/>
              <a:pPr/>
              <a:t>13-Nov-24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D04AB2-D60F-40AD-88B3-DDF5E212460C}" type="datetime5">
              <a:rPr lang="en-US" smtClean="0"/>
              <a:pPr/>
              <a:t>13-Nov-24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570F8-A7A9-458D-8784-0A026429531B}" type="datetime5">
              <a:rPr lang="en-US" smtClean="0"/>
              <a:pPr/>
              <a:t>13-Nov-24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BA6971-2CF4-424E-A038-8A9D2F89FADF}" type="datetime5">
              <a:rPr lang="en-US" smtClean="0"/>
              <a:pPr/>
              <a:t>13-Nov-24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E4E-9867-4E00-B87E-98795E6844AA}" type="datetime5">
              <a:rPr lang="en-US" smtClean="0"/>
              <a:pPr/>
              <a:t>13-Nov-24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6D4BF61-F125-4CA0-AB57-B476C44EE42C}" type="datetime5">
              <a:rPr lang="en-US" smtClean="0"/>
              <a:pPr>
                <a:defRPr/>
              </a:pPr>
              <a:t>13-Nov-24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4F45-82A6-41DE-8410-8C3E9494CF64}" type="datetime5">
              <a:rPr lang="en-US" smtClean="0"/>
              <a:pPr/>
              <a:t>13-Nov-24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946D7-67A6-4F92-85BF-0BACFE08532D}" type="datetime5">
              <a:rPr lang="en-US" smtClean="0"/>
              <a:pPr/>
              <a:t>13-Nov-24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5B77FB-1D9E-4A61-8EB1-1AB56F6BABC4}" type="datetime5">
              <a:rPr lang="en-US" smtClean="0"/>
              <a:pPr/>
              <a:t>13-Nov-24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38746-A49E-474B-8080-6C21E283E44C}" type="datetime5">
              <a:rPr lang="en-US" smtClean="0"/>
              <a:pPr/>
              <a:t>13-Nov-24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A37CF2-8B4F-4925-B9AD-13D7D0B6AD1C}" type="datetime5">
              <a:rPr lang="en-US" smtClean="0"/>
              <a:pPr/>
              <a:t>13-Nov-24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1E35F-AF45-48F5-BF6D-ECA28BBF7AF1}" type="datetime5">
              <a:rPr lang="en-US" smtClean="0"/>
              <a:pPr/>
              <a:t>13-Nov-24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F812-D911-4EAB-A79B-33F5B8B223E1}" type="datetime5">
              <a:rPr lang="en-US" smtClean="0"/>
              <a:pPr/>
              <a:t>13-Nov-24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CA1E2A-1C57-4B79-B28A-D9DF6B0ED691}" type="datetime5">
              <a:rPr lang="en-US" smtClean="0"/>
              <a:pPr/>
              <a:t>13-Nov-24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E4F900-82D6-469D-BC28-D6A0BE84D586}" type="datetime5">
              <a:rPr lang="en-US" smtClean="0"/>
              <a:pPr/>
              <a:t>13-Nov-24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F6853-E71B-4731-A2F9-D2A5CCFBEA49}" type="datetime5">
              <a:rPr lang="en-US" smtClean="0"/>
              <a:pPr/>
              <a:t>13-Nov-24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CAFF280-07A0-4EB4-A859-9E1CC1EED282}" type="datetime5">
              <a:rPr lang="en-US" smtClean="0"/>
              <a:pPr>
                <a:defRPr/>
              </a:pPr>
              <a:t>13-Nov-24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0FFFD-C45F-4DE1-A931-53C121650021}" type="datetime5">
              <a:rPr lang="en-US" smtClean="0"/>
              <a:pPr/>
              <a:t>13-Nov-24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F5115-C095-4B87-8CBC-E24CFF83CB91}" type="datetime5">
              <a:rPr lang="en-US" smtClean="0"/>
              <a:pPr/>
              <a:t>13-Nov-24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CC385-4B30-4A88-BE9C-83BF169CF0B4}" type="datetime5">
              <a:rPr lang="en-US" smtClean="0"/>
              <a:pPr/>
              <a:t>13-Nov-24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68AAE-083F-4BDD-B1C2-9F2B02683D6F}" type="datetime5">
              <a:rPr lang="en-US" smtClean="0"/>
              <a:pPr/>
              <a:t>13-Nov-24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0544E-0D2E-4FB2-A771-AB072CE25677}" type="datetime5">
              <a:rPr lang="en-US" smtClean="0"/>
              <a:pPr/>
              <a:t>13-Nov-24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E97C281A-152B-4113-BA77-2D78CD2F102E}" type="datetime5">
              <a:rPr lang="en-US" smtClean="0"/>
              <a:pPr>
                <a:defRPr/>
              </a:pPr>
              <a:t>13-Nov-24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4DF73504-E9C1-47DE-B246-9EB564286FE5}" type="datetime5">
              <a:rPr lang="en-US" smtClean="0"/>
              <a:pPr>
                <a:defRPr/>
              </a:pPr>
              <a:t>13-Nov-24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F7210EA4-7127-4592-9BE5-6A72D2106C99}" type="datetime5">
              <a:rPr lang="en-US" smtClean="0"/>
              <a:pPr>
                <a:defRPr/>
              </a:pPr>
              <a:t>13-Nov-24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E055215-30F5-4BFB-B797-98F9D6B36480}" type="datetime5">
              <a:rPr lang="en-US" smtClean="0"/>
              <a:pPr>
                <a:defRPr/>
              </a:pPr>
              <a:t>13-Nov-24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8017D10-71B8-43F0-BB0A-FC7AC5CB332E}" type="datetime5">
              <a:rPr lang="en-US" smtClean="0"/>
              <a:pPr>
                <a:defRPr/>
              </a:pPr>
              <a:t>13-Nov-24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C35AD774-7678-404E-AB42-7626B9DB1CDA}" type="datetime5">
              <a:rPr lang="en-US" smtClean="0"/>
              <a:pPr>
                <a:defRPr/>
              </a:pPr>
              <a:t>13-Nov-24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E10138C4-E3D3-4E4C-B99E-00262CA72954}" type="datetime5">
              <a:rPr lang="en-US" smtClean="0"/>
              <a:pPr>
                <a:defRPr/>
              </a:pPr>
              <a:t>13-Nov-24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5117-2169-41C1-A88D-A8E242B9C1A6}" type="datetime5">
              <a:rPr lang="en-US" smtClean="0"/>
              <a:pPr/>
              <a:t>13-Nov-24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0718-5073-4484-8376-E024337FDDDF}" type="datetime5">
              <a:rPr lang="en-US" smtClean="0"/>
              <a:pPr/>
              <a:t>13-Nov-24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shashwatwork/dataco-smart-supply-chain-for-big-data-analy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2286000" y="1371600"/>
            <a:ext cx="6553200" cy="1600200"/>
          </a:xfrm>
        </p:spPr>
        <p:txBody>
          <a:bodyPr/>
          <a:lstStyle/>
          <a:p>
            <a:pPr marR="0" algn="ctr"/>
            <a:endParaRPr lang="en-US" sz="3200" b="1" dirty="0">
              <a:solidFill>
                <a:srgbClr val="B9077E"/>
              </a:solidFill>
            </a:endParaRPr>
          </a:p>
          <a:p>
            <a:pPr marR="0" algn="ctr"/>
            <a:r>
              <a:rPr lang="en-US" sz="3200" b="1" dirty="0">
                <a:solidFill>
                  <a:srgbClr val="B9077E"/>
                </a:solidFill>
              </a:rPr>
              <a:t>    </a:t>
            </a:r>
            <a:endParaRPr lang="en-US" sz="3200" dirty="0"/>
          </a:p>
        </p:txBody>
      </p:sp>
      <p:pic>
        <p:nvPicPr>
          <p:cNvPr id="7" name="Picture 6" descr="klogo copy.png"/>
          <p:cNvPicPr>
            <a:picLocks noChangeAspect="1"/>
          </p:cNvPicPr>
          <p:nvPr/>
        </p:nvPicPr>
        <p:blipFill>
          <a:blip r:embed="rId4" cstate="print"/>
          <a:stretch>
            <a:fillRect/>
          </a:stretch>
        </p:blipFill>
        <p:spPr>
          <a:xfrm>
            <a:off x="152400" y="76200"/>
            <a:ext cx="1374249" cy="1066800"/>
          </a:xfrm>
          <a:prstGeom prst="rect">
            <a:avLst/>
          </a:prstGeom>
        </p:spPr>
      </p:pic>
      <p:pic>
        <p:nvPicPr>
          <p:cNvPr id="9" name="Picture 8" descr="kec2blackborder png.PNG"/>
          <p:cNvPicPr>
            <a:picLocks noChangeAspect="1"/>
          </p:cNvPicPr>
          <p:nvPr/>
        </p:nvPicPr>
        <p:blipFill>
          <a:blip r:embed="rId5" cstate="print"/>
          <a:stretch>
            <a:fillRect/>
          </a:stretch>
        </p:blipFill>
        <p:spPr>
          <a:xfrm>
            <a:off x="381000" y="4495800"/>
            <a:ext cx="1479013" cy="1841384"/>
          </a:xfrm>
          <a:prstGeom prst="rect">
            <a:avLst/>
          </a:prstGeom>
        </p:spPr>
      </p:pic>
      <p:sp>
        <p:nvSpPr>
          <p:cNvPr id="8" name="Subtitle 2"/>
          <p:cNvSpPr txBox="1">
            <a:spLocks/>
          </p:cNvSpPr>
          <p:nvPr/>
        </p:nvSpPr>
        <p:spPr bwMode="auto">
          <a:xfrm>
            <a:off x="2362200" y="3234892"/>
            <a:ext cx="6400800" cy="3470708"/>
          </a:xfrm>
          <a:prstGeom prst="rect">
            <a:avLst/>
          </a:prstGeom>
          <a:noFill/>
          <a:ln w="9525">
            <a:noFill/>
            <a:miter lim="800000"/>
            <a:headEnd/>
            <a:tailEnd/>
          </a:ln>
        </p:spPr>
        <p:txBody>
          <a:bodyPr vert="horz" wrap="square" lIns="0" tIns="45720" rIns="18288" bIns="45720" numCol="1" anchor="t" anchorCtr="0" compatLnSpc="1">
            <a:prstTxWarp prst="textNoShape">
              <a:avLst/>
            </a:prstTxWarp>
            <a:noAutofit/>
          </a:bodyPr>
          <a:lstStyle/>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itchFamily="18" charset="0"/>
            </a:endParaRPr>
          </a:p>
          <a:p>
            <a:pPr marR="45720" lvl="0" algn="ctr">
              <a:spcBef>
                <a:spcPct val="20000"/>
              </a:spcBef>
              <a:buSzPct val="80000"/>
              <a:defRPr/>
            </a:pPr>
            <a:r>
              <a:rPr lang="en-US" sz="2000" b="1" dirty="0">
                <a:solidFill>
                  <a:srgbClr val="0000FF"/>
                </a:solidFill>
                <a:latin typeface="Times New Roman" panose="02020603050405020304" pitchFamily="18" charset="0"/>
                <a:cs typeface="Times New Roman" panose="02020603050405020304" pitchFamily="18" charset="0"/>
              </a:rPr>
              <a:t>PROJECT GUIDE</a:t>
            </a:r>
          </a:p>
          <a:p>
            <a:pPr marR="45720" lvl="0" algn="ctr">
              <a:spcBef>
                <a:spcPct val="20000"/>
              </a:spcBef>
              <a:buSzPct val="80000"/>
              <a:defRPr/>
            </a:pPr>
            <a:r>
              <a:rPr lang="en-US" sz="2000" dirty="0" err="1">
                <a:latin typeface="Times New Roman" panose="02020603050405020304" pitchFamily="18" charset="0"/>
                <a:cs typeface="Times New Roman" panose="02020603050405020304" pitchFamily="18" charset="0"/>
              </a:rPr>
              <a:t>Mr.M.Neelamegan</a:t>
            </a:r>
            <a:endParaRPr lang="en-US" sz="2000" dirty="0">
              <a:latin typeface="Times New Roman" panose="02020603050405020304" pitchFamily="18" charset="0"/>
              <a:cs typeface="Times New Roman" panose="02020603050405020304" pitchFamily="18" charset="0"/>
            </a:endParaRPr>
          </a:p>
          <a:p>
            <a:pPr marR="45720" lvl="0" algn="ctr">
              <a:spcBef>
                <a:spcPct val="20000"/>
              </a:spcBef>
              <a:buSzPct val="80000"/>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AP/</a:t>
            </a:r>
            <a:r>
              <a:rPr lang="en-US" sz="2000" dirty="0">
                <a:latin typeface="Times New Roman" panose="02020603050405020304" pitchFamily="18" charset="0"/>
                <a:cs typeface="Times New Roman" panose="02020603050405020304" pitchFamily="18" charset="0"/>
              </a:rPr>
              <a:t>AI</a:t>
            </a: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lang="en-US" sz="2000" b="1" dirty="0">
              <a:latin typeface="Times New Roman"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US" sz="2000" b="1" dirty="0">
                <a:solidFill>
                  <a:srgbClr val="0000FF"/>
                </a:solidFill>
                <a:latin typeface="Times New Roman" panose="02020603050405020304" pitchFamily="18" charset="0"/>
                <a:cs typeface="Times New Roman" pitchFamily="18" charset="0"/>
              </a:rPr>
              <a:t>PROJECT MEMBER</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000" dirty="0" err="1">
                <a:latin typeface="Times New Roman" panose="02020603050405020304" pitchFamily="18" charset="0"/>
                <a:cs typeface="Times New Roman" pitchFamily="18" charset="0"/>
              </a:rPr>
              <a:t>Pradakshina.S.B</a:t>
            </a:r>
            <a:endParaRPr lang="en-IN" sz="2000" dirty="0">
              <a:latin typeface="Times New Roman" panose="02020603050405020304"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000" dirty="0" err="1">
                <a:latin typeface="Times New Roman" panose="02020603050405020304" pitchFamily="18" charset="0"/>
                <a:cs typeface="Times New Roman" pitchFamily="18" charset="0"/>
              </a:rPr>
              <a:t>Nithish.N</a:t>
            </a:r>
            <a:endParaRPr lang="en-IN" sz="2000" dirty="0">
              <a:latin typeface="Times New Roman" panose="02020603050405020304"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000" dirty="0" err="1">
                <a:latin typeface="Times New Roman" panose="02020603050405020304" pitchFamily="18" charset="0"/>
                <a:cs typeface="Times New Roman" pitchFamily="18" charset="0"/>
              </a:rPr>
              <a:t>Yogananth.J</a:t>
            </a:r>
            <a:endParaRPr lang="en-IN" sz="2000" dirty="0">
              <a:latin typeface="Times New Roman" panose="02020603050405020304"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itchFamily="18" charset="0"/>
            </a:endParaRPr>
          </a:p>
        </p:txBody>
      </p:sp>
      <p:sp>
        <p:nvSpPr>
          <p:cNvPr id="3" name="Title 2">
            <a:extLst>
              <a:ext uri="{FF2B5EF4-FFF2-40B4-BE49-F238E27FC236}">
                <a16:creationId xmlns:a16="http://schemas.microsoft.com/office/drawing/2014/main" id="{CD0F5958-F416-4AA4-AE5F-3C6788C6DD63}"/>
              </a:ext>
            </a:extLst>
          </p:cNvPr>
          <p:cNvSpPr>
            <a:spLocks noGrp="1"/>
          </p:cNvSpPr>
          <p:nvPr>
            <p:ph type="ctrTitle"/>
          </p:nvPr>
        </p:nvSpPr>
        <p:spPr>
          <a:xfrm>
            <a:off x="1158606" y="685800"/>
            <a:ext cx="7985394" cy="2477655"/>
          </a:xfrm>
          <a:ln>
            <a:noFill/>
          </a:ln>
        </p:spPr>
        <p:txBody>
          <a:bodyPr>
            <a:normAutofit/>
          </a:bodyPr>
          <a:lstStyle/>
          <a:p>
            <a:pPr algn="ctr"/>
            <a:r>
              <a:rPr lang="en-US" sz="4400" dirty="0">
                <a:solidFill>
                  <a:srgbClr val="FF0000"/>
                </a:solidFill>
                <a:effectLst/>
                <a:latin typeface="Times New Roman" panose="02020603050405020304" pitchFamily="18" charset="0"/>
                <a:cs typeface="Times New Roman" panose="02020603050405020304" pitchFamily="18" charset="0"/>
              </a:rPr>
              <a:t>GLOBAL SUPPLY CHAIN</a:t>
            </a:r>
            <a:br>
              <a:rPr lang="en-US" sz="4400" dirty="0">
                <a:solidFill>
                  <a:srgbClr val="FF0000"/>
                </a:solidFill>
                <a:effectLst/>
                <a:latin typeface="Times New Roman" panose="02020603050405020304" pitchFamily="18" charset="0"/>
                <a:cs typeface="Times New Roman" panose="02020603050405020304" pitchFamily="18" charset="0"/>
              </a:rPr>
            </a:br>
            <a:r>
              <a:rPr lang="en-US" sz="4400" dirty="0">
                <a:solidFill>
                  <a:srgbClr val="FF0000"/>
                </a:solidFill>
                <a:effectLst/>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209173894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0D2D9-618A-F5C3-90E8-66D5D44EA7D2}"/>
              </a:ext>
            </a:extLst>
          </p:cNvPr>
          <p:cNvSpPr>
            <a:spLocks noGrp="1"/>
          </p:cNvSpPr>
          <p:nvPr>
            <p:ph idx="1"/>
          </p:nvPr>
        </p:nvSpPr>
        <p:spPr>
          <a:xfrm>
            <a:off x="609600" y="228600"/>
            <a:ext cx="7924800" cy="61722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10. Using chart to show delivery status by category name </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11. Visualize customer segments by total sales and profit.</a:t>
            </a:r>
          </a:p>
          <a:p>
            <a:pPr marL="514350" indent="-514350" algn="just">
              <a:buFont typeface="+mj-lt"/>
              <a:buAutoNum type="arabicPeriod"/>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12. Using chart to show the percentage of late deliveries based on market.</a:t>
            </a:r>
          </a:p>
          <a:p>
            <a:pPr marL="514350" indent="-514350" algn="just">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A3F2771-CE7E-F7D9-4CF3-9CD93E5E8F4D}"/>
              </a:ext>
            </a:extLst>
          </p:cNvPr>
          <p:cNvPicPr>
            <a:picLocks noChangeAspect="1"/>
          </p:cNvPicPr>
          <p:nvPr/>
        </p:nvPicPr>
        <p:blipFill>
          <a:blip r:embed="rId2"/>
          <a:stretch>
            <a:fillRect/>
          </a:stretch>
        </p:blipFill>
        <p:spPr>
          <a:xfrm>
            <a:off x="2552419" y="5189537"/>
            <a:ext cx="3581904" cy="1211263"/>
          </a:xfrm>
          <a:prstGeom prst="rect">
            <a:avLst/>
          </a:prstGeom>
        </p:spPr>
      </p:pic>
      <p:pic>
        <p:nvPicPr>
          <p:cNvPr id="9" name="Picture 8">
            <a:extLst>
              <a:ext uri="{FF2B5EF4-FFF2-40B4-BE49-F238E27FC236}">
                <a16:creationId xmlns:a16="http://schemas.microsoft.com/office/drawing/2014/main" id="{8C119895-AB06-10E2-AD20-A7F0D729C588}"/>
              </a:ext>
            </a:extLst>
          </p:cNvPr>
          <p:cNvPicPr>
            <a:picLocks noChangeAspect="1"/>
          </p:cNvPicPr>
          <p:nvPr/>
        </p:nvPicPr>
        <p:blipFill>
          <a:blip r:embed="rId3"/>
          <a:stretch>
            <a:fillRect/>
          </a:stretch>
        </p:blipFill>
        <p:spPr>
          <a:xfrm>
            <a:off x="2552418" y="3032918"/>
            <a:ext cx="3658110" cy="1158082"/>
          </a:xfrm>
          <a:prstGeom prst="rect">
            <a:avLst/>
          </a:prstGeom>
        </p:spPr>
      </p:pic>
      <p:pic>
        <p:nvPicPr>
          <p:cNvPr id="11" name="Picture 10">
            <a:extLst>
              <a:ext uri="{FF2B5EF4-FFF2-40B4-BE49-F238E27FC236}">
                <a16:creationId xmlns:a16="http://schemas.microsoft.com/office/drawing/2014/main" id="{411FA1B5-9BB3-6EF6-80BD-46072AD9893C}"/>
              </a:ext>
            </a:extLst>
          </p:cNvPr>
          <p:cNvPicPr>
            <a:picLocks noChangeAspect="1"/>
          </p:cNvPicPr>
          <p:nvPr/>
        </p:nvPicPr>
        <p:blipFill>
          <a:blip r:embed="rId4"/>
          <a:stretch>
            <a:fillRect/>
          </a:stretch>
        </p:blipFill>
        <p:spPr>
          <a:xfrm>
            <a:off x="2552418" y="990600"/>
            <a:ext cx="3658110" cy="914400"/>
          </a:xfrm>
          <a:prstGeom prst="rect">
            <a:avLst/>
          </a:prstGeom>
        </p:spPr>
      </p:pic>
    </p:spTree>
    <p:extLst>
      <p:ext uri="{BB962C8B-B14F-4D97-AF65-F5344CB8AC3E}">
        <p14:creationId xmlns:p14="http://schemas.microsoft.com/office/powerpoint/2010/main" val="43844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E4F498-8758-39FB-CE78-1CFDAA36ED26}"/>
              </a:ext>
            </a:extLst>
          </p:cNvPr>
          <p:cNvPicPr>
            <a:picLocks noChangeAspect="1"/>
          </p:cNvPicPr>
          <p:nvPr/>
        </p:nvPicPr>
        <p:blipFill>
          <a:blip r:embed="rId2"/>
          <a:stretch>
            <a:fillRect/>
          </a:stretch>
        </p:blipFill>
        <p:spPr>
          <a:xfrm>
            <a:off x="2342839" y="1296060"/>
            <a:ext cx="4458322" cy="1219200"/>
          </a:xfrm>
          <a:prstGeom prst="rect">
            <a:avLst/>
          </a:prstGeom>
        </p:spPr>
      </p:pic>
      <p:sp>
        <p:nvSpPr>
          <p:cNvPr id="7" name="TextBox 6">
            <a:extLst>
              <a:ext uri="{FF2B5EF4-FFF2-40B4-BE49-F238E27FC236}">
                <a16:creationId xmlns:a16="http://schemas.microsoft.com/office/drawing/2014/main" id="{9DAC6A1E-B7AA-7D03-1358-13E3A18D6F26}"/>
              </a:ext>
            </a:extLst>
          </p:cNvPr>
          <p:cNvSpPr txBox="1"/>
          <p:nvPr/>
        </p:nvSpPr>
        <p:spPr>
          <a:xfrm>
            <a:off x="609600" y="254083"/>
            <a:ext cx="8222411" cy="6555641"/>
          </a:xfrm>
          <a:prstGeom prst="rect">
            <a:avLst/>
          </a:prstGeom>
          <a:noFill/>
        </p:spPr>
        <p:txBody>
          <a:bodyPr wrap="square">
            <a:spAutoFit/>
          </a:bodyPr>
          <a:lstStyle/>
          <a:p>
            <a:pPr marL="514350" indent="-514350" algn="just">
              <a:buAutoNum type="arabicPeriod" startAt="13"/>
            </a:pPr>
            <a:r>
              <a:rPr lang="en-US" sz="2800" dirty="0">
                <a:latin typeface="Times New Roman" panose="02020603050405020304" pitchFamily="18" charset="0"/>
                <a:cs typeface="Times New Roman" panose="02020603050405020304" pitchFamily="18" charset="0"/>
              </a:rPr>
              <a:t>Create a measure to show sales performance for each department.</a:t>
            </a:r>
          </a:p>
          <a:p>
            <a:pPr marL="514350" indent="-514350" algn="just">
              <a:buAutoNum type="arabicPeriod" startAt="13"/>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14.Create a measure to show benefit per order for each category.</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15.Visualize the total sales for each Order region.</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3FEC2C-AD14-982F-BB80-68B6C3319A60}"/>
              </a:ext>
            </a:extLst>
          </p:cNvPr>
          <p:cNvPicPr>
            <a:picLocks noChangeAspect="1"/>
          </p:cNvPicPr>
          <p:nvPr/>
        </p:nvPicPr>
        <p:blipFill>
          <a:blip r:embed="rId3"/>
          <a:stretch>
            <a:fillRect/>
          </a:stretch>
        </p:blipFill>
        <p:spPr>
          <a:xfrm>
            <a:off x="2257102" y="3030602"/>
            <a:ext cx="2695898" cy="1312140"/>
          </a:xfrm>
          <a:prstGeom prst="rect">
            <a:avLst/>
          </a:prstGeom>
        </p:spPr>
      </p:pic>
      <p:pic>
        <p:nvPicPr>
          <p:cNvPr id="8" name="Picture 7">
            <a:extLst>
              <a:ext uri="{FF2B5EF4-FFF2-40B4-BE49-F238E27FC236}">
                <a16:creationId xmlns:a16="http://schemas.microsoft.com/office/drawing/2014/main" id="{54A3767A-B1A5-C8B3-0E55-A1044BCC3FD0}"/>
              </a:ext>
            </a:extLst>
          </p:cNvPr>
          <p:cNvPicPr>
            <a:picLocks noChangeAspect="1"/>
          </p:cNvPicPr>
          <p:nvPr/>
        </p:nvPicPr>
        <p:blipFill>
          <a:blip r:embed="rId4"/>
          <a:stretch>
            <a:fillRect/>
          </a:stretch>
        </p:blipFill>
        <p:spPr>
          <a:xfrm>
            <a:off x="3333577" y="5090386"/>
            <a:ext cx="2476846" cy="943107"/>
          </a:xfrm>
          <a:prstGeom prst="rect">
            <a:avLst/>
          </a:prstGeom>
        </p:spPr>
      </p:pic>
    </p:spTree>
    <p:extLst>
      <p:ext uri="{BB962C8B-B14F-4D97-AF65-F5344CB8AC3E}">
        <p14:creationId xmlns:p14="http://schemas.microsoft.com/office/powerpoint/2010/main" val="157799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C3FA-9317-44D9-D4E9-5462401869AB}"/>
              </a:ext>
            </a:extLst>
          </p:cNvPr>
          <p:cNvSpPr>
            <a:spLocks noGrp="1"/>
          </p:cNvSpPr>
          <p:nvPr>
            <p:ph type="title"/>
          </p:nvPr>
        </p:nvSpPr>
        <p:spPr>
          <a:xfrm>
            <a:off x="838200" y="136525"/>
            <a:ext cx="7848600" cy="1158875"/>
          </a:xfrm>
        </p:spPr>
        <p:txBody>
          <a:bodyPr/>
          <a:lstStyle/>
          <a:p>
            <a:pPr algn="just"/>
            <a:r>
              <a:rPr lang="en-US" sz="4400" b="1" dirty="0">
                <a:latin typeface="Times New Roman" panose="02020603050405020304" pitchFamily="18" charset="0"/>
                <a:cs typeface="Times New Roman" panose="02020603050405020304" pitchFamily="18" charset="0"/>
              </a:rPr>
              <a:t>VISUALIZATION</a:t>
            </a:r>
            <a:endParaRPr lang="en-IN" sz="44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FAA479C-009D-62A4-8841-496ABCABF88D}"/>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C05343F5-B010-2ED2-07B2-1463D9856B9C}"/>
              </a:ext>
            </a:extLst>
          </p:cNvPr>
          <p:cNvPicPr>
            <a:picLocks noChangeAspect="1"/>
          </p:cNvPicPr>
          <p:nvPr/>
        </p:nvPicPr>
        <p:blipFill>
          <a:blip r:embed="rId2"/>
          <a:stretch>
            <a:fillRect/>
          </a:stretch>
        </p:blipFill>
        <p:spPr>
          <a:xfrm>
            <a:off x="609600" y="1600200"/>
            <a:ext cx="8410712" cy="4922837"/>
          </a:xfrm>
          <a:prstGeom prst="rect">
            <a:avLst/>
          </a:prstGeom>
        </p:spPr>
      </p:pic>
    </p:spTree>
    <p:extLst>
      <p:ext uri="{BB962C8B-B14F-4D97-AF65-F5344CB8AC3E}">
        <p14:creationId xmlns:p14="http://schemas.microsoft.com/office/powerpoint/2010/main" val="279852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86F4-B3A2-416E-ADBF-D3ABEA6F33EE}"/>
              </a:ext>
            </a:extLst>
          </p:cNvPr>
          <p:cNvSpPr>
            <a:spLocks noGrp="1"/>
          </p:cNvSpPr>
          <p:nvPr>
            <p:ph type="title"/>
          </p:nvPr>
        </p:nvSpPr>
        <p:spPr>
          <a:xfrm>
            <a:off x="533400" y="-15240"/>
            <a:ext cx="8229600" cy="1143000"/>
          </a:xfrm>
        </p:spPr>
        <p:txBody>
          <a:bodyPr/>
          <a:lstStyle/>
          <a:p>
            <a:pPr algn="ctr"/>
            <a:r>
              <a:rPr lang="en-US" b="1" dirty="0">
                <a:solidFill>
                  <a:srgbClr val="0000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0CCC720-F86D-48A3-A31A-8364ABEBB319}"/>
              </a:ext>
            </a:extLst>
          </p:cNvPr>
          <p:cNvSpPr>
            <a:spLocks noGrp="1"/>
          </p:cNvSpPr>
          <p:nvPr>
            <p:ph idx="1"/>
          </p:nvPr>
        </p:nvSpPr>
        <p:spPr>
          <a:xfrm>
            <a:off x="685800" y="1676400"/>
            <a:ext cx="8077200" cy="4800600"/>
          </a:xfrm>
        </p:spPr>
        <p:txBody>
          <a:bodyPr/>
          <a:lstStyle/>
          <a:p>
            <a:pPr algn="just">
              <a:buFont typeface="Wingdings" panose="05000000000000000000" pitchFamily="2" charset="2"/>
              <a:buChar char="v"/>
            </a:pPr>
            <a:r>
              <a:rPr lang="en-US" sz="2100" b="1" dirty="0">
                <a:latin typeface="Times New Roman" panose="02020603050405020304" pitchFamily="18" charset="0"/>
                <a:cs typeface="Times New Roman" panose="02020603050405020304" pitchFamily="18" charset="0"/>
              </a:rPr>
              <a:t>Mohan, N., &amp; Bandyopadhyay, K.</a:t>
            </a:r>
            <a:r>
              <a:rPr lang="en-US" sz="2100" dirty="0">
                <a:latin typeface="Times New Roman" panose="02020603050405020304" pitchFamily="18" charset="0"/>
                <a:cs typeface="Times New Roman" panose="02020603050405020304" pitchFamily="18" charset="0"/>
              </a:rPr>
              <a:t> (2020). A systematic review of analytics applications in supply chain management: Insights and future directions. </a:t>
            </a:r>
            <a:r>
              <a:rPr lang="en-US" sz="2100" i="1" dirty="0">
                <a:latin typeface="Times New Roman" panose="02020603050405020304" pitchFamily="18" charset="0"/>
                <a:cs typeface="Times New Roman" panose="02020603050405020304" pitchFamily="18" charset="0"/>
              </a:rPr>
              <a:t>International Journal of Production Economics</a:t>
            </a:r>
            <a:r>
              <a:rPr lang="en-US" sz="2100" dirty="0">
                <a:latin typeface="Times New Roman" panose="02020603050405020304" pitchFamily="18" charset="0"/>
                <a:cs typeface="Times New Roman" panose="02020603050405020304" pitchFamily="18" charset="0"/>
              </a:rPr>
              <a:t>, 210, 151-171.</a:t>
            </a:r>
          </a:p>
          <a:p>
            <a:pPr algn="just">
              <a:buFont typeface="Wingdings" panose="05000000000000000000" pitchFamily="2" charset="2"/>
              <a:buChar char="v"/>
            </a:pPr>
            <a:r>
              <a:rPr lang="en-US" sz="2100" b="1" dirty="0">
                <a:latin typeface="Times New Roman" panose="02020603050405020304" pitchFamily="18" charset="0"/>
                <a:cs typeface="Times New Roman" panose="02020603050405020304" pitchFamily="18" charset="0"/>
              </a:rPr>
              <a:t>Soni, G., Jain, V., &amp; Dubey, R.</a:t>
            </a:r>
            <a:r>
              <a:rPr lang="en-US" sz="2100" dirty="0">
                <a:latin typeface="Times New Roman" panose="02020603050405020304" pitchFamily="18" charset="0"/>
                <a:cs typeface="Times New Roman" panose="02020603050405020304" pitchFamily="18" charset="0"/>
              </a:rPr>
              <a:t> (2019). Leveraging big data analytics for improving supply chain performance: A framework and empirical study. </a:t>
            </a:r>
            <a:r>
              <a:rPr lang="en-US" sz="2100" i="1" dirty="0">
                <a:latin typeface="Times New Roman" panose="02020603050405020304" pitchFamily="18" charset="0"/>
                <a:cs typeface="Times New Roman" panose="02020603050405020304" pitchFamily="18" charset="0"/>
              </a:rPr>
              <a:t>Journal of Business Research</a:t>
            </a:r>
            <a:r>
              <a:rPr lang="en-US" sz="2100" dirty="0">
                <a:latin typeface="Times New Roman" panose="02020603050405020304" pitchFamily="18" charset="0"/>
                <a:cs typeface="Times New Roman" panose="02020603050405020304" pitchFamily="18" charset="0"/>
              </a:rPr>
              <a:t>, 117, 144-156.</a:t>
            </a:r>
          </a:p>
          <a:p>
            <a:pPr algn="just">
              <a:buFont typeface="Wingdings" panose="05000000000000000000" pitchFamily="2" charset="2"/>
              <a:buChar char="v"/>
            </a:pPr>
            <a:r>
              <a:rPr lang="en-US" sz="2100" b="1" dirty="0">
                <a:latin typeface="Times New Roman" panose="02020603050405020304" pitchFamily="18" charset="0"/>
                <a:cs typeface="Times New Roman" panose="02020603050405020304" pitchFamily="18" charset="0"/>
              </a:rPr>
              <a:t>Wang, Y., &amp; Hsu, C. H.</a:t>
            </a:r>
            <a:r>
              <a:rPr lang="en-US" sz="2100" dirty="0">
                <a:latin typeface="Times New Roman" panose="02020603050405020304" pitchFamily="18" charset="0"/>
                <a:cs typeface="Times New Roman" panose="02020603050405020304" pitchFamily="18" charset="0"/>
              </a:rPr>
              <a:t> (2016). How analytics improves supply chain performance: An empirical examination. </a:t>
            </a:r>
            <a:r>
              <a:rPr lang="en-US" sz="2100" i="1" dirty="0">
                <a:latin typeface="Times New Roman" panose="02020603050405020304" pitchFamily="18" charset="0"/>
                <a:cs typeface="Times New Roman" panose="02020603050405020304" pitchFamily="18" charset="0"/>
              </a:rPr>
              <a:t>Decision Support Systems</a:t>
            </a:r>
            <a:r>
              <a:rPr lang="en-US" sz="2100" dirty="0">
                <a:latin typeface="Times New Roman" panose="02020603050405020304" pitchFamily="18" charset="0"/>
                <a:cs typeface="Times New Roman" panose="02020603050405020304" pitchFamily="18" charset="0"/>
              </a:rPr>
              <a:t>, 86, 97-106</a:t>
            </a:r>
          </a:p>
        </p:txBody>
      </p:sp>
    </p:spTree>
    <p:extLst>
      <p:ext uri="{BB962C8B-B14F-4D97-AF65-F5344CB8AC3E}">
        <p14:creationId xmlns:p14="http://schemas.microsoft.com/office/powerpoint/2010/main" val="374712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1200"/>
            <a:ext cx="8229600" cy="2743200"/>
          </a:xfrm>
        </p:spPr>
        <p:txBody>
          <a:bodyPr/>
          <a:lstStyle/>
          <a:p>
            <a:pPr algn="ctr"/>
            <a:r>
              <a:rPr lang="en-US" sz="6000" b="1" i="1" dirty="0">
                <a:solidFill>
                  <a:srgbClr val="0000FF"/>
                </a:solidFill>
                <a:latin typeface="Times New Roman" panose="02020603050405020304" pitchFamily="18" charset="0"/>
                <a:cs typeface="Times New Roman" panose="02020603050405020304" pitchFamily="18" charset="0"/>
              </a:rPr>
              <a:t>THANK YOU</a:t>
            </a:r>
            <a:br>
              <a:rPr lang="en-US" sz="6000" i="1" dirty="0">
                <a:solidFill>
                  <a:srgbClr val="0000FF"/>
                </a:solidFill>
                <a:latin typeface="Times New Roman" panose="02020603050405020304" pitchFamily="18" charset="0"/>
                <a:cs typeface="Times New Roman" panose="02020603050405020304" pitchFamily="18" charset="0"/>
              </a:rPr>
            </a:br>
            <a:endParaRPr lang="en-IN" sz="6000" i="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8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308"/>
            <a:ext cx="8229600" cy="1143000"/>
          </a:xfrm>
        </p:spPr>
        <p:txBody>
          <a:bodyPr/>
          <a:lstStyle/>
          <a:p>
            <a:pPr algn="ctr"/>
            <a:r>
              <a:rPr lang="en-US" b="1" dirty="0">
                <a:solidFill>
                  <a:srgbClr val="0000FF"/>
                </a:solidFill>
                <a:latin typeface="Times New Roman" panose="02020603050405020304" pitchFamily="18" charset="0"/>
                <a:cs typeface="Times New Roman" panose="02020603050405020304" pitchFamily="18" charset="0"/>
              </a:rPr>
              <a:t>PROBLEM STATEMENT</a:t>
            </a:r>
            <a:endParaRPr lang="en-IN"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642110"/>
            <a:ext cx="8001000" cy="4389437"/>
          </a:xfrm>
        </p:spPr>
        <p:txBody>
          <a:bodyPr/>
          <a:lstStyle/>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In today's globalized economy, supply chains are becoming increasingly complex, spanning multiple countries and involving various stakeholders. This complexity leads to challenges such as limited visibility into real-time operations, difficulty in identifying potential risks, and inefficiencies in cost management and resource allocation. </a:t>
            </a:r>
          </a:p>
          <a:p>
            <a:pPr algn="just"/>
            <a:r>
              <a:rPr lang="en-US" sz="2100" dirty="0">
                <a:latin typeface="Times New Roman" panose="02020603050405020304" pitchFamily="18" charset="0"/>
                <a:cs typeface="Times New Roman" panose="02020603050405020304" pitchFamily="18" charset="0"/>
              </a:rPr>
              <a:t>Organizations struggle to make informed decisions due to fragmented data and a lack of centralized analytics. The aim of this analysis is to utilize Power BI to integrate and visualize global supply chain data, offering clear insights that enable better forecasting, risk mitigation, cost optimization, and more responsive supply chain management.</a:t>
            </a:r>
          </a:p>
          <a:p>
            <a:pPr marL="0" indent="0" algn="just">
              <a:buNone/>
            </a:pP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45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57400"/>
            <a:ext cx="8229600" cy="4389437"/>
          </a:xfrm>
        </p:spPr>
        <p:txBody>
          <a:bodyPr/>
          <a:lstStyle/>
          <a:p>
            <a:pPr algn="just"/>
            <a:r>
              <a:rPr lang="en-US" sz="2100" dirty="0">
                <a:latin typeface="Times New Roman" panose="02020603050405020304" pitchFamily="18" charset="0"/>
                <a:cs typeface="Times New Roman" panose="02020603050405020304" pitchFamily="18" charset="0"/>
              </a:rPr>
              <a:t>The objective of this analysis is to leverage Power BI to create a comprehensive and interactive dashboard that provides real-time visibility into the global supply chain. </a:t>
            </a:r>
          </a:p>
          <a:p>
            <a:pPr algn="just"/>
            <a:r>
              <a:rPr lang="en-US" sz="2100" dirty="0">
                <a:latin typeface="Times New Roman" panose="02020603050405020304" pitchFamily="18" charset="0"/>
                <a:cs typeface="Times New Roman" panose="02020603050405020304" pitchFamily="18" charset="0"/>
              </a:rPr>
              <a:t>By integrating data from multiple sources, the goal is to identify bottlenecks, optimize inventory and logistics, mitigate risks, and enhance overall supply chain efficiency. </a:t>
            </a:r>
          </a:p>
          <a:p>
            <a:pPr algn="just"/>
            <a:r>
              <a:rPr lang="en-US" sz="2100" dirty="0">
                <a:latin typeface="Times New Roman" panose="02020603050405020304" pitchFamily="18" charset="0"/>
                <a:cs typeface="Times New Roman" panose="02020603050405020304" pitchFamily="18" charset="0"/>
              </a:rPr>
              <a:t>This will empower stakeholders to make data-driven decisions, improve operational performance, and respond swiftly to disruptions or changes in market demand.</a:t>
            </a:r>
            <a:endParaRPr lang="en-US" sz="2100" b="0" i="0" dirty="0">
              <a:effectLst/>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457200" y="377825"/>
            <a:ext cx="8229600" cy="1143000"/>
          </a:xfrm>
        </p:spPr>
        <p:txBody>
          <a:bodyPr/>
          <a:lstStyle/>
          <a:p>
            <a:pPr algn="ctr"/>
            <a:r>
              <a:rPr lang="en-US" b="1" dirty="0">
                <a:solidFill>
                  <a:srgbClr val="0000FF"/>
                </a:solidFill>
                <a:latin typeface="Times New Roman" panose="02020603050405020304" pitchFamily="18" charset="0"/>
                <a:cs typeface="Times New Roman" panose="02020603050405020304" pitchFamily="18" charset="0"/>
              </a:rPr>
              <a:t>OBJECTIVE</a:t>
            </a:r>
            <a:endParaRPr lang="en-IN"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28650"/>
          </a:xfrm>
        </p:spPr>
        <p:txBody>
          <a:bodyPr/>
          <a:lstStyle/>
          <a:p>
            <a:pPr algn="ctr"/>
            <a:r>
              <a:rPr lang="en-US" b="1" dirty="0">
                <a:solidFill>
                  <a:srgbClr val="0000FF"/>
                </a:solidFill>
                <a:latin typeface="Times New Roman" panose="02020603050405020304" pitchFamily="18" charset="0"/>
                <a:cs typeface="Times New Roman" panose="02020603050405020304" pitchFamily="18" charset="0"/>
              </a:rPr>
              <a:t>EXISTING SYSTEM</a:t>
            </a:r>
            <a:endParaRPr lang="en-IN"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219200"/>
            <a:ext cx="8077200" cy="5137150"/>
          </a:xfrm>
        </p:spPr>
        <p:style>
          <a:lnRef idx="2">
            <a:schemeClr val="accent2"/>
          </a:lnRef>
          <a:fillRef idx="1">
            <a:schemeClr val="lt1"/>
          </a:fillRef>
          <a:effectRef idx="0">
            <a:schemeClr val="accent2"/>
          </a:effectRef>
          <a:fontRef idx="minor">
            <a:schemeClr val="dk1"/>
          </a:fontRef>
        </p:style>
        <p:txBody>
          <a:bodyPr/>
          <a:lstStyle/>
          <a:p>
            <a:pPr algn="just"/>
            <a:endParaRPr lang="en-US" dirty="0"/>
          </a:p>
          <a:p>
            <a:pPr algn="just"/>
            <a:endParaRPr lang="en-US" dirty="0"/>
          </a:p>
          <a:p>
            <a:pPr algn="jus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 existing global supply chain management system often relies on fragmented data from multiple sources, which are typically siloed and lack integration. This leads to delayed decision-making, limited real-time visibility, and inefficient resource allocation. </a:t>
            </a:r>
          </a:p>
          <a:p>
            <a:pPr algn="jus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Most organizations use outdated methods, such as static reports and spreadsheets, which provide only a snapshot of the supply chain at a given moment, making it difficult to track and respond to dynamic market conditions, demand fluctuations, or disruptions.</a:t>
            </a:r>
          </a:p>
          <a:p>
            <a:pPr algn="just">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 Additionally, the current system struggles to analyze vast amounts of data quickly, preventing timely identification of risks, inefficiencies, and opportunities for optimization</a:t>
            </a:r>
            <a:r>
              <a:rPr lang="en-US" dirty="0"/>
              <a:t>.</a:t>
            </a:r>
            <a:endParaRPr lang="en-US" b="1" i="0" dirty="0">
              <a:effectLst/>
              <a:latin typeface="Söhne"/>
            </a:endParaRPr>
          </a:p>
          <a:p>
            <a:pPr marL="0" indent="0" algn="just">
              <a:buNone/>
            </a:pPr>
            <a:r>
              <a:rPr lang="en-US" b="1" dirty="0">
                <a:latin typeface="Söhne"/>
              </a:rPr>
              <a:t>            </a:t>
            </a:r>
            <a:endParaRPr lang="en-US" dirty="0"/>
          </a:p>
        </p:txBody>
      </p:sp>
    </p:spTree>
    <p:extLst>
      <p:ext uri="{BB962C8B-B14F-4D97-AF65-F5344CB8AC3E}">
        <p14:creationId xmlns:p14="http://schemas.microsoft.com/office/powerpoint/2010/main" val="269555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842009"/>
          </a:xfrm>
        </p:spPr>
        <p:txBody>
          <a:bodyPr/>
          <a:lstStyle/>
          <a:p>
            <a:pPr algn="ctr"/>
            <a:r>
              <a:rPr lang="en-US" b="1" dirty="0">
                <a:solidFill>
                  <a:srgbClr val="0000FF"/>
                </a:solidFill>
                <a:latin typeface="Times New Roman" panose="02020603050405020304" pitchFamily="18" charset="0"/>
                <a:cs typeface="Times New Roman" panose="02020603050405020304" pitchFamily="18" charset="0"/>
              </a:rPr>
              <a:t>DATASET LINK</a:t>
            </a:r>
            <a:endParaRPr lang="en-IN" dirty="0">
              <a:solidFill>
                <a:srgbClr val="0000FF"/>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A2E9A-82D6-95DC-8B94-1AF72777DB86}"/>
              </a:ext>
            </a:extLst>
          </p:cNvPr>
          <p:cNvSpPr>
            <a:spLocks noGrp="1"/>
          </p:cNvSpPr>
          <p:nvPr>
            <p:ph idx="1"/>
          </p:nvPr>
        </p:nvSpPr>
        <p:spPr>
          <a:xfrm>
            <a:off x="762000" y="1935163"/>
            <a:ext cx="7924800" cy="4389437"/>
          </a:xfrm>
        </p:spPr>
        <p:txBody>
          <a:bodyPr/>
          <a:lstStyle/>
          <a:p>
            <a:pPr algn="just"/>
            <a:r>
              <a:rPr lang="en-IN" sz="2100" dirty="0">
                <a:latin typeface="Times New Roman" panose="02020603050405020304" pitchFamily="18" charset="0"/>
                <a:cs typeface="Times New Roman" panose="02020603050405020304" pitchFamily="18" charset="0"/>
                <a:hlinkClick r:id="rId2"/>
              </a:rPr>
              <a:t>https://www.kaggle.com/datasets/shashwatwork/dataco-smart-supply-chain-for-big-data-analysis</a:t>
            </a:r>
            <a:endParaRPr lang="en-IN" sz="2100" dirty="0">
              <a:latin typeface="Times New Roman" panose="02020603050405020304" pitchFamily="18" charset="0"/>
              <a:cs typeface="Times New Roman" panose="02020603050405020304" pitchFamily="18" charset="0"/>
            </a:endParaRPr>
          </a:p>
          <a:p>
            <a:pPr algn="just"/>
            <a:endParaRPr lang="en-IN" sz="2100" dirty="0">
              <a:latin typeface="Times New Roman" panose="02020603050405020304" pitchFamily="18" charset="0"/>
              <a:cs typeface="Times New Roman" panose="02020603050405020304" pitchFamily="18" charset="0"/>
            </a:endParaRPr>
          </a:p>
          <a:p>
            <a:pPr algn="just"/>
            <a:r>
              <a:rPr lang="en-US" sz="2100" b="0" i="0" dirty="0">
                <a:effectLst/>
                <a:latin typeface="Times New Roman" panose="02020603050405020304" pitchFamily="18" charset="0"/>
                <a:cs typeface="Times New Roman" panose="02020603050405020304" pitchFamily="18" charset="0"/>
              </a:rPr>
              <a:t>The dataset objective is to analyze the impact of shipping performance on customer satisfaction and behavior, as well as to examine category-wise sales performance and the benefit of orders. The dataset contains information about shipping, customer behavior, sales, and benefits, and the goal is to create dashboards and measures in Power BI to answer various questions and gain insights into these areas.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16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A3E3-2986-E9BA-6F6D-8C993D04E6C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DATASET</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F2E9753-F0D8-6CAC-BCFB-249A2DB922E0}"/>
              </a:ext>
            </a:extLst>
          </p:cNvPr>
          <p:cNvPicPr>
            <a:picLocks noGrp="1" noChangeAspect="1"/>
          </p:cNvPicPr>
          <p:nvPr>
            <p:ph idx="1"/>
          </p:nvPr>
        </p:nvPicPr>
        <p:blipFill>
          <a:blip r:embed="rId2"/>
          <a:stretch>
            <a:fillRect/>
          </a:stretch>
        </p:blipFill>
        <p:spPr>
          <a:xfrm>
            <a:off x="762000" y="1847850"/>
            <a:ext cx="8153400" cy="4019550"/>
          </a:xfrm>
        </p:spPr>
      </p:pic>
    </p:spTree>
    <p:extLst>
      <p:ext uri="{BB962C8B-B14F-4D97-AF65-F5344CB8AC3E}">
        <p14:creationId xmlns:p14="http://schemas.microsoft.com/office/powerpoint/2010/main" val="234732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5FE6A-708B-4404-2560-DE1FEC65A786}"/>
              </a:ext>
            </a:extLst>
          </p:cNvPr>
          <p:cNvSpPr txBox="1"/>
          <p:nvPr/>
        </p:nvSpPr>
        <p:spPr>
          <a:xfrm>
            <a:off x="1142998" y="392910"/>
            <a:ext cx="7429502" cy="1077218"/>
          </a:xfrm>
          <a:prstGeom prst="rect">
            <a:avLst/>
          </a:prstGeom>
          <a:noFill/>
        </p:spPr>
        <p:txBody>
          <a:bodyPr wrap="square">
            <a:spAutoFit/>
          </a:bodyPr>
          <a:lstStyle/>
          <a:p>
            <a:r>
              <a:rPr lang="en-US" sz="3200" b="1" dirty="0">
                <a:solidFill>
                  <a:srgbClr val="0000FF"/>
                </a:solidFill>
                <a:latin typeface="Times New Roman" panose="02020603050405020304" pitchFamily="18" charset="0"/>
                <a:cs typeface="Times New Roman" panose="02020603050405020304" pitchFamily="18" charset="0"/>
              </a:rPr>
              <a:t>DATASET IS DESIGNED TO ADDRESS THE FOLLOWING QUESTIONS:</a:t>
            </a:r>
            <a:endParaRPr lang="en-IN" sz="3200" dirty="0">
              <a:solidFill>
                <a:srgbClr val="0000FF"/>
              </a:solidFill>
            </a:endParaRPr>
          </a:p>
        </p:txBody>
      </p:sp>
      <p:sp>
        <p:nvSpPr>
          <p:cNvPr id="6" name="TextBox 5">
            <a:extLst>
              <a:ext uri="{FF2B5EF4-FFF2-40B4-BE49-F238E27FC236}">
                <a16:creationId xmlns:a16="http://schemas.microsoft.com/office/drawing/2014/main" id="{E15F59F4-0BD7-CC1A-BA3A-A17E339E3C7F}"/>
              </a:ext>
            </a:extLst>
          </p:cNvPr>
          <p:cNvSpPr txBox="1"/>
          <p:nvPr/>
        </p:nvSpPr>
        <p:spPr>
          <a:xfrm>
            <a:off x="857608" y="1470128"/>
            <a:ext cx="7981592" cy="4724370"/>
          </a:xfrm>
          <a:prstGeom prst="rect">
            <a:avLst/>
          </a:prstGeom>
          <a:noFill/>
        </p:spPr>
        <p:txBody>
          <a:bodyPr wrap="square">
            <a:spAutoFit/>
          </a:bodyPr>
          <a:lstStyle/>
          <a:p>
            <a:pPr algn="just"/>
            <a:endParaRPr lang="en-US" sz="2800" b="1" dirty="0">
              <a:latin typeface="Times New Roman" panose="02020603050405020304" pitchFamily="18" charset="0"/>
              <a:cs typeface="Times New Roman" panose="02020603050405020304" pitchFamily="18" charset="0"/>
            </a:endParaRPr>
          </a:p>
          <a:p>
            <a:pPr marL="457200" indent="-457200" algn="just">
              <a:buAutoNum type="arabicPeriod"/>
            </a:pPr>
            <a:r>
              <a:rPr lang="en-US" sz="2800" dirty="0">
                <a:latin typeface="Times New Roman" panose="02020603050405020304" pitchFamily="18" charset="0"/>
                <a:cs typeface="Times New Roman" panose="02020603050405020304" pitchFamily="18" charset="0"/>
              </a:rPr>
              <a:t>Create a measure to calculate the Total Sales per Region.</a:t>
            </a:r>
          </a:p>
          <a:p>
            <a:pPr marL="457200" indent="-457200" algn="just">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AutoNum type="arabicPeriod"/>
            </a:pPr>
            <a:r>
              <a:rPr lang="en-US" sz="2800" dirty="0">
                <a:latin typeface="Times New Roman" panose="02020603050405020304" pitchFamily="18" charset="0"/>
                <a:cs typeface="Times New Roman" panose="02020603050405020304" pitchFamily="18" charset="0"/>
              </a:rPr>
              <a:t>Create a measure to calculate the Late Delivery Rate by sales.</a:t>
            </a:r>
          </a:p>
          <a:p>
            <a:pPr marL="457200" indent="-457200" algn="just">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800" dirty="0">
              <a:latin typeface="Times New Roman" panose="02020603050405020304" pitchFamily="18" charset="0"/>
              <a:cs typeface="Times New Roman" panose="02020603050405020304" pitchFamily="18" charset="0"/>
            </a:endParaRPr>
          </a:p>
          <a:p>
            <a:pPr marL="457200" indent="-457200">
              <a:buAutoNum type="arabicPeriod"/>
            </a:pPr>
            <a:endParaRPr lang="en-US" sz="2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BA09D8-74F4-DAF1-78FD-31A1B1B317E5}"/>
              </a:ext>
            </a:extLst>
          </p:cNvPr>
          <p:cNvPicPr>
            <a:picLocks noChangeAspect="1"/>
          </p:cNvPicPr>
          <p:nvPr/>
        </p:nvPicPr>
        <p:blipFill>
          <a:blip r:embed="rId2"/>
          <a:stretch>
            <a:fillRect/>
          </a:stretch>
        </p:blipFill>
        <p:spPr>
          <a:xfrm>
            <a:off x="2794190" y="2706570"/>
            <a:ext cx="4194279" cy="1113063"/>
          </a:xfrm>
          <a:prstGeom prst="rect">
            <a:avLst/>
          </a:prstGeom>
        </p:spPr>
      </p:pic>
      <p:pic>
        <p:nvPicPr>
          <p:cNvPr id="12" name="Picture 11">
            <a:extLst>
              <a:ext uri="{FF2B5EF4-FFF2-40B4-BE49-F238E27FC236}">
                <a16:creationId xmlns:a16="http://schemas.microsoft.com/office/drawing/2014/main" id="{CE620325-4EAB-4674-9069-D1F5B693A97A}"/>
              </a:ext>
            </a:extLst>
          </p:cNvPr>
          <p:cNvPicPr>
            <a:picLocks noChangeAspect="1"/>
          </p:cNvPicPr>
          <p:nvPr/>
        </p:nvPicPr>
        <p:blipFill>
          <a:blip r:embed="rId3"/>
          <a:stretch>
            <a:fillRect/>
          </a:stretch>
        </p:blipFill>
        <p:spPr>
          <a:xfrm>
            <a:off x="2812119" y="5024782"/>
            <a:ext cx="4194279" cy="1205716"/>
          </a:xfrm>
          <a:prstGeom prst="rect">
            <a:avLst/>
          </a:prstGeom>
        </p:spPr>
      </p:pic>
    </p:spTree>
    <p:extLst>
      <p:ext uri="{BB962C8B-B14F-4D97-AF65-F5344CB8AC3E}">
        <p14:creationId xmlns:p14="http://schemas.microsoft.com/office/powerpoint/2010/main" val="2849381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DFF86-ED42-9C1F-A626-C813164ABD41}"/>
              </a:ext>
            </a:extLst>
          </p:cNvPr>
          <p:cNvSpPr>
            <a:spLocks noGrp="1"/>
          </p:cNvSpPr>
          <p:nvPr>
            <p:ph idx="1"/>
          </p:nvPr>
        </p:nvSpPr>
        <p:spPr>
          <a:xfrm>
            <a:off x="457200" y="410228"/>
            <a:ext cx="8229600" cy="6155089"/>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3. Use bar charts to display late delivery rates by product</a:t>
            </a:r>
          </a:p>
          <a:p>
            <a:pPr marL="457200" indent="-457200" algn="just">
              <a:buAutoNum type="arabicPeriod"/>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4. Use geographical maps to show how total sales are distributed across regions.</a:t>
            </a:r>
          </a:p>
          <a:p>
            <a:pPr marL="457200" indent="-457200" algn="just">
              <a:buAutoNum type="arabicPeriod"/>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5. Use charts to track sales trends over time in relation to average benefit per order</a:t>
            </a:r>
          </a:p>
          <a:p>
            <a:endParaRPr lang="en-IN" dirty="0"/>
          </a:p>
        </p:txBody>
      </p:sp>
      <p:pic>
        <p:nvPicPr>
          <p:cNvPr id="5" name="Picture 4">
            <a:extLst>
              <a:ext uri="{FF2B5EF4-FFF2-40B4-BE49-F238E27FC236}">
                <a16:creationId xmlns:a16="http://schemas.microsoft.com/office/drawing/2014/main" id="{1816A7AE-1C0D-DD1E-59A2-7A1B7C36FB96}"/>
              </a:ext>
            </a:extLst>
          </p:cNvPr>
          <p:cNvPicPr>
            <a:picLocks noChangeAspect="1"/>
          </p:cNvPicPr>
          <p:nvPr/>
        </p:nvPicPr>
        <p:blipFill>
          <a:blip r:embed="rId2"/>
          <a:stretch>
            <a:fillRect/>
          </a:stretch>
        </p:blipFill>
        <p:spPr>
          <a:xfrm>
            <a:off x="2590800" y="1095748"/>
            <a:ext cx="3887848" cy="1102845"/>
          </a:xfrm>
          <a:prstGeom prst="rect">
            <a:avLst/>
          </a:prstGeom>
        </p:spPr>
      </p:pic>
      <p:pic>
        <p:nvPicPr>
          <p:cNvPr id="6" name="Picture 5">
            <a:extLst>
              <a:ext uri="{FF2B5EF4-FFF2-40B4-BE49-F238E27FC236}">
                <a16:creationId xmlns:a16="http://schemas.microsoft.com/office/drawing/2014/main" id="{C161031F-5CC3-8D80-9FE6-444E27073A7E}"/>
              </a:ext>
            </a:extLst>
          </p:cNvPr>
          <p:cNvPicPr>
            <a:picLocks noChangeAspect="1"/>
          </p:cNvPicPr>
          <p:nvPr/>
        </p:nvPicPr>
        <p:blipFill>
          <a:blip r:embed="rId3"/>
          <a:stretch>
            <a:fillRect/>
          </a:stretch>
        </p:blipFill>
        <p:spPr>
          <a:xfrm>
            <a:off x="2590800" y="3227340"/>
            <a:ext cx="3887848" cy="1026459"/>
          </a:xfrm>
          <a:prstGeom prst="rect">
            <a:avLst/>
          </a:prstGeom>
        </p:spPr>
      </p:pic>
      <p:pic>
        <p:nvPicPr>
          <p:cNvPr id="7" name="Picture 6">
            <a:extLst>
              <a:ext uri="{FF2B5EF4-FFF2-40B4-BE49-F238E27FC236}">
                <a16:creationId xmlns:a16="http://schemas.microsoft.com/office/drawing/2014/main" id="{DF0314CD-E89E-7133-90F2-C77B767A19D7}"/>
              </a:ext>
            </a:extLst>
          </p:cNvPr>
          <p:cNvPicPr>
            <a:picLocks noChangeAspect="1"/>
          </p:cNvPicPr>
          <p:nvPr/>
        </p:nvPicPr>
        <p:blipFill>
          <a:blip r:embed="rId4"/>
          <a:stretch>
            <a:fillRect/>
          </a:stretch>
        </p:blipFill>
        <p:spPr>
          <a:xfrm>
            <a:off x="2590800" y="5486400"/>
            <a:ext cx="3887848" cy="1078918"/>
          </a:xfrm>
          <a:prstGeom prst="rect">
            <a:avLst/>
          </a:prstGeom>
        </p:spPr>
      </p:pic>
    </p:spTree>
    <p:extLst>
      <p:ext uri="{BB962C8B-B14F-4D97-AF65-F5344CB8AC3E}">
        <p14:creationId xmlns:p14="http://schemas.microsoft.com/office/powerpoint/2010/main" val="363578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56878-72E0-112C-15E9-4A4DF745BB24}"/>
              </a:ext>
            </a:extLst>
          </p:cNvPr>
          <p:cNvSpPr>
            <a:spLocks noGrp="1"/>
          </p:cNvSpPr>
          <p:nvPr>
            <p:ph idx="1"/>
          </p:nvPr>
        </p:nvSpPr>
        <p:spPr>
          <a:xfrm>
            <a:off x="571499" y="527710"/>
            <a:ext cx="8001000" cy="6330290"/>
          </a:xfrm>
        </p:spPr>
        <p:txBody>
          <a:bodyPr/>
          <a:lstStyle/>
          <a:p>
            <a:pPr marL="0" indent="0" algn="just">
              <a:buNone/>
            </a:pPr>
            <a:r>
              <a:rPr lang="en-US" dirty="0">
                <a:latin typeface="Times New Roman" panose="02020603050405020304" pitchFamily="18" charset="0"/>
                <a:cs typeface="Times New Roman" panose="02020603050405020304" pitchFamily="18" charset="0"/>
              </a:rPr>
              <a:t>6.  Enable filters or slicers by Region, Product Category, and Order Status to allow users to drill down and explore specific areas of interest.</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7.  Visualize Top 5 Products by Sales in Each Region</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8.  Create a measure total sales per customer as Customer   Lifetime Value</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9.  Visualize Profit Margin by Product Category</a:t>
            </a:r>
          </a:p>
          <a:p>
            <a:endParaRPr lang="en-IN" dirty="0"/>
          </a:p>
        </p:txBody>
      </p:sp>
      <p:pic>
        <p:nvPicPr>
          <p:cNvPr id="5" name="Picture 4">
            <a:extLst>
              <a:ext uri="{FF2B5EF4-FFF2-40B4-BE49-F238E27FC236}">
                <a16:creationId xmlns:a16="http://schemas.microsoft.com/office/drawing/2014/main" id="{082405A3-D0E3-8461-E97F-FFD0C887E5DF}"/>
              </a:ext>
            </a:extLst>
          </p:cNvPr>
          <p:cNvPicPr>
            <a:picLocks noChangeAspect="1"/>
          </p:cNvPicPr>
          <p:nvPr/>
        </p:nvPicPr>
        <p:blipFill>
          <a:blip r:embed="rId2"/>
          <a:stretch>
            <a:fillRect/>
          </a:stretch>
        </p:blipFill>
        <p:spPr>
          <a:xfrm>
            <a:off x="2971800" y="1295401"/>
            <a:ext cx="3505200" cy="962688"/>
          </a:xfrm>
          <a:prstGeom prst="rect">
            <a:avLst/>
          </a:prstGeom>
        </p:spPr>
      </p:pic>
      <p:pic>
        <p:nvPicPr>
          <p:cNvPr id="7" name="Picture 6">
            <a:extLst>
              <a:ext uri="{FF2B5EF4-FFF2-40B4-BE49-F238E27FC236}">
                <a16:creationId xmlns:a16="http://schemas.microsoft.com/office/drawing/2014/main" id="{08509351-1528-E5E1-8362-A3B160E3D84D}"/>
              </a:ext>
            </a:extLst>
          </p:cNvPr>
          <p:cNvPicPr>
            <a:picLocks noChangeAspect="1"/>
          </p:cNvPicPr>
          <p:nvPr/>
        </p:nvPicPr>
        <p:blipFill>
          <a:blip r:embed="rId3"/>
          <a:stretch>
            <a:fillRect/>
          </a:stretch>
        </p:blipFill>
        <p:spPr>
          <a:xfrm>
            <a:off x="2971800" y="2743200"/>
            <a:ext cx="3505200" cy="962687"/>
          </a:xfrm>
          <a:prstGeom prst="rect">
            <a:avLst/>
          </a:prstGeom>
        </p:spPr>
      </p:pic>
      <p:pic>
        <p:nvPicPr>
          <p:cNvPr id="9" name="Picture 8">
            <a:extLst>
              <a:ext uri="{FF2B5EF4-FFF2-40B4-BE49-F238E27FC236}">
                <a16:creationId xmlns:a16="http://schemas.microsoft.com/office/drawing/2014/main" id="{F8C44754-2EC9-CA3D-9837-608CE43BB6E6}"/>
              </a:ext>
            </a:extLst>
          </p:cNvPr>
          <p:cNvPicPr>
            <a:picLocks noChangeAspect="1"/>
          </p:cNvPicPr>
          <p:nvPr/>
        </p:nvPicPr>
        <p:blipFill>
          <a:blip r:embed="rId4"/>
          <a:stretch>
            <a:fillRect/>
          </a:stretch>
        </p:blipFill>
        <p:spPr>
          <a:xfrm>
            <a:off x="2971800" y="4226308"/>
            <a:ext cx="3505200" cy="962687"/>
          </a:xfrm>
          <a:prstGeom prst="rect">
            <a:avLst/>
          </a:prstGeom>
        </p:spPr>
      </p:pic>
      <p:pic>
        <p:nvPicPr>
          <p:cNvPr id="11" name="Picture 10">
            <a:extLst>
              <a:ext uri="{FF2B5EF4-FFF2-40B4-BE49-F238E27FC236}">
                <a16:creationId xmlns:a16="http://schemas.microsoft.com/office/drawing/2014/main" id="{B0477E9F-6A15-B06E-D549-C73729D4AADC}"/>
              </a:ext>
            </a:extLst>
          </p:cNvPr>
          <p:cNvPicPr>
            <a:picLocks noChangeAspect="1"/>
          </p:cNvPicPr>
          <p:nvPr/>
        </p:nvPicPr>
        <p:blipFill>
          <a:blip r:embed="rId5"/>
          <a:stretch>
            <a:fillRect/>
          </a:stretch>
        </p:blipFill>
        <p:spPr>
          <a:xfrm>
            <a:off x="2971800" y="5685032"/>
            <a:ext cx="3505200" cy="974338"/>
          </a:xfrm>
          <a:prstGeom prst="rect">
            <a:avLst/>
          </a:prstGeom>
        </p:spPr>
      </p:pic>
    </p:spTree>
    <p:extLst>
      <p:ext uri="{BB962C8B-B14F-4D97-AF65-F5344CB8AC3E}">
        <p14:creationId xmlns:p14="http://schemas.microsoft.com/office/powerpoint/2010/main" val="2462438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8475</TotalTime>
  <Words>745</Words>
  <Application>Microsoft Office PowerPoint</Application>
  <PresentationFormat>On-screen Show (4:3)</PresentationFormat>
  <Paragraphs>88</Paragraphs>
  <Slides>14</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Söhne</vt:lpstr>
      <vt:lpstr>Times New Roman</vt:lpstr>
      <vt:lpstr>Wingdings</vt:lpstr>
      <vt:lpstr>Wingdings 2</vt:lpstr>
      <vt:lpstr>Flow</vt:lpstr>
      <vt:lpstr>1_Custom Design</vt:lpstr>
      <vt:lpstr>Custom Design</vt:lpstr>
      <vt:lpstr>GLOBAL SUPPLY CHAIN ANALYSIS</vt:lpstr>
      <vt:lpstr>PROBLEM STATEMENT</vt:lpstr>
      <vt:lpstr>OBJECTIVE</vt:lpstr>
      <vt:lpstr>EXISTING SYSTEM</vt:lpstr>
      <vt:lpstr>DATASET LINK</vt:lpstr>
      <vt:lpstr>DATASET</vt:lpstr>
      <vt:lpstr>PowerPoint Presentation</vt:lpstr>
      <vt:lpstr>PowerPoint Presentation</vt:lpstr>
      <vt:lpstr>PowerPoint Presentation</vt:lpstr>
      <vt:lpstr>PowerPoint Presentation</vt:lpstr>
      <vt:lpstr>PowerPoint Presentation</vt:lpstr>
      <vt:lpstr>VISUALIZATION</vt:lpstr>
      <vt:lpstr>REFERENCES</vt:lpstr>
      <vt:lpstr>THANK YOU </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pradakshinasaravanan@gmail.com</cp:lastModifiedBy>
  <cp:revision>869</cp:revision>
  <dcterms:created xsi:type="dcterms:W3CDTF">2013-12-25T07:56:38Z</dcterms:created>
  <dcterms:modified xsi:type="dcterms:W3CDTF">2024-11-13T14:46:50Z</dcterms:modified>
</cp:coreProperties>
</file>