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1"/>
  </p:notesMasterIdLst>
  <p:handoutMasterIdLst>
    <p:handoutMasterId r:id="rId22"/>
  </p:handoutMasterIdLst>
  <p:sldIdLst>
    <p:sldId id="470" r:id="rId4"/>
    <p:sldId id="490" r:id="rId5"/>
    <p:sldId id="492" r:id="rId6"/>
    <p:sldId id="487" r:id="rId7"/>
    <p:sldId id="497" r:id="rId8"/>
    <p:sldId id="498" r:id="rId9"/>
    <p:sldId id="495" r:id="rId10"/>
    <p:sldId id="504" r:id="rId11"/>
    <p:sldId id="496" r:id="rId12"/>
    <p:sldId id="505" r:id="rId13"/>
    <p:sldId id="503" r:id="rId14"/>
    <p:sldId id="499" r:id="rId15"/>
    <p:sldId id="501" r:id="rId16"/>
    <p:sldId id="502" r:id="rId17"/>
    <p:sldId id="500" r:id="rId18"/>
    <p:sldId id="477" r:id="rId19"/>
    <p:sldId id="49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vanthi T" initials="mT" lastIdx="1" clrIdx="0">
    <p:extLst>
      <p:ext uri="{19B8F6BF-5375-455C-9EA6-DF929625EA0E}">
        <p15:presenceInfo xmlns:p15="http://schemas.microsoft.com/office/powerpoint/2012/main" userId="9c4f6d0e0fe770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7312" autoAdjust="0"/>
  </p:normalViewPr>
  <p:slideViewPr>
    <p:cSldViewPr>
      <p:cViewPr varScale="1">
        <p:scale>
          <a:sx n="67" d="100"/>
          <a:sy n="67" d="100"/>
        </p:scale>
        <p:origin x="1476" y="7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14 November 2024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401407008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14 November 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1299019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14 November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408244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pPr>
              <a:defRPr/>
            </a:pPr>
            <a:fld id="{CFAECF55-D18E-4ED6-8014-675926654BCE}" type="datetime3">
              <a:rPr lang="en-US" smtClean="0"/>
              <a:pPr>
                <a:defRPr/>
              </a:pPr>
              <a:t>14 November 2024</a:t>
            </a:fld>
            <a:endParaRPr lang="en-US" dirty="0"/>
          </a:p>
        </p:txBody>
      </p:sp>
      <p:sp>
        <p:nvSpPr>
          <p:cNvPr id="5" name="Footer Placeholder 4"/>
          <p:cNvSpPr>
            <a:spLocks noGrp="1"/>
          </p:cNvSpPr>
          <p:nvPr>
            <p:ph type="ftr" sz="quarter" idx="4"/>
          </p:nvPr>
        </p:nvSpPr>
        <p:spPr/>
        <p:txBody>
          <a:bodyPr/>
          <a:lstStyle/>
          <a:p>
            <a:pPr>
              <a:defRPr/>
            </a:pPr>
            <a:r>
              <a:rPr lang="en-US"/>
              <a:t>1-59</a:t>
            </a:r>
            <a:endParaRPr lang="en-US" dirty="0"/>
          </a:p>
        </p:txBody>
      </p:sp>
      <p:sp>
        <p:nvSpPr>
          <p:cNvPr id="6" name="Slide Number Placeholder 5"/>
          <p:cNvSpPr>
            <a:spLocks noGrp="1"/>
          </p:cNvSpPr>
          <p:nvPr>
            <p:ph type="sldNum" sz="quarter" idx="5"/>
          </p:nvPr>
        </p:nvSpPr>
        <p:spPr/>
        <p:txBody>
          <a:bodyPr/>
          <a:lstStyle/>
          <a:p>
            <a:pPr>
              <a:defRPr/>
            </a:pPr>
            <a:fld id="{2587D5A1-37CC-4B13-9F17-5059BEF349E4}" type="slidenum">
              <a:rPr lang="en-US" smtClean="0"/>
              <a:pPr>
                <a:defRPr/>
              </a:pPr>
              <a:t>11</a:t>
            </a:fld>
            <a:endParaRPr lang="en-US" dirty="0"/>
          </a:p>
        </p:txBody>
      </p:sp>
    </p:spTree>
    <p:extLst>
      <p:ext uri="{BB962C8B-B14F-4D97-AF65-F5344CB8AC3E}">
        <p14:creationId xmlns:p14="http://schemas.microsoft.com/office/powerpoint/2010/main" val="15560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66328EAE-3334-49EC-8589-5AF6585EF05D}"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1F6D41-0251-4D32-966B-B9C8A0F43FA9}"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DC72878-265C-491A-A1E8-5649F613F0C7}"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A2E3BC8-CD15-4933-BB5F-8BBB0D23D3B6}" type="datetime5">
              <a:rPr lang="en-US" smtClean="0"/>
              <a:pPr>
                <a:defRPr/>
              </a:pPr>
              <a:t>14-Nov-24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r>
              <a:rPr lang="en-US" dirty="0"/>
              <a:t>1/59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308F7-264B-4EF7-BBB9-45F23AB4223A}"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D4AD6-7144-44C1-B268-4D30EC9054F2}"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5AFF1-E9A8-483C-AB22-E756D763FD7A}"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04AB2-D60F-40AD-88B3-DDF5E212460C}"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570F8-A7A9-458D-8784-0A026429531B}" type="datetime5">
              <a:rPr lang="en-US" smtClean="0"/>
              <a:pPr/>
              <a:t>14-Nov-24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BA6971-2CF4-424E-A038-8A9D2F89FADF}" type="datetime5">
              <a:rPr lang="en-US" smtClean="0"/>
              <a:pPr/>
              <a:t>14-Nov-24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E4E-9867-4E00-B87E-98795E6844AA}" type="datetime5">
              <a:rPr lang="en-US" smtClean="0"/>
              <a:pPr/>
              <a:t>14-Nov-24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6D4BF61-F125-4CA0-AB57-B476C44EE42C}"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4F45-82A6-41DE-8410-8C3E9494CF64}"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46D7-67A6-4F92-85BF-0BACFE08532D}"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5B77FB-1D9E-4A61-8EB1-1AB56F6BABC4}"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38746-A49E-474B-8080-6C21E283E44C}" type="datetime5">
              <a:rPr lang="en-US" smtClean="0"/>
              <a:pPr/>
              <a:t>14-Nov-24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A37CF2-8B4F-4925-B9AD-13D7D0B6AD1C}"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1E35F-AF45-48F5-BF6D-ECA28BBF7AF1}"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F812-D911-4EAB-A79B-33F5B8B223E1}"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A1E2A-1C57-4B79-B28A-D9DF6B0ED691}"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E4F900-82D6-469D-BC28-D6A0BE84D586}" type="datetime5">
              <a:rPr lang="en-US" smtClean="0"/>
              <a:pPr/>
              <a:t>14-Nov-24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F6853-E71B-4731-A2F9-D2A5CCFBEA49}" type="datetime5">
              <a:rPr lang="en-US" smtClean="0"/>
              <a:pPr/>
              <a:t>14-Nov-24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CAFF280-07A0-4EB4-A859-9E1CC1EED282}"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FFFD-C45F-4DE1-A931-53C121650021}" type="datetime5">
              <a:rPr lang="en-US" smtClean="0"/>
              <a:pPr/>
              <a:t>14-Nov-24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F5115-C095-4B87-8CBC-E24CFF83CB91}"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CC385-4B30-4A88-BE9C-83BF169CF0B4}"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68AAE-083F-4BDD-B1C2-9F2B02683D6F}"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0544E-0D2E-4FB2-A771-AB072CE25677}"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97C281A-152B-4113-BA77-2D78CD2F102E}" type="datetime5">
              <a:rPr lang="en-US" smtClean="0"/>
              <a:pPr>
                <a:defRPr/>
              </a:pPr>
              <a:t>14-Nov-24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4DF73504-E9C1-47DE-B246-9EB564286FE5}" type="datetime5">
              <a:rPr lang="en-US" smtClean="0"/>
              <a:pPr>
                <a:defRPr/>
              </a:pPr>
              <a:t>14-Nov-24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7210EA4-7127-4592-9BE5-6A72D2106C99}" type="datetime5">
              <a:rPr lang="en-US" smtClean="0"/>
              <a:pPr>
                <a:defRPr/>
              </a:pPr>
              <a:t>14-Nov-24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E055215-30F5-4BFB-B797-98F9D6B36480}" type="datetime5">
              <a:rPr lang="en-US" smtClean="0"/>
              <a:pPr>
                <a:defRPr/>
              </a:pPr>
              <a:t>14-Nov-24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8017D10-71B8-43F0-BB0A-FC7AC5CB332E}" type="datetime5">
              <a:rPr lang="en-US" smtClean="0"/>
              <a:pPr>
                <a:defRPr/>
              </a:pPr>
              <a:t>14-Nov-24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C35AD774-7678-404E-AB42-7626B9DB1CDA}" type="datetime5">
              <a:rPr lang="en-US" smtClean="0"/>
              <a:pPr>
                <a:defRPr/>
              </a:pPr>
              <a:t>14-Nov-24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E10138C4-E3D3-4E4C-B99E-00262CA72954}" type="datetime5">
              <a:rPr lang="en-US" smtClean="0"/>
              <a:pPr>
                <a:defRPr/>
              </a:pPr>
              <a:t>14-Nov-24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5117-2169-41C1-A88D-A8E242B9C1A6}" type="datetime5">
              <a:rPr lang="en-US" smtClean="0"/>
              <a:pPr/>
              <a:t>14-Nov-24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0718-5073-4484-8376-E024337FDDDF}" type="datetime5">
              <a:rPr lang="en-US" smtClean="0"/>
              <a:pPr/>
              <a:t>14-Nov-24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radakshina12/Global_supply_chain_anal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hashwatwork/dataco-smart-supply-chain-for-big-data-analys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2286000" y="1371600"/>
            <a:ext cx="6553200" cy="1600200"/>
          </a:xfrm>
        </p:spPr>
        <p:txBody>
          <a:bodyPr/>
          <a:lstStyle/>
          <a:p>
            <a:pPr marR="0" algn="ctr"/>
            <a:endParaRPr lang="en-US" sz="3200" b="1" dirty="0">
              <a:solidFill>
                <a:srgbClr val="B9077E"/>
              </a:solidFill>
            </a:endParaRPr>
          </a:p>
          <a:p>
            <a:pPr marR="0" algn="ctr"/>
            <a:r>
              <a:rPr lang="en-US" sz="3200" b="1" dirty="0">
                <a:solidFill>
                  <a:srgbClr val="B9077E"/>
                </a:solidFill>
              </a:rPr>
              <a:t>    </a:t>
            </a:r>
            <a:endParaRPr lang="en-US" sz="3200" dirty="0"/>
          </a:p>
        </p:txBody>
      </p:sp>
      <p:pic>
        <p:nvPicPr>
          <p:cNvPr id="7" name="Picture 6" descr="klogo copy.png"/>
          <p:cNvPicPr>
            <a:picLocks noChangeAspect="1"/>
          </p:cNvPicPr>
          <p:nvPr/>
        </p:nvPicPr>
        <p:blipFill>
          <a:blip r:embed="rId4" cstate="print"/>
          <a:stretch>
            <a:fillRect/>
          </a:stretch>
        </p:blipFill>
        <p:spPr>
          <a:xfrm>
            <a:off x="152400" y="76200"/>
            <a:ext cx="1374249" cy="1066800"/>
          </a:xfrm>
          <a:prstGeom prst="rect">
            <a:avLst/>
          </a:prstGeom>
        </p:spPr>
      </p:pic>
      <p:pic>
        <p:nvPicPr>
          <p:cNvPr id="9" name="Picture 8" descr="kec2blackborder png.PNG"/>
          <p:cNvPicPr>
            <a:picLocks noChangeAspect="1"/>
          </p:cNvPicPr>
          <p:nvPr/>
        </p:nvPicPr>
        <p:blipFill>
          <a:blip r:embed="rId5" cstate="print"/>
          <a:stretch>
            <a:fillRect/>
          </a:stretch>
        </p:blipFill>
        <p:spPr>
          <a:xfrm>
            <a:off x="381000" y="4495800"/>
            <a:ext cx="1479013" cy="1841384"/>
          </a:xfrm>
          <a:prstGeom prst="rect">
            <a:avLst/>
          </a:prstGeom>
        </p:spPr>
      </p:pic>
      <p:sp>
        <p:nvSpPr>
          <p:cNvPr id="8" name="Subtitle 2"/>
          <p:cNvSpPr txBox="1">
            <a:spLocks/>
          </p:cNvSpPr>
          <p:nvPr/>
        </p:nvSpPr>
        <p:spPr bwMode="auto">
          <a:xfrm>
            <a:off x="2362200" y="3463406"/>
            <a:ext cx="6400800" cy="2908184"/>
          </a:xfrm>
          <a:prstGeom prst="rect">
            <a:avLst/>
          </a:prstGeom>
          <a:noFill/>
          <a:ln w="9525">
            <a:noFill/>
            <a:miter lim="800000"/>
            <a:headEnd/>
            <a:tailEnd/>
          </a:ln>
        </p:spPr>
        <p:txBody>
          <a:bodyPr vert="horz" wrap="square" lIns="0" tIns="45720" rIns="18288" bIns="45720" numCol="1" anchor="t" anchorCtr="0" compatLnSpc="1">
            <a:prstTxWarp prst="textNoShape">
              <a:avLst/>
            </a:prstTxWarp>
            <a:normAutofit fontScale="92500" lnSpcReduction="20000"/>
          </a:bodyPr>
          <a:lstStyle/>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R="45720" lvl="0" algn="ctr">
              <a:spcBef>
                <a:spcPct val="20000"/>
              </a:spcBef>
              <a:buSzPct val="80000"/>
              <a:defRPr/>
            </a:pPr>
            <a:r>
              <a:rPr lang="en-US" sz="2000" b="1" dirty="0">
                <a:solidFill>
                  <a:srgbClr val="0000FF"/>
                </a:solidFill>
                <a:latin typeface="Times New Roman" panose="02020603050405020304" pitchFamily="18" charset="0"/>
                <a:cs typeface="Times New Roman" panose="02020603050405020304" pitchFamily="18" charset="0"/>
              </a:rPr>
              <a:t>PROJECT GUIDE</a:t>
            </a:r>
          </a:p>
          <a:p>
            <a:pPr marR="45720" lvl="0" algn="ctr">
              <a:spcBef>
                <a:spcPct val="20000"/>
              </a:spcBef>
              <a:buSzPct val="80000"/>
              <a:defRPr/>
            </a:pPr>
            <a:r>
              <a:rPr lang="en-US" sz="2200" dirty="0" err="1">
                <a:latin typeface="Times New Roman" panose="02020603050405020304" pitchFamily="18" charset="0"/>
                <a:cs typeface="Times New Roman" panose="02020603050405020304" pitchFamily="18" charset="0"/>
              </a:rPr>
              <a:t>Mr.M.Neelamegan</a:t>
            </a:r>
            <a:endParaRPr kumimoji="0" lang="en-IN"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US" sz="2200" b="1" dirty="0">
                <a:latin typeface="Times New Roman" pitchFamily="18" charset="0"/>
                <a:cs typeface="Times New Roman" pitchFamily="18" charset="0"/>
              </a:rPr>
              <a:t>AP/AI</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lang="en-US" b="1" dirty="0">
              <a:latin typeface="Times New Roman"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US" sz="2000" b="1" dirty="0">
                <a:solidFill>
                  <a:srgbClr val="0000FF"/>
                </a:solidFill>
                <a:latin typeface="Times New Roman" pitchFamily="18" charset="0"/>
                <a:cs typeface="Times New Roman" pitchFamily="18" charset="0"/>
              </a:rPr>
              <a:t>PROJECT MEMBER</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200" dirty="0" err="1">
                <a:latin typeface="Times New Roman" pitchFamily="18" charset="0"/>
                <a:cs typeface="Times New Roman" pitchFamily="18" charset="0"/>
              </a:rPr>
              <a:t>Pradakshina.S.B</a:t>
            </a:r>
            <a:r>
              <a:rPr lang="en-IN" sz="2200" dirty="0">
                <a:latin typeface="Times New Roman" pitchFamily="18" charset="0"/>
                <a:cs typeface="Times New Roman" pitchFamily="18" charset="0"/>
              </a:rPr>
              <a:t>(22ALR064)</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200" dirty="0" err="1">
                <a:latin typeface="Times New Roman" pitchFamily="18" charset="0"/>
                <a:cs typeface="Times New Roman" pitchFamily="18" charset="0"/>
              </a:rPr>
              <a:t>Nithish.N</a:t>
            </a:r>
            <a:r>
              <a:rPr lang="en-IN" sz="2200" dirty="0">
                <a:latin typeface="Times New Roman" pitchFamily="18" charset="0"/>
                <a:cs typeface="Times New Roman" pitchFamily="18" charset="0"/>
              </a:rPr>
              <a:t>(22ALR060)</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IN" sz="2200" dirty="0" err="1">
                <a:latin typeface="Times New Roman" pitchFamily="18" charset="0"/>
                <a:cs typeface="Times New Roman" pitchFamily="18" charset="0"/>
              </a:rPr>
              <a:t>Yogananth.J</a:t>
            </a:r>
            <a:r>
              <a:rPr lang="en-IN" sz="2200" dirty="0">
                <a:latin typeface="Times New Roman" pitchFamily="18" charset="0"/>
                <a:cs typeface="Times New Roman" pitchFamily="18" charset="0"/>
              </a:rPr>
              <a:t>(22ALL123)</a:t>
            </a: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 name="Title 2">
            <a:extLst>
              <a:ext uri="{FF2B5EF4-FFF2-40B4-BE49-F238E27FC236}">
                <a16:creationId xmlns:a16="http://schemas.microsoft.com/office/drawing/2014/main" id="{CD0F5958-F416-4AA4-AE5F-3C6788C6DD63}"/>
              </a:ext>
            </a:extLst>
          </p:cNvPr>
          <p:cNvSpPr>
            <a:spLocks noGrp="1"/>
          </p:cNvSpPr>
          <p:nvPr>
            <p:ph type="ctrTitle"/>
          </p:nvPr>
        </p:nvSpPr>
        <p:spPr>
          <a:xfrm>
            <a:off x="1158606" y="685800"/>
            <a:ext cx="7985394" cy="2477655"/>
          </a:xfrm>
        </p:spPr>
        <p:txBody>
          <a:bodyPr>
            <a:normAutofit/>
          </a:bodyPr>
          <a:lstStyle/>
          <a:p>
            <a:pPr algn="ctr"/>
            <a:r>
              <a:rPr lang="en-US" sz="4400" dirty="0">
                <a:solidFill>
                  <a:srgbClr val="FF0000"/>
                </a:solidFill>
                <a:effectLst/>
                <a:latin typeface="Times New Roman" panose="02020603050405020304" pitchFamily="18" charset="0"/>
                <a:cs typeface="Times New Roman" panose="02020603050405020304" pitchFamily="18" charset="0"/>
              </a:rPr>
              <a:t>GLOBAL SUPPLY CHAIN</a:t>
            </a:r>
            <a:br>
              <a:rPr lang="en-US" sz="4400" dirty="0">
                <a:solidFill>
                  <a:srgbClr val="FF0000"/>
                </a:solidFill>
                <a:effectLst/>
                <a:latin typeface="Times New Roman" panose="02020603050405020304" pitchFamily="18" charset="0"/>
                <a:cs typeface="Times New Roman" panose="02020603050405020304" pitchFamily="18" charset="0"/>
              </a:rPr>
            </a:br>
            <a:r>
              <a:rPr lang="en-US" sz="4400" dirty="0">
                <a:solidFill>
                  <a:srgbClr val="FF0000"/>
                </a:solidFill>
                <a:effectLst/>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209173894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53AA-E925-FCC6-8168-8EEBE7B8BEF4}"/>
              </a:ext>
            </a:extLst>
          </p:cNvPr>
          <p:cNvSpPr>
            <a:spLocks noGrp="1"/>
          </p:cNvSpPr>
          <p:nvPr>
            <p:ph type="title"/>
          </p:nvPr>
        </p:nvSpPr>
        <p:spPr>
          <a:xfrm>
            <a:off x="838200" y="533400"/>
            <a:ext cx="7848600" cy="762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02EB75-AE04-22C0-9C75-C41A7BCBA589}"/>
              </a:ext>
            </a:extLst>
          </p:cNvPr>
          <p:cNvSpPr>
            <a:spLocks noGrp="1"/>
          </p:cNvSpPr>
          <p:nvPr>
            <p:ph idx="1"/>
          </p:nvPr>
        </p:nvSpPr>
        <p:spPr>
          <a:xfrm>
            <a:off x="838200" y="1295400"/>
            <a:ext cx="8077200" cy="5562600"/>
          </a:xfrm>
        </p:spPr>
        <p:txBody>
          <a:bodyPr/>
          <a:lstStyle/>
          <a:p>
            <a:pPr marL="0" indent="0" algn="just" rtl="0" eaLnBrk="0" fontAlgn="base" hangingPunct="0">
              <a:spcBef>
                <a:spcPts val="576"/>
              </a:spcBef>
              <a:buClrTx/>
              <a:buSzPct val="80000"/>
              <a:buNone/>
            </a:pPr>
            <a:r>
              <a:rPr lang="en-US" sz="2200" b="1" dirty="0">
                <a:solidFill>
                  <a:srgbClr val="000000"/>
                </a:solidFill>
                <a:latin typeface="Times New Roman" panose="02020603050405020304" pitchFamily="18" charset="0"/>
                <a:cs typeface="Times New Roman" panose="02020603050405020304" pitchFamily="18" charset="0"/>
              </a:rPr>
              <a:t>10</a:t>
            </a:r>
            <a:r>
              <a:rPr lang="en-US" sz="2200" b="1" kern="1200" dirty="0">
                <a:solidFill>
                  <a:srgbClr val="000000"/>
                </a:solidFill>
                <a:effectLst/>
                <a:latin typeface="Times New Roman" panose="02020603050405020304" pitchFamily="18" charset="0"/>
                <a:cs typeface="Times New Roman" panose="02020603050405020304" pitchFamily="18" charset="0"/>
              </a:rPr>
              <a:t>.Distill Profit Margin by Product Category to analyze profitability.</a:t>
            </a:r>
          </a:p>
          <a:p>
            <a:pPr marL="709613" lvl="1" indent="-342900" algn="just">
              <a:spcBef>
                <a:spcPts val="576"/>
              </a:spcBef>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high profit margins are key to revenue generation, suggesting areas to prioritize or promote. Low-margin items might be re-evaluated for pricing or cost adjustments.</a:t>
            </a:r>
            <a:endParaRPr lang="en-IN" sz="2200" dirty="0">
              <a:effectLst/>
              <a:latin typeface="Times New Roman" panose="02020603050405020304" pitchFamily="18" charset="0"/>
              <a:cs typeface="Times New Roman" panose="02020603050405020304" pitchFamily="18" charset="0"/>
            </a:endParaRPr>
          </a:p>
          <a:p>
            <a:pPr marL="0" indent="0" algn="just" rtl="0" eaLnBrk="0" fontAlgn="base" hangingPunct="0">
              <a:spcBef>
                <a:spcPts val="576"/>
              </a:spcBef>
              <a:buNone/>
            </a:pPr>
            <a:r>
              <a:rPr lang="en-US" sz="2200" b="1" kern="1200" dirty="0">
                <a:solidFill>
                  <a:srgbClr val="000000"/>
                </a:solidFill>
                <a:effectLst/>
                <a:latin typeface="Times New Roman" panose="02020603050405020304" pitchFamily="18" charset="0"/>
                <a:cs typeface="Times New Roman" panose="02020603050405020304" pitchFamily="18" charset="0"/>
              </a:rPr>
              <a:t>11.Illustrate delivery status by category using a chart to contrast performance across categories.</a:t>
            </a:r>
          </a:p>
          <a:p>
            <a:pPr marL="709613" lvl="1" indent="-342900" algn="just">
              <a:spcBef>
                <a:spcPts val="576"/>
              </a:spcBef>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low delivery success rates might benefit from improvements in logistics or supplier reliability to meet customer expectations.</a:t>
            </a:r>
          </a:p>
          <a:p>
            <a:pPr marL="0" indent="0" algn="just">
              <a:spcBef>
                <a:spcPts val="576"/>
              </a:spcBef>
              <a:buNone/>
            </a:pPr>
            <a:r>
              <a:rPr lang="en-US" sz="2200" b="1" dirty="0">
                <a:latin typeface="Times New Roman" panose="02020603050405020304" pitchFamily="18" charset="0"/>
                <a:cs typeface="Times New Roman" panose="02020603050405020304" pitchFamily="18" charset="0"/>
              </a:rPr>
              <a:t>12.Categorize customer segments by total sales and profit to discover key customer profiles.</a:t>
            </a:r>
          </a:p>
          <a:p>
            <a:pPr lvl="1" algn="just">
              <a:spcBef>
                <a:spcPts val="576"/>
              </a:spcBef>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Key customer profiles can be identified, helping target high-value customers or prioritize resources for profitable segments.</a:t>
            </a:r>
            <a:endParaRPr lang="en-IN" sz="2200" dirty="0">
              <a:effectLst/>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75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B815-4E13-2D1C-A578-A69817A8AF1A}"/>
              </a:ext>
            </a:extLst>
          </p:cNvPr>
          <p:cNvSpPr>
            <a:spLocks noGrp="1"/>
          </p:cNvSpPr>
          <p:nvPr>
            <p:ph type="title"/>
          </p:nvPr>
        </p:nvSpPr>
        <p:spPr>
          <a:xfrm>
            <a:off x="838200" y="381000"/>
            <a:ext cx="7848600" cy="8382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A0F13A-BBFC-B6FF-57FD-B1774721A300}"/>
              </a:ext>
            </a:extLst>
          </p:cNvPr>
          <p:cNvSpPr>
            <a:spLocks noGrp="1"/>
          </p:cNvSpPr>
          <p:nvPr>
            <p:ph idx="1"/>
          </p:nvPr>
        </p:nvSpPr>
        <p:spPr>
          <a:xfrm>
            <a:off x="685800" y="1447800"/>
            <a:ext cx="8229600" cy="5410200"/>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13.Relate the percentage of late deliveries by market using a chart to contrast punctuality.</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High late delivery rates in certain markets suggest areas needing better supply chain coordination or enhanced service standards.</a:t>
            </a:r>
          </a:p>
          <a:p>
            <a:pPr marL="0" indent="0" algn="just">
              <a:buNone/>
            </a:pPr>
            <a:r>
              <a:rPr lang="en-US" sz="2200" b="1" dirty="0">
                <a:latin typeface="Times New Roman" panose="02020603050405020304" pitchFamily="18" charset="0"/>
                <a:cs typeface="Times New Roman" panose="02020603050405020304" pitchFamily="18" charset="0"/>
              </a:rPr>
              <a:t>14.Devise a measure to calculate sales performance for each department.</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Departments with strong sales performance contribute significantly to overall revenue, guiding resource allocation or departmental focus.</a:t>
            </a:r>
          </a:p>
          <a:p>
            <a:pPr marL="0" indent="0" algn="just">
              <a:buNone/>
            </a:pPr>
            <a:r>
              <a:rPr lang="en-US" sz="2200" b="1" dirty="0">
                <a:latin typeface="Times New Roman" panose="02020603050405020304" pitchFamily="18" charset="0"/>
                <a:cs typeface="Times New Roman" panose="02020603050405020304" pitchFamily="18" charset="0"/>
              </a:rPr>
              <a:t>15.Compute and articulate the benefit per order for each category to evaluate profitability.</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high benefits per order maximize revenue potential, highlighting profitable areas for marketing or sales efforts.</a:t>
            </a:r>
          </a:p>
        </p:txBody>
      </p:sp>
    </p:spTree>
    <p:extLst>
      <p:ext uri="{BB962C8B-B14F-4D97-AF65-F5344CB8AC3E}">
        <p14:creationId xmlns:p14="http://schemas.microsoft.com/office/powerpoint/2010/main" val="1611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1610-85F0-E4C0-C269-F22774A277F6}"/>
              </a:ext>
            </a:extLst>
          </p:cNvPr>
          <p:cNvSpPr>
            <a:spLocks noGrp="1"/>
          </p:cNvSpPr>
          <p:nvPr>
            <p:ph type="title"/>
          </p:nvPr>
        </p:nvSpPr>
        <p:spPr>
          <a:xfrm>
            <a:off x="762000" y="704850"/>
            <a:ext cx="7924800" cy="8953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DASHBOARD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17BDCBD-F959-7DA0-956B-824982760E89}"/>
              </a:ext>
            </a:extLst>
          </p:cNvPr>
          <p:cNvPicPr>
            <a:picLocks noGrp="1" noChangeAspect="1"/>
          </p:cNvPicPr>
          <p:nvPr>
            <p:ph idx="1"/>
          </p:nvPr>
        </p:nvPicPr>
        <p:blipFill>
          <a:blip r:embed="rId2"/>
          <a:stretch>
            <a:fillRect/>
          </a:stretch>
        </p:blipFill>
        <p:spPr>
          <a:xfrm>
            <a:off x="762000" y="1944965"/>
            <a:ext cx="7924800" cy="4369833"/>
          </a:xfrm>
        </p:spPr>
      </p:pic>
    </p:spTree>
    <p:extLst>
      <p:ext uri="{BB962C8B-B14F-4D97-AF65-F5344CB8AC3E}">
        <p14:creationId xmlns:p14="http://schemas.microsoft.com/office/powerpoint/2010/main" val="34096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2FE0-EB76-F3AE-D40D-1641A0218D46}"/>
              </a:ext>
            </a:extLst>
          </p:cNvPr>
          <p:cNvSpPr>
            <a:spLocks noGrp="1"/>
          </p:cNvSpPr>
          <p:nvPr>
            <p:ph type="title"/>
          </p:nvPr>
        </p:nvSpPr>
        <p:spPr>
          <a:xfrm>
            <a:off x="845794" y="704850"/>
            <a:ext cx="7841006" cy="8953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DASHBOARD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3E4E3F6-411F-7808-3AAD-B4D43AAEC376}"/>
              </a:ext>
            </a:extLst>
          </p:cNvPr>
          <p:cNvPicPr>
            <a:picLocks noGrp="1" noChangeAspect="1"/>
          </p:cNvPicPr>
          <p:nvPr>
            <p:ph idx="1"/>
          </p:nvPr>
        </p:nvPicPr>
        <p:blipFill>
          <a:blip r:embed="rId2"/>
          <a:stretch>
            <a:fillRect/>
          </a:stretch>
        </p:blipFill>
        <p:spPr>
          <a:xfrm>
            <a:off x="845794" y="1939238"/>
            <a:ext cx="7822315" cy="4389437"/>
          </a:xfrm>
        </p:spPr>
      </p:pic>
    </p:spTree>
    <p:extLst>
      <p:ext uri="{BB962C8B-B14F-4D97-AF65-F5344CB8AC3E}">
        <p14:creationId xmlns:p14="http://schemas.microsoft.com/office/powerpoint/2010/main" val="321351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FED2-133F-FB6A-91C2-014EA78A1BA2}"/>
              </a:ext>
            </a:extLst>
          </p:cNvPr>
          <p:cNvSpPr>
            <a:spLocks noGrp="1"/>
          </p:cNvSpPr>
          <p:nvPr>
            <p:ph type="title"/>
          </p:nvPr>
        </p:nvSpPr>
        <p:spPr>
          <a:xfrm>
            <a:off x="762000" y="704850"/>
            <a:ext cx="7924800" cy="9715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DASHBOARD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A2CA2E7-4217-EE6C-7D5B-4DBF086E9819}"/>
              </a:ext>
            </a:extLst>
          </p:cNvPr>
          <p:cNvPicPr>
            <a:picLocks noGrp="1" noChangeAspect="1"/>
          </p:cNvPicPr>
          <p:nvPr>
            <p:ph idx="1"/>
          </p:nvPr>
        </p:nvPicPr>
        <p:blipFill>
          <a:blip r:embed="rId2"/>
          <a:stretch>
            <a:fillRect/>
          </a:stretch>
        </p:blipFill>
        <p:spPr>
          <a:xfrm>
            <a:off x="762000" y="1935163"/>
            <a:ext cx="7711224" cy="4389437"/>
          </a:xfrm>
        </p:spPr>
      </p:pic>
    </p:spTree>
    <p:extLst>
      <p:ext uri="{BB962C8B-B14F-4D97-AF65-F5344CB8AC3E}">
        <p14:creationId xmlns:p14="http://schemas.microsoft.com/office/powerpoint/2010/main" val="11126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7D3-2ECB-0823-29F5-B76D0F2EF701}"/>
              </a:ext>
            </a:extLst>
          </p:cNvPr>
          <p:cNvSpPr>
            <a:spLocks noGrp="1"/>
          </p:cNvSpPr>
          <p:nvPr>
            <p:ph type="title"/>
          </p:nvPr>
        </p:nvSpPr>
        <p:spPr>
          <a:xfrm>
            <a:off x="914398" y="704850"/>
            <a:ext cx="7772401"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GITHUB LINK</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74F1457F-4E2D-D657-EA58-4ADDCE4FA574}"/>
              </a:ext>
            </a:extLst>
          </p:cNvPr>
          <p:cNvSpPr>
            <a:spLocks noGrp="1"/>
          </p:cNvSpPr>
          <p:nvPr>
            <p:ph idx="1"/>
          </p:nvPr>
        </p:nvSpPr>
        <p:spPr>
          <a:xfrm>
            <a:off x="762000" y="1935163"/>
            <a:ext cx="7924800" cy="4618037"/>
          </a:xfrm>
        </p:spPr>
        <p:txBody>
          <a:bodyPr/>
          <a:lstStyle/>
          <a:p>
            <a:pPr marL="0" indent="0">
              <a:buNone/>
            </a:pPr>
            <a:r>
              <a:rPr lang="en-IN" dirty="0">
                <a:solidFill>
                  <a:srgbClr val="E2D700"/>
                </a:solidFill>
                <a:hlinkClick r:id="rId2">
                  <a:extLst>
                    <a:ext uri="{A12FA001-AC4F-418D-AE19-62706E023703}">
                      <ahyp:hlinkClr xmlns:ahyp="http://schemas.microsoft.com/office/drawing/2018/hyperlinkcolor" val="tx"/>
                    </a:ext>
                  </a:extLst>
                </a:hlinkClick>
              </a:rPr>
              <a:t> </a:t>
            </a:r>
            <a:r>
              <a:rPr lang="en-IN" sz="2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https://github.com/pradakshina12/Global_supply_chain_analysis</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pic>
        <p:nvPicPr>
          <p:cNvPr id="10" name="Picture 9">
            <a:extLst>
              <a:ext uri="{FF2B5EF4-FFF2-40B4-BE49-F238E27FC236}">
                <a16:creationId xmlns:a16="http://schemas.microsoft.com/office/drawing/2014/main" id="{EE02F04F-3AA0-2546-680B-DD1A29406F91}"/>
              </a:ext>
            </a:extLst>
          </p:cNvPr>
          <p:cNvPicPr>
            <a:picLocks noChangeAspect="1"/>
          </p:cNvPicPr>
          <p:nvPr/>
        </p:nvPicPr>
        <p:blipFill>
          <a:blip r:embed="rId3"/>
          <a:stretch>
            <a:fillRect/>
          </a:stretch>
        </p:blipFill>
        <p:spPr>
          <a:xfrm>
            <a:off x="914399" y="2438400"/>
            <a:ext cx="7772401" cy="4202113"/>
          </a:xfrm>
          <a:prstGeom prst="rect">
            <a:avLst/>
          </a:prstGeom>
        </p:spPr>
      </p:pic>
    </p:spTree>
    <p:extLst>
      <p:ext uri="{BB962C8B-B14F-4D97-AF65-F5344CB8AC3E}">
        <p14:creationId xmlns:p14="http://schemas.microsoft.com/office/powerpoint/2010/main" val="362055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86F4-B3A2-416E-ADBF-D3ABEA6F33EE}"/>
              </a:ext>
            </a:extLst>
          </p:cNvPr>
          <p:cNvSpPr>
            <a:spLocks noGrp="1"/>
          </p:cNvSpPr>
          <p:nvPr>
            <p:ph type="title"/>
          </p:nvPr>
        </p:nvSpPr>
        <p:spPr>
          <a:xfrm>
            <a:off x="533400" y="-15240"/>
            <a:ext cx="8229600" cy="85344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0CCC720-F86D-48A3-A31A-8364ABEBB319}"/>
              </a:ext>
            </a:extLst>
          </p:cNvPr>
          <p:cNvSpPr>
            <a:spLocks noGrp="1"/>
          </p:cNvSpPr>
          <p:nvPr>
            <p:ph idx="1"/>
          </p:nvPr>
        </p:nvSpPr>
        <p:spPr>
          <a:xfrm>
            <a:off x="685800" y="838200"/>
            <a:ext cx="8077200" cy="5791200"/>
          </a:xfrm>
        </p:spPr>
        <p:txBody>
          <a:bodyPr/>
          <a:lstStyle/>
          <a:p>
            <a:pPr marL="457200" marR="7120" indent="-457200" algn="just" rtl="0">
              <a:buFont typeface="+mj-lt"/>
              <a:buAutoNum type="arabicPeriod"/>
            </a:pPr>
            <a:r>
              <a:rPr lang="en-US" sz="2200" b="0" i="0" u="none" strike="noStrike" baseline="0" dirty="0">
                <a:latin typeface="Times New Roman" panose="02020603050405020304" pitchFamily="18" charset="0"/>
              </a:rPr>
              <a:t>Astbury, B., and Leeuw, F.L. 2010. “Unpacking Black Boxes: Mechanisms and Theory Building in Evaluation.” </a:t>
            </a:r>
            <a:r>
              <a:rPr lang="en-US" sz="2200" b="0" i="1" u="none" strike="noStrike" baseline="0" dirty="0">
                <a:latin typeface="Times New Roman" panose="02020603050405020304" pitchFamily="18" charset="0"/>
              </a:rPr>
              <a:t>American Journal of Evaluation</a:t>
            </a:r>
            <a:r>
              <a:rPr lang="en-US" sz="2200" b="0" i="0" u="none" strike="noStrike" baseline="0" dirty="0">
                <a:latin typeface="Times New Roman" panose="02020603050405020304" pitchFamily="18" charset="0"/>
              </a:rPr>
              <a:t> </a:t>
            </a:r>
            <a:r>
              <a:rPr lang="en-US" sz="2200" b="1" i="0" u="none" strike="noStrike" baseline="0" dirty="0">
                <a:latin typeface="Times New Roman" panose="02020603050405020304" pitchFamily="18" charset="0"/>
              </a:rPr>
              <a:t>31</a:t>
            </a:r>
            <a:r>
              <a:rPr lang="en-US" sz="2200" b="0" i="0" u="none" strike="noStrike" baseline="0" dirty="0">
                <a:latin typeface="Times New Roman" panose="02020603050405020304" pitchFamily="18" charset="0"/>
              </a:rPr>
              <a:t>(3): 363–81.</a:t>
            </a:r>
          </a:p>
          <a:p>
            <a:pPr marL="457200" marR="7120" indent="-457200" algn="just" rtl="0">
              <a:buClr>
                <a:srgbClr val="1C1D1E"/>
              </a:buClr>
              <a:buFont typeface="+mj-lt"/>
              <a:buAutoNum type="arabicPeriod"/>
            </a:pPr>
            <a:r>
              <a:rPr lang="en-US" sz="2200" b="0" i="0" u="none" strike="noStrike" baseline="0" dirty="0">
                <a:solidFill>
                  <a:srgbClr val="1C1D1E"/>
                </a:solidFill>
                <a:latin typeface="Times New Roman" panose="02020603050405020304" pitchFamily="18" charset="0"/>
              </a:rPr>
              <a:t>Belman, D.L., Monaco, K.A., and Brooks, T.J. 2005. </a:t>
            </a:r>
            <a:r>
              <a:rPr lang="en-US" sz="2200" b="0" i="1" u="none" strike="noStrike" baseline="0" dirty="0">
                <a:solidFill>
                  <a:srgbClr val="1C1D1E"/>
                </a:solidFill>
                <a:latin typeface="Times New Roman" panose="02020603050405020304" pitchFamily="18" charset="0"/>
              </a:rPr>
              <a:t>Sailors of the Concrete Seas</a:t>
            </a:r>
            <a:r>
              <a:rPr lang="en-US" sz="2200" b="0" i="0" u="none" strike="noStrike" baseline="0" dirty="0">
                <a:solidFill>
                  <a:srgbClr val="1C1D1E"/>
                </a:solidFill>
                <a:latin typeface="Times New Roman" panose="02020603050405020304" pitchFamily="18" charset="0"/>
              </a:rPr>
              <a:t>. East Lansing, MI: Michigan State University Press.</a:t>
            </a:r>
          </a:p>
          <a:p>
            <a:pPr marL="457200" marR="0" indent="-457200" algn="just" rtl="0">
              <a:buClr>
                <a:srgbClr val="1C1D1E"/>
              </a:buClr>
              <a:buFont typeface="+mj-lt"/>
              <a:buAutoNum type="arabicPeriod"/>
            </a:pPr>
            <a:r>
              <a:rPr lang="en-US" sz="2200" b="0" i="0" u="none" strike="noStrike" baseline="0" dirty="0" err="1">
                <a:solidFill>
                  <a:srgbClr val="1C1D1E"/>
                </a:solidFill>
                <a:latin typeface="Times New Roman" panose="02020603050405020304" pitchFamily="18" charset="0"/>
              </a:rPr>
              <a:t>Calantone</a:t>
            </a:r>
            <a:r>
              <a:rPr lang="en-US" sz="2200" b="0" i="0" u="none" strike="noStrike" baseline="0" dirty="0">
                <a:solidFill>
                  <a:srgbClr val="1C1D1E"/>
                </a:solidFill>
                <a:latin typeface="Times New Roman" panose="02020603050405020304" pitchFamily="18" charset="0"/>
              </a:rPr>
              <a:t>, R., Whipple, J.M., Wang, J.F., </a:t>
            </a:r>
            <a:r>
              <a:rPr lang="en-US" sz="2200" b="0" i="0" u="none" strike="noStrike" baseline="0" dirty="0" err="1">
                <a:solidFill>
                  <a:srgbClr val="1C1D1E"/>
                </a:solidFill>
                <a:latin typeface="Times New Roman" panose="02020603050405020304" pitchFamily="18" charset="0"/>
              </a:rPr>
              <a:t>Sardashti</a:t>
            </a:r>
            <a:r>
              <a:rPr lang="en-US" sz="2200" b="0" i="0" u="none" strike="noStrike" baseline="0" dirty="0">
                <a:solidFill>
                  <a:srgbClr val="1C1D1E"/>
                </a:solidFill>
                <a:latin typeface="Times New Roman" panose="02020603050405020304" pitchFamily="18" charset="0"/>
              </a:rPr>
              <a:t>, H., and Miller, J.W. 2017. “A Primer on Moderated Mediation Analysis: Exploring Logistics Involvement in New Product   Development.” </a:t>
            </a:r>
            <a:r>
              <a:rPr lang="en-US" sz="2200" b="0" i="1" u="none" strike="noStrike" baseline="0" dirty="0">
                <a:solidFill>
                  <a:srgbClr val="1C1D1E"/>
                </a:solidFill>
                <a:latin typeface="Times New Roman" panose="02020603050405020304" pitchFamily="18" charset="0"/>
              </a:rPr>
              <a:t>Journal of Business Logistics</a:t>
            </a:r>
            <a:r>
              <a:rPr lang="en-US" sz="2200" b="0" i="0" u="none" strike="noStrike" baseline="0" dirty="0">
                <a:solidFill>
                  <a:srgbClr val="1C1D1E"/>
                </a:solidFill>
                <a:latin typeface="Times New Roman" panose="02020603050405020304" pitchFamily="18" charset="0"/>
              </a:rPr>
              <a:t> </a:t>
            </a:r>
            <a:r>
              <a:rPr lang="en-US" sz="2200" b="1" i="0" u="none" strike="noStrike" baseline="0" dirty="0">
                <a:solidFill>
                  <a:srgbClr val="1C1D1E"/>
                </a:solidFill>
                <a:latin typeface="Times New Roman" panose="02020603050405020304" pitchFamily="18" charset="0"/>
              </a:rPr>
              <a:t>38</a:t>
            </a:r>
            <a:r>
              <a:rPr lang="en-US" sz="2200" b="0" i="0" u="none" strike="noStrike" baseline="0" dirty="0">
                <a:solidFill>
                  <a:srgbClr val="1C1D1E"/>
                </a:solidFill>
                <a:latin typeface="Times New Roman" panose="02020603050405020304" pitchFamily="18" charset="0"/>
              </a:rPr>
              <a:t>(3): 151–69.</a:t>
            </a:r>
          </a:p>
          <a:p>
            <a:pPr marL="457200" marR="0" indent="-457200" algn="just" rtl="0">
              <a:buClr>
                <a:srgbClr val="1C1D1E"/>
              </a:buClr>
              <a:buFont typeface="+mj-lt"/>
              <a:buAutoNum type="arabicPeriod"/>
            </a:pPr>
            <a:r>
              <a:rPr lang="en-US" sz="2200" b="0" i="0" u="none" strike="noStrike" baseline="0" dirty="0">
                <a:solidFill>
                  <a:srgbClr val="1C1D1E"/>
                </a:solidFill>
                <a:latin typeface="Times New Roman" panose="02020603050405020304" pitchFamily="18" charset="0"/>
              </a:rPr>
              <a:t>Cantor, D.E., </a:t>
            </a:r>
            <a:r>
              <a:rPr lang="en-US" sz="2200" b="0" i="0" u="none" strike="noStrike" baseline="0" dirty="0" err="1">
                <a:solidFill>
                  <a:srgbClr val="1C1D1E"/>
                </a:solidFill>
                <a:latin typeface="Times New Roman" panose="02020603050405020304" pitchFamily="18" charset="0"/>
              </a:rPr>
              <a:t>Celebi</a:t>
            </a:r>
            <a:r>
              <a:rPr lang="en-US" sz="2200" b="0" i="0" u="none" strike="noStrike" baseline="0" dirty="0">
                <a:solidFill>
                  <a:srgbClr val="1C1D1E"/>
                </a:solidFill>
                <a:latin typeface="Times New Roman" panose="02020603050405020304" pitchFamily="18" charset="0"/>
              </a:rPr>
              <a:t>, H., Corsi, T.M., and Grimm, C.M. 2013. “Do Owner-Operators Pose a Safety Risk on the Nation's Highways?” </a:t>
            </a:r>
            <a:r>
              <a:rPr lang="en-US" sz="2200" b="0" i="1" u="none" strike="noStrike" baseline="0" dirty="0">
                <a:solidFill>
                  <a:srgbClr val="1C1D1E"/>
                </a:solidFill>
                <a:latin typeface="Times New Roman" panose="02020603050405020304" pitchFamily="18" charset="0"/>
              </a:rPr>
              <a:t>Transportation Research Part E</a:t>
            </a:r>
            <a:r>
              <a:rPr lang="en-US" sz="2200" b="0" i="0" u="none" strike="noStrike" baseline="0" dirty="0">
                <a:solidFill>
                  <a:srgbClr val="1C1D1E"/>
                </a:solidFill>
                <a:latin typeface="Times New Roman" panose="02020603050405020304" pitchFamily="18" charset="0"/>
              </a:rPr>
              <a:t> </a:t>
            </a:r>
            <a:r>
              <a:rPr lang="en-US" sz="2200" b="1" i="0" u="none" strike="noStrike" baseline="0" dirty="0">
                <a:solidFill>
                  <a:srgbClr val="1C1D1E"/>
                </a:solidFill>
                <a:latin typeface="Times New Roman" panose="02020603050405020304" pitchFamily="18" charset="0"/>
              </a:rPr>
              <a:t>59</a:t>
            </a:r>
            <a:r>
              <a:rPr lang="en-US" sz="2200" b="0" i="0" u="none" strike="noStrike" baseline="0" dirty="0">
                <a:solidFill>
                  <a:srgbClr val="1C1D1E"/>
                </a:solidFill>
                <a:latin typeface="Times New Roman" panose="02020603050405020304" pitchFamily="18" charset="0"/>
              </a:rPr>
              <a:t>(1): 34–47.</a:t>
            </a:r>
          </a:p>
          <a:p>
            <a:pPr marL="457200" marR="0" indent="-457200" algn="just" rtl="0">
              <a:buClr>
                <a:srgbClr val="1C1D1E"/>
              </a:buClr>
              <a:buFont typeface="+mj-lt"/>
              <a:buAutoNum type="arabicPeriod"/>
            </a:pPr>
            <a:r>
              <a:rPr lang="en-US" sz="2200" b="0" i="0" u="none" strike="noStrike" baseline="0" dirty="0">
                <a:solidFill>
                  <a:srgbClr val="1C1D1E"/>
                </a:solidFill>
                <a:latin typeface="Times New Roman" panose="02020603050405020304" pitchFamily="18" charset="0"/>
              </a:rPr>
              <a:t>Cantor, D.E., Corsi, T.M., and Grimm, C.M. 2006. “Safety Technology Adoption Patterns in the U.S. Motor Carrier Industry.” </a:t>
            </a:r>
            <a:r>
              <a:rPr lang="en-US" sz="2200" b="0" i="1" u="none" strike="noStrike" baseline="0" dirty="0">
                <a:solidFill>
                  <a:srgbClr val="1C1D1E"/>
                </a:solidFill>
                <a:latin typeface="Times New Roman" panose="02020603050405020304" pitchFamily="18" charset="0"/>
              </a:rPr>
              <a:t>Transportation Journal</a:t>
            </a:r>
            <a:r>
              <a:rPr lang="en-US" sz="2200" b="0" i="0" u="none" strike="noStrike" baseline="0" dirty="0">
                <a:solidFill>
                  <a:srgbClr val="1C1D1E"/>
                </a:solidFill>
                <a:latin typeface="Times New Roman" panose="02020603050405020304" pitchFamily="18" charset="0"/>
              </a:rPr>
              <a:t> </a:t>
            </a:r>
            <a:r>
              <a:rPr lang="en-US" sz="2200" b="1" i="0" u="none" strike="noStrike" baseline="0" dirty="0">
                <a:solidFill>
                  <a:srgbClr val="1C1D1E"/>
                </a:solidFill>
                <a:latin typeface="Times New Roman" panose="02020603050405020304" pitchFamily="18" charset="0"/>
              </a:rPr>
              <a:t>45</a:t>
            </a:r>
            <a:r>
              <a:rPr lang="en-US" sz="2200" b="0" i="0" u="none" strike="noStrike" baseline="0" dirty="0">
                <a:solidFill>
                  <a:srgbClr val="1C1D1E"/>
                </a:solidFill>
                <a:latin typeface="Times New Roman" panose="02020603050405020304" pitchFamily="18" charset="0"/>
              </a:rPr>
              <a:t>(3): 20–45</a:t>
            </a:r>
            <a:r>
              <a:rPr lang="en-US" sz="1800" b="0" i="0" u="none" strike="noStrike" baseline="0" dirty="0">
                <a:solidFill>
                  <a:srgbClr val="1C1D1E"/>
                </a:solidFill>
                <a:latin typeface="Times New Roman" panose="02020603050405020304" pitchFamily="18" charset="0"/>
              </a:rPr>
              <a:t>.</a:t>
            </a:r>
          </a:p>
        </p:txBody>
      </p:sp>
    </p:spTree>
    <p:extLst>
      <p:ext uri="{BB962C8B-B14F-4D97-AF65-F5344CB8AC3E}">
        <p14:creationId xmlns:p14="http://schemas.microsoft.com/office/powerpoint/2010/main" val="374712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8229600" cy="3200400"/>
          </a:xfrm>
        </p:spPr>
        <p:txBody>
          <a:bodyPr/>
          <a:lstStyle/>
          <a:p>
            <a:pPr algn="ctr"/>
            <a:br>
              <a:rPr lang="en-US" sz="6000" i="1" dirty="0">
                <a:solidFill>
                  <a:schemeClr val="tx1"/>
                </a:solidFill>
                <a:latin typeface="Times New Roman" panose="02020603050405020304" pitchFamily="18" charset="0"/>
                <a:cs typeface="Times New Roman" panose="02020603050405020304" pitchFamily="18" charset="0"/>
              </a:rPr>
            </a:br>
            <a:br>
              <a:rPr lang="en-US" sz="6000" i="1" dirty="0">
                <a:solidFill>
                  <a:schemeClr val="tx1"/>
                </a:solidFill>
                <a:latin typeface="Times New Roman" panose="02020603050405020304" pitchFamily="18" charset="0"/>
                <a:cs typeface="Times New Roman" panose="02020603050405020304" pitchFamily="18" charset="0"/>
              </a:rPr>
            </a:br>
            <a:br>
              <a:rPr lang="en-US" sz="6000" i="1" dirty="0">
                <a:solidFill>
                  <a:schemeClr val="tx1"/>
                </a:solidFill>
                <a:latin typeface="Times New Roman" panose="02020603050405020304" pitchFamily="18" charset="0"/>
                <a:cs typeface="Times New Roman" panose="02020603050405020304" pitchFamily="18" charset="0"/>
              </a:rPr>
            </a:br>
            <a:r>
              <a:rPr lang="en-US" sz="6000" b="1" i="1" dirty="0">
                <a:solidFill>
                  <a:srgbClr val="0000FF"/>
                </a:solidFill>
                <a:latin typeface="Times New Roman" panose="02020603050405020304" pitchFamily="18" charset="0"/>
                <a:cs typeface="Times New Roman" panose="02020603050405020304" pitchFamily="18" charset="0"/>
              </a:rPr>
              <a:t>THANK YOU</a:t>
            </a:r>
            <a:br>
              <a:rPr lang="en-US" sz="6000" i="1" dirty="0">
                <a:solidFill>
                  <a:schemeClr val="tx1"/>
                </a:solidFill>
                <a:latin typeface="Algerian" panose="04020705040A02060702" pitchFamily="82" charset="0"/>
              </a:rPr>
            </a:br>
            <a:endParaRPr lang="en-IN" sz="6000" i="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6048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308"/>
            <a:ext cx="8229600"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PROBLEM STATEMENT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600200"/>
            <a:ext cx="8229600" cy="4724400"/>
          </a:xfrm>
        </p:spPr>
        <p:txBody>
          <a:bodyPr/>
          <a:lstStyle/>
          <a:p>
            <a:endParaRPr lang="en-US" sz="2200" dirty="0"/>
          </a:p>
          <a:p>
            <a:pPr algn="just"/>
            <a:r>
              <a:rPr lang="en-US" sz="2200" dirty="0">
                <a:latin typeface="Times New Roman" panose="02020603050405020304" pitchFamily="18" charset="0"/>
                <a:cs typeface="Times New Roman" panose="02020603050405020304" pitchFamily="18" charset="0"/>
              </a:rPr>
              <a:t>In today's globalized economy, supply chains are becoming increasingly complex, spanning multiple countries and involving various stakeholders. This complexity leads to challenges such as limited visibility into real-time operations, difficulty in identifying potential risks, and inefficiencies in cost management and resource allocation. </a:t>
            </a:r>
          </a:p>
          <a:p>
            <a:pPr algn="just"/>
            <a:r>
              <a:rPr lang="en-US" sz="2200" dirty="0">
                <a:latin typeface="Times New Roman" panose="02020603050405020304" pitchFamily="18" charset="0"/>
                <a:cs typeface="Times New Roman" panose="02020603050405020304" pitchFamily="18" charset="0"/>
              </a:rPr>
              <a:t>Organizations struggle to make informed decisions due to fragmented data and a lack of centralized analytics. The aim of this analysis is to utilize Power BI to integrate and visualize global supply chain data, offering clear insights that enable better forecasting, risk mitigation, cost optimization, and more responsive supply chain management.</a:t>
            </a:r>
          </a:p>
          <a:p>
            <a:pPr marL="0" indent="0">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45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35163"/>
            <a:ext cx="7924800" cy="4389437"/>
          </a:xfrm>
        </p:spPr>
        <p:txBody>
          <a:bodyPr/>
          <a:lstStyle/>
          <a:p>
            <a:pPr algn="just"/>
            <a:r>
              <a:rPr lang="en-US" sz="2200" dirty="0">
                <a:latin typeface="Times New Roman" panose="02020603050405020304" pitchFamily="18" charset="0"/>
                <a:cs typeface="Times New Roman" panose="02020603050405020304" pitchFamily="18" charset="0"/>
              </a:rPr>
              <a:t>The objective of this analysis is to leverage Power BI to create a comprehensive and interactive dashboard that provides real-time visibility into the global supply chain.</a:t>
            </a:r>
          </a:p>
          <a:p>
            <a:pPr algn="just"/>
            <a:r>
              <a:rPr lang="en-US" sz="2200" dirty="0">
                <a:latin typeface="Times New Roman" panose="02020603050405020304" pitchFamily="18" charset="0"/>
                <a:cs typeface="Times New Roman" panose="02020603050405020304" pitchFamily="18" charset="0"/>
              </a:rPr>
              <a:t>By integrating data from multiple sources, the goal is to identify bottlenecks, optimize inventory and logistics, mitigate risks, and enhance overall supply chain efficiency. </a:t>
            </a:r>
          </a:p>
          <a:p>
            <a:pPr algn="just"/>
            <a:r>
              <a:rPr lang="en-US" sz="2200" dirty="0">
                <a:latin typeface="Times New Roman" panose="02020603050405020304" pitchFamily="18" charset="0"/>
                <a:cs typeface="Times New Roman" panose="02020603050405020304" pitchFamily="18" charset="0"/>
              </a:rPr>
              <a:t>This will empower stakeholders to make data-driven decisions, improve operational performance, and respond swiftly to disruptions or changes in market demand.</a:t>
            </a: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Title 1"/>
          <p:cNvSpPr>
            <a:spLocks noGrp="1"/>
          </p:cNvSpPr>
          <p:nvPr>
            <p:ph type="title"/>
          </p:nvPr>
        </p:nvSpPr>
        <p:spPr>
          <a:xfrm>
            <a:off x="533400" y="174308"/>
            <a:ext cx="8229600"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OBJECTIVE</a:t>
            </a:r>
            <a:endParaRPr lang="en-IN"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9078"/>
            <a:ext cx="8229600" cy="842009"/>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DATASET LINK</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A2E9A-82D6-95DC-8B94-1AF72777DB86}"/>
              </a:ext>
            </a:extLst>
          </p:cNvPr>
          <p:cNvSpPr>
            <a:spLocks noGrp="1"/>
          </p:cNvSpPr>
          <p:nvPr>
            <p:ph idx="1"/>
          </p:nvPr>
        </p:nvSpPr>
        <p:spPr>
          <a:xfrm>
            <a:off x="838200" y="1447801"/>
            <a:ext cx="7848600" cy="4876800"/>
          </a:xfrm>
        </p:spPr>
        <p:txBody>
          <a:bodyPr/>
          <a:lstStyle/>
          <a:p>
            <a:pPr marL="0" indent="0">
              <a:buNone/>
            </a:pPr>
            <a:r>
              <a:rPr lang="en-IN" dirty="0">
                <a:hlinkClick r:id="rId2">
                  <a:extLst>
                    <a:ext uri="{A12FA001-AC4F-418D-AE19-62706E023703}">
                      <ahyp:hlinkClr xmlns:ahyp="http://schemas.microsoft.com/office/drawing/2018/hyperlinkcolor" val="tx"/>
                    </a:ext>
                  </a:extLst>
                </a:hlinkClick>
              </a:rPr>
              <a:t>https://www.kaggle.com/datasets/shashwatwork/dataco-smart-supply-chain-for-big-data-analysis</a:t>
            </a:r>
            <a:r>
              <a:rPr lang="en-IN" dirty="0"/>
              <a:t> </a:t>
            </a:r>
          </a:p>
          <a:p>
            <a:pPr marL="0" indent="0">
              <a:buNone/>
            </a:pPr>
            <a:endParaRPr lang="en-IN" sz="2200" dirty="0"/>
          </a:p>
          <a:p>
            <a:pPr algn="just"/>
            <a:r>
              <a:rPr lang="en-US" sz="2200" b="0" i="0" dirty="0">
                <a:effectLst/>
                <a:latin typeface="Times New Roman" panose="02020603050405020304" pitchFamily="18" charset="0"/>
                <a:cs typeface="Times New Roman" panose="02020603050405020304" pitchFamily="18" charset="0"/>
              </a:rPr>
              <a:t>The dataset objective is to analyze the impact of shipping performance on customer satisfaction and behavior, as well as to examine category-wise sales performance and the benefit of orders.</a:t>
            </a:r>
          </a:p>
          <a:p>
            <a:pPr algn="just"/>
            <a:r>
              <a:rPr lang="en-US" sz="2200" b="0" i="0" dirty="0">
                <a:effectLst/>
                <a:latin typeface="Times New Roman" panose="02020603050405020304" pitchFamily="18" charset="0"/>
                <a:cs typeface="Times New Roman" panose="02020603050405020304" pitchFamily="18" charset="0"/>
              </a:rPr>
              <a:t> The dataset contains information about shipping, customer behavior, sales, and benefits, and the goal is to create dashboards and measures in Power BI to answer various questions and gain insights into these areas</a:t>
            </a:r>
            <a:r>
              <a:rPr lang="en-US" sz="2200" b="0" i="0" dirty="0">
                <a:effectLst/>
                <a:cs typeface="Arial" panose="020B0604020202020204" pitchFamily="34" charset="0"/>
              </a:rPr>
              <a:t>.</a:t>
            </a:r>
            <a:endParaRPr lang="en-IN" sz="2200" dirty="0">
              <a:cs typeface="Arial" panose="020B0604020202020204" pitchFamily="34" charset="0"/>
            </a:endParaRPr>
          </a:p>
        </p:txBody>
      </p:sp>
    </p:spTree>
    <p:extLst>
      <p:ext uri="{BB962C8B-B14F-4D97-AF65-F5344CB8AC3E}">
        <p14:creationId xmlns:p14="http://schemas.microsoft.com/office/powerpoint/2010/main" val="235116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E92C-F3D6-E9A9-C49D-1CD3C2B28434}"/>
              </a:ext>
            </a:extLst>
          </p:cNvPr>
          <p:cNvSpPr>
            <a:spLocks noGrp="1"/>
          </p:cNvSpPr>
          <p:nvPr>
            <p:ph type="title"/>
          </p:nvPr>
        </p:nvSpPr>
        <p:spPr>
          <a:xfrm>
            <a:off x="685800" y="704850"/>
            <a:ext cx="8001000" cy="9715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PREPROCESSING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895FF7-0EAB-4EC3-8DFB-9EAEAABFC6B1}"/>
              </a:ext>
            </a:extLst>
          </p:cNvPr>
          <p:cNvSpPr>
            <a:spLocks noGrp="1"/>
          </p:cNvSpPr>
          <p:nvPr>
            <p:ph idx="1"/>
          </p:nvPr>
        </p:nvSpPr>
        <p:spPr>
          <a:xfrm>
            <a:off x="685800" y="1935163"/>
            <a:ext cx="8001000" cy="4389437"/>
          </a:xfrm>
        </p:spPr>
        <p:txBody>
          <a:bodyPr/>
          <a:lstStyle/>
          <a:p>
            <a:pPr algn="just"/>
            <a:r>
              <a:rPr lang="en-US" sz="2200" b="1" dirty="0">
                <a:latin typeface="Times New Roman" panose="02020603050405020304" pitchFamily="18" charset="0"/>
                <a:cs typeface="Times New Roman" panose="02020603050405020304" pitchFamily="18" charset="0"/>
              </a:rPr>
              <a:t>Data Collection</a:t>
            </a:r>
            <a:r>
              <a:rPr lang="en-US" sz="2200" dirty="0">
                <a:latin typeface="Times New Roman" panose="02020603050405020304" pitchFamily="18" charset="0"/>
                <a:cs typeface="Times New Roman" panose="02020603050405020304" pitchFamily="18" charset="0"/>
              </a:rPr>
              <a:t>: Dataset acquired from Kaggle for the </a:t>
            </a:r>
            <a:r>
              <a:rPr lang="en-US" sz="2200" dirty="0" err="1">
                <a:latin typeface="Times New Roman" panose="02020603050405020304" pitchFamily="18" charset="0"/>
                <a:cs typeface="Times New Roman" panose="02020603050405020304" pitchFamily="18" charset="0"/>
              </a:rPr>
              <a:t>DataCo</a:t>
            </a:r>
            <a:r>
              <a:rPr lang="en-US" sz="2200" dirty="0">
                <a:latin typeface="Times New Roman" panose="02020603050405020304" pitchFamily="18" charset="0"/>
                <a:cs typeface="Times New Roman" panose="02020603050405020304" pitchFamily="18" charset="0"/>
              </a:rPr>
              <a:t> Global Supply Chain analysis, containing CSV files with data on orders, customer demographics, shipment details, and product information.</a:t>
            </a:r>
          </a:p>
          <a:p>
            <a:pPr algn="just"/>
            <a:r>
              <a:rPr lang="en-US" sz="2200" b="1" dirty="0">
                <a:latin typeface="Times New Roman" panose="02020603050405020304" pitchFamily="18" charset="0"/>
                <a:cs typeface="Times New Roman" panose="02020603050405020304" pitchFamily="18" charset="0"/>
              </a:rPr>
              <a:t>Data Cleaning</a:t>
            </a:r>
            <a:r>
              <a:rPr lang="en-US" sz="2200" dirty="0">
                <a:latin typeface="Times New Roman" panose="02020603050405020304" pitchFamily="18" charset="0"/>
                <a:cs typeface="Times New Roman" panose="02020603050405020304" pitchFamily="18" charset="0"/>
              </a:rPr>
              <a:t>: Process involved handling missing values, removing duplicates, validating entries, and converting data types where necessary. Power BI's Power Query Editor was used for actions like replacing blanks with nulls and removing errors.</a:t>
            </a:r>
          </a:p>
          <a:p>
            <a:pPr algn="just"/>
            <a:r>
              <a:rPr lang="en-US" sz="2200" b="1" dirty="0">
                <a:latin typeface="Times New Roman" panose="02020603050405020304" pitchFamily="18" charset="0"/>
                <a:cs typeface="Times New Roman" panose="02020603050405020304" pitchFamily="18" charset="0"/>
              </a:rPr>
              <a:t>Data Transformation</a:t>
            </a:r>
            <a:r>
              <a:rPr lang="en-US" sz="2200" dirty="0">
                <a:latin typeface="Times New Roman" panose="02020603050405020304" pitchFamily="18" charset="0"/>
                <a:cs typeface="Times New Roman" panose="02020603050405020304" pitchFamily="18" charset="0"/>
              </a:rPr>
              <a:t>: Applied operations such as column splitting, replacing values, and formatting columns to prepare the dataset for analysis. Measures and calculated columns were created to enhance interpretability and usability for visualization.</a:t>
            </a:r>
          </a:p>
        </p:txBody>
      </p:sp>
    </p:spTree>
    <p:extLst>
      <p:ext uri="{BB962C8B-B14F-4D97-AF65-F5344CB8AC3E}">
        <p14:creationId xmlns:p14="http://schemas.microsoft.com/office/powerpoint/2010/main" val="291759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9985-AC60-D17E-59DD-AAE1487128A1}"/>
              </a:ext>
            </a:extLst>
          </p:cNvPr>
          <p:cNvSpPr>
            <a:spLocks noGrp="1"/>
          </p:cNvSpPr>
          <p:nvPr>
            <p:ph type="title"/>
          </p:nvPr>
        </p:nvSpPr>
        <p:spPr>
          <a:xfrm>
            <a:off x="685800" y="704850"/>
            <a:ext cx="8001000" cy="89535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PREPROCESSING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99A31-641A-7842-186F-B583688C7ED5}"/>
              </a:ext>
            </a:extLst>
          </p:cNvPr>
          <p:cNvSpPr>
            <a:spLocks noGrp="1"/>
          </p:cNvSpPr>
          <p:nvPr>
            <p:ph idx="1"/>
          </p:nvPr>
        </p:nvSpPr>
        <p:spPr>
          <a:xfrm>
            <a:off x="685800" y="1935163"/>
            <a:ext cx="8001000" cy="4389437"/>
          </a:xfrm>
        </p:spPr>
        <p:txBody>
          <a:bodyPr/>
          <a:lstStyle/>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Modeling</a:t>
            </a:r>
            <a:r>
              <a:rPr lang="en-US" sz="2200" dirty="0">
                <a:latin typeface="Times New Roman" panose="02020603050405020304" pitchFamily="18" charset="0"/>
                <a:cs typeface="Times New Roman" panose="02020603050405020304" pitchFamily="18" charset="0"/>
              </a:rPr>
              <a:t>: Relationships were established between tables using primary and foreign keys (e.g., customer and product IDs) to enable connected data visualizations across various attributes in Power BI.</a:t>
            </a: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Standardization and Normalization</a:t>
            </a:r>
            <a:r>
              <a:rPr lang="en-US" sz="2200" dirty="0">
                <a:latin typeface="Times New Roman" panose="02020603050405020304" pitchFamily="18" charset="0"/>
                <a:cs typeface="Times New Roman" panose="02020603050405020304" pitchFamily="18" charset="0"/>
              </a:rPr>
              <a:t>: Data fields were standardized to ensure consistency across entries. This included normalizing fields like dates and regions to a consistent format, facilitating smoother integration and analysis within Power BI.</a:t>
            </a:r>
          </a:p>
          <a:p>
            <a:pPr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Error Handling and Outlier Detection</a:t>
            </a:r>
            <a:r>
              <a:rPr lang="en-US" sz="2200" dirty="0">
                <a:latin typeface="Times New Roman" panose="02020603050405020304" pitchFamily="18" charset="0"/>
                <a:cs typeface="Times New Roman" panose="02020603050405020304" pitchFamily="18" charset="0"/>
              </a:rPr>
              <a:t>: Outliers and inconsistencies were identified and addressed, either by replacing them with estimated values or removing them if they were extreme. This helped improve data accuracy and reliability, laying a solid foundation for meaningful analysis and insights.</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0188C50-BA3F-0309-76F5-5B902F1B4599}"/>
              </a:ext>
            </a:extLst>
          </p:cNvPr>
          <p:cNvSpPr>
            <a:spLocks noGrp="1"/>
          </p:cNvSpPr>
          <p:nvPr>
            <p:ph type="dt" sz="half" idx="10"/>
          </p:nvPr>
        </p:nvSpPr>
        <p:spPr/>
        <p:txBody>
          <a:bodyPr/>
          <a:lstStyle/>
          <a:p>
            <a:pPr>
              <a:defRPr/>
            </a:pPr>
            <a:fld id="{F6D4BF61-F125-4CA0-AB57-B476C44EE42C}" type="datetime5">
              <a:rPr lang="en-US" smtClean="0"/>
              <a:pPr>
                <a:defRPr/>
              </a:pPr>
              <a:t>14-Nov-24</a:t>
            </a:fld>
            <a:endParaRPr lang="en-US" dirty="0"/>
          </a:p>
        </p:txBody>
      </p:sp>
    </p:spTree>
    <p:extLst>
      <p:ext uri="{BB962C8B-B14F-4D97-AF65-F5344CB8AC3E}">
        <p14:creationId xmlns:p14="http://schemas.microsoft.com/office/powerpoint/2010/main" val="22396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73C6-0184-39F3-F7DC-211B0A979277}"/>
              </a:ext>
            </a:extLst>
          </p:cNvPr>
          <p:cNvSpPr>
            <a:spLocks noGrp="1"/>
          </p:cNvSpPr>
          <p:nvPr>
            <p:ph type="title"/>
          </p:nvPr>
        </p:nvSpPr>
        <p:spPr>
          <a:xfrm>
            <a:off x="685800" y="304800"/>
            <a:ext cx="8001000" cy="9906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 AND INFERENCES: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C59B75-C295-E923-0BAA-841720AA8FD3}"/>
              </a:ext>
            </a:extLst>
          </p:cNvPr>
          <p:cNvSpPr>
            <a:spLocks noGrp="1"/>
          </p:cNvSpPr>
          <p:nvPr>
            <p:ph idx="1"/>
          </p:nvPr>
        </p:nvSpPr>
        <p:spPr>
          <a:xfrm>
            <a:off x="685800" y="1600200"/>
            <a:ext cx="8229600" cy="5105399"/>
          </a:xfrm>
        </p:spPr>
        <p:txBody>
          <a:bodyPr/>
          <a:lstStyle/>
          <a:p>
            <a:pPr marL="0" indent="0" algn="just">
              <a:buNone/>
            </a:pPr>
            <a:r>
              <a:rPr lang="en-US" sz="22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Solve for Total Sales per Region to determine sales distribution.</a:t>
            </a:r>
          </a:p>
          <a:p>
            <a:pPr marL="709613" lvl="1"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High sales in specific regions indicate strong market presence, while low sales suggest potential areas for targeted growth or marketing efforts.</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latin typeface="Times New Roman" panose="02020603050405020304" pitchFamily="18" charset="0"/>
                <a:cs typeface="Times New Roman" panose="02020603050405020304" pitchFamily="18" charset="0"/>
              </a:rPr>
              <a:t>2.Relate market share to the shopping category to assess market reach.</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Categories with larger market shares show high customer demand or brand loyalty. This insight can guide stock levels or promotional focus on the most popular categories.</a:t>
            </a:r>
          </a:p>
          <a:p>
            <a:pPr marL="0" indent="0" algn="just">
              <a:buNone/>
            </a:pPr>
            <a:r>
              <a:rPr lang="en-US" sz="2200" b="1" dirty="0">
                <a:latin typeface="Times New Roman" panose="02020603050405020304" pitchFamily="18" charset="0"/>
                <a:cs typeface="Times New Roman" panose="02020603050405020304" pitchFamily="18" charset="0"/>
              </a:rPr>
              <a:t>3.Sketch late delivery rates by product using stacked column charts to illustrate delivery performance.</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Products with higher late delivery rates may need process improvements, possibly in inventory management or supplier coordination, to enhance customer satisfaction.</a:t>
            </a:r>
          </a:p>
        </p:txBody>
      </p:sp>
    </p:spTree>
    <p:extLst>
      <p:ext uri="{BB962C8B-B14F-4D97-AF65-F5344CB8AC3E}">
        <p14:creationId xmlns:p14="http://schemas.microsoft.com/office/powerpoint/2010/main" val="58743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59D6-62A2-387D-A999-920612F545D1}"/>
              </a:ext>
            </a:extLst>
          </p:cNvPr>
          <p:cNvSpPr>
            <a:spLocks noGrp="1"/>
          </p:cNvSpPr>
          <p:nvPr>
            <p:ph type="title"/>
          </p:nvPr>
        </p:nvSpPr>
        <p:spPr>
          <a:xfrm>
            <a:off x="762000" y="228600"/>
            <a:ext cx="7924800"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AB5DAB-1290-D604-D1DF-FE92A78609AE}"/>
              </a:ext>
            </a:extLst>
          </p:cNvPr>
          <p:cNvSpPr>
            <a:spLocks noGrp="1"/>
          </p:cNvSpPr>
          <p:nvPr>
            <p:ph idx="1"/>
          </p:nvPr>
        </p:nvSpPr>
        <p:spPr>
          <a:xfrm>
            <a:off x="762000" y="1524000"/>
            <a:ext cx="7924800" cy="5105399"/>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4.Use a geographical map to categorize and illustrate how total sales are distributed across regions.</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Regions with concentrated sales demonstrate market dominance, while underserved areas might represent opportunities for expansion or improved distribution.</a:t>
            </a:r>
          </a:p>
          <a:p>
            <a:pPr marL="0" indent="0" algn="just">
              <a:buNone/>
            </a:pPr>
            <a:r>
              <a:rPr lang="en-US" sz="2200" b="1" dirty="0">
                <a:latin typeface="Times New Roman" panose="02020603050405020304" pitchFamily="18" charset="0"/>
                <a:cs typeface="Times New Roman" panose="02020603050405020304" pitchFamily="18" charset="0"/>
              </a:rPr>
              <a:t>5.Complete a visualization of total sales by type to interpret sales patterns.</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If certain sales types focus can shift to maximizing efficiency or enhancing customer experience in those channels.</a:t>
            </a:r>
          </a:p>
          <a:p>
            <a:pPr marL="0" indent="0">
              <a:buNone/>
            </a:pPr>
            <a:r>
              <a:rPr lang="en-US" sz="2200" b="1" dirty="0">
                <a:latin typeface="Times New Roman" panose="02020603050405020304" pitchFamily="18" charset="0"/>
                <a:cs typeface="Times New Roman" panose="02020603050405020304" pitchFamily="18" charset="0"/>
              </a:rPr>
              <a:t>6.Articulate filters or slicers by Region, Product Category, and Order Status to allow for focused exploration of specific areas.</a:t>
            </a:r>
          </a:p>
          <a:p>
            <a:pPr lvl="1"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Using filters or slicers helps stakeholders focus on specific regions, products, or order types, enabling customized insights and refined decision-making.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69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FC7A-6299-E670-74C5-9B6FDFCAA526}"/>
              </a:ext>
            </a:extLst>
          </p:cNvPr>
          <p:cNvSpPr>
            <a:spLocks noGrp="1"/>
          </p:cNvSpPr>
          <p:nvPr>
            <p:ph type="title"/>
          </p:nvPr>
        </p:nvSpPr>
        <p:spPr>
          <a:xfrm>
            <a:off x="762000" y="228600"/>
            <a:ext cx="7924800" cy="10668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QUESTIONS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E72B0-2B75-8CBF-9B15-135A491111D0}"/>
              </a:ext>
            </a:extLst>
          </p:cNvPr>
          <p:cNvSpPr>
            <a:spLocks noGrp="1"/>
          </p:cNvSpPr>
          <p:nvPr>
            <p:ph idx="1"/>
          </p:nvPr>
        </p:nvSpPr>
        <p:spPr>
          <a:xfrm>
            <a:off x="762000" y="1447799"/>
            <a:ext cx="7924800" cy="5181601"/>
          </a:xfrm>
        </p:spPr>
        <p:txBody>
          <a:bodyPr/>
          <a:lstStyle/>
          <a:p>
            <a:pPr marL="0" indent="0" algn="just">
              <a:buNone/>
            </a:pPr>
            <a:r>
              <a:rPr lang="en-US" sz="2200" b="1" dirty="0">
                <a:latin typeface="Times New Roman" panose="02020603050405020304" pitchFamily="18" charset="0"/>
                <a:cs typeface="Times New Roman" panose="02020603050405020304" pitchFamily="18" charset="0"/>
              </a:rPr>
              <a:t>7.Identify and categorize the Top 5 Products by Sales in Each Region.</a:t>
            </a:r>
          </a:p>
          <a:p>
            <a:pPr marL="366713" lvl="1" indent="0" algn="just">
              <a:buNone/>
            </a:pPr>
            <a:r>
              <a:rPr lang="en-US" dirty="0">
                <a:latin typeface="Times New Roman" panose="02020603050405020304" pitchFamily="18" charset="0"/>
                <a:cs typeface="Times New Roman" panose="02020603050405020304" pitchFamily="18" charset="0"/>
              </a:rPr>
              <a:t>Smart </a:t>
            </a:r>
            <a:r>
              <a:rPr lang="en-US" dirty="0" err="1">
                <a:latin typeface="Times New Roman" panose="02020603050405020304" pitchFamily="18" charset="0"/>
                <a:cs typeface="Times New Roman" panose="02020603050405020304" pitchFamily="18" charset="0"/>
              </a:rPr>
              <a:t>watch,Perfect</a:t>
            </a:r>
            <a:r>
              <a:rPr lang="en-US" dirty="0">
                <a:latin typeface="Times New Roman" panose="02020603050405020304" pitchFamily="18" charset="0"/>
                <a:cs typeface="Times New Roman" panose="02020603050405020304" pitchFamily="18" charset="0"/>
              </a:rPr>
              <a:t> Fitness Perfect Rip Deck ,</a:t>
            </a:r>
            <a:r>
              <a:rPr lang="en-US" dirty="0" err="1">
                <a:latin typeface="Times New Roman" panose="02020603050405020304" pitchFamily="18" charset="0"/>
                <a:cs typeface="Times New Roman" panose="02020603050405020304" pitchFamily="18" charset="0"/>
              </a:rPr>
              <a:t>Toys,Nike</a:t>
            </a:r>
            <a:r>
              <a:rPr lang="en-US" dirty="0">
                <a:latin typeface="Times New Roman" panose="02020603050405020304" pitchFamily="18" charset="0"/>
                <a:cs typeface="Times New Roman" panose="02020603050405020304" pitchFamily="18" charset="0"/>
              </a:rPr>
              <a:t> Men's Free 5.0+ Running Shoe ,</a:t>
            </a:r>
            <a:r>
              <a:rPr lang="en-US" dirty="0" err="1">
                <a:latin typeface="Times New Roman" panose="02020603050405020304" pitchFamily="18" charset="0"/>
                <a:cs typeface="Times New Roman" panose="02020603050405020304" pitchFamily="18" charset="0"/>
              </a:rPr>
              <a:t>Hirzl</a:t>
            </a:r>
            <a:r>
              <a:rPr lang="en-US" dirty="0">
                <a:latin typeface="Times New Roman" panose="02020603050405020304" pitchFamily="18" charset="0"/>
                <a:cs typeface="Times New Roman" panose="02020603050405020304" pitchFamily="18" charset="0"/>
              </a:rPr>
              <a:t> Women's Hybrid Golf Glove </a:t>
            </a:r>
          </a:p>
          <a:p>
            <a:pPr marL="0" indent="0" algn="just">
              <a:buNone/>
            </a:pPr>
            <a:r>
              <a:rPr lang="en-US" sz="2200" b="1"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Calculate the total number of products to summarize inventory scale.</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A high count indicates broad inventory but may incur higher holding costs. Optimal inventory size is crucial for cost management and meeting demand.</a:t>
            </a:r>
          </a:p>
          <a:p>
            <a:pPr marL="0" indent="0" algn="just">
              <a:buNone/>
            </a:pPr>
            <a:r>
              <a:rPr lang="en-US" sz="2200" b="1" dirty="0">
                <a:latin typeface="Times New Roman" panose="02020603050405020304" pitchFamily="18" charset="0"/>
                <a:cs typeface="Times New Roman" panose="02020603050405020304" pitchFamily="18" charset="0"/>
              </a:rPr>
              <a:t>9.Distill total sales for each Order region using a map to contrast regional performance.</a:t>
            </a:r>
          </a:p>
          <a:p>
            <a:pPr marL="709613" lvl="1"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Regions with high total sales reflect active markets with strong demand, while lower sales regions may require different sales tactics or marketing approaches.</a:t>
            </a:r>
            <a:endParaRPr lang="en-IN" sz="2200" dirty="0">
              <a:latin typeface="Times New Roman" panose="02020603050405020304" pitchFamily="18" charset="0"/>
              <a:cs typeface="Times New Roman" panose="02020603050405020304" pitchFamily="18" charset="0"/>
            </a:endParaRPr>
          </a:p>
          <a:p>
            <a:pPr marL="709613" lvl="1" indent="-342900"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09613" lvl="1" indent="-342900"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113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8319</TotalTime>
  <Words>1365</Words>
  <Application>Microsoft Office PowerPoint</Application>
  <PresentationFormat>On-screen Show (4:3)</PresentationFormat>
  <Paragraphs>88</Paragraphs>
  <Slides>17</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Algerian</vt:lpstr>
      <vt:lpstr>Arial</vt:lpstr>
      <vt:lpstr>Calibri</vt:lpstr>
      <vt:lpstr>Times New Roman</vt:lpstr>
      <vt:lpstr>Wingdings</vt:lpstr>
      <vt:lpstr>Wingdings 2</vt:lpstr>
      <vt:lpstr>Flow</vt:lpstr>
      <vt:lpstr>1_Custom Design</vt:lpstr>
      <vt:lpstr>Custom Design</vt:lpstr>
      <vt:lpstr>GLOBAL SUPPLY CHAIN ANALYSIS</vt:lpstr>
      <vt:lpstr>PROBLEM STATEMENT</vt:lpstr>
      <vt:lpstr>OBJECTIVE</vt:lpstr>
      <vt:lpstr>DATASET LINK</vt:lpstr>
      <vt:lpstr>PREPROCESSING </vt:lpstr>
      <vt:lpstr>PREPROCESSING </vt:lpstr>
      <vt:lpstr>QUESTIONS AND INFERENCES:</vt:lpstr>
      <vt:lpstr>QUESTIONS</vt:lpstr>
      <vt:lpstr>QUESTIONS</vt:lpstr>
      <vt:lpstr>QUESTIONS</vt:lpstr>
      <vt:lpstr>QUESTIONS </vt:lpstr>
      <vt:lpstr>DASHBOARD</vt:lpstr>
      <vt:lpstr>DASHBOARD</vt:lpstr>
      <vt:lpstr>DASHBOARD</vt:lpstr>
      <vt:lpstr>GITHUB LINK</vt:lpstr>
      <vt:lpstr>REFERENCES</vt:lpstr>
      <vt:lpstr>   THANK YOU </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pradakshinasaravanan@gmail.com</cp:lastModifiedBy>
  <cp:revision>863</cp:revision>
  <dcterms:created xsi:type="dcterms:W3CDTF">2013-12-25T07:56:38Z</dcterms:created>
  <dcterms:modified xsi:type="dcterms:W3CDTF">2024-11-14T15:31:00Z</dcterms:modified>
</cp:coreProperties>
</file>