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6" r:id="rId3"/>
    <p:sldId id="257" r:id="rId4"/>
    <p:sldId id="258" r:id="rId5"/>
    <p:sldId id="259" r:id="rId6"/>
    <p:sldId id="260" r:id="rId7"/>
    <p:sldId id="261" r:id="rId8"/>
    <p:sldId id="262"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CCAF4-D281-4EB8-BD6B-F09C6E5644F3}" v="171" dt="2023-10-30T17:55:17.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2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076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387251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2013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445603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070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242897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6348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19394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12570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53864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2878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35325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2048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359221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20407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2189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92000"/>
                <a:satMod val="169000"/>
                <a:lumMod val="164000"/>
              </a:schemeClr>
            </a:gs>
            <a:gs pos="100000">
              <a:schemeClr val="accent3">
                <a:lumMod val="40000"/>
                <a:lumOff val="6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3961FBB-135D-4BF5-A4C4-ECEC09350F77}" type="datetimeFigureOut">
              <a:rPr lang="en-IN" smtClean="0"/>
              <a:t>21-12-2023</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F41572F-1F81-49E8-B201-F93B62EC5183}" type="slidenum">
              <a:rPr lang="en-IN" smtClean="0"/>
              <a:t>‹#›</a:t>
            </a:fld>
            <a:endParaRPr lang="en-IN" dirty="0"/>
          </a:p>
        </p:txBody>
      </p:sp>
    </p:spTree>
    <p:extLst>
      <p:ext uri="{BB962C8B-B14F-4D97-AF65-F5344CB8AC3E}">
        <p14:creationId xmlns:p14="http://schemas.microsoft.com/office/powerpoint/2010/main" val="101468959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627D-BB84-B9B1-D59B-F4CC5788010F}"/>
              </a:ext>
            </a:extLst>
          </p:cNvPr>
          <p:cNvSpPr>
            <a:spLocks noGrp="1"/>
          </p:cNvSpPr>
          <p:nvPr>
            <p:ph type="ctrTitle"/>
          </p:nvPr>
        </p:nvSpPr>
        <p:spPr>
          <a:xfrm>
            <a:off x="849103" y="1943099"/>
            <a:ext cx="10929719" cy="2971801"/>
          </a:xfrm>
        </p:spPr>
        <p:txBody>
          <a:bodyPr>
            <a:normAutofit/>
          </a:bodyPr>
          <a:lstStyle/>
          <a:p>
            <a:pPr algn="ctr"/>
            <a:r>
              <a:rPr lang="en-IN" sz="4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Revolutionizing Agriculture: The Role of Robotics in Modern Farming</a:t>
            </a:r>
            <a:br>
              <a:rPr lang="en-IN" sz="4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chemeClr val="bg1"/>
              </a:solidFill>
            </a:endParaRPr>
          </a:p>
        </p:txBody>
      </p:sp>
    </p:spTree>
    <p:extLst>
      <p:ext uri="{BB962C8B-B14F-4D97-AF65-F5344CB8AC3E}">
        <p14:creationId xmlns:p14="http://schemas.microsoft.com/office/powerpoint/2010/main" val="286059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4CA0-3142-144B-F357-4C74B5980283}"/>
              </a:ext>
            </a:extLst>
          </p:cNvPr>
          <p:cNvSpPr>
            <a:spLocks noGrp="1"/>
          </p:cNvSpPr>
          <p:nvPr>
            <p:ph type="title"/>
          </p:nvPr>
        </p:nvSpPr>
        <p:spPr>
          <a:xfrm>
            <a:off x="914400" y="1949824"/>
            <a:ext cx="10644000" cy="3321423"/>
          </a:xfrm>
        </p:spPr>
        <p:txBody>
          <a:bodyPr>
            <a:normAutofit/>
          </a:bodyPr>
          <a:lstStyle/>
          <a:p>
            <a:r>
              <a:rPr lang="en-IN" sz="6000" dirty="0">
                <a:solidFill>
                  <a:schemeClr val="bg1"/>
                </a:solidFill>
              </a:rPr>
              <a:t>             Thank you</a:t>
            </a:r>
            <a:endParaRPr lang="en-IN" sz="6000" dirty="0"/>
          </a:p>
        </p:txBody>
      </p:sp>
    </p:spTree>
    <p:extLst>
      <p:ext uri="{BB962C8B-B14F-4D97-AF65-F5344CB8AC3E}">
        <p14:creationId xmlns:p14="http://schemas.microsoft.com/office/powerpoint/2010/main" val="410317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FFF5-A943-268E-ECED-38AE569290EF}"/>
              </a:ext>
            </a:extLst>
          </p:cNvPr>
          <p:cNvSpPr>
            <a:spLocks noGrp="1"/>
          </p:cNvSpPr>
          <p:nvPr>
            <p:ph type="title"/>
          </p:nvPr>
        </p:nvSpPr>
        <p:spPr>
          <a:xfrm>
            <a:off x="322728" y="833719"/>
            <a:ext cx="4929001" cy="968187"/>
          </a:xfrm>
        </p:spPr>
        <p:txBody>
          <a:bodyPr>
            <a:normAutofit/>
          </a:bodyPr>
          <a:lstStyle/>
          <a:p>
            <a:pPr algn="ctr"/>
            <a:r>
              <a:rPr lang="en-IN" u="sng" dirty="0">
                <a:solidFill>
                  <a:schemeClr val="bg1"/>
                </a:solidFill>
              </a:rPr>
              <a:t>AGENDA</a:t>
            </a:r>
            <a:endParaRPr lang="en-IN" u="sng" dirty="0"/>
          </a:p>
        </p:txBody>
      </p:sp>
      <p:sp>
        <p:nvSpPr>
          <p:cNvPr id="3" name="Content Placeholder 2">
            <a:extLst>
              <a:ext uri="{FF2B5EF4-FFF2-40B4-BE49-F238E27FC236}">
                <a16:creationId xmlns:a16="http://schemas.microsoft.com/office/drawing/2014/main" id="{59C30240-B00C-FC39-9BF4-A8573ACCE201}"/>
              </a:ext>
            </a:extLst>
          </p:cNvPr>
          <p:cNvSpPr>
            <a:spLocks noGrp="1"/>
          </p:cNvSpPr>
          <p:nvPr>
            <p:ph idx="1"/>
          </p:nvPr>
        </p:nvSpPr>
        <p:spPr>
          <a:xfrm>
            <a:off x="684212" y="1586753"/>
            <a:ext cx="8534400" cy="4652682"/>
          </a:xfrm>
        </p:spPr>
        <p:txBody>
          <a:bodyPr/>
          <a:lstStyle/>
          <a:p>
            <a:pPr>
              <a:buFont typeface="Wingdings" panose="05000000000000000000" pitchFamily="2" charset="2"/>
              <a:buChar char="q"/>
            </a:pPr>
            <a:r>
              <a:rPr lang="en-IN" dirty="0">
                <a:solidFill>
                  <a:schemeClr val="bg1"/>
                </a:solidFill>
              </a:rPr>
              <a:t>AGRICULTURE</a:t>
            </a:r>
          </a:p>
          <a:p>
            <a:pPr>
              <a:buFont typeface="Wingdings" panose="05000000000000000000" pitchFamily="2" charset="2"/>
              <a:buChar char="q"/>
            </a:pPr>
            <a:r>
              <a:rPr lang="en-IN" dirty="0">
                <a:solidFill>
                  <a:schemeClr val="bg1"/>
                </a:solidFill>
              </a:rPr>
              <a:t>DIFFICULTIES FACED IN AGRICULTURE</a:t>
            </a:r>
          </a:p>
          <a:p>
            <a:pPr>
              <a:buFont typeface="Wingdings" panose="05000000000000000000" pitchFamily="2" charset="2"/>
              <a:buChar char="q"/>
            </a:pPr>
            <a:r>
              <a:rPr lang="en-IN" dirty="0">
                <a:solidFill>
                  <a:schemeClr val="bg1"/>
                </a:solidFill>
              </a:rPr>
              <a:t>ROBOTICS IN AGRICULTURE</a:t>
            </a:r>
          </a:p>
          <a:p>
            <a:pPr>
              <a:buFont typeface="Wingdings" panose="05000000000000000000" pitchFamily="2" charset="2"/>
              <a:buChar char="q"/>
            </a:pPr>
            <a:r>
              <a:rPr lang="en-IN" dirty="0">
                <a:solidFill>
                  <a:schemeClr val="bg1"/>
                </a:solidFill>
              </a:rPr>
              <a:t>ADVANTAGES</a:t>
            </a:r>
          </a:p>
          <a:p>
            <a:pPr>
              <a:buFont typeface="Wingdings" panose="05000000000000000000" pitchFamily="2" charset="2"/>
              <a:buChar char="q"/>
            </a:pPr>
            <a:r>
              <a:rPr lang="en-IN" dirty="0">
                <a:solidFill>
                  <a:schemeClr val="bg1"/>
                </a:solidFill>
              </a:rPr>
              <a:t>AGRIBOT</a:t>
            </a:r>
          </a:p>
          <a:p>
            <a:pPr>
              <a:buFont typeface="Wingdings" panose="05000000000000000000" pitchFamily="2" charset="2"/>
              <a:buChar char="q"/>
            </a:pPr>
            <a:r>
              <a:rPr lang="en-IN" dirty="0">
                <a:solidFill>
                  <a:schemeClr val="bg1"/>
                </a:solidFill>
              </a:rPr>
              <a:t>AGRIBOT’SDESIGN</a:t>
            </a:r>
            <a:endParaRPr lang="en-IN" dirty="0"/>
          </a:p>
        </p:txBody>
      </p:sp>
    </p:spTree>
    <p:extLst>
      <p:ext uri="{BB962C8B-B14F-4D97-AF65-F5344CB8AC3E}">
        <p14:creationId xmlns:p14="http://schemas.microsoft.com/office/powerpoint/2010/main" val="2068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C07D49F-04F7-537F-03A4-B67077B987B2}"/>
              </a:ext>
            </a:extLst>
          </p:cNvPr>
          <p:cNvPicPr>
            <a:picLocks noChangeAspect="1"/>
          </p:cNvPicPr>
          <p:nvPr/>
        </p:nvPicPr>
        <p:blipFill>
          <a:blip r:embed="rId2">
            <a:extLst>
              <a:ext uri="{28A0092B-C50C-407E-A947-70E740481C1C}">
                <a14:useLocalDpi xmlns:a14="http://schemas.microsoft.com/office/drawing/2010/main" val="0"/>
              </a:ext>
            </a:extLst>
          </a:blip>
          <a:srcRect l="35963" t="-15771" r="35636" b="100000"/>
          <a:stretch>
            <a:fillRect/>
          </a:stretch>
        </p:blipFill>
        <p:spPr>
          <a:xfrm>
            <a:off x="9875571" y="-242718"/>
            <a:ext cx="2705155" cy="1001944"/>
          </a:xfrm>
          <a:custGeom>
            <a:avLst/>
            <a:gdLst>
              <a:gd name="connsiteX0" fmla="*/ 551070 w 2705155"/>
              <a:gd name="connsiteY0" fmla="*/ 0 h 1001944"/>
              <a:gd name="connsiteX1" fmla="*/ 2154086 w 2705155"/>
              <a:gd name="connsiteY1" fmla="*/ 0 h 1001944"/>
              <a:gd name="connsiteX2" fmla="*/ 2705155 w 2705155"/>
              <a:gd name="connsiteY2" fmla="*/ 1001944 h 1001944"/>
              <a:gd name="connsiteX3" fmla="*/ 0 w 2705155"/>
              <a:gd name="connsiteY3" fmla="*/ 1001944 h 1001944"/>
              <a:gd name="connsiteX4" fmla="*/ 551070 w 2705155"/>
              <a:gd name="connsiteY4" fmla="*/ 0 h 100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55" h="1001944">
                <a:moveTo>
                  <a:pt x="551070" y="0"/>
                </a:moveTo>
                <a:lnTo>
                  <a:pt x="2154086" y="0"/>
                </a:lnTo>
                <a:lnTo>
                  <a:pt x="2705155" y="1001944"/>
                </a:lnTo>
                <a:lnTo>
                  <a:pt x="0" y="1001944"/>
                </a:lnTo>
                <a:lnTo>
                  <a:pt x="551070" y="0"/>
                </a:lnTo>
                <a:close/>
              </a:path>
            </a:pathLst>
          </a:custGeom>
        </p:spPr>
      </p:pic>
      <p:grpSp>
        <p:nvGrpSpPr>
          <p:cNvPr id="43" name="Group 42">
            <a:extLst>
              <a:ext uri="{FF2B5EF4-FFF2-40B4-BE49-F238E27FC236}">
                <a16:creationId xmlns:a16="http://schemas.microsoft.com/office/drawing/2014/main" id="{9724C268-C714-51AA-A156-799ACF81E1B8}"/>
              </a:ext>
            </a:extLst>
          </p:cNvPr>
          <p:cNvGrpSpPr/>
          <p:nvPr/>
        </p:nvGrpSpPr>
        <p:grpSpPr>
          <a:xfrm>
            <a:off x="6795408" y="251937"/>
            <a:ext cx="5396592" cy="6405392"/>
            <a:chOff x="7263706" y="759226"/>
            <a:chExt cx="5396592" cy="6405392"/>
          </a:xfrm>
        </p:grpSpPr>
        <p:pic>
          <p:nvPicPr>
            <p:cNvPr id="41" name="Picture 40">
              <a:extLst>
                <a:ext uri="{FF2B5EF4-FFF2-40B4-BE49-F238E27FC236}">
                  <a16:creationId xmlns:a16="http://schemas.microsoft.com/office/drawing/2014/main" id="{8A2A4D05-FD4B-0D1D-67AF-E10E203E7B29}"/>
                </a:ext>
              </a:extLst>
            </p:cNvPr>
            <p:cNvPicPr>
              <a:picLocks noChangeAspect="1"/>
            </p:cNvPicPr>
            <p:nvPr/>
          </p:nvPicPr>
          <p:blipFill>
            <a:blip r:embed="rId2">
              <a:extLst>
                <a:ext uri="{28A0092B-C50C-407E-A947-70E740481C1C}">
                  <a14:useLocalDpi xmlns:a14="http://schemas.microsoft.com/office/drawing/2010/main" val="0"/>
                </a:ext>
              </a:extLst>
            </a:blip>
            <a:srcRect l="35128" r="34801" b="79675"/>
            <a:stretch>
              <a:fillRect/>
            </a:stretch>
          </p:blipFill>
          <p:spPr>
            <a:xfrm>
              <a:off x="9795999" y="759226"/>
              <a:ext cx="2864299" cy="1291298"/>
            </a:xfrm>
            <a:custGeom>
              <a:avLst/>
              <a:gdLst>
                <a:gd name="connsiteX0" fmla="*/ 79572 w 2864299"/>
                <a:gd name="connsiteY0" fmla="*/ 0 h 1291298"/>
                <a:gd name="connsiteX1" fmla="*/ 2784727 w 2864299"/>
                <a:gd name="connsiteY1" fmla="*/ 0 h 1291298"/>
                <a:gd name="connsiteX2" fmla="*/ 2864299 w 2864299"/>
                <a:gd name="connsiteY2" fmla="*/ 144677 h 1291298"/>
                <a:gd name="connsiteX3" fmla="*/ 2233658 w 2864299"/>
                <a:gd name="connsiteY3" fmla="*/ 1291298 h 1291298"/>
                <a:gd name="connsiteX4" fmla="*/ 630642 w 2864299"/>
                <a:gd name="connsiteY4" fmla="*/ 1291298 h 1291298"/>
                <a:gd name="connsiteX5" fmla="*/ 0 w 2864299"/>
                <a:gd name="connsiteY5" fmla="*/ 144677 h 1291298"/>
                <a:gd name="connsiteX6" fmla="*/ 79572 w 2864299"/>
                <a:gd name="connsiteY6" fmla="*/ 0 h 129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9" h="1291298">
                  <a:moveTo>
                    <a:pt x="79572" y="0"/>
                  </a:moveTo>
                  <a:lnTo>
                    <a:pt x="2784727" y="0"/>
                  </a:lnTo>
                  <a:lnTo>
                    <a:pt x="2864299" y="144677"/>
                  </a:lnTo>
                  <a:lnTo>
                    <a:pt x="2233658" y="1291298"/>
                  </a:lnTo>
                  <a:lnTo>
                    <a:pt x="630642" y="1291298"/>
                  </a:lnTo>
                  <a:lnTo>
                    <a:pt x="0" y="144677"/>
                  </a:lnTo>
                  <a:lnTo>
                    <a:pt x="79572" y="0"/>
                  </a:lnTo>
                  <a:close/>
                </a:path>
              </a:pathLst>
            </a:custGeom>
          </p:spPr>
        </p:pic>
        <p:pic>
          <p:nvPicPr>
            <p:cNvPr id="40" name="Picture 39">
              <a:extLst>
                <a:ext uri="{FF2B5EF4-FFF2-40B4-BE49-F238E27FC236}">
                  <a16:creationId xmlns:a16="http://schemas.microsoft.com/office/drawing/2014/main" id="{28E31F5C-7D0D-AC1C-FCFE-68B0532C914C}"/>
                </a:ext>
              </a:extLst>
            </p:cNvPr>
            <p:cNvPicPr>
              <a:picLocks noChangeAspect="1"/>
            </p:cNvPicPr>
            <p:nvPr/>
          </p:nvPicPr>
          <p:blipFill>
            <a:blip r:embed="rId2">
              <a:extLst>
                <a:ext uri="{28A0092B-C50C-407E-A947-70E740481C1C}">
                  <a14:useLocalDpi xmlns:a14="http://schemas.microsoft.com/office/drawing/2010/main" val="0"/>
                </a:ext>
              </a:extLst>
            </a:blip>
            <a:srcRect l="8542" t="3583" r="61387" b="60321"/>
            <a:stretch>
              <a:fillRect/>
            </a:stretch>
          </p:blipFill>
          <p:spPr>
            <a:xfrm>
              <a:off x="7263706" y="986891"/>
              <a:ext cx="2864298" cy="2293241"/>
            </a:xfrm>
            <a:custGeom>
              <a:avLst/>
              <a:gdLst>
                <a:gd name="connsiteX0" fmla="*/ 630641 w 2864298"/>
                <a:gd name="connsiteY0" fmla="*/ 0 h 2293241"/>
                <a:gd name="connsiteX1" fmla="*/ 2233657 w 2864298"/>
                <a:gd name="connsiteY1" fmla="*/ 0 h 2293241"/>
                <a:gd name="connsiteX2" fmla="*/ 2864298 w 2864298"/>
                <a:gd name="connsiteY2" fmla="*/ 1146621 h 2293241"/>
                <a:gd name="connsiteX3" fmla="*/ 2233657 w 2864298"/>
                <a:gd name="connsiteY3" fmla="*/ 2293241 h 2293241"/>
                <a:gd name="connsiteX4" fmla="*/ 630641 w 2864298"/>
                <a:gd name="connsiteY4" fmla="*/ 2293241 h 2293241"/>
                <a:gd name="connsiteX5" fmla="*/ 0 w 2864298"/>
                <a:gd name="connsiteY5" fmla="*/ 1146621 h 2293241"/>
                <a:gd name="connsiteX6" fmla="*/ 630641 w 2864298"/>
                <a:gd name="connsiteY6" fmla="*/ 0 h 229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293241">
                  <a:moveTo>
                    <a:pt x="630641" y="0"/>
                  </a:moveTo>
                  <a:lnTo>
                    <a:pt x="2233657" y="0"/>
                  </a:lnTo>
                  <a:lnTo>
                    <a:pt x="2864298" y="1146621"/>
                  </a:lnTo>
                  <a:lnTo>
                    <a:pt x="2233657" y="2293241"/>
                  </a:lnTo>
                  <a:lnTo>
                    <a:pt x="630641" y="2293241"/>
                  </a:lnTo>
                  <a:lnTo>
                    <a:pt x="0" y="1146621"/>
                  </a:lnTo>
                  <a:lnTo>
                    <a:pt x="630641" y="0"/>
                  </a:lnTo>
                  <a:close/>
                </a:path>
              </a:pathLst>
            </a:custGeom>
          </p:spPr>
        </p:pic>
        <p:pic>
          <p:nvPicPr>
            <p:cNvPr id="39" name="Picture 38">
              <a:extLst>
                <a:ext uri="{FF2B5EF4-FFF2-40B4-BE49-F238E27FC236}">
                  <a16:creationId xmlns:a16="http://schemas.microsoft.com/office/drawing/2014/main" id="{BE7A5D1F-0F4A-D026-9551-7530F504713D}"/>
                </a:ext>
              </a:extLst>
            </p:cNvPr>
            <p:cNvPicPr>
              <a:picLocks noChangeAspect="1"/>
            </p:cNvPicPr>
            <p:nvPr/>
          </p:nvPicPr>
          <p:blipFill>
            <a:blip r:embed="rId2">
              <a:extLst>
                <a:ext uri="{28A0092B-C50C-407E-A947-70E740481C1C}">
                  <a14:useLocalDpi xmlns:a14="http://schemas.microsoft.com/office/drawing/2010/main" val="0"/>
                </a:ext>
              </a:extLst>
            </a:blip>
            <a:srcRect l="35128" t="23021" r="34801" b="39468"/>
            <a:stretch>
              <a:fillRect/>
            </a:stretch>
          </p:blipFill>
          <p:spPr>
            <a:xfrm>
              <a:off x="9795999" y="2224436"/>
              <a:ext cx="2864298" cy="2383135"/>
            </a:xfrm>
            <a:custGeom>
              <a:avLst/>
              <a:gdLst>
                <a:gd name="connsiteX0" fmla="*/ 655362 w 2864298"/>
                <a:gd name="connsiteY0" fmla="*/ 0 h 2383135"/>
                <a:gd name="connsiteX1" fmla="*/ 2208936 w 2864298"/>
                <a:gd name="connsiteY1" fmla="*/ 0 h 2383135"/>
                <a:gd name="connsiteX2" fmla="*/ 2864298 w 2864298"/>
                <a:gd name="connsiteY2" fmla="*/ 1191568 h 2383135"/>
                <a:gd name="connsiteX3" fmla="*/ 2208936 w 2864298"/>
                <a:gd name="connsiteY3" fmla="*/ 2383135 h 2383135"/>
                <a:gd name="connsiteX4" fmla="*/ 655362 w 2864298"/>
                <a:gd name="connsiteY4" fmla="*/ 2383135 h 2383135"/>
                <a:gd name="connsiteX5" fmla="*/ 0 w 2864298"/>
                <a:gd name="connsiteY5" fmla="*/ 1191568 h 2383135"/>
                <a:gd name="connsiteX6" fmla="*/ 655362 w 2864298"/>
                <a:gd name="connsiteY6" fmla="*/ 0 h 238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383135">
                  <a:moveTo>
                    <a:pt x="655362" y="0"/>
                  </a:moveTo>
                  <a:lnTo>
                    <a:pt x="2208936" y="0"/>
                  </a:lnTo>
                  <a:lnTo>
                    <a:pt x="2864298" y="1191568"/>
                  </a:lnTo>
                  <a:lnTo>
                    <a:pt x="2208936" y="2383135"/>
                  </a:lnTo>
                  <a:lnTo>
                    <a:pt x="655362" y="2383135"/>
                  </a:lnTo>
                  <a:lnTo>
                    <a:pt x="0" y="1191568"/>
                  </a:lnTo>
                  <a:lnTo>
                    <a:pt x="655362" y="0"/>
                  </a:lnTo>
                  <a:close/>
                </a:path>
              </a:pathLst>
            </a:custGeom>
          </p:spPr>
        </p:pic>
        <p:pic>
          <p:nvPicPr>
            <p:cNvPr id="38" name="Picture 37">
              <a:extLst>
                <a:ext uri="{FF2B5EF4-FFF2-40B4-BE49-F238E27FC236}">
                  <a16:creationId xmlns:a16="http://schemas.microsoft.com/office/drawing/2014/main" id="{6CE519EE-4111-7156-4BF4-232BFE26932E}"/>
                </a:ext>
              </a:extLst>
            </p:cNvPr>
            <p:cNvPicPr>
              <a:picLocks noChangeAspect="1"/>
            </p:cNvPicPr>
            <p:nvPr/>
          </p:nvPicPr>
          <p:blipFill>
            <a:blip r:embed="rId2">
              <a:extLst>
                <a:ext uri="{28A0092B-C50C-407E-A947-70E740481C1C}">
                  <a14:useLocalDpi xmlns:a14="http://schemas.microsoft.com/office/drawing/2010/main" val="0"/>
                </a:ext>
              </a:extLst>
            </a:blip>
            <a:srcRect l="9778" t="43166" r="60151" b="19323"/>
            <a:stretch>
              <a:fillRect/>
            </a:stretch>
          </p:blipFill>
          <p:spPr>
            <a:xfrm>
              <a:off x="7381413" y="3501637"/>
              <a:ext cx="2864298" cy="2383135"/>
            </a:xfrm>
            <a:custGeom>
              <a:avLst/>
              <a:gdLst>
                <a:gd name="connsiteX0" fmla="*/ 655362 w 2864298"/>
                <a:gd name="connsiteY0" fmla="*/ 0 h 2383135"/>
                <a:gd name="connsiteX1" fmla="*/ 2208935 w 2864298"/>
                <a:gd name="connsiteY1" fmla="*/ 0 h 2383135"/>
                <a:gd name="connsiteX2" fmla="*/ 2864298 w 2864298"/>
                <a:gd name="connsiteY2" fmla="*/ 1191567 h 2383135"/>
                <a:gd name="connsiteX3" fmla="*/ 2208935 w 2864298"/>
                <a:gd name="connsiteY3" fmla="*/ 2383135 h 2383135"/>
                <a:gd name="connsiteX4" fmla="*/ 655362 w 2864298"/>
                <a:gd name="connsiteY4" fmla="*/ 2383135 h 2383135"/>
                <a:gd name="connsiteX5" fmla="*/ 0 w 2864298"/>
                <a:gd name="connsiteY5" fmla="*/ 1191567 h 2383135"/>
                <a:gd name="connsiteX6" fmla="*/ 655362 w 2864298"/>
                <a:gd name="connsiteY6" fmla="*/ 0 h 238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383135">
                  <a:moveTo>
                    <a:pt x="655362" y="0"/>
                  </a:moveTo>
                  <a:lnTo>
                    <a:pt x="2208935" y="0"/>
                  </a:lnTo>
                  <a:lnTo>
                    <a:pt x="2864298" y="1191567"/>
                  </a:lnTo>
                  <a:lnTo>
                    <a:pt x="2208935" y="2383135"/>
                  </a:lnTo>
                  <a:lnTo>
                    <a:pt x="655362" y="2383135"/>
                  </a:lnTo>
                  <a:lnTo>
                    <a:pt x="0" y="1191567"/>
                  </a:lnTo>
                  <a:lnTo>
                    <a:pt x="655362" y="0"/>
                  </a:lnTo>
                  <a:close/>
                </a:path>
              </a:pathLst>
            </a:custGeom>
          </p:spPr>
        </p:pic>
        <p:pic>
          <p:nvPicPr>
            <p:cNvPr id="37" name="Picture 36">
              <a:extLst>
                <a:ext uri="{FF2B5EF4-FFF2-40B4-BE49-F238E27FC236}">
                  <a16:creationId xmlns:a16="http://schemas.microsoft.com/office/drawing/2014/main" id="{E4D95337-BB40-B604-6A3E-89C018C27640}"/>
                </a:ext>
              </a:extLst>
            </p:cNvPr>
            <p:cNvPicPr>
              <a:picLocks noChangeAspect="1"/>
            </p:cNvPicPr>
            <p:nvPr/>
          </p:nvPicPr>
          <p:blipFill>
            <a:blip r:embed="rId2">
              <a:extLst>
                <a:ext uri="{28A0092B-C50C-407E-A947-70E740481C1C}">
                  <a14:useLocalDpi xmlns:a14="http://schemas.microsoft.com/office/drawing/2010/main" val="0"/>
                </a:ext>
              </a:extLst>
            </a:blip>
            <a:srcRect l="35128" t="63311" r="34801"/>
            <a:stretch>
              <a:fillRect/>
            </a:stretch>
          </p:blipFill>
          <p:spPr>
            <a:xfrm>
              <a:off x="9795999" y="4781484"/>
              <a:ext cx="2864299" cy="2330917"/>
            </a:xfrm>
            <a:custGeom>
              <a:avLst/>
              <a:gdLst>
                <a:gd name="connsiteX0" fmla="*/ 655363 w 2864299"/>
                <a:gd name="connsiteY0" fmla="*/ 0 h 2330917"/>
                <a:gd name="connsiteX1" fmla="*/ 2208936 w 2864299"/>
                <a:gd name="connsiteY1" fmla="*/ 0 h 2330917"/>
                <a:gd name="connsiteX2" fmla="*/ 2864299 w 2864299"/>
                <a:gd name="connsiteY2" fmla="*/ 1191567 h 2330917"/>
                <a:gd name="connsiteX3" fmla="*/ 2237655 w 2864299"/>
                <a:gd name="connsiteY3" fmla="*/ 2330917 h 2330917"/>
                <a:gd name="connsiteX4" fmla="*/ 626644 w 2864299"/>
                <a:gd name="connsiteY4" fmla="*/ 2330917 h 2330917"/>
                <a:gd name="connsiteX5" fmla="*/ 0 w 2864299"/>
                <a:gd name="connsiteY5" fmla="*/ 1191567 h 2330917"/>
                <a:gd name="connsiteX6" fmla="*/ 655363 w 2864299"/>
                <a:gd name="connsiteY6" fmla="*/ 0 h 233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9" h="2330917">
                  <a:moveTo>
                    <a:pt x="655363" y="0"/>
                  </a:moveTo>
                  <a:lnTo>
                    <a:pt x="2208936" y="0"/>
                  </a:lnTo>
                  <a:lnTo>
                    <a:pt x="2864299" y="1191567"/>
                  </a:lnTo>
                  <a:lnTo>
                    <a:pt x="2237655" y="2330917"/>
                  </a:lnTo>
                  <a:lnTo>
                    <a:pt x="626644" y="2330917"/>
                  </a:lnTo>
                  <a:lnTo>
                    <a:pt x="0" y="1191567"/>
                  </a:lnTo>
                  <a:lnTo>
                    <a:pt x="655363" y="0"/>
                  </a:lnTo>
                  <a:close/>
                </a:path>
              </a:pathLst>
            </a:custGeom>
          </p:spPr>
        </p:pic>
        <p:pic>
          <p:nvPicPr>
            <p:cNvPr id="34" name="Picture 33">
              <a:extLst>
                <a:ext uri="{FF2B5EF4-FFF2-40B4-BE49-F238E27FC236}">
                  <a16:creationId xmlns:a16="http://schemas.microsoft.com/office/drawing/2014/main" id="{5ABC9CEF-D37C-4E70-B812-D2D72D52F9B7}"/>
                </a:ext>
              </a:extLst>
            </p:cNvPr>
            <p:cNvPicPr>
              <a:picLocks noChangeAspect="1"/>
            </p:cNvPicPr>
            <p:nvPr/>
          </p:nvPicPr>
          <p:blipFill>
            <a:blip r:embed="rId2">
              <a:extLst>
                <a:ext uri="{28A0092B-C50C-407E-A947-70E740481C1C}">
                  <a14:useLocalDpi xmlns:a14="http://schemas.microsoft.com/office/drawing/2010/main" val="0"/>
                </a:ext>
              </a:extLst>
            </a:blip>
            <a:srcRect l="41707" t="100000" r="41380" b="-822"/>
            <a:stretch>
              <a:fillRect/>
            </a:stretch>
          </p:blipFill>
          <p:spPr>
            <a:xfrm>
              <a:off x="10422643" y="7112401"/>
              <a:ext cx="1611011" cy="52217"/>
            </a:xfrm>
            <a:custGeom>
              <a:avLst/>
              <a:gdLst>
                <a:gd name="connsiteX0" fmla="*/ 0 w 1611011"/>
                <a:gd name="connsiteY0" fmla="*/ 0 h 52217"/>
                <a:gd name="connsiteX1" fmla="*/ 1611011 w 1611011"/>
                <a:gd name="connsiteY1" fmla="*/ 0 h 52217"/>
                <a:gd name="connsiteX2" fmla="*/ 1582292 w 1611011"/>
                <a:gd name="connsiteY2" fmla="*/ 52217 h 52217"/>
                <a:gd name="connsiteX3" fmla="*/ 28719 w 1611011"/>
                <a:gd name="connsiteY3" fmla="*/ 52217 h 52217"/>
                <a:gd name="connsiteX4" fmla="*/ 0 w 1611011"/>
                <a:gd name="connsiteY4" fmla="*/ 0 h 52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011" h="52217">
                  <a:moveTo>
                    <a:pt x="0" y="0"/>
                  </a:moveTo>
                  <a:lnTo>
                    <a:pt x="1611011" y="0"/>
                  </a:lnTo>
                  <a:lnTo>
                    <a:pt x="1582292" y="52217"/>
                  </a:lnTo>
                  <a:lnTo>
                    <a:pt x="28719" y="52217"/>
                  </a:lnTo>
                  <a:lnTo>
                    <a:pt x="0" y="0"/>
                  </a:lnTo>
                  <a:close/>
                </a:path>
              </a:pathLst>
            </a:custGeom>
          </p:spPr>
        </p:pic>
      </p:grpSp>
      <p:sp>
        <p:nvSpPr>
          <p:cNvPr id="2" name="Title 1">
            <a:extLst>
              <a:ext uri="{FF2B5EF4-FFF2-40B4-BE49-F238E27FC236}">
                <a16:creationId xmlns:a16="http://schemas.microsoft.com/office/drawing/2014/main" id="{CA1AD661-8570-8DE5-B9EC-969C007F136C}"/>
              </a:ext>
            </a:extLst>
          </p:cNvPr>
          <p:cNvSpPr>
            <a:spLocks noGrp="1"/>
          </p:cNvSpPr>
          <p:nvPr>
            <p:ph type="title"/>
          </p:nvPr>
        </p:nvSpPr>
        <p:spPr>
          <a:xfrm>
            <a:off x="1530523" y="410819"/>
            <a:ext cx="3597215" cy="1325563"/>
          </a:xfrm>
        </p:spPr>
        <p:txBody>
          <a:bodyPr/>
          <a:lstStyle/>
          <a:p>
            <a:pPr algn="ctr"/>
            <a:r>
              <a:rPr lang="en-IN" u="sng" dirty="0">
                <a:solidFill>
                  <a:schemeClr val="bg1"/>
                </a:solidFill>
              </a:rPr>
              <a:t>AGRICULTURE</a:t>
            </a:r>
          </a:p>
        </p:txBody>
      </p:sp>
      <p:sp>
        <p:nvSpPr>
          <p:cNvPr id="3" name="Content Placeholder 2">
            <a:extLst>
              <a:ext uri="{FF2B5EF4-FFF2-40B4-BE49-F238E27FC236}">
                <a16:creationId xmlns:a16="http://schemas.microsoft.com/office/drawing/2014/main" id="{A4CEABB2-CCE4-DFFB-1BCC-91C53281D1F7}"/>
              </a:ext>
            </a:extLst>
          </p:cNvPr>
          <p:cNvSpPr>
            <a:spLocks noGrp="1"/>
          </p:cNvSpPr>
          <p:nvPr>
            <p:ph idx="1"/>
          </p:nvPr>
        </p:nvSpPr>
        <p:spPr>
          <a:xfrm>
            <a:off x="838201" y="1825625"/>
            <a:ext cx="4981860" cy="3884710"/>
          </a:xfrm>
        </p:spPr>
        <p:txBody>
          <a:bodyPr>
            <a:normAutofit/>
          </a:bodyPr>
          <a:lstStyle/>
          <a:p>
            <a:pPr marL="0" indent="0" algn="l">
              <a:buNone/>
            </a:pPr>
            <a:r>
              <a:rPr lang="en-US" b="0" i="0" dirty="0">
                <a:solidFill>
                  <a:srgbClr val="121212"/>
                </a:solidFill>
                <a:effectLst/>
              </a:rPr>
              <a:t>Agriculture is the practice of cultivating the land, growing crops, and raising livestock. It involves preparing plant and animal products for consumption and distributing them to markets. Agriculture is a crucial source of food and materials like cotton, wool,</a:t>
            </a:r>
            <a:r>
              <a:rPr lang="en-US" dirty="0">
                <a:solidFill>
                  <a:srgbClr val="121212"/>
                </a:solidFill>
              </a:rPr>
              <a:t> and leather. It also supplies wood for construction and paper production. Agriculture products and methods differ across regions worldwide.</a:t>
            </a:r>
          </a:p>
        </p:txBody>
      </p:sp>
    </p:spTree>
    <p:extLst>
      <p:ext uri="{BB962C8B-B14F-4D97-AF65-F5344CB8AC3E}">
        <p14:creationId xmlns:p14="http://schemas.microsoft.com/office/powerpoint/2010/main" val="98563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B007344-3885-CDCC-B748-E66E77B280F1}"/>
              </a:ext>
            </a:extLst>
          </p:cNvPr>
          <p:cNvPicPr>
            <a:picLocks noChangeAspect="1"/>
          </p:cNvPicPr>
          <p:nvPr/>
        </p:nvPicPr>
        <p:blipFill>
          <a:blip r:embed="rId2">
            <a:extLst>
              <a:ext uri="{28A0092B-C50C-407E-A947-70E740481C1C}">
                <a14:useLocalDpi xmlns:a14="http://schemas.microsoft.com/office/drawing/2010/main" val="0"/>
              </a:ext>
            </a:extLst>
          </a:blip>
          <a:srcRect l="23072" r="4231" b="30640"/>
          <a:stretch>
            <a:fillRect/>
          </a:stretch>
        </p:blipFill>
        <p:spPr>
          <a:xfrm>
            <a:off x="7472332" y="201706"/>
            <a:ext cx="4719668" cy="2989224"/>
          </a:xfrm>
          <a:custGeom>
            <a:avLst/>
            <a:gdLst>
              <a:gd name="connsiteX0" fmla="*/ 0 w 3435626"/>
              <a:gd name="connsiteY0" fmla="*/ 0 h 2175970"/>
              <a:gd name="connsiteX1" fmla="*/ 3435626 w 3435626"/>
              <a:gd name="connsiteY1" fmla="*/ 0 h 2175970"/>
              <a:gd name="connsiteX2" fmla="*/ 3435626 w 3435626"/>
              <a:gd name="connsiteY2" fmla="*/ 1809000 h 2175970"/>
              <a:gd name="connsiteX3" fmla="*/ 3068656 w 3435626"/>
              <a:gd name="connsiteY3" fmla="*/ 2175970 h 2175970"/>
              <a:gd name="connsiteX4" fmla="*/ 366970 w 3435626"/>
              <a:gd name="connsiteY4" fmla="*/ 2175970 h 2175970"/>
              <a:gd name="connsiteX5" fmla="*/ 0 w 3435626"/>
              <a:gd name="connsiteY5" fmla="*/ 1809000 h 2175970"/>
              <a:gd name="connsiteX6" fmla="*/ 0 w 3435626"/>
              <a:gd name="connsiteY6" fmla="*/ 0 h 21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626" h="2175970">
                <a:moveTo>
                  <a:pt x="0" y="0"/>
                </a:moveTo>
                <a:lnTo>
                  <a:pt x="3435626" y="0"/>
                </a:lnTo>
                <a:lnTo>
                  <a:pt x="3435626" y="1809000"/>
                </a:lnTo>
                <a:lnTo>
                  <a:pt x="3068656" y="2175970"/>
                </a:lnTo>
                <a:lnTo>
                  <a:pt x="366970" y="2175970"/>
                </a:lnTo>
                <a:lnTo>
                  <a:pt x="0" y="1809000"/>
                </a:lnTo>
                <a:lnTo>
                  <a:pt x="0" y="0"/>
                </a:lnTo>
                <a:close/>
              </a:path>
            </a:pathLst>
          </a:custGeom>
        </p:spPr>
      </p:pic>
      <p:pic>
        <p:nvPicPr>
          <p:cNvPr id="14" name="Picture 13">
            <a:extLst>
              <a:ext uri="{FF2B5EF4-FFF2-40B4-BE49-F238E27FC236}">
                <a16:creationId xmlns:a16="http://schemas.microsoft.com/office/drawing/2014/main" id="{90D11974-79A0-B15D-748A-01BC5F6EC59A}"/>
              </a:ext>
            </a:extLst>
          </p:cNvPr>
          <p:cNvPicPr>
            <a:picLocks noChangeAspect="1"/>
          </p:cNvPicPr>
          <p:nvPr/>
        </p:nvPicPr>
        <p:blipFill>
          <a:blip r:embed="rId2">
            <a:extLst>
              <a:ext uri="{28A0092B-C50C-407E-A947-70E740481C1C}">
                <a14:useLocalDpi xmlns:a14="http://schemas.microsoft.com/office/drawing/2010/main" val="0"/>
              </a:ext>
            </a:extLst>
          </a:blip>
          <a:srcRect l="23072" t="-823" r="4231" b="100000"/>
          <a:stretch>
            <a:fillRect/>
          </a:stretch>
        </p:blipFill>
        <p:spPr>
          <a:xfrm>
            <a:off x="8756375" y="1137074"/>
            <a:ext cx="3435626" cy="25805"/>
          </a:xfrm>
          <a:custGeom>
            <a:avLst/>
            <a:gdLst>
              <a:gd name="connsiteX0" fmla="*/ 0 w 3435626"/>
              <a:gd name="connsiteY0" fmla="*/ 0 h 25805"/>
              <a:gd name="connsiteX1" fmla="*/ 3435626 w 3435626"/>
              <a:gd name="connsiteY1" fmla="*/ 0 h 25805"/>
              <a:gd name="connsiteX2" fmla="*/ 3435626 w 3435626"/>
              <a:gd name="connsiteY2" fmla="*/ 25805 h 25805"/>
              <a:gd name="connsiteX3" fmla="*/ 0 w 3435626"/>
              <a:gd name="connsiteY3" fmla="*/ 25805 h 25805"/>
              <a:gd name="connsiteX4" fmla="*/ 0 w 3435626"/>
              <a:gd name="connsiteY4" fmla="*/ 0 h 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626" h="25805">
                <a:moveTo>
                  <a:pt x="0" y="0"/>
                </a:moveTo>
                <a:lnTo>
                  <a:pt x="3435626" y="0"/>
                </a:lnTo>
                <a:lnTo>
                  <a:pt x="3435626" y="25805"/>
                </a:lnTo>
                <a:lnTo>
                  <a:pt x="0" y="25805"/>
                </a:lnTo>
                <a:lnTo>
                  <a:pt x="0" y="0"/>
                </a:lnTo>
                <a:close/>
              </a:path>
            </a:pathLst>
          </a:custGeom>
        </p:spPr>
      </p:pic>
      <p:pic>
        <p:nvPicPr>
          <p:cNvPr id="12" name="Picture 11">
            <a:extLst>
              <a:ext uri="{FF2B5EF4-FFF2-40B4-BE49-F238E27FC236}">
                <a16:creationId xmlns:a16="http://schemas.microsoft.com/office/drawing/2014/main" id="{BFD367B3-9FD8-9C78-2BE2-CC657DE6FA88}"/>
              </a:ext>
            </a:extLst>
          </p:cNvPr>
          <p:cNvPicPr>
            <a:picLocks noChangeAspect="1"/>
          </p:cNvPicPr>
          <p:nvPr/>
        </p:nvPicPr>
        <p:blipFill>
          <a:blip r:embed="rId3">
            <a:extLst>
              <a:ext uri="{28A0092B-C50C-407E-A947-70E740481C1C}">
                <a14:useLocalDpi xmlns:a14="http://schemas.microsoft.com/office/drawing/2010/main" val="0"/>
              </a:ext>
            </a:extLst>
          </a:blip>
          <a:srcRect l="22866" t="2375" r="11556" b="34597"/>
          <a:stretch>
            <a:fillRect/>
          </a:stretch>
        </p:blipFill>
        <p:spPr>
          <a:xfrm>
            <a:off x="7472332" y="3429000"/>
            <a:ext cx="4719668" cy="3162947"/>
          </a:xfrm>
          <a:custGeom>
            <a:avLst/>
            <a:gdLst>
              <a:gd name="connsiteX0" fmla="*/ 366970 w 3435626"/>
              <a:gd name="connsiteY0" fmla="*/ 0 h 2201775"/>
              <a:gd name="connsiteX1" fmla="*/ 3068656 w 3435626"/>
              <a:gd name="connsiteY1" fmla="*/ 0 h 2201775"/>
              <a:gd name="connsiteX2" fmla="*/ 3435626 w 3435626"/>
              <a:gd name="connsiteY2" fmla="*/ 366970 h 2201775"/>
              <a:gd name="connsiteX3" fmla="*/ 3435626 w 3435626"/>
              <a:gd name="connsiteY3" fmla="*/ 2201775 h 2201775"/>
              <a:gd name="connsiteX4" fmla="*/ 0 w 3435626"/>
              <a:gd name="connsiteY4" fmla="*/ 2201775 h 2201775"/>
              <a:gd name="connsiteX5" fmla="*/ 0 w 3435626"/>
              <a:gd name="connsiteY5" fmla="*/ 366970 h 2201775"/>
              <a:gd name="connsiteX6" fmla="*/ 366970 w 3435626"/>
              <a:gd name="connsiteY6" fmla="*/ 0 h 220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626" h="2201775">
                <a:moveTo>
                  <a:pt x="366970" y="0"/>
                </a:moveTo>
                <a:lnTo>
                  <a:pt x="3068656" y="0"/>
                </a:lnTo>
                <a:lnTo>
                  <a:pt x="3435626" y="366970"/>
                </a:lnTo>
                <a:lnTo>
                  <a:pt x="3435626" y="2201775"/>
                </a:lnTo>
                <a:lnTo>
                  <a:pt x="0" y="2201775"/>
                </a:lnTo>
                <a:lnTo>
                  <a:pt x="0" y="366970"/>
                </a:lnTo>
                <a:lnTo>
                  <a:pt x="366970" y="0"/>
                </a:lnTo>
                <a:close/>
              </a:path>
            </a:pathLst>
          </a:custGeom>
        </p:spPr>
      </p:pic>
      <p:sp>
        <p:nvSpPr>
          <p:cNvPr id="2" name="Title 1">
            <a:extLst>
              <a:ext uri="{FF2B5EF4-FFF2-40B4-BE49-F238E27FC236}">
                <a16:creationId xmlns:a16="http://schemas.microsoft.com/office/drawing/2014/main" id="{B508256D-34FD-EBE9-3568-8289224C646A}"/>
              </a:ext>
            </a:extLst>
          </p:cNvPr>
          <p:cNvSpPr>
            <a:spLocks noGrp="1"/>
          </p:cNvSpPr>
          <p:nvPr>
            <p:ph type="title"/>
          </p:nvPr>
        </p:nvSpPr>
        <p:spPr>
          <a:xfrm>
            <a:off x="379412" y="684106"/>
            <a:ext cx="5716588" cy="1722918"/>
          </a:xfrm>
        </p:spPr>
        <p:txBody>
          <a:bodyPr>
            <a:normAutofit/>
          </a:bodyPr>
          <a:lstStyle/>
          <a:p>
            <a:pPr algn="ctr"/>
            <a:r>
              <a:rPr lang="en-IN" u="sng" dirty="0">
                <a:solidFill>
                  <a:schemeClr val="bg1"/>
                </a:solidFill>
              </a:rPr>
              <a:t>DIFFICULTIES FACED IN AGRICULTURE</a:t>
            </a:r>
          </a:p>
        </p:txBody>
      </p:sp>
      <p:sp>
        <p:nvSpPr>
          <p:cNvPr id="3" name="Content Placeholder 2">
            <a:extLst>
              <a:ext uri="{FF2B5EF4-FFF2-40B4-BE49-F238E27FC236}">
                <a16:creationId xmlns:a16="http://schemas.microsoft.com/office/drawing/2014/main" id="{0AEFB4D4-282F-53E5-AE30-8A39ACCE4E0F}"/>
              </a:ext>
            </a:extLst>
          </p:cNvPr>
          <p:cNvSpPr>
            <a:spLocks noGrp="1"/>
          </p:cNvSpPr>
          <p:nvPr>
            <p:ph idx="1"/>
          </p:nvPr>
        </p:nvSpPr>
        <p:spPr>
          <a:xfrm>
            <a:off x="379412" y="1986280"/>
            <a:ext cx="6424800" cy="3809402"/>
          </a:xfrm>
        </p:spPr>
        <p:txBody>
          <a:bodyPr>
            <a:normAutofit/>
          </a:bodyPr>
          <a:lstStyle/>
          <a:p>
            <a:pPr algn="l">
              <a:buClrTx/>
              <a:buFont typeface="Wingdings" panose="05000000000000000000" pitchFamily="2" charset="2"/>
              <a:buChar char="ü"/>
            </a:pPr>
            <a:r>
              <a:rPr lang="en-IN" dirty="0">
                <a:solidFill>
                  <a:schemeClr val="bg1"/>
                </a:solidFill>
              </a:rPr>
              <a:t>Inadequate irrigation</a:t>
            </a:r>
          </a:p>
          <a:p>
            <a:pPr algn="l">
              <a:buClrTx/>
              <a:buFont typeface="Wingdings" panose="05000000000000000000" pitchFamily="2" charset="2"/>
              <a:buChar char="ü"/>
            </a:pPr>
            <a:r>
              <a:rPr lang="en-IN" dirty="0">
                <a:solidFill>
                  <a:schemeClr val="bg1"/>
                </a:solidFill>
              </a:rPr>
              <a:t>Labor-intensive tasks like seeding and plowing, and crop management.</a:t>
            </a:r>
          </a:p>
          <a:p>
            <a:pPr algn="l">
              <a:buClrTx/>
              <a:buFont typeface="Wingdings" panose="05000000000000000000" pitchFamily="2" charset="2"/>
              <a:buChar char="ü"/>
            </a:pPr>
            <a:r>
              <a:rPr lang="en-IN" dirty="0">
                <a:solidFill>
                  <a:schemeClr val="bg1"/>
                </a:solidFill>
              </a:rPr>
              <a:t>The difficulties of finding laborers.</a:t>
            </a:r>
          </a:p>
          <a:p>
            <a:pPr algn="l">
              <a:buClrTx/>
              <a:buFont typeface="Wingdings" panose="05000000000000000000" pitchFamily="2" charset="2"/>
              <a:buChar char="ü"/>
            </a:pPr>
            <a:r>
              <a:rPr lang="en-IN" dirty="0">
                <a:solidFill>
                  <a:schemeClr val="bg1"/>
                </a:solidFill>
              </a:rPr>
              <a:t>Farmers struggle with limited knowledge of environmental conditions and pest control.</a:t>
            </a:r>
          </a:p>
        </p:txBody>
      </p:sp>
    </p:spTree>
    <p:extLst>
      <p:ext uri="{BB962C8B-B14F-4D97-AF65-F5344CB8AC3E}">
        <p14:creationId xmlns:p14="http://schemas.microsoft.com/office/powerpoint/2010/main" val="396138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0BF5-334E-6068-C131-20DD33CB811F}"/>
              </a:ext>
            </a:extLst>
          </p:cNvPr>
          <p:cNvSpPr>
            <a:spLocks noGrp="1"/>
          </p:cNvSpPr>
          <p:nvPr>
            <p:ph type="title"/>
          </p:nvPr>
        </p:nvSpPr>
        <p:spPr>
          <a:xfrm>
            <a:off x="901926" y="0"/>
            <a:ext cx="8534400" cy="1507067"/>
          </a:xfrm>
        </p:spPr>
        <p:txBody>
          <a:bodyPr/>
          <a:lstStyle/>
          <a:p>
            <a:r>
              <a:rPr lang="en-IN" u="sng" dirty="0">
                <a:solidFill>
                  <a:schemeClr val="bg1"/>
                </a:solidFill>
              </a:rPr>
              <a:t>ROBOTICS IN AGRICULTURE</a:t>
            </a:r>
          </a:p>
        </p:txBody>
      </p:sp>
      <p:sp>
        <p:nvSpPr>
          <p:cNvPr id="3" name="Content Placeholder 2">
            <a:extLst>
              <a:ext uri="{FF2B5EF4-FFF2-40B4-BE49-F238E27FC236}">
                <a16:creationId xmlns:a16="http://schemas.microsoft.com/office/drawing/2014/main" id="{ADE9B0C3-DAE6-E827-D548-0A70E563ACCA}"/>
              </a:ext>
            </a:extLst>
          </p:cNvPr>
          <p:cNvSpPr>
            <a:spLocks noGrp="1"/>
          </p:cNvSpPr>
          <p:nvPr>
            <p:ph idx="1"/>
          </p:nvPr>
        </p:nvSpPr>
        <p:spPr>
          <a:xfrm>
            <a:off x="342041" y="1864859"/>
            <a:ext cx="7320774" cy="4351338"/>
          </a:xfrm>
        </p:spPr>
        <p:txBody>
          <a:bodyPr>
            <a:normAutofit fontScale="92500" lnSpcReduction="10000"/>
          </a:bodyPr>
          <a:lstStyle/>
          <a:p>
            <a:pPr marL="0" indent="0">
              <a:buClrTx/>
              <a:buNone/>
            </a:pPr>
            <a:r>
              <a:rPr lang="en-US" b="0" i="0" dirty="0">
                <a:solidFill>
                  <a:schemeClr val="bg1"/>
                </a:solidFill>
                <a:effectLst/>
              </a:rPr>
              <a:t>Robots and automation have become integral parts of farming and food production processes. They perform both complex and simple tasks, such as monitoring crops, measuring soil pH levels, picking and packing fruits and vegetables, and planting seeds. Automation is also used for ventilation systems, air control for livestock, milk production, and arable irrigation.</a:t>
            </a:r>
          </a:p>
          <a:p>
            <a:pPr>
              <a:buClrTx/>
              <a:buFont typeface="Wingdings" panose="05000000000000000000" pitchFamily="2" charset="2"/>
              <a:buChar char="Ø"/>
            </a:pPr>
            <a:r>
              <a:rPr lang="en-US" b="0" i="1" dirty="0">
                <a:solidFill>
                  <a:schemeClr val="bg1"/>
                </a:solidFill>
                <a:effectLst/>
              </a:rPr>
              <a:t>Seeding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Harvesting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Packing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Palletizing</a:t>
            </a:r>
          </a:p>
          <a:p>
            <a:pPr>
              <a:buClrTx/>
              <a:buFont typeface="Wingdings" panose="05000000000000000000" pitchFamily="2" charset="2"/>
              <a:buChar char="Ø"/>
            </a:pPr>
            <a:r>
              <a:rPr lang="en-US" b="0" i="1" dirty="0">
                <a:solidFill>
                  <a:schemeClr val="bg1"/>
                </a:solidFill>
                <a:effectLst/>
              </a:rPr>
              <a:t>Crop maintenance</a:t>
            </a:r>
          </a:p>
          <a:p>
            <a:pPr>
              <a:buClrTx/>
              <a:buFont typeface="Wingdings" panose="05000000000000000000" pitchFamily="2" charset="2"/>
              <a:buChar char="Ø"/>
            </a:pPr>
            <a:r>
              <a:rPr lang="en-US" b="0" i="1" dirty="0">
                <a:solidFill>
                  <a:schemeClr val="bg1"/>
                </a:solidFill>
                <a:effectLst/>
              </a:rPr>
              <a:t>Livestock applications</a:t>
            </a:r>
            <a:r>
              <a:rPr lang="en-US" b="0" i="0" dirty="0">
                <a:solidFill>
                  <a:schemeClr val="bg1"/>
                </a:solidFill>
                <a:effectLst/>
              </a:rPr>
              <a:t> </a:t>
            </a:r>
            <a:endParaRPr lang="en-IN" dirty="0"/>
          </a:p>
        </p:txBody>
      </p:sp>
      <p:pic>
        <p:nvPicPr>
          <p:cNvPr id="5" name="Picture 4" descr="Open bags of varieties grain seeds">
            <a:extLst>
              <a:ext uri="{FF2B5EF4-FFF2-40B4-BE49-F238E27FC236}">
                <a16:creationId xmlns:a16="http://schemas.microsoft.com/office/drawing/2014/main" id="{5CFE4E68-AF06-1536-85EE-EB43A4559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574" y="3810000"/>
            <a:ext cx="4566426" cy="3048000"/>
          </a:xfrm>
          <a:prstGeom prst="rect">
            <a:avLst/>
          </a:prstGeom>
        </p:spPr>
      </p:pic>
    </p:spTree>
    <p:extLst>
      <p:ext uri="{BB962C8B-B14F-4D97-AF65-F5344CB8AC3E}">
        <p14:creationId xmlns:p14="http://schemas.microsoft.com/office/powerpoint/2010/main" val="142413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CB1E-13F4-D06E-DD96-ADBD65E501C1}"/>
              </a:ext>
            </a:extLst>
          </p:cNvPr>
          <p:cNvSpPr>
            <a:spLocks noGrp="1"/>
          </p:cNvSpPr>
          <p:nvPr>
            <p:ph type="title"/>
          </p:nvPr>
        </p:nvSpPr>
        <p:spPr>
          <a:xfrm>
            <a:off x="727755" y="677332"/>
            <a:ext cx="8534400" cy="1507067"/>
          </a:xfrm>
        </p:spPr>
        <p:txBody>
          <a:bodyPr/>
          <a:lstStyle/>
          <a:p>
            <a:pPr algn="ctr"/>
            <a:r>
              <a:rPr lang="en-IN" u="sng" dirty="0">
                <a:solidFill>
                  <a:schemeClr val="bg1"/>
                </a:solidFill>
              </a:rPr>
              <a:t>ADVANTAGES</a:t>
            </a:r>
          </a:p>
        </p:txBody>
      </p:sp>
      <p:sp>
        <p:nvSpPr>
          <p:cNvPr id="3" name="Content Placeholder 2">
            <a:extLst>
              <a:ext uri="{FF2B5EF4-FFF2-40B4-BE49-F238E27FC236}">
                <a16:creationId xmlns:a16="http://schemas.microsoft.com/office/drawing/2014/main" id="{B803CD54-55E8-F5E4-BAE6-EBA7092A6C40}"/>
              </a:ext>
            </a:extLst>
          </p:cNvPr>
          <p:cNvSpPr>
            <a:spLocks noGrp="1"/>
          </p:cNvSpPr>
          <p:nvPr>
            <p:ph idx="1"/>
          </p:nvPr>
        </p:nvSpPr>
        <p:spPr>
          <a:xfrm>
            <a:off x="1532547" y="2184399"/>
            <a:ext cx="3880281" cy="3615267"/>
          </a:xfrm>
        </p:spPr>
        <p:txBody>
          <a:bodyPr>
            <a:normAutofit/>
          </a:bodyPr>
          <a:lstStyle/>
          <a:p>
            <a:pPr algn="l">
              <a:buClrTx/>
              <a:buFont typeface="Wingdings" panose="05000000000000000000" pitchFamily="2" charset="2"/>
              <a:buChar char="v"/>
            </a:pPr>
            <a:r>
              <a:rPr lang="en-US" i="1" dirty="0">
                <a:solidFill>
                  <a:schemeClr val="bg1"/>
                </a:solidFill>
              </a:rPr>
              <a:t>Precision Farming</a:t>
            </a:r>
            <a:endParaRPr lang="en-US" b="0" i="0" dirty="0">
              <a:solidFill>
                <a:schemeClr val="bg1"/>
              </a:solidFill>
              <a:effectLst/>
            </a:endParaRPr>
          </a:p>
          <a:p>
            <a:pPr algn="l">
              <a:buClrTx/>
              <a:buFont typeface="Wingdings" panose="05000000000000000000" pitchFamily="2" charset="2"/>
              <a:buChar char="v"/>
            </a:pPr>
            <a:r>
              <a:rPr lang="en-US" b="0" i="1" dirty="0">
                <a:solidFill>
                  <a:schemeClr val="bg1"/>
                </a:solidFill>
                <a:effectLst/>
              </a:rPr>
              <a:t>Monitoring and data collection  </a:t>
            </a:r>
          </a:p>
          <a:p>
            <a:pPr algn="l">
              <a:buClrTx/>
              <a:buFont typeface="Wingdings" panose="05000000000000000000" pitchFamily="2" charset="2"/>
              <a:buChar char="v"/>
            </a:pPr>
            <a:r>
              <a:rPr lang="en-US" i="1" dirty="0">
                <a:solidFill>
                  <a:schemeClr val="bg1"/>
                </a:solidFill>
              </a:rPr>
              <a:t>24/7 operations </a:t>
            </a:r>
            <a:endParaRPr lang="en-US" b="0" i="1" dirty="0">
              <a:solidFill>
                <a:schemeClr val="bg1"/>
              </a:solidFill>
              <a:effectLst/>
            </a:endParaRPr>
          </a:p>
          <a:p>
            <a:pPr algn="l">
              <a:buClrTx/>
              <a:buFont typeface="Wingdings" panose="05000000000000000000" pitchFamily="2" charset="2"/>
              <a:buChar char="v"/>
            </a:pPr>
            <a:r>
              <a:rPr lang="en-US" b="0" i="1" dirty="0">
                <a:solidFill>
                  <a:schemeClr val="bg1"/>
                </a:solidFill>
                <a:effectLst/>
              </a:rPr>
              <a:t> Environmental Benefits</a:t>
            </a:r>
          </a:p>
          <a:p>
            <a:pPr algn="l">
              <a:buClrTx/>
              <a:buFont typeface="Wingdings" panose="05000000000000000000" pitchFamily="2" charset="2"/>
              <a:buChar char="v"/>
            </a:pPr>
            <a:r>
              <a:rPr lang="en-IN" i="1" dirty="0">
                <a:solidFill>
                  <a:schemeClr val="bg1"/>
                </a:solidFill>
              </a:rPr>
              <a:t>Risk Reduction </a:t>
            </a:r>
            <a:endParaRPr lang="en-US" i="1" dirty="0">
              <a:solidFill>
                <a:schemeClr val="bg1"/>
              </a:solidFill>
            </a:endParaRPr>
          </a:p>
        </p:txBody>
      </p:sp>
      <p:pic>
        <p:nvPicPr>
          <p:cNvPr id="5" name="Graphic 4" descr="Open hand with plant with solid fill">
            <a:extLst>
              <a:ext uri="{FF2B5EF4-FFF2-40B4-BE49-F238E27FC236}">
                <a16:creationId xmlns:a16="http://schemas.microsoft.com/office/drawing/2014/main" id="{D2A22364-A157-58D6-E9E9-FB8D18E7A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2906" y="2076205"/>
            <a:ext cx="3458496" cy="3458496"/>
          </a:xfrm>
          <a:prstGeom prst="rect">
            <a:avLst/>
          </a:prstGeom>
        </p:spPr>
      </p:pic>
    </p:spTree>
    <p:extLst>
      <p:ext uri="{BB962C8B-B14F-4D97-AF65-F5344CB8AC3E}">
        <p14:creationId xmlns:p14="http://schemas.microsoft.com/office/powerpoint/2010/main" val="136915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D5F706-00DF-3E35-0F71-8FA4A4E5BE78}"/>
              </a:ext>
            </a:extLst>
          </p:cNvPr>
          <p:cNvPicPr>
            <a:picLocks noChangeAspect="1"/>
          </p:cNvPicPr>
          <p:nvPr/>
        </p:nvPicPr>
        <p:blipFill>
          <a:blip r:embed="rId2">
            <a:extLst>
              <a:ext uri="{28A0092B-C50C-407E-A947-70E740481C1C}">
                <a14:useLocalDpi xmlns:a14="http://schemas.microsoft.com/office/drawing/2010/main" val="0"/>
              </a:ext>
            </a:extLst>
          </a:blip>
          <a:srcRect l="14353" r="14353"/>
          <a:stretch>
            <a:fillRect/>
          </a:stretch>
        </p:blipFill>
        <p:spPr>
          <a:xfrm rot="882442">
            <a:off x="243130" y="224877"/>
            <a:ext cx="5728049" cy="6183086"/>
          </a:xfrm>
          <a:custGeom>
            <a:avLst/>
            <a:gdLst>
              <a:gd name="connsiteX0" fmla="*/ 3668486 w 7336971"/>
              <a:gd name="connsiteY0" fmla="*/ 0 h 6858000"/>
              <a:gd name="connsiteX1" fmla="*/ 7336971 w 7336971"/>
              <a:gd name="connsiteY1" fmla="*/ 3548743 h 6858000"/>
              <a:gd name="connsiteX2" fmla="*/ 3916052 w 7336971"/>
              <a:gd name="connsiteY2" fmla="*/ 6858000 h 6858000"/>
              <a:gd name="connsiteX3" fmla="*/ 3420920 w 7336971"/>
              <a:gd name="connsiteY3" fmla="*/ 6858000 h 6858000"/>
              <a:gd name="connsiteX4" fmla="*/ 0 w 7336971"/>
              <a:gd name="connsiteY4" fmla="*/ 3548743 h 6858000"/>
              <a:gd name="connsiteX5" fmla="*/ 3668486 w 7336971"/>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6971" h="6858000">
                <a:moveTo>
                  <a:pt x="3668486" y="0"/>
                </a:moveTo>
                <a:lnTo>
                  <a:pt x="7336971" y="3548743"/>
                </a:lnTo>
                <a:lnTo>
                  <a:pt x="3916052" y="6858000"/>
                </a:lnTo>
                <a:lnTo>
                  <a:pt x="3420920" y="6858000"/>
                </a:lnTo>
                <a:lnTo>
                  <a:pt x="0" y="3548743"/>
                </a:lnTo>
                <a:lnTo>
                  <a:pt x="3668486" y="0"/>
                </a:lnTo>
                <a:close/>
              </a:path>
            </a:pathLst>
          </a:custGeom>
        </p:spPr>
      </p:pic>
      <p:pic>
        <p:nvPicPr>
          <p:cNvPr id="8" name="Picture 7">
            <a:extLst>
              <a:ext uri="{FF2B5EF4-FFF2-40B4-BE49-F238E27FC236}">
                <a16:creationId xmlns:a16="http://schemas.microsoft.com/office/drawing/2014/main" id="{9C5B6C36-C9F0-6A49-3FEC-6B757BD42066}"/>
              </a:ext>
            </a:extLst>
          </p:cNvPr>
          <p:cNvPicPr>
            <a:picLocks noChangeAspect="1"/>
          </p:cNvPicPr>
          <p:nvPr/>
        </p:nvPicPr>
        <p:blipFill>
          <a:blip r:embed="rId2">
            <a:extLst>
              <a:ext uri="{28A0092B-C50C-407E-A947-70E740481C1C}">
                <a14:useLocalDpi xmlns:a14="http://schemas.microsoft.com/office/drawing/2010/main" val="0"/>
              </a:ext>
            </a:extLst>
          </a:blip>
          <a:srcRect l="47594" t="100000" r="47594" b="-3492"/>
          <a:stretch>
            <a:fillRect/>
          </a:stretch>
        </p:blipFill>
        <p:spPr>
          <a:xfrm>
            <a:off x="5848434" y="6858001"/>
            <a:ext cx="495132" cy="239485"/>
          </a:xfrm>
          <a:custGeom>
            <a:avLst/>
            <a:gdLst>
              <a:gd name="connsiteX0" fmla="*/ 0 w 495132"/>
              <a:gd name="connsiteY0" fmla="*/ 0 h 239485"/>
              <a:gd name="connsiteX1" fmla="*/ 495132 w 495132"/>
              <a:gd name="connsiteY1" fmla="*/ 0 h 239485"/>
              <a:gd name="connsiteX2" fmla="*/ 247566 w 495132"/>
              <a:gd name="connsiteY2" fmla="*/ 239485 h 239485"/>
              <a:gd name="connsiteX3" fmla="*/ 0 w 495132"/>
              <a:gd name="connsiteY3" fmla="*/ 0 h 239485"/>
            </a:gdLst>
            <a:ahLst/>
            <a:cxnLst>
              <a:cxn ang="0">
                <a:pos x="connsiteX0" y="connsiteY0"/>
              </a:cxn>
              <a:cxn ang="0">
                <a:pos x="connsiteX1" y="connsiteY1"/>
              </a:cxn>
              <a:cxn ang="0">
                <a:pos x="connsiteX2" y="connsiteY2"/>
              </a:cxn>
              <a:cxn ang="0">
                <a:pos x="connsiteX3" y="connsiteY3"/>
              </a:cxn>
            </a:cxnLst>
            <a:rect l="l" t="t" r="r" b="b"/>
            <a:pathLst>
              <a:path w="495132" h="239485">
                <a:moveTo>
                  <a:pt x="0" y="0"/>
                </a:moveTo>
                <a:lnTo>
                  <a:pt x="495132" y="0"/>
                </a:lnTo>
                <a:lnTo>
                  <a:pt x="247566" y="239485"/>
                </a:lnTo>
                <a:lnTo>
                  <a:pt x="0" y="0"/>
                </a:lnTo>
                <a:close/>
              </a:path>
            </a:pathLst>
          </a:custGeom>
        </p:spPr>
      </p:pic>
      <p:sp>
        <p:nvSpPr>
          <p:cNvPr id="2" name="Title 1">
            <a:extLst>
              <a:ext uri="{FF2B5EF4-FFF2-40B4-BE49-F238E27FC236}">
                <a16:creationId xmlns:a16="http://schemas.microsoft.com/office/drawing/2014/main" id="{124C56C7-F44F-E1F0-EBC0-F88D1EE9E290}"/>
              </a:ext>
            </a:extLst>
          </p:cNvPr>
          <p:cNvSpPr>
            <a:spLocks noGrp="1"/>
          </p:cNvSpPr>
          <p:nvPr>
            <p:ph type="title"/>
          </p:nvPr>
        </p:nvSpPr>
        <p:spPr>
          <a:xfrm>
            <a:off x="6857860" y="696151"/>
            <a:ext cx="3134753" cy="1684868"/>
          </a:xfrm>
        </p:spPr>
        <p:txBody>
          <a:bodyPr/>
          <a:lstStyle/>
          <a:p>
            <a:pPr algn="ctr"/>
            <a:r>
              <a:rPr lang="en-IN" u="sng" dirty="0">
                <a:solidFill>
                  <a:schemeClr val="bg1"/>
                </a:solidFill>
              </a:rPr>
              <a:t>AGRIBOT</a:t>
            </a:r>
          </a:p>
        </p:txBody>
      </p:sp>
      <p:sp>
        <p:nvSpPr>
          <p:cNvPr id="3" name="Content Placeholder 2">
            <a:extLst>
              <a:ext uri="{FF2B5EF4-FFF2-40B4-BE49-F238E27FC236}">
                <a16:creationId xmlns:a16="http://schemas.microsoft.com/office/drawing/2014/main" id="{0A64AD5C-E4FC-ECED-2B90-CA9A8297A0D5}"/>
              </a:ext>
            </a:extLst>
          </p:cNvPr>
          <p:cNvSpPr>
            <a:spLocks noGrp="1"/>
          </p:cNvSpPr>
          <p:nvPr>
            <p:ph idx="1"/>
          </p:nvPr>
        </p:nvSpPr>
        <p:spPr>
          <a:xfrm>
            <a:off x="6093275" y="2560448"/>
            <a:ext cx="5376614" cy="2940920"/>
          </a:xfrm>
        </p:spPr>
        <p:txBody>
          <a:bodyPr>
            <a:normAutofit fontScale="92500" lnSpcReduction="10000"/>
          </a:bodyPr>
          <a:lstStyle/>
          <a:p>
            <a:pPr marL="0" indent="0">
              <a:buNone/>
            </a:pPr>
            <a:r>
              <a:rPr lang="en-IN" dirty="0">
                <a:solidFill>
                  <a:schemeClr val="bg1"/>
                </a:solidFill>
              </a:rPr>
              <a:t>Agribot is an agricultural robot created to reduce the labor required for farming tasks while enhancing work speed and precision. It autonomously performs essential farming functions such as plowing fields, seeding, and covering seeds with soil. The robot features an optional plowing system switch and is controlled by a PSoC(Programmable System On Chip) controller from Cypress Semiconductor in the USA. </a:t>
            </a:r>
          </a:p>
        </p:txBody>
      </p:sp>
    </p:spTree>
    <p:extLst>
      <p:ext uri="{BB962C8B-B14F-4D97-AF65-F5344CB8AC3E}">
        <p14:creationId xmlns:p14="http://schemas.microsoft.com/office/powerpoint/2010/main" val="163284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AB70AB-6D4B-0E38-4C9C-93A9A4AD6628}"/>
              </a:ext>
            </a:extLst>
          </p:cNvPr>
          <p:cNvPicPr>
            <a:picLocks noChangeAspect="1"/>
          </p:cNvPicPr>
          <p:nvPr/>
        </p:nvPicPr>
        <p:blipFill>
          <a:blip r:embed="rId2">
            <a:extLst>
              <a:ext uri="{28A0092B-C50C-407E-A947-70E740481C1C}">
                <a14:useLocalDpi xmlns:a14="http://schemas.microsoft.com/office/drawing/2010/main" val="0"/>
              </a:ext>
            </a:extLst>
          </a:blip>
          <a:srcRect l="19349" b="2576"/>
          <a:stretch>
            <a:fillRect/>
          </a:stretch>
        </p:blipFill>
        <p:spPr>
          <a:xfrm>
            <a:off x="6836229" y="413657"/>
            <a:ext cx="4920342" cy="5943600"/>
          </a:xfrm>
          <a:custGeom>
            <a:avLst/>
            <a:gdLst>
              <a:gd name="connsiteX0" fmla="*/ 820073 w 4920342"/>
              <a:gd name="connsiteY0" fmla="*/ 0 h 5943600"/>
              <a:gd name="connsiteX1" fmla="*/ 4100269 w 4920342"/>
              <a:gd name="connsiteY1" fmla="*/ 0 h 5943600"/>
              <a:gd name="connsiteX2" fmla="*/ 4920342 w 4920342"/>
              <a:gd name="connsiteY2" fmla="*/ 820073 h 5943600"/>
              <a:gd name="connsiteX3" fmla="*/ 4920342 w 4920342"/>
              <a:gd name="connsiteY3" fmla="*/ 5123527 h 5943600"/>
              <a:gd name="connsiteX4" fmla="*/ 4100269 w 4920342"/>
              <a:gd name="connsiteY4" fmla="*/ 5943600 h 5943600"/>
              <a:gd name="connsiteX5" fmla="*/ 820073 w 4920342"/>
              <a:gd name="connsiteY5" fmla="*/ 5943600 h 5943600"/>
              <a:gd name="connsiteX6" fmla="*/ 0 w 4920342"/>
              <a:gd name="connsiteY6" fmla="*/ 5123527 h 5943600"/>
              <a:gd name="connsiteX7" fmla="*/ 0 w 4920342"/>
              <a:gd name="connsiteY7" fmla="*/ 820073 h 5943600"/>
              <a:gd name="connsiteX8" fmla="*/ 820073 w 492034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0342" h="5943600">
                <a:moveTo>
                  <a:pt x="820073" y="0"/>
                </a:moveTo>
                <a:lnTo>
                  <a:pt x="4100269" y="0"/>
                </a:lnTo>
                <a:cubicBezTo>
                  <a:pt x="4553183" y="0"/>
                  <a:pt x="4920342" y="367159"/>
                  <a:pt x="4920342" y="820073"/>
                </a:cubicBezTo>
                <a:lnTo>
                  <a:pt x="4920342" y="5123527"/>
                </a:lnTo>
                <a:cubicBezTo>
                  <a:pt x="4920342" y="5576441"/>
                  <a:pt x="4553183" y="5943600"/>
                  <a:pt x="4100269" y="5943600"/>
                </a:cubicBezTo>
                <a:lnTo>
                  <a:pt x="820073" y="5943600"/>
                </a:lnTo>
                <a:cubicBezTo>
                  <a:pt x="367159" y="5943600"/>
                  <a:pt x="0" y="5576441"/>
                  <a:pt x="0" y="5123527"/>
                </a:cubicBezTo>
                <a:lnTo>
                  <a:pt x="0" y="820073"/>
                </a:lnTo>
                <a:cubicBezTo>
                  <a:pt x="0" y="367159"/>
                  <a:pt x="367159" y="0"/>
                  <a:pt x="820073" y="0"/>
                </a:cubicBezTo>
                <a:close/>
              </a:path>
            </a:pathLst>
          </a:custGeom>
        </p:spPr>
      </p:pic>
      <p:sp>
        <p:nvSpPr>
          <p:cNvPr id="3" name="Content Placeholder 2">
            <a:extLst>
              <a:ext uri="{FF2B5EF4-FFF2-40B4-BE49-F238E27FC236}">
                <a16:creationId xmlns:a16="http://schemas.microsoft.com/office/drawing/2014/main" id="{8C952360-EF35-D302-3515-F887452DDE02}"/>
              </a:ext>
            </a:extLst>
          </p:cNvPr>
          <p:cNvSpPr>
            <a:spLocks noGrp="1"/>
          </p:cNvSpPr>
          <p:nvPr>
            <p:ph idx="1"/>
          </p:nvPr>
        </p:nvSpPr>
        <p:spPr>
          <a:xfrm>
            <a:off x="31070" y="582385"/>
            <a:ext cx="6805159" cy="5693229"/>
          </a:xfrm>
        </p:spPr>
        <p:txBody>
          <a:bodyPr>
            <a:normAutofit/>
          </a:bodyPr>
          <a:lstStyle/>
          <a:p>
            <a:pPr marL="0" indent="0">
              <a:buNone/>
            </a:pPr>
            <a:r>
              <a:rPr lang="en-IN" dirty="0">
                <a:solidFill>
                  <a:schemeClr val="bg1"/>
                </a:solidFill>
              </a:rPr>
              <a:t>The introduction of robots in smart farming takes it to the next level, allowing for seeding, cropping, disease identification, and more. While some machines for these tasks have significant power and drawbacks like soil disruption, noise, and pollution, the AgriBot offers a lightweight, cost-effective, and eco-friendly alternative. It efficiently maps and seeds the field, particularly suited for small seeds in large areas, and can be easily operated through a user-friendly mobile app.</a:t>
            </a:r>
          </a:p>
        </p:txBody>
      </p:sp>
    </p:spTree>
    <p:extLst>
      <p:ext uri="{BB962C8B-B14F-4D97-AF65-F5344CB8AC3E}">
        <p14:creationId xmlns:p14="http://schemas.microsoft.com/office/powerpoint/2010/main" val="272585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5D23921-A207-3C90-D6CD-83EEAC4C3A8C}"/>
              </a:ext>
            </a:extLst>
          </p:cNvPr>
          <p:cNvPicPr>
            <a:picLocks noChangeAspect="1"/>
          </p:cNvPicPr>
          <p:nvPr/>
        </p:nvPicPr>
        <p:blipFill>
          <a:blip r:embed="rId2">
            <a:extLst>
              <a:ext uri="{28A0092B-C50C-407E-A947-70E740481C1C}">
                <a14:useLocalDpi xmlns:a14="http://schemas.microsoft.com/office/drawing/2010/main" val="0"/>
              </a:ext>
            </a:extLst>
          </a:blip>
          <a:srcRect l="17748" t="8914" r="12310" b="9829"/>
          <a:stretch>
            <a:fillRect/>
          </a:stretch>
        </p:blipFill>
        <p:spPr>
          <a:xfrm>
            <a:off x="500743" y="3710212"/>
            <a:ext cx="3331028" cy="2579914"/>
          </a:xfrm>
          <a:custGeom>
            <a:avLst/>
            <a:gdLst>
              <a:gd name="connsiteX0" fmla="*/ 0 w 3331028"/>
              <a:gd name="connsiteY0" fmla="*/ 0 h 2579914"/>
              <a:gd name="connsiteX1" fmla="*/ 1665514 w 3331028"/>
              <a:gd name="connsiteY1" fmla="*/ 0 h 2579914"/>
              <a:gd name="connsiteX2" fmla="*/ 3331028 w 3331028"/>
              <a:gd name="connsiteY2" fmla="*/ 1289957 h 2579914"/>
              <a:gd name="connsiteX3" fmla="*/ 1665514 w 3331028"/>
              <a:gd name="connsiteY3" fmla="*/ 2579914 h 2579914"/>
              <a:gd name="connsiteX4" fmla="*/ 0 w 3331028"/>
              <a:gd name="connsiteY4" fmla="*/ 2579914 h 25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28" h="2579914">
                <a:moveTo>
                  <a:pt x="0" y="0"/>
                </a:moveTo>
                <a:lnTo>
                  <a:pt x="1665514" y="0"/>
                </a:lnTo>
                <a:cubicBezTo>
                  <a:pt x="2585352" y="0"/>
                  <a:pt x="3331028" y="577533"/>
                  <a:pt x="3331028" y="1289957"/>
                </a:cubicBezTo>
                <a:cubicBezTo>
                  <a:pt x="3331028" y="2002381"/>
                  <a:pt x="2585352" y="2579914"/>
                  <a:pt x="1665514" y="2579914"/>
                </a:cubicBezTo>
                <a:lnTo>
                  <a:pt x="0" y="2579914"/>
                </a:lnTo>
                <a:close/>
              </a:path>
            </a:pathLst>
          </a:custGeom>
        </p:spPr>
      </p:pic>
      <p:pic>
        <p:nvPicPr>
          <p:cNvPr id="8" name="Picture 7">
            <a:extLst>
              <a:ext uri="{FF2B5EF4-FFF2-40B4-BE49-F238E27FC236}">
                <a16:creationId xmlns:a16="http://schemas.microsoft.com/office/drawing/2014/main" id="{8031CB5B-F0E7-7A6E-2BF9-E966C4E75FD9}"/>
              </a:ext>
            </a:extLst>
          </p:cNvPr>
          <p:cNvPicPr>
            <a:picLocks noChangeAspect="1"/>
          </p:cNvPicPr>
          <p:nvPr/>
        </p:nvPicPr>
        <p:blipFill>
          <a:blip r:embed="rId3">
            <a:extLst>
              <a:ext uri="{28A0092B-C50C-407E-A947-70E740481C1C}">
                <a14:useLocalDpi xmlns:a14="http://schemas.microsoft.com/office/drawing/2010/main" val="0"/>
              </a:ext>
            </a:extLst>
          </a:blip>
          <a:srcRect l="12571" b="785"/>
          <a:stretch>
            <a:fillRect/>
          </a:stretch>
        </p:blipFill>
        <p:spPr>
          <a:xfrm>
            <a:off x="500743" y="849086"/>
            <a:ext cx="3331028" cy="2579914"/>
          </a:xfrm>
          <a:custGeom>
            <a:avLst/>
            <a:gdLst>
              <a:gd name="connsiteX0" fmla="*/ 0 w 3331028"/>
              <a:gd name="connsiteY0" fmla="*/ 0 h 2579914"/>
              <a:gd name="connsiteX1" fmla="*/ 1665514 w 3331028"/>
              <a:gd name="connsiteY1" fmla="*/ 0 h 2579914"/>
              <a:gd name="connsiteX2" fmla="*/ 3331028 w 3331028"/>
              <a:gd name="connsiteY2" fmla="*/ 1289957 h 2579914"/>
              <a:gd name="connsiteX3" fmla="*/ 1665514 w 3331028"/>
              <a:gd name="connsiteY3" fmla="*/ 2579914 h 2579914"/>
              <a:gd name="connsiteX4" fmla="*/ 0 w 3331028"/>
              <a:gd name="connsiteY4" fmla="*/ 2579914 h 25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28" h="2579914">
                <a:moveTo>
                  <a:pt x="0" y="0"/>
                </a:moveTo>
                <a:lnTo>
                  <a:pt x="1665514" y="0"/>
                </a:lnTo>
                <a:cubicBezTo>
                  <a:pt x="2585352" y="0"/>
                  <a:pt x="3331028" y="577533"/>
                  <a:pt x="3331028" y="1289957"/>
                </a:cubicBezTo>
                <a:cubicBezTo>
                  <a:pt x="3331028" y="2002381"/>
                  <a:pt x="2585352" y="2579914"/>
                  <a:pt x="1665514" y="2579914"/>
                </a:cubicBezTo>
                <a:lnTo>
                  <a:pt x="0" y="2579914"/>
                </a:lnTo>
                <a:close/>
              </a:path>
            </a:pathLst>
          </a:custGeom>
        </p:spPr>
      </p:pic>
      <p:sp>
        <p:nvSpPr>
          <p:cNvPr id="2" name="Title 1">
            <a:extLst>
              <a:ext uri="{FF2B5EF4-FFF2-40B4-BE49-F238E27FC236}">
                <a16:creationId xmlns:a16="http://schemas.microsoft.com/office/drawing/2014/main" id="{37C21547-C253-79F4-487F-D819C2B3B769}"/>
              </a:ext>
            </a:extLst>
          </p:cNvPr>
          <p:cNvSpPr>
            <a:spLocks noGrp="1"/>
          </p:cNvSpPr>
          <p:nvPr>
            <p:ph type="title"/>
          </p:nvPr>
        </p:nvSpPr>
        <p:spPr>
          <a:xfrm>
            <a:off x="6096000" y="631976"/>
            <a:ext cx="2365289" cy="1507067"/>
          </a:xfrm>
        </p:spPr>
        <p:txBody>
          <a:bodyPr/>
          <a:lstStyle/>
          <a:p>
            <a:pPr algn="ctr"/>
            <a:r>
              <a:rPr lang="en-IN" u="sng" dirty="0">
                <a:solidFill>
                  <a:schemeClr val="bg1"/>
                </a:solidFill>
              </a:rPr>
              <a:t>DESIGN</a:t>
            </a:r>
          </a:p>
        </p:txBody>
      </p:sp>
      <p:sp>
        <p:nvSpPr>
          <p:cNvPr id="3" name="Content Placeholder 2">
            <a:extLst>
              <a:ext uri="{FF2B5EF4-FFF2-40B4-BE49-F238E27FC236}">
                <a16:creationId xmlns:a16="http://schemas.microsoft.com/office/drawing/2014/main" id="{0CA6183D-95A5-F296-E5FB-5F2844CF8D2F}"/>
              </a:ext>
            </a:extLst>
          </p:cNvPr>
          <p:cNvSpPr>
            <a:spLocks noGrp="1"/>
          </p:cNvSpPr>
          <p:nvPr>
            <p:ph idx="1"/>
          </p:nvPr>
        </p:nvSpPr>
        <p:spPr>
          <a:xfrm>
            <a:off x="5018978" y="1962491"/>
            <a:ext cx="5106988" cy="3864429"/>
          </a:xfrm>
        </p:spPr>
        <p:txBody>
          <a:bodyPr/>
          <a:lstStyle/>
          <a:p>
            <a:pPr>
              <a:buClrTx/>
              <a:buFont typeface="Wingdings" panose="05000000000000000000" pitchFamily="2" charset="2"/>
              <a:buChar char="v"/>
            </a:pPr>
            <a:r>
              <a:rPr lang="en-US" b="0" i="0" dirty="0">
                <a:solidFill>
                  <a:schemeClr val="bg1"/>
                </a:solidFill>
                <a:effectLst/>
              </a:rPr>
              <a:t>Android mobile application is available for the AgriBot. The app is designed using Android Studio</a:t>
            </a:r>
          </a:p>
          <a:p>
            <a:pPr>
              <a:buClrTx/>
              <a:buFont typeface="Wingdings" panose="05000000000000000000" pitchFamily="2" charset="2"/>
              <a:buChar char="v"/>
            </a:pPr>
            <a:r>
              <a:rPr lang="en-US" b="0" i="0" dirty="0">
                <a:solidFill>
                  <a:schemeClr val="bg1"/>
                </a:solidFill>
                <a:effectLst/>
              </a:rPr>
              <a:t>The robot is used to plant seeds over a farming area.</a:t>
            </a:r>
            <a:endParaRPr lang="en-US" dirty="0">
              <a:solidFill>
                <a:schemeClr val="bg1"/>
              </a:solidFill>
            </a:endParaRPr>
          </a:p>
          <a:p>
            <a:pPr>
              <a:buClrTx/>
              <a:buFont typeface="Wingdings" panose="05000000000000000000" pitchFamily="2" charset="2"/>
              <a:buChar char="v"/>
            </a:pPr>
            <a:r>
              <a:rPr lang="en-US" b="0" i="0" dirty="0">
                <a:solidFill>
                  <a:schemeClr val="bg1"/>
                </a:solidFill>
                <a:effectLst/>
              </a:rPr>
              <a:t>AWS server is used as the webserver for the AgriBot.</a:t>
            </a:r>
            <a:endParaRPr lang="en-IN" dirty="0">
              <a:solidFill>
                <a:schemeClr val="bg1"/>
              </a:solidFill>
            </a:endParaRPr>
          </a:p>
        </p:txBody>
      </p:sp>
    </p:spTree>
    <p:extLst>
      <p:ext uri="{BB962C8B-B14F-4D97-AF65-F5344CB8AC3E}">
        <p14:creationId xmlns:p14="http://schemas.microsoft.com/office/powerpoint/2010/main" val="20393459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178</TotalTime>
  <Words>412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Wingdings</vt:lpstr>
      <vt:lpstr>Wingdings 3</vt:lpstr>
      <vt:lpstr>Slice</vt:lpstr>
      <vt:lpstr>Revolutionizing Agriculture: The Role of Robotics in Modern Farming </vt:lpstr>
      <vt:lpstr>AGENDA</vt:lpstr>
      <vt:lpstr>AGRICULTURE</vt:lpstr>
      <vt:lpstr>DIFFICULTIES FACED IN AGRICULTURE</vt:lpstr>
      <vt:lpstr>ROBOTICS IN AGRICULTURE</vt:lpstr>
      <vt:lpstr>ADVANTAGES</vt:lpstr>
      <vt:lpstr>AGRIBOT</vt:lpstr>
      <vt:lpstr>PowerPoint Presentation</vt:lpstr>
      <vt:lpstr>DESIGN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Agriculture: The Role of Robotics in Modern Farming</dc:title>
  <dc:creator>Sree Varshine Balamurugan</dc:creator>
  <cp:lastModifiedBy>pradakshinasaravanan@gmail.com</cp:lastModifiedBy>
  <cp:revision>8</cp:revision>
  <dcterms:created xsi:type="dcterms:W3CDTF">2023-10-30T16:08:02Z</dcterms:created>
  <dcterms:modified xsi:type="dcterms:W3CDTF">2023-12-21T04:36:39Z</dcterms:modified>
</cp:coreProperties>
</file>