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2"/>
  </p:notesMasterIdLst>
  <p:handoutMasterIdLst>
    <p:handoutMasterId r:id="rId13"/>
  </p:handoutMasterIdLst>
  <p:sldIdLst>
    <p:sldId id="470" r:id="rId4"/>
    <p:sldId id="490" r:id="rId5"/>
    <p:sldId id="492" r:id="rId6"/>
    <p:sldId id="491" r:id="rId7"/>
    <p:sldId id="485" r:id="rId8"/>
    <p:sldId id="487" r:id="rId9"/>
    <p:sldId id="477" r:id="rId10"/>
    <p:sldId id="49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7312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22 November 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22 November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22 November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22-Nov-23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22-Nov-23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22-Nov-23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22-Nov-23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63406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dirty="0" err="1"/>
              <a:t>Mrs.V.Saranyah</a:t>
            </a:r>
            <a:endParaRPr lang="en-US" dirty="0"/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AP/AI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Pradakshina.S.B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Nithish.N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Yogananth.J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606" y="685800"/>
            <a:ext cx="7985394" cy="247765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Prediction</a:t>
            </a:r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42110"/>
            <a:ext cx="8229600" cy="43894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Detecting fraudulent loan applications is a persistent challenge. Some applicants may provide false information or engage in identity theft.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Söhne"/>
              </a:rPr>
              <a:t>Economic conditions can impact the ability of borrowers to repay loans. During economic downturns, there may be an increase in loan defaults, affecting the overall portfolio performance. </a:t>
            </a:r>
            <a:endParaRPr lang="en-US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Söhne"/>
              </a:rPr>
              <a:t>Applicants may provide incomplete or inaccurate information on their loan applications. This can lead to incorrect assessments of their financial stability and </a:t>
            </a:r>
            <a:r>
              <a:rPr lang="en-US" sz="2000" b="0" i="0">
                <a:solidFill>
                  <a:srgbClr val="0F0F0F"/>
                </a:solidFill>
                <a:effectLst/>
                <a:latin typeface="Söhne"/>
              </a:rPr>
              <a:t>creditworthiness.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Enhance Decision-Making Efficiency: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predictive model to streamline the loan approval process, reducing the time and resources required for decision-making.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Mitigate Risk and Defaults: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Identify and assess potential risks associated with loan applications, ultimately reducing the likelihood of defaults and improving the overall health of the loan portfolio.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Enable Scalability for Future Growth: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Design the predictive model to be scalable, allowing financial institutions to handle a growing volume of loan applications efficiently and adapt to changing business needs.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108"/>
              </p:ext>
            </p:extLst>
          </p:nvPr>
        </p:nvGraphicFramePr>
        <p:xfrm>
          <a:off x="1066800" y="762000"/>
          <a:ext cx="7543800" cy="5821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the Paper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Publication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944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/>
                        <a:t>Sheikh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/>
                        <a:t>Tumuluru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/>
                        <a:t>Lohani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Shaheen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Sharma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Machine Learning for Loan Prediction Dataset with Data Analysis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of Critical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987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Tejaswini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Kavya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Ramya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Triveni </a:t>
                      </a: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Maddumala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Based Loan Approval Prediction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Journal of Innovative Research in Computer and Communication Engineering (IJIRCCE)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906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Ashwini S.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KadamShraddha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Nikam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Ankita A.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Aher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Gayatri V.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Shelke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Amar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S.Chandgude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OF MODERNIZED LOAN APPROVAL SYSTEM BASED ON MACHINE LEARNING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Research Journal of Modernization in Engineering Technology and Science(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irjmets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7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Pallapothu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Nishita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Bipasha Bhowmik Poli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Reddy </a:t>
                      </a: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Gayani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Avantika R Sardar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Puneet Prasad Singh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Approval Prediction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Journal of Advances in Engineering and Management (IJAEM)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-571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/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86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1371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loan applications were either accepted or rejected by the system. </a:t>
            </a:r>
          </a:p>
          <a:p>
            <a:pPr algn="just"/>
            <a:r>
              <a:rPr lang="en-US" dirty="0"/>
              <a:t>SVM algorithm is used for this prediction</a:t>
            </a:r>
          </a:p>
          <a:p>
            <a:pPr algn="just"/>
            <a:r>
              <a:rPr lang="en-IN" dirty="0">
                <a:latin typeface="Söhne"/>
              </a:rPr>
              <a:t>The drawbacks are </a:t>
            </a:r>
            <a:r>
              <a:rPr lang="en-IN" i="0" dirty="0">
                <a:effectLst/>
                <a:latin typeface="Söhne"/>
              </a:rPr>
              <a:t>Data Bias, Data Quality, </a:t>
            </a:r>
            <a:r>
              <a:rPr lang="en-IN" i="0" dirty="0" err="1">
                <a:effectLst/>
                <a:latin typeface="Söhne"/>
              </a:rPr>
              <a:t>Overfittnig</a:t>
            </a:r>
            <a:endParaRPr lang="en-IN" b="1" i="0" dirty="0">
              <a:effectLst/>
              <a:latin typeface="Söhne"/>
            </a:endParaRPr>
          </a:p>
          <a:p>
            <a:pPr algn="just"/>
            <a:r>
              <a:rPr lang="en-IN" b="1" i="0" dirty="0">
                <a:effectLst/>
                <a:latin typeface="Söhne"/>
              </a:rPr>
              <a:t>Difficulty Handling Noisy Data:</a:t>
            </a:r>
            <a:endParaRPr lang="en-IN" b="1" dirty="0">
              <a:latin typeface="Söhne"/>
            </a:endParaRPr>
          </a:p>
          <a:p>
            <a:pPr marL="0" indent="0" algn="just">
              <a:buNone/>
            </a:pPr>
            <a:r>
              <a:rPr lang="en-IN" b="1" dirty="0">
                <a:latin typeface="Söhne"/>
              </a:rPr>
              <a:t>                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SVMs are sensitive to noisy data and outliers. If the dataset contains a significant amount of noise or outliers, it can negatively impact the model's performance.</a:t>
            </a:r>
            <a:endParaRPr lang="en-IN" b="1" dirty="0">
              <a:latin typeface="Söhne"/>
            </a:endParaRPr>
          </a:p>
          <a:p>
            <a:pPr algn="just"/>
            <a:endParaRPr lang="en-US" b="1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US" b="1" dirty="0">
                <a:latin typeface="Söhne"/>
              </a:rPr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9078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– 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0">
            <a:extLst>
              <a:ext uri="{FF2B5EF4-FFF2-40B4-BE49-F238E27FC236}">
                <a16:creationId xmlns:a16="http://schemas.microsoft.com/office/drawing/2014/main" id="{B37F691E-6C96-A11E-8552-B064162E5C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23836"/>
            <a:ext cx="8229600" cy="41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Kumar Arun, Garg Ishan, Kaur </a:t>
            </a:r>
            <a:r>
              <a:rPr lang="en-IN" dirty="0" err="1"/>
              <a:t>Sanmeet</a:t>
            </a:r>
            <a:r>
              <a:rPr lang="en-IN" dirty="0"/>
              <a:t>- Loan Approval Prediction based on Machine Learning Approach- IOSR Journal of Computer Engineering, p-ISSN: 2278-8727 PP 18-21.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Kshitiz</a:t>
            </a:r>
            <a:r>
              <a:rPr lang="en-IN" dirty="0"/>
              <a:t> Gautam, Arun Pratap Singh, Keshav Tyagi - Loan Prediction using Decision Tree and Random Forest- (IRJET) Volume: 07 Issue: 08 | Aug 2020.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Sujoy Barua, Divya </a:t>
            </a:r>
            <a:r>
              <a:rPr lang="en-IN" dirty="0" err="1"/>
              <a:t>Gavandi</a:t>
            </a:r>
            <a:r>
              <a:rPr lang="en-IN" dirty="0"/>
              <a:t>- Swindle: Predicting the Probability of Loan Defaults using </a:t>
            </a:r>
            <a:r>
              <a:rPr lang="en-IN" dirty="0" err="1"/>
              <a:t>CatBoost</a:t>
            </a:r>
            <a:r>
              <a:rPr lang="en-IN" dirty="0"/>
              <a:t> Algorithm- ICCMC 2021.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Bhoomi Patel, </a:t>
            </a:r>
            <a:r>
              <a:rPr lang="en-IN" dirty="0" err="1"/>
              <a:t>Harshal</a:t>
            </a:r>
            <a:r>
              <a:rPr lang="en-IN" dirty="0"/>
              <a:t> Patil, Jovita </a:t>
            </a:r>
            <a:r>
              <a:rPr lang="en-IN" dirty="0" err="1"/>
              <a:t>Hembram</a:t>
            </a:r>
            <a:r>
              <a:rPr lang="en-IN" dirty="0"/>
              <a:t>- Loan Default Forecasting using Data Mining- (INCET) Belgaum, India. Jun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8078</TotalTime>
  <Words>506</Words>
  <Application>Microsoft Office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Calibri</vt:lpstr>
      <vt:lpstr>Söhne</vt:lpstr>
      <vt:lpstr>Times New Roman</vt:lpstr>
      <vt:lpstr>Wingdings</vt:lpstr>
      <vt:lpstr>Wingdings 2</vt:lpstr>
      <vt:lpstr>Flow</vt:lpstr>
      <vt:lpstr>1_Custom Design</vt:lpstr>
      <vt:lpstr>Custom Design</vt:lpstr>
      <vt:lpstr>Loan Approval Prediction</vt:lpstr>
      <vt:lpstr>PROBLEM STATEMENT</vt:lpstr>
      <vt:lpstr>OBJECTIVE</vt:lpstr>
      <vt:lpstr>PowerPoint Presentation</vt:lpstr>
      <vt:lpstr>EXISTING SYSTEM</vt:lpstr>
      <vt:lpstr>PROPOSED WORK – BLOCK DIAGRAM</vt:lpstr>
      <vt:lpstr>REFERENCES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919384774748</cp:lastModifiedBy>
  <cp:revision>854</cp:revision>
  <dcterms:created xsi:type="dcterms:W3CDTF">2013-12-25T07:56:38Z</dcterms:created>
  <dcterms:modified xsi:type="dcterms:W3CDTF">2023-11-22T05:23:48Z</dcterms:modified>
</cp:coreProperties>
</file>