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70" r:id="rId8"/>
    <p:sldId id="271" r:id="rId9"/>
    <p:sldId id="277" r:id="rId10"/>
    <p:sldId id="279" r:id="rId11"/>
    <p:sldId id="280" r:id="rId12"/>
    <p:sldId id="283" r:id="rId13"/>
    <p:sldId id="284" r:id="rId14"/>
    <p:sldId id="286" r:id="rId15"/>
  </p:sldIdLst>
  <p:sldSz cx="10083800" cy="5676900"/>
  <p:notesSz cx="10083800" cy="5676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2" y="6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A5F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404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A5F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A5F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1259" cy="5670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096" y="278714"/>
            <a:ext cx="8385606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A5F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3252" y="1856308"/>
            <a:ext cx="7918450" cy="318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404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95561" y="5131180"/>
            <a:ext cx="42037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8644" y="5176544"/>
            <a:ext cx="996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081260" cy="5671185"/>
            <a:chOff x="0" y="0"/>
            <a:chExt cx="10081260" cy="56711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081259" cy="5670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127" y="164591"/>
              <a:ext cx="7844028" cy="1229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127" y="865631"/>
              <a:ext cx="8948928" cy="12298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35890" marR="5080">
              <a:lnSpc>
                <a:spcPts val="5520"/>
              </a:lnSpc>
              <a:spcBef>
                <a:spcPts val="484"/>
              </a:spcBef>
            </a:pPr>
            <a:r>
              <a:rPr sz="4800" b="0" dirty="0">
                <a:solidFill>
                  <a:srgbClr val="D0CECE"/>
                </a:solidFill>
                <a:latin typeface="Times New Roman"/>
                <a:cs typeface="Times New Roman"/>
              </a:rPr>
              <a:t>NANO </a:t>
            </a:r>
            <a:r>
              <a:rPr sz="4800" b="0" spc="5" dirty="0">
                <a:solidFill>
                  <a:srgbClr val="D0CECE"/>
                </a:solidFill>
                <a:latin typeface="Times New Roman"/>
                <a:cs typeface="Times New Roman"/>
              </a:rPr>
              <a:t>BIOSENSORS AND  INTERNET </a:t>
            </a:r>
            <a:r>
              <a:rPr sz="4800" b="0" dirty="0">
                <a:solidFill>
                  <a:srgbClr val="D0CECE"/>
                </a:solidFill>
                <a:latin typeface="Times New Roman"/>
                <a:cs typeface="Times New Roman"/>
              </a:rPr>
              <a:t>OF </a:t>
            </a:r>
            <a:r>
              <a:rPr sz="4800" b="0" spc="5" dirty="0">
                <a:solidFill>
                  <a:srgbClr val="D0CECE"/>
                </a:solidFill>
                <a:latin typeface="Times New Roman"/>
                <a:cs typeface="Times New Roman"/>
              </a:rPr>
              <a:t>NANO</a:t>
            </a:r>
            <a:r>
              <a:rPr sz="4800" b="0" spc="-15" dirty="0">
                <a:solidFill>
                  <a:srgbClr val="D0CECE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D0CECE"/>
                </a:solidFill>
                <a:latin typeface="Times New Roman"/>
                <a:cs typeface="Times New Roman"/>
              </a:rPr>
              <a:t>THINGS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4280" y="4440935"/>
            <a:ext cx="2506980" cy="1229995"/>
          </a:xfrm>
          <a:custGeom>
            <a:avLst/>
            <a:gdLst/>
            <a:ahLst/>
            <a:cxnLst/>
            <a:rect l="l" t="t" r="r" b="b"/>
            <a:pathLst>
              <a:path w="2506979" h="1229995">
                <a:moveTo>
                  <a:pt x="2506979" y="0"/>
                </a:moveTo>
                <a:lnTo>
                  <a:pt x="0" y="0"/>
                </a:lnTo>
                <a:lnTo>
                  <a:pt x="0" y="1229867"/>
                </a:lnTo>
                <a:lnTo>
                  <a:pt x="2506979" y="1229867"/>
                </a:lnTo>
                <a:lnTo>
                  <a:pt x="250697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53908" y="4465116"/>
            <a:ext cx="21767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Presented</a:t>
            </a:r>
            <a:r>
              <a:rPr sz="20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endParaRPr lang="en-US" sz="2000" b="1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lang="en-US"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PRADAKSHINA </a:t>
            </a:r>
          </a:p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lang="en-US"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SREE VARSHINE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428" y="868501"/>
            <a:ext cx="31026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77948" y="1816354"/>
            <a:ext cx="631380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ts val="2345"/>
              </a:lnSpc>
              <a:spcBef>
                <a:spcPts val="105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Food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00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Study of </a:t>
            </a:r>
            <a:r>
              <a:rPr sz="2000" spc="-5" dirty="0">
                <a:latin typeface="Times New Roman"/>
                <a:cs typeface="Times New Roman"/>
              </a:rPr>
              <a:t>biomolecules </a:t>
            </a:r>
            <a:r>
              <a:rPr sz="2000" dirty="0">
                <a:latin typeface="Times New Roman"/>
                <a:cs typeface="Times New Roman"/>
              </a:rPr>
              <a:t>and their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interaction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00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Drug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00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Medical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diagnosis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05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Environmental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00"/>
              </a:lnSpc>
              <a:buAutoNum type="arabicPeriod"/>
              <a:tabLst>
                <a:tab pos="267335" algn="l"/>
              </a:tabLst>
            </a:pPr>
            <a:r>
              <a:rPr sz="2000" spc="-5" dirty="0">
                <a:latin typeface="Times New Roman"/>
                <a:cs typeface="Times New Roman"/>
              </a:rPr>
              <a:t>Quality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00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Industrial process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05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Detection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for biological warfare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agents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ts val="2350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Manufacturing of </a:t>
            </a:r>
            <a:r>
              <a:rPr sz="2000" spc="-5" dirty="0">
                <a:latin typeface="Times New Roman"/>
                <a:cs typeface="Times New Roman"/>
              </a:rPr>
              <a:t>pharmaceuticals </a:t>
            </a:r>
            <a:r>
              <a:rPr sz="2000" dirty="0">
                <a:latin typeface="Times New Roman"/>
                <a:cs typeface="Times New Roman"/>
              </a:rPr>
              <a:t>and organ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replacements.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002" y="449325"/>
            <a:ext cx="622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CURRENT RESERCH</a:t>
            </a:r>
            <a:r>
              <a:rPr sz="2800" spc="25" dirty="0"/>
              <a:t> </a:t>
            </a:r>
            <a:r>
              <a:rPr sz="2800" spc="-5" dirty="0"/>
              <a:t>(WEARABLES)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65300" y="3956398"/>
            <a:ext cx="6897297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28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40404"/>
                </a:solidFill>
                <a:latin typeface="Arial"/>
                <a:cs typeface="Arial"/>
              </a:rPr>
              <a:t>Activated when </a:t>
            </a:r>
            <a:r>
              <a:rPr sz="2000" spc="-5" dirty="0">
                <a:solidFill>
                  <a:srgbClr val="040404"/>
                </a:solidFill>
                <a:latin typeface="Arial"/>
                <a:cs typeface="Arial"/>
              </a:rPr>
              <a:t>sufficient </a:t>
            </a:r>
            <a:r>
              <a:rPr sz="2000" dirty="0">
                <a:solidFill>
                  <a:srgbClr val="040404"/>
                </a:solidFill>
                <a:latin typeface="Arial"/>
                <a:cs typeface="Arial"/>
              </a:rPr>
              <a:t>sweat is</a:t>
            </a:r>
            <a:r>
              <a:rPr sz="2000" spc="-100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40404"/>
                </a:solidFill>
                <a:latin typeface="Arial"/>
                <a:cs typeface="Arial"/>
              </a:rPr>
              <a:t>detected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ts val="216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40404"/>
                </a:solidFill>
                <a:latin typeface="Arial"/>
                <a:cs typeface="Arial"/>
              </a:rPr>
              <a:t>Measures metabolite &amp; Electrolyte level of healthy</a:t>
            </a:r>
            <a:r>
              <a:rPr sz="2000" spc="-150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40404"/>
                </a:solidFill>
                <a:latin typeface="Arial"/>
                <a:cs typeface="Arial"/>
              </a:rPr>
              <a:t>person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ts val="228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40404"/>
                </a:solidFill>
                <a:latin typeface="Arial"/>
                <a:cs typeface="Arial"/>
              </a:rPr>
              <a:t>Alert-Dehydration,fatigue &amp; rising body</a:t>
            </a:r>
            <a:r>
              <a:rPr sz="2000" spc="-105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40404"/>
                </a:solidFill>
                <a:latin typeface="Arial"/>
                <a:cs typeface="Arial"/>
              </a:rPr>
              <a:t>temperature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926DE-99E8-4696-4AE7-AFF5294CF59C}"/>
              </a:ext>
            </a:extLst>
          </p:cNvPr>
          <p:cNvSpPr txBox="1"/>
          <p:nvPr/>
        </p:nvSpPr>
        <p:spPr>
          <a:xfrm>
            <a:off x="1675002" y="2686050"/>
            <a:ext cx="5672108" cy="1270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3535">
              <a:lnSpc>
                <a:spcPts val="235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latin typeface="Arial"/>
                <a:cs typeface="Arial"/>
              </a:rPr>
              <a:t>Measure glucose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level.</a:t>
            </a:r>
          </a:p>
          <a:p>
            <a:pPr marL="355600" indent="-343535">
              <a:lnSpc>
                <a:spcPts val="2305"/>
              </a:lnSpc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latin typeface="Arial"/>
                <a:cs typeface="Arial"/>
              </a:rPr>
              <a:t>Hyperglycemia triggers the delivery of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Metformin.</a:t>
            </a:r>
          </a:p>
          <a:p>
            <a:pPr marL="355600" indent="-343535">
              <a:lnSpc>
                <a:spcPts val="2300"/>
              </a:lnSpc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latin typeface="Arial"/>
                <a:cs typeface="Arial"/>
              </a:rPr>
              <a:t>patch can connect to portable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analyser</a:t>
            </a:r>
            <a:r>
              <a:rPr lang="en-US" sz="1800" dirty="0">
                <a:latin typeface="Arial"/>
                <a:cs typeface="Arial"/>
              </a:rPr>
              <a:t>.</a:t>
            </a:r>
          </a:p>
          <a:p>
            <a:pPr marL="355600" indent="-343535">
              <a:lnSpc>
                <a:spcPts val="2345"/>
              </a:lnSpc>
              <a:buChar char="•"/>
              <a:tabLst>
                <a:tab pos="355600" algn="l"/>
                <a:tab pos="356235" algn="l"/>
              </a:tabLst>
            </a:pPr>
            <a:r>
              <a:rPr lang="en-US" sz="1800" dirty="0">
                <a:latin typeface="Arial"/>
                <a:cs typeface="Arial"/>
              </a:rPr>
              <a:t>Data can be sent to smartphone or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tablet</a:t>
            </a:r>
            <a:endParaRPr lang="en-I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8ECBA6-60BF-2AD2-7987-4C04F9A63C09}"/>
              </a:ext>
            </a:extLst>
          </p:cNvPr>
          <p:cNvSpPr/>
          <p:nvPr/>
        </p:nvSpPr>
        <p:spPr>
          <a:xfrm>
            <a:off x="2187835" y="826111"/>
            <a:ext cx="6474762" cy="1935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882" y="449325"/>
            <a:ext cx="4850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WEARABLE </a:t>
            </a:r>
            <a:r>
              <a:rPr sz="2600" dirty="0"/>
              <a:t>&amp;</a:t>
            </a:r>
            <a:r>
              <a:rPr sz="2600" spc="-95" dirty="0"/>
              <a:t> </a:t>
            </a:r>
            <a:r>
              <a:rPr sz="2600" spc="-15" dirty="0"/>
              <a:t>IMPLANTABLE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2232660" y="1223771"/>
            <a:ext cx="6694932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550" y="841628"/>
            <a:ext cx="2487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CHALLENGES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33550" y="1641729"/>
            <a:ext cx="704405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5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.Limited </a:t>
            </a:r>
            <a:r>
              <a:rPr sz="2000" b="1" dirty="0">
                <a:latin typeface="Times New Roman"/>
                <a:cs typeface="Times New Roman"/>
              </a:rPr>
              <a:t>computational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capabilities.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000" b="1" spc="-5" dirty="0">
                <a:latin typeface="Times New Roman"/>
                <a:cs typeface="Times New Roman"/>
              </a:rPr>
              <a:t>.Limited </a:t>
            </a:r>
            <a:r>
              <a:rPr sz="2000" b="1" dirty="0">
                <a:latin typeface="Times New Roman"/>
                <a:cs typeface="Times New Roman"/>
              </a:rPr>
              <a:t>memoy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000" b="1" dirty="0">
                <a:latin typeface="Times New Roman"/>
                <a:cs typeface="Times New Roman"/>
              </a:rPr>
              <a:t>.Designing lightweight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protocols.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000" b="1" dirty="0">
                <a:latin typeface="Times New Roman"/>
                <a:cs typeface="Times New Roman"/>
              </a:rPr>
              <a:t>.Compatibility and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sz="2000" b="1" dirty="0">
                <a:latin typeface="Times New Roman"/>
                <a:cs typeface="Times New Roman"/>
              </a:rPr>
              <a:t>.Sensor Validity and Temperature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000" b="1" dirty="0">
                <a:latin typeface="Times New Roman"/>
                <a:cs typeface="Times New Roman"/>
              </a:rPr>
              <a:t>.Security and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Privacy</a:t>
            </a:r>
            <a:endParaRPr sz="2000">
              <a:latin typeface="Times New Roman"/>
              <a:cs typeface="Times New Roman"/>
            </a:endParaRPr>
          </a:p>
          <a:p>
            <a:pPr marL="76200" marR="5080" indent="-64135">
              <a:lnSpc>
                <a:spcPts val="23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.Health consequences:</a:t>
            </a:r>
            <a:r>
              <a:rPr sz="2000" dirty="0">
                <a:latin typeface="Times New Roman"/>
                <a:cs typeface="Times New Roman"/>
              </a:rPr>
              <a:t>implanting electronic devices with </a:t>
            </a:r>
            <a:r>
              <a:rPr sz="2000" spc="-5" dirty="0">
                <a:latin typeface="Times New Roman"/>
                <a:cs typeface="Times New Roman"/>
              </a:rPr>
              <a:t>radiating  </a:t>
            </a:r>
            <a:r>
              <a:rPr sz="2000" dirty="0">
                <a:latin typeface="Times New Roman"/>
                <a:cs typeface="Times New Roman"/>
              </a:rPr>
              <a:t>signals inside the </a:t>
            </a:r>
            <a:r>
              <a:rPr sz="2000" spc="-5" dirty="0">
                <a:latin typeface="Times New Roman"/>
                <a:cs typeface="Times New Roman"/>
              </a:rPr>
              <a:t>human </a:t>
            </a:r>
            <a:r>
              <a:rPr sz="2000" dirty="0">
                <a:latin typeface="Times New Roman"/>
                <a:cs typeface="Times New Roman"/>
              </a:rPr>
              <a:t>body is </a:t>
            </a:r>
            <a:r>
              <a:rPr sz="2000" spc="-5" dirty="0">
                <a:latin typeface="Times New Roman"/>
                <a:cs typeface="Times New Roman"/>
              </a:rPr>
              <a:t>still </a:t>
            </a:r>
            <a:r>
              <a:rPr sz="2000" dirty="0">
                <a:latin typeface="Times New Roman"/>
                <a:cs typeface="Times New Roman"/>
              </a:rPr>
              <a:t>a concern for the </a:t>
            </a:r>
            <a:r>
              <a:rPr sz="2000" spc="-5" dirty="0">
                <a:latin typeface="Times New Roman"/>
                <a:cs typeface="Times New Roman"/>
              </a:rPr>
              <a:t>scientists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medical </a:t>
            </a:r>
            <a:r>
              <a:rPr sz="2000" dirty="0">
                <a:latin typeface="Times New Roman"/>
                <a:cs typeface="Times New Roman"/>
              </a:rPr>
              <a:t>experts.(can overcome by using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IoBNT)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1259" cy="5670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6" y="695705"/>
            <a:ext cx="2820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BIOSENSORS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0544" y="5163844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0204" y="1607181"/>
            <a:ext cx="7843520" cy="201978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u="heavy" spc="-5" dirty="0">
                <a:solidFill>
                  <a:srgbClr val="111111"/>
                </a:solidFill>
                <a:uFill>
                  <a:solidFill>
                    <a:srgbClr val="111111"/>
                  </a:solidFill>
                </a:uFill>
                <a:latin typeface="Arial"/>
                <a:cs typeface="Arial"/>
              </a:rPr>
              <a:t>BIOSENSORS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11111"/>
                </a:solidFill>
                <a:latin typeface="Arial"/>
                <a:cs typeface="Arial"/>
              </a:rPr>
              <a:t>These are analytical devices , which measures concentration of</a:t>
            </a:r>
            <a:r>
              <a:rPr sz="2000" spc="-22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1111"/>
                </a:solidFill>
                <a:latin typeface="Arial"/>
                <a:cs typeface="Arial"/>
              </a:rPr>
              <a:t>an  analyte.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11111"/>
                </a:solidFill>
                <a:latin typeface="Arial"/>
                <a:cs typeface="Arial"/>
              </a:rPr>
              <a:t>In biosensors , a biological material (such as enzyme,</a:t>
            </a:r>
            <a:r>
              <a:rPr sz="2000" spc="-204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11111"/>
                </a:solidFill>
                <a:latin typeface="Arial"/>
                <a:cs typeface="Arial"/>
              </a:rPr>
              <a:t>antibody,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111111"/>
                </a:solidFill>
                <a:latin typeface="Arial"/>
                <a:cs typeface="Arial"/>
              </a:rPr>
              <a:t>whole cell, nucleic acid) is used to interact with the</a:t>
            </a:r>
            <a:r>
              <a:rPr sz="2000" spc="-16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1111"/>
                </a:solidFill>
                <a:latin typeface="Arial"/>
                <a:cs typeface="Arial"/>
              </a:rPr>
              <a:t>analyte.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239" y="552703"/>
            <a:ext cx="491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2A5F99"/>
                  </a:solidFill>
                </a:uFill>
              </a:rPr>
              <a:t>COMPONENTS OF </a:t>
            </a:r>
            <a:r>
              <a:rPr sz="2400" u="heavy" spc="-5" dirty="0">
                <a:uFill>
                  <a:solidFill>
                    <a:srgbClr val="2A5F99"/>
                  </a:solidFill>
                </a:uFill>
              </a:rPr>
              <a:t>A</a:t>
            </a:r>
            <a:r>
              <a:rPr sz="2400" u="heavy" spc="-275" dirty="0">
                <a:uFill>
                  <a:solidFill>
                    <a:srgbClr val="2A5F99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2A5F99"/>
                  </a:solidFill>
                </a:uFill>
              </a:rPr>
              <a:t>BIOSENSOR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49323" y="1384553"/>
            <a:ext cx="446786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Bio elements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(Analytes)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Bio </a:t>
            </a:r>
            <a:r>
              <a:rPr sz="2000" dirty="0">
                <a:latin typeface="Arial"/>
                <a:cs typeface="Arial"/>
              </a:rPr>
              <a:t>receptors (Biological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component)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Transducer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Electronic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9332" y="2359151"/>
            <a:ext cx="5645150" cy="2833370"/>
            <a:chOff x="3799332" y="2359151"/>
            <a:chExt cx="5645150" cy="2833370"/>
          </a:xfrm>
        </p:grpSpPr>
        <p:sp>
          <p:nvSpPr>
            <p:cNvPr id="5" name="object 5"/>
            <p:cNvSpPr/>
            <p:nvPr/>
          </p:nvSpPr>
          <p:spPr>
            <a:xfrm>
              <a:off x="4351020" y="2359151"/>
              <a:ext cx="5093208" cy="2833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9332" y="4158233"/>
              <a:ext cx="2320925" cy="637540"/>
            </a:xfrm>
            <a:custGeom>
              <a:avLst/>
              <a:gdLst/>
              <a:ahLst/>
              <a:cxnLst/>
              <a:rect l="l" t="t" r="r" b="b"/>
              <a:pathLst>
                <a:path w="2320925" h="637539">
                  <a:moveTo>
                    <a:pt x="984377" y="67056"/>
                  </a:moveTo>
                  <a:lnTo>
                    <a:pt x="36245" y="44018"/>
                  </a:lnTo>
                  <a:lnTo>
                    <a:pt x="25120" y="50139"/>
                  </a:lnTo>
                  <a:lnTo>
                    <a:pt x="35433" y="44450"/>
                  </a:lnTo>
                  <a:lnTo>
                    <a:pt x="36245" y="44018"/>
                  </a:lnTo>
                  <a:lnTo>
                    <a:pt x="37287" y="43434"/>
                  </a:lnTo>
                  <a:lnTo>
                    <a:pt x="96012" y="11049"/>
                  </a:lnTo>
                  <a:lnTo>
                    <a:pt x="97028" y="7239"/>
                  </a:lnTo>
                  <a:lnTo>
                    <a:pt x="93726" y="1143"/>
                  </a:lnTo>
                  <a:lnTo>
                    <a:pt x="89789" y="0"/>
                  </a:lnTo>
                  <a:lnTo>
                    <a:pt x="86741" y="1651"/>
                  </a:lnTo>
                  <a:lnTo>
                    <a:pt x="0" y="49530"/>
                  </a:lnTo>
                  <a:lnTo>
                    <a:pt x="87376" y="103378"/>
                  </a:lnTo>
                  <a:lnTo>
                    <a:pt x="35788" y="56705"/>
                  </a:lnTo>
                  <a:lnTo>
                    <a:pt x="984123" y="79629"/>
                  </a:lnTo>
                  <a:lnTo>
                    <a:pt x="984377" y="67056"/>
                  </a:lnTo>
                  <a:close/>
                </a:path>
                <a:path w="2320925" h="637539">
                  <a:moveTo>
                    <a:pt x="2320417" y="502399"/>
                  </a:moveTo>
                  <a:lnTo>
                    <a:pt x="2319782" y="489712"/>
                  </a:lnTo>
                  <a:lnTo>
                    <a:pt x="398424" y="581660"/>
                  </a:lnTo>
                  <a:lnTo>
                    <a:pt x="455676" y="544499"/>
                  </a:lnTo>
                  <a:lnTo>
                    <a:pt x="456438" y="540562"/>
                  </a:lnTo>
                  <a:lnTo>
                    <a:pt x="452628" y="534682"/>
                  </a:lnTo>
                  <a:lnTo>
                    <a:pt x="448691" y="533844"/>
                  </a:lnTo>
                  <a:lnTo>
                    <a:pt x="362712" y="589724"/>
                  </a:lnTo>
                  <a:lnTo>
                    <a:pt x="450596" y="635508"/>
                  </a:lnTo>
                  <a:lnTo>
                    <a:pt x="453644" y="637133"/>
                  </a:lnTo>
                  <a:lnTo>
                    <a:pt x="457581" y="635927"/>
                  </a:lnTo>
                  <a:lnTo>
                    <a:pt x="459105" y="632815"/>
                  </a:lnTo>
                  <a:lnTo>
                    <a:pt x="460756" y="629704"/>
                  </a:lnTo>
                  <a:lnTo>
                    <a:pt x="459613" y="625868"/>
                  </a:lnTo>
                  <a:lnTo>
                    <a:pt x="401193" y="595464"/>
                  </a:lnTo>
                  <a:lnTo>
                    <a:pt x="399034" y="594347"/>
                  </a:lnTo>
                  <a:lnTo>
                    <a:pt x="375539" y="595464"/>
                  </a:lnTo>
                  <a:lnTo>
                    <a:pt x="396760" y="594448"/>
                  </a:lnTo>
                  <a:lnTo>
                    <a:pt x="399034" y="594347"/>
                  </a:lnTo>
                  <a:lnTo>
                    <a:pt x="2320417" y="502399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65475" y="4101464"/>
            <a:ext cx="948055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choolbook Uralic"/>
                <a:cs typeface="Schoolbook Uralic"/>
              </a:rPr>
              <a:t>Analyte</a:t>
            </a:r>
            <a:endParaRPr sz="12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</a:pPr>
            <a:endParaRPr sz="1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spc="-5" dirty="0">
                <a:latin typeface="Schoolbook Uralic"/>
                <a:cs typeface="Schoolbook Uralic"/>
              </a:rPr>
              <a:t>Bio</a:t>
            </a:r>
            <a:r>
              <a:rPr sz="1200" spc="-65" dirty="0">
                <a:latin typeface="Schoolbook Uralic"/>
                <a:cs typeface="Schoolbook Uralic"/>
              </a:rPr>
              <a:t> </a:t>
            </a:r>
            <a:r>
              <a:rPr sz="1200" spc="-5" dirty="0">
                <a:latin typeface="Schoolbook Uralic"/>
                <a:cs typeface="Schoolbook Uralic"/>
              </a:rPr>
              <a:t>receptors</a:t>
            </a:r>
            <a:endParaRPr sz="1200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0544" y="5163844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2561" y="322325"/>
            <a:ext cx="264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APPLICATIONS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341484" y="5143449"/>
            <a:ext cx="325120" cy="285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sz="1400" dirty="0">
                <a:latin typeface="Carlito"/>
                <a:cs typeface="Carlito"/>
              </a:rPr>
              <a:t>4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8901" y="926668"/>
            <a:ext cx="7929880" cy="3880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333333"/>
                </a:solidFill>
                <a:uFill>
                  <a:solidFill>
                    <a:srgbClr val="2A5F99"/>
                  </a:solidFill>
                </a:uFill>
                <a:latin typeface="Arial"/>
                <a:cs typeface="Arial"/>
              </a:rPr>
              <a:t>BIOLOGICAL</a:t>
            </a:r>
            <a:r>
              <a:rPr sz="2000" b="1" u="heavy" spc="400" dirty="0">
                <a:solidFill>
                  <a:srgbClr val="333333"/>
                </a:solidFill>
                <a:uFill>
                  <a:solidFill>
                    <a:srgbClr val="2A5F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5" dirty="0">
                <a:solidFill>
                  <a:srgbClr val="333333"/>
                </a:solidFill>
                <a:uFill>
                  <a:solidFill>
                    <a:srgbClr val="2A5F99"/>
                  </a:solidFill>
                </a:u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1.DNA Sensors: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Genetic monitoring,Desease 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2.Immunosensors: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HIV,hepatitis,other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viral deseases,drug testing</a:t>
            </a:r>
            <a:r>
              <a:rPr sz="20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etc. 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3.Cell based sensors: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Functional sensors,drug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testing...</a:t>
            </a:r>
            <a:endParaRPr sz="2000">
              <a:latin typeface="Arial"/>
              <a:cs typeface="Arial"/>
            </a:endParaRPr>
          </a:p>
          <a:p>
            <a:pPr marL="12700" marR="304800">
              <a:lnSpc>
                <a:spcPct val="80000"/>
              </a:lnSpc>
              <a:spcBef>
                <a:spcPts val="15"/>
              </a:spcBef>
              <a:buSzPct val="95000"/>
              <a:buAutoNum type="arabicPeriod" startAt="4"/>
              <a:tabLst>
                <a:tab pos="226060" algn="l"/>
              </a:tabLst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Point-of-care sensors: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Blood, urine, electrolytes, gases,</a:t>
            </a:r>
            <a:r>
              <a:rPr sz="2000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steroids, 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protiens,hormones,etc.</a:t>
            </a:r>
            <a:endParaRPr sz="2000">
              <a:latin typeface="Arial"/>
              <a:cs typeface="Arial"/>
            </a:endParaRPr>
          </a:p>
          <a:p>
            <a:pPr marL="225425" indent="-213360">
              <a:lnSpc>
                <a:spcPts val="1680"/>
              </a:lnSpc>
              <a:buSzPct val="95000"/>
              <a:buAutoNum type="arabicPeriod" startAt="4"/>
              <a:tabLst>
                <a:tab pos="226060" algn="l"/>
              </a:tabLst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Bacteria sensors: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Food</a:t>
            </a:r>
            <a:r>
              <a:rPr sz="20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industry,medicine,environmental,others</a:t>
            </a:r>
            <a:endParaRPr sz="2000">
              <a:latin typeface="Arial"/>
              <a:cs typeface="Arial"/>
            </a:endParaRPr>
          </a:p>
          <a:p>
            <a:pPr marL="225425" indent="-213360">
              <a:lnSpc>
                <a:spcPts val="2160"/>
              </a:lnSpc>
              <a:buSzPct val="95000"/>
              <a:buAutoNum type="arabicPeriod" startAt="4"/>
              <a:tabLst>
                <a:tab pos="226060" algn="l"/>
              </a:tabLst>
            </a:pP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Enzyme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sensors: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Diabetics,drug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testing,etc.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00" b="1" u="heavy" spc="-15" dirty="0">
                <a:solidFill>
                  <a:srgbClr val="333333"/>
                </a:solidFill>
                <a:uFill>
                  <a:solidFill>
                    <a:srgbClr val="2A5F99"/>
                  </a:solidFill>
                </a:uFill>
                <a:latin typeface="Arial"/>
                <a:cs typeface="Arial"/>
              </a:rPr>
              <a:t>ENVIRONMENTAL</a:t>
            </a:r>
            <a:r>
              <a:rPr sz="1900" b="1" u="heavy" spc="455" dirty="0">
                <a:solidFill>
                  <a:srgbClr val="333333"/>
                </a:solidFill>
                <a:uFill>
                  <a:solidFill>
                    <a:srgbClr val="2A5F99"/>
                  </a:solidFill>
                </a:uFill>
                <a:latin typeface="Arial"/>
                <a:cs typeface="Arial"/>
              </a:rPr>
              <a:t> </a:t>
            </a:r>
            <a:r>
              <a:rPr sz="1900" b="1" u="heavy" spc="-20" dirty="0">
                <a:solidFill>
                  <a:srgbClr val="333333"/>
                </a:solidFill>
                <a:uFill>
                  <a:solidFill>
                    <a:srgbClr val="2A5F99"/>
                  </a:solidFill>
                </a:uFill>
                <a:latin typeface="Arial"/>
                <a:cs typeface="Arial"/>
              </a:rPr>
              <a:t>APPLICATIONS</a:t>
            </a:r>
            <a:endParaRPr sz="1900">
              <a:latin typeface="Arial"/>
              <a:cs typeface="Arial"/>
            </a:endParaRPr>
          </a:p>
          <a:p>
            <a:pPr marL="225425" indent="-213360">
              <a:lnSpc>
                <a:spcPts val="2160"/>
              </a:lnSpc>
              <a:spcBef>
                <a:spcPts val="960"/>
              </a:spcBef>
              <a:buSzPct val="95000"/>
              <a:buAutoNum type="arabicPeriod"/>
              <a:tabLst>
                <a:tab pos="22606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Detection of environmental pollution and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toxicity.</a:t>
            </a:r>
            <a:endParaRPr sz="2000">
              <a:latin typeface="Arial"/>
              <a:cs typeface="Arial"/>
            </a:endParaRPr>
          </a:p>
          <a:p>
            <a:pPr marL="12700" marR="4986655">
              <a:lnSpc>
                <a:spcPct val="80100"/>
              </a:lnSpc>
              <a:spcBef>
                <a:spcPts val="235"/>
              </a:spcBef>
              <a:buSzPct val="95000"/>
              <a:buAutoNum type="arabicPeriod"/>
              <a:tabLst>
                <a:tab pos="22606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Agricultural monitoring  3.Ground water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screening  4.Ocean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monitoring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827" rIns="0" bIns="0" rtlCol="0">
            <a:spAutoFit/>
          </a:bodyPr>
          <a:lstStyle/>
          <a:p>
            <a:pPr marL="1196975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 OF NANO THINGS</a:t>
            </a:r>
            <a:r>
              <a:rPr spc="-130" dirty="0"/>
              <a:t> </a:t>
            </a:r>
            <a:r>
              <a:rPr dirty="0"/>
              <a:t>(IO</a:t>
            </a:r>
            <a:r>
              <a:rPr sz="2600" dirty="0"/>
              <a:t>N</a:t>
            </a:r>
            <a:r>
              <a:rPr dirty="0"/>
              <a:t>T)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341484" y="5143449"/>
            <a:ext cx="325120" cy="285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sz="1400" dirty="0">
                <a:latin typeface="Carlito"/>
                <a:cs typeface="Carlito"/>
              </a:rPr>
              <a:t>5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2005" y="1736575"/>
            <a:ext cx="8253095" cy="2257669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900" b="1" spc="-45" dirty="0">
                <a:solidFill>
                  <a:srgbClr val="111111"/>
                </a:solidFill>
                <a:latin typeface="Arial"/>
                <a:cs typeface="Arial"/>
              </a:rPr>
              <a:t>WHAT </a:t>
            </a:r>
            <a:r>
              <a:rPr sz="1900" b="1" spc="-5" dirty="0">
                <a:solidFill>
                  <a:srgbClr val="111111"/>
                </a:solidFill>
                <a:latin typeface="Arial"/>
                <a:cs typeface="Arial"/>
              </a:rPr>
              <a:t>IS</a:t>
            </a:r>
            <a:r>
              <a:rPr sz="1900" b="1" spc="5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11111"/>
                </a:solidFill>
                <a:latin typeface="Arial"/>
                <a:cs typeface="Arial"/>
              </a:rPr>
              <a:t>IONT?</a:t>
            </a:r>
            <a:endParaRPr sz="19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IONT is the manifestation of a small-scale IOT systems that is an</a:t>
            </a:r>
            <a:r>
              <a:rPr sz="2000" spc="-3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ideal  solution for remote environmental monitoring and medical</a:t>
            </a:r>
            <a:r>
              <a:rPr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application.</a:t>
            </a:r>
            <a:endParaRPr sz="2000" dirty="0">
              <a:latin typeface="Arial"/>
              <a:cs typeface="Arial"/>
            </a:endParaRPr>
          </a:p>
          <a:p>
            <a:pPr marL="355600" marR="217804" indent="-342900">
              <a:lnSpc>
                <a:spcPct val="100000"/>
              </a:lnSpc>
              <a:spcBef>
                <a:spcPts val="1090"/>
              </a:spcBef>
              <a:buChar char="•"/>
              <a:tabLst>
                <a:tab pos="354965" algn="l"/>
                <a:tab pos="355600" algn="l"/>
                <a:tab pos="1127125" algn="l"/>
                <a:tab pos="186436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 is a collection of sensor networks , data collectors and</a:t>
            </a:r>
            <a:r>
              <a:rPr sz="2000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transmitters  that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send data from multiple entry points through the cloud into a  centralized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location.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677" y="408177"/>
            <a:ext cx="102679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IONT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484" y="5143449"/>
            <a:ext cx="325120" cy="285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sz="1400" dirty="0">
                <a:latin typeface="Carlito"/>
                <a:cs typeface="Carlito"/>
              </a:rPr>
              <a:t>6</a:t>
            </a:fld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677" y="1268318"/>
            <a:ext cx="7487284" cy="321564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b="1" spc="5" dirty="0">
                <a:solidFill>
                  <a:srgbClr val="333333"/>
                </a:solidFill>
                <a:latin typeface="Arial"/>
                <a:cs typeface="Arial"/>
              </a:rPr>
              <a:t>HOW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IONT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SYSTEMS</a:t>
            </a:r>
            <a:r>
              <a:rPr sz="20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Arial"/>
                <a:cs typeface="Arial"/>
              </a:rPr>
              <a:t>WORK?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1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Components in IONT network communicate with each other</a:t>
            </a:r>
            <a:r>
              <a:rPr sz="2000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transfer data over long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distance.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There are two ways of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communications:</a:t>
            </a:r>
            <a:endParaRPr sz="2000">
              <a:latin typeface="Arial"/>
              <a:cs typeface="Arial"/>
            </a:endParaRPr>
          </a:p>
          <a:p>
            <a:pPr marL="923925" lvl="1" indent="-213995">
              <a:lnSpc>
                <a:spcPct val="100000"/>
              </a:lnSpc>
              <a:spcBef>
                <a:spcPts val="1585"/>
              </a:spcBef>
              <a:buSzPct val="95000"/>
              <a:buAutoNum type="arabicPeriod"/>
              <a:tabLst>
                <a:tab pos="92456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Through the transmission of electromagnetic</a:t>
            </a:r>
            <a:r>
              <a:rPr sz="20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waves.</a:t>
            </a:r>
            <a:endParaRPr sz="2000">
              <a:latin typeface="Arial"/>
              <a:cs typeface="Arial"/>
            </a:endParaRPr>
          </a:p>
          <a:p>
            <a:pPr marL="923925" lvl="1" indent="-213995">
              <a:lnSpc>
                <a:spcPct val="100000"/>
              </a:lnSpc>
              <a:spcBef>
                <a:spcPts val="1575"/>
              </a:spcBef>
              <a:buSzPct val="95000"/>
              <a:buAutoNum type="arabicPeriod"/>
              <a:tabLst>
                <a:tab pos="92456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Through molecular communication which uses</a:t>
            </a:r>
            <a:r>
              <a:rPr sz="20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that has been stored and encoded within the</a:t>
            </a:r>
            <a:r>
              <a:rPr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molecules.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1139" y="877823"/>
            <a:ext cx="4640580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6677" y="408177"/>
            <a:ext cx="4418330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IONT</a:t>
            </a:r>
          </a:p>
          <a:p>
            <a:pPr marL="13335">
              <a:lnSpc>
                <a:spcPct val="100000"/>
              </a:lnSpc>
              <a:spcBef>
                <a:spcPts val="55"/>
              </a:spcBef>
            </a:pPr>
            <a:r>
              <a:rPr sz="1600" u="heavy" spc="-15" dirty="0">
                <a:uFill>
                  <a:solidFill>
                    <a:srgbClr val="333333"/>
                  </a:solidFill>
                </a:uFill>
              </a:rPr>
              <a:t>BASIC </a:t>
            </a:r>
            <a:r>
              <a:rPr sz="1600" u="heavy" spc="-5" dirty="0">
                <a:uFill>
                  <a:solidFill>
                    <a:srgbClr val="333333"/>
                  </a:solidFill>
                </a:uFill>
              </a:rPr>
              <a:t>COMPONENTS </a:t>
            </a:r>
            <a:r>
              <a:rPr sz="1600" u="heavy" spc="-10" dirty="0">
                <a:uFill>
                  <a:solidFill>
                    <a:srgbClr val="333333"/>
                  </a:solidFill>
                </a:uFill>
              </a:rPr>
              <a:t>OF </a:t>
            </a:r>
            <a:r>
              <a:rPr sz="1600" u="heavy" spc="-30" dirty="0">
                <a:uFill>
                  <a:solidFill>
                    <a:srgbClr val="333333"/>
                  </a:solidFill>
                </a:uFill>
              </a:rPr>
              <a:t>AN </a:t>
            </a:r>
            <a:r>
              <a:rPr sz="1600" u="heavy" spc="-5" dirty="0">
                <a:uFill>
                  <a:solidFill>
                    <a:srgbClr val="333333"/>
                  </a:solidFill>
                </a:uFill>
              </a:rPr>
              <a:t>IONT</a:t>
            </a:r>
            <a:r>
              <a:rPr sz="1600" u="heavy" spc="90" dirty="0">
                <a:uFill>
                  <a:solidFill>
                    <a:srgbClr val="333333"/>
                  </a:solidFill>
                </a:uFill>
              </a:rPr>
              <a:t> </a:t>
            </a:r>
            <a:r>
              <a:rPr sz="1600" u="heavy" spc="-5" dirty="0">
                <a:uFill>
                  <a:solidFill>
                    <a:srgbClr val="333333"/>
                  </a:solidFill>
                </a:uFill>
              </a:rPr>
              <a:t>SYSTEMS</a:t>
            </a:r>
            <a:endParaRPr sz="1600"/>
          </a:p>
        </p:txBody>
      </p:sp>
      <p:grpSp>
        <p:nvGrpSpPr>
          <p:cNvPr id="4" name="object 4"/>
          <p:cNvGrpSpPr/>
          <p:nvPr/>
        </p:nvGrpSpPr>
        <p:grpSpPr>
          <a:xfrm>
            <a:off x="1623060" y="1158239"/>
            <a:ext cx="7233284" cy="4203700"/>
            <a:chOff x="1623060" y="1158239"/>
            <a:chExt cx="7233284" cy="4203700"/>
          </a:xfrm>
        </p:grpSpPr>
        <p:sp>
          <p:nvSpPr>
            <p:cNvPr id="5" name="object 5"/>
            <p:cNvSpPr/>
            <p:nvPr/>
          </p:nvSpPr>
          <p:spPr>
            <a:xfrm>
              <a:off x="1623060" y="1158239"/>
              <a:ext cx="4396740" cy="24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9844" y="3055619"/>
              <a:ext cx="7056120" cy="2305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7566" y="1520697"/>
            <a:ext cx="3357245" cy="14084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64769" indent="-52705">
              <a:lnSpc>
                <a:spcPct val="100000"/>
              </a:lnSpc>
              <a:spcBef>
                <a:spcPts val="1025"/>
              </a:spcBef>
              <a:buSzPct val="36666"/>
              <a:buFont typeface="Arial"/>
              <a:buChar char="●"/>
              <a:tabLst>
                <a:tab pos="65405" algn="l"/>
              </a:tabLst>
            </a:pP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NANONODES</a:t>
            </a:r>
            <a:endParaRPr sz="1500">
              <a:latin typeface="Arial"/>
              <a:cs typeface="Arial"/>
            </a:endParaRPr>
          </a:p>
          <a:p>
            <a:pPr marL="64769" indent="-52705">
              <a:lnSpc>
                <a:spcPct val="100000"/>
              </a:lnSpc>
              <a:spcBef>
                <a:spcPts val="919"/>
              </a:spcBef>
              <a:buSzPct val="36666"/>
              <a:buFont typeface="Arial"/>
              <a:buChar char="●"/>
              <a:tabLst>
                <a:tab pos="65405" algn="l"/>
              </a:tabLst>
            </a:pP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NANOROUTERS</a:t>
            </a:r>
            <a:endParaRPr sz="1500">
              <a:latin typeface="Arial"/>
              <a:cs typeface="Arial"/>
            </a:endParaRPr>
          </a:p>
          <a:p>
            <a:pPr marL="64769" indent="-52705">
              <a:lnSpc>
                <a:spcPct val="100000"/>
              </a:lnSpc>
              <a:spcBef>
                <a:spcPts val="915"/>
              </a:spcBef>
              <a:buSzPct val="36666"/>
              <a:buFont typeface="Arial"/>
              <a:buChar char="●"/>
              <a:tabLst>
                <a:tab pos="65405" algn="l"/>
              </a:tabLst>
            </a:pP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GATEWAYS</a:t>
            </a:r>
            <a:endParaRPr sz="1500">
              <a:latin typeface="Arial"/>
              <a:cs typeface="Arial"/>
            </a:endParaRPr>
          </a:p>
          <a:p>
            <a:pPr marL="64769" indent="-52705">
              <a:lnSpc>
                <a:spcPct val="100000"/>
              </a:lnSpc>
              <a:spcBef>
                <a:spcPts val="925"/>
              </a:spcBef>
              <a:buSzPct val="36666"/>
              <a:buFont typeface="Arial"/>
              <a:buChar char="●"/>
              <a:tabLst>
                <a:tab pos="65405" algn="l"/>
              </a:tabLst>
            </a:pP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NANO-MICRO </a:t>
            </a:r>
            <a:r>
              <a:rPr sz="1500" b="1" spc="-15" dirty="0">
                <a:solidFill>
                  <a:srgbClr val="333333"/>
                </a:solidFill>
                <a:latin typeface="Arial"/>
                <a:cs typeface="Arial"/>
              </a:rPr>
              <a:t>INTERFACE</a:t>
            </a:r>
            <a:r>
              <a:rPr sz="1500" b="1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333333"/>
                </a:solidFill>
                <a:latin typeface="Arial"/>
                <a:cs typeface="Arial"/>
              </a:rPr>
              <a:t>DEVICES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1484" y="5143449"/>
            <a:ext cx="325120" cy="285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sz="1400" dirty="0">
                <a:latin typeface="Carlito"/>
                <a:cs typeface="Carlito"/>
              </a:rPr>
              <a:t>7</a:t>
            </a:fld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845" y="550290"/>
            <a:ext cx="303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IoNT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ARCHITECTURE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4267" y="1324355"/>
            <a:ext cx="6917435" cy="393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41484" y="5143449"/>
            <a:ext cx="325120" cy="285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sz="1400" dirty="0">
                <a:latin typeface="Carlito"/>
                <a:cs typeface="Carlito"/>
              </a:rPr>
              <a:t>8</a:t>
            </a:fld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8667" y="2549651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4">
                <a:moveTo>
                  <a:pt x="0" y="0"/>
                </a:moveTo>
                <a:lnTo>
                  <a:pt x="0" y="410337"/>
                </a:lnTo>
              </a:path>
            </a:pathLst>
          </a:custGeom>
          <a:ln w="508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4217" y="381940"/>
            <a:ext cx="5122545" cy="10629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dirty="0">
                <a:solidFill>
                  <a:srgbClr val="2D75B6"/>
                </a:solidFill>
                <a:latin typeface="Carlito"/>
                <a:cs typeface="Carlito"/>
              </a:rPr>
              <a:t>IONT</a:t>
            </a:r>
            <a:r>
              <a:rPr sz="3200" spc="-1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3200" spc="-25" dirty="0">
                <a:solidFill>
                  <a:srgbClr val="2D75B6"/>
                </a:solidFill>
                <a:latin typeface="Carlito"/>
                <a:cs typeface="Carlito"/>
              </a:rPr>
              <a:t>COMMUNICATION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15" dirty="0">
                <a:solidFill>
                  <a:srgbClr val="000000"/>
                </a:solidFill>
                <a:latin typeface="Carlito"/>
                <a:cs typeface="Carlito"/>
              </a:rPr>
              <a:t>COMMUNICATION </a:t>
            </a:r>
            <a:r>
              <a:rPr sz="2000" dirty="0">
                <a:solidFill>
                  <a:srgbClr val="00000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000000"/>
                </a:solidFill>
                <a:latin typeface="Carlito"/>
                <a:cs typeface="Carlito"/>
              </a:rPr>
              <a:t>WIRELESS</a:t>
            </a:r>
            <a:r>
              <a:rPr sz="2000" spc="-6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0000"/>
                </a:solidFill>
                <a:latin typeface="Carlito"/>
                <a:cs typeface="Carlito"/>
              </a:rPr>
              <a:t>NANOSENSORS: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4132" y="2048255"/>
            <a:ext cx="2931160" cy="501650"/>
          </a:xfrm>
          <a:custGeom>
            <a:avLst/>
            <a:gdLst/>
            <a:ahLst/>
            <a:cxnLst/>
            <a:rect l="l" t="t" r="r" b="b"/>
            <a:pathLst>
              <a:path w="2931159" h="501650">
                <a:moveTo>
                  <a:pt x="0" y="501396"/>
                </a:moveTo>
                <a:lnTo>
                  <a:pt x="2930652" y="501396"/>
                </a:lnTo>
                <a:lnTo>
                  <a:pt x="2930652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4260" y="2061210"/>
            <a:ext cx="23895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rlito"/>
                <a:cs typeface="Carlito"/>
              </a:rPr>
              <a:t>COMMUNICATION </a:t>
            </a:r>
            <a:r>
              <a:rPr sz="1400" spc="-5" dirty="0">
                <a:latin typeface="Carlito"/>
                <a:cs typeface="Carlito"/>
              </a:rPr>
              <a:t>OPTIONS FOR  WIRELESS NANOSENSOR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N/W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3660" y="3438144"/>
            <a:ext cx="2520950" cy="501650"/>
          </a:xfrm>
          <a:custGeom>
            <a:avLst/>
            <a:gdLst/>
            <a:ahLst/>
            <a:cxnLst/>
            <a:rect l="l" t="t" r="r" b="b"/>
            <a:pathLst>
              <a:path w="2520950" h="501650">
                <a:moveTo>
                  <a:pt x="0" y="501395"/>
                </a:moveTo>
                <a:lnTo>
                  <a:pt x="2520695" y="501395"/>
                </a:lnTo>
                <a:lnTo>
                  <a:pt x="2520695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50235" y="3452240"/>
            <a:ext cx="1445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MOLECULAR  </a:t>
            </a:r>
            <a:r>
              <a:rPr sz="1400" spc="-20" dirty="0">
                <a:latin typeface="Carlito"/>
                <a:cs typeface="Carlito"/>
              </a:rPr>
              <a:t>C</a:t>
            </a:r>
            <a:r>
              <a:rPr sz="1400" spc="-10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MMUNI</a:t>
            </a:r>
            <a:r>
              <a:rPr sz="1400" spc="-10" dirty="0">
                <a:latin typeface="Carlito"/>
                <a:cs typeface="Carlito"/>
              </a:rPr>
              <a:t>C</a:t>
            </a:r>
            <a:r>
              <a:rPr sz="1400" spc="-105" dirty="0">
                <a:latin typeface="Carlito"/>
                <a:cs typeface="Carlito"/>
              </a:rPr>
              <a:t>A</a:t>
            </a:r>
            <a:r>
              <a:rPr sz="1400" spc="-5" dirty="0">
                <a:latin typeface="Carlito"/>
                <a:cs typeface="Carlito"/>
              </a:rPr>
              <a:t>T</a:t>
            </a:r>
            <a:r>
              <a:rPr sz="1400" spc="-10" dirty="0">
                <a:latin typeface="Carlito"/>
                <a:cs typeface="Carlito"/>
              </a:rPr>
              <a:t>IO</a:t>
            </a:r>
            <a:r>
              <a:rPr sz="1400" dirty="0">
                <a:latin typeface="Carlito"/>
                <a:cs typeface="Carlito"/>
              </a:rPr>
              <a:t>NS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9714" y="4433061"/>
            <a:ext cx="1046480" cy="514350"/>
            <a:chOff x="2029714" y="4433061"/>
            <a:chExt cx="1046480" cy="514350"/>
          </a:xfrm>
        </p:grpSpPr>
        <p:sp>
          <p:nvSpPr>
            <p:cNvPr id="9" name="object 9"/>
            <p:cNvSpPr/>
            <p:nvPr/>
          </p:nvSpPr>
          <p:spPr>
            <a:xfrm>
              <a:off x="2036064" y="4439411"/>
              <a:ext cx="1033780" cy="501650"/>
            </a:xfrm>
            <a:custGeom>
              <a:avLst/>
              <a:gdLst/>
              <a:ahLst/>
              <a:cxnLst/>
              <a:rect l="l" t="t" r="r" b="b"/>
              <a:pathLst>
                <a:path w="1033780" h="501650">
                  <a:moveTo>
                    <a:pt x="1033272" y="0"/>
                  </a:moveTo>
                  <a:lnTo>
                    <a:pt x="0" y="0"/>
                  </a:lnTo>
                  <a:lnTo>
                    <a:pt x="0" y="501395"/>
                  </a:lnTo>
                  <a:lnTo>
                    <a:pt x="1033272" y="501395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6064" y="4439411"/>
              <a:ext cx="1033780" cy="501650"/>
            </a:xfrm>
            <a:custGeom>
              <a:avLst/>
              <a:gdLst/>
              <a:ahLst/>
              <a:cxnLst/>
              <a:rect l="l" t="t" r="r" b="b"/>
              <a:pathLst>
                <a:path w="1033780" h="501650">
                  <a:moveTo>
                    <a:pt x="0" y="501395"/>
                  </a:moveTo>
                  <a:lnTo>
                    <a:pt x="1033272" y="501395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5013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36064" y="4439411"/>
            <a:ext cx="1033780" cy="501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77495" marR="113030" indent="-15748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arlito"/>
                <a:cs typeface="Carlito"/>
              </a:rPr>
              <a:t>D</a:t>
            </a:r>
            <a:r>
              <a:rPr sz="1400" spc="-1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F</a:t>
            </a:r>
            <a:r>
              <a:rPr sz="1400" spc="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USI</a:t>
            </a:r>
            <a:r>
              <a:rPr sz="1400" spc="-10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  </a:t>
            </a:r>
            <a:r>
              <a:rPr sz="1400" spc="-5" dirty="0">
                <a:latin typeface="Carlito"/>
                <a:cs typeface="Carlito"/>
              </a:rPr>
              <a:t>BASED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3744" y="3429000"/>
            <a:ext cx="2550160" cy="501650"/>
          </a:xfrm>
          <a:custGeom>
            <a:avLst/>
            <a:gdLst/>
            <a:ahLst/>
            <a:cxnLst/>
            <a:rect l="l" t="t" r="r" b="b"/>
            <a:pathLst>
              <a:path w="2550159" h="501650">
                <a:moveTo>
                  <a:pt x="0" y="501395"/>
                </a:moveTo>
                <a:lnTo>
                  <a:pt x="2549652" y="501395"/>
                </a:lnTo>
                <a:lnTo>
                  <a:pt x="2549652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4955" y="3442156"/>
            <a:ext cx="197040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NANO-ELECTROMAGNETIC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COMMUNICATIONS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93109" y="4433061"/>
            <a:ext cx="1044575" cy="514350"/>
            <a:chOff x="3293109" y="4433061"/>
            <a:chExt cx="1044575" cy="514350"/>
          </a:xfrm>
        </p:grpSpPr>
        <p:sp>
          <p:nvSpPr>
            <p:cNvPr id="15" name="object 15"/>
            <p:cNvSpPr/>
            <p:nvPr/>
          </p:nvSpPr>
          <p:spPr>
            <a:xfrm>
              <a:off x="3299459" y="4439411"/>
              <a:ext cx="1031875" cy="501650"/>
            </a:xfrm>
            <a:custGeom>
              <a:avLst/>
              <a:gdLst/>
              <a:ahLst/>
              <a:cxnLst/>
              <a:rect l="l" t="t" r="r" b="b"/>
              <a:pathLst>
                <a:path w="1031875" h="501650">
                  <a:moveTo>
                    <a:pt x="1031748" y="0"/>
                  </a:moveTo>
                  <a:lnTo>
                    <a:pt x="0" y="0"/>
                  </a:lnTo>
                  <a:lnTo>
                    <a:pt x="0" y="501395"/>
                  </a:lnTo>
                  <a:lnTo>
                    <a:pt x="1031748" y="501395"/>
                  </a:lnTo>
                  <a:lnTo>
                    <a:pt x="1031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9459" y="4439411"/>
              <a:ext cx="1031875" cy="501650"/>
            </a:xfrm>
            <a:custGeom>
              <a:avLst/>
              <a:gdLst/>
              <a:ahLst/>
              <a:cxnLst/>
              <a:rect l="l" t="t" r="r" b="b"/>
              <a:pathLst>
                <a:path w="1031875" h="501650">
                  <a:moveTo>
                    <a:pt x="0" y="501395"/>
                  </a:moveTo>
                  <a:lnTo>
                    <a:pt x="1031748" y="501395"/>
                  </a:lnTo>
                  <a:lnTo>
                    <a:pt x="1031748" y="0"/>
                  </a:lnTo>
                  <a:lnTo>
                    <a:pt x="0" y="0"/>
                  </a:lnTo>
                  <a:lnTo>
                    <a:pt x="0" y="5013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99459" y="4439411"/>
            <a:ext cx="1031875" cy="501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76225" marR="268605" indent="25400">
              <a:lnSpc>
                <a:spcPct val="100000"/>
              </a:lnSpc>
              <a:spcBef>
                <a:spcPts val="204"/>
              </a:spcBef>
            </a:pPr>
            <a:r>
              <a:rPr sz="1400" spc="-15" dirty="0">
                <a:latin typeface="Carlito"/>
                <a:cs typeface="Carlito"/>
              </a:rPr>
              <a:t>FLOW  </a:t>
            </a:r>
            <a:r>
              <a:rPr sz="1400" spc="-10" dirty="0">
                <a:latin typeface="Carlito"/>
                <a:cs typeface="Carlito"/>
              </a:rPr>
              <a:t>B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5" dirty="0">
                <a:latin typeface="Carlito"/>
                <a:cs typeface="Carlito"/>
              </a:rPr>
              <a:t>S</a:t>
            </a:r>
            <a:r>
              <a:rPr sz="1400" spc="-5" dirty="0">
                <a:latin typeface="Carlito"/>
                <a:cs typeface="Carlito"/>
              </a:rPr>
              <a:t>ED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65650" y="4411725"/>
            <a:ext cx="1044575" cy="514350"/>
            <a:chOff x="4565650" y="4411725"/>
            <a:chExt cx="1044575" cy="514350"/>
          </a:xfrm>
        </p:grpSpPr>
        <p:sp>
          <p:nvSpPr>
            <p:cNvPr id="19" name="object 19"/>
            <p:cNvSpPr/>
            <p:nvPr/>
          </p:nvSpPr>
          <p:spPr>
            <a:xfrm>
              <a:off x="4572000" y="4418075"/>
              <a:ext cx="1031875" cy="501650"/>
            </a:xfrm>
            <a:custGeom>
              <a:avLst/>
              <a:gdLst/>
              <a:ahLst/>
              <a:cxnLst/>
              <a:rect l="l" t="t" r="r" b="b"/>
              <a:pathLst>
                <a:path w="1031875" h="501650">
                  <a:moveTo>
                    <a:pt x="1031748" y="0"/>
                  </a:moveTo>
                  <a:lnTo>
                    <a:pt x="0" y="0"/>
                  </a:lnTo>
                  <a:lnTo>
                    <a:pt x="0" y="501395"/>
                  </a:lnTo>
                  <a:lnTo>
                    <a:pt x="1031748" y="501395"/>
                  </a:lnTo>
                  <a:lnTo>
                    <a:pt x="1031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0" y="4418075"/>
              <a:ext cx="1031875" cy="501650"/>
            </a:xfrm>
            <a:custGeom>
              <a:avLst/>
              <a:gdLst/>
              <a:ahLst/>
              <a:cxnLst/>
              <a:rect l="l" t="t" r="r" b="b"/>
              <a:pathLst>
                <a:path w="1031875" h="501650">
                  <a:moveTo>
                    <a:pt x="0" y="501395"/>
                  </a:moveTo>
                  <a:lnTo>
                    <a:pt x="1031748" y="501395"/>
                  </a:lnTo>
                  <a:lnTo>
                    <a:pt x="1031748" y="0"/>
                  </a:lnTo>
                  <a:lnTo>
                    <a:pt x="0" y="0"/>
                  </a:lnTo>
                  <a:lnTo>
                    <a:pt x="0" y="5013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72000" y="4418075"/>
            <a:ext cx="1031875" cy="5016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10"/>
              </a:spcBef>
            </a:pPr>
            <a:r>
              <a:rPr sz="1400" spc="-35" dirty="0">
                <a:latin typeface="Carlito"/>
                <a:cs typeface="Carlito"/>
              </a:rPr>
              <a:t>WALKWAY</a:t>
            </a:r>
            <a:endParaRPr sz="14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BASED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81300" y="2939795"/>
            <a:ext cx="4700905" cy="1507490"/>
          </a:xfrm>
          <a:custGeom>
            <a:avLst/>
            <a:gdLst/>
            <a:ahLst/>
            <a:cxnLst/>
            <a:rect l="l" t="t" r="r" b="b"/>
            <a:pathLst>
              <a:path w="4700905" h="1507489">
                <a:moveTo>
                  <a:pt x="2822448" y="0"/>
                </a:moveTo>
                <a:lnTo>
                  <a:pt x="4700397" y="0"/>
                </a:lnTo>
              </a:path>
              <a:path w="4700905" h="1507489">
                <a:moveTo>
                  <a:pt x="1031748" y="0"/>
                </a:moveTo>
                <a:lnTo>
                  <a:pt x="2909697" y="0"/>
                </a:lnTo>
              </a:path>
              <a:path w="4700905" h="1507489">
                <a:moveTo>
                  <a:pt x="1031748" y="0"/>
                </a:moveTo>
                <a:lnTo>
                  <a:pt x="1031748" y="498475"/>
                </a:lnTo>
              </a:path>
              <a:path w="4700905" h="1507489">
                <a:moveTo>
                  <a:pt x="4700016" y="0"/>
                </a:moveTo>
                <a:lnTo>
                  <a:pt x="4700016" y="498475"/>
                </a:lnTo>
              </a:path>
              <a:path w="4700905" h="1507489">
                <a:moveTo>
                  <a:pt x="0" y="1008888"/>
                </a:moveTo>
                <a:lnTo>
                  <a:pt x="9525" y="1507363"/>
                </a:lnTo>
              </a:path>
              <a:path w="4700905" h="1507489">
                <a:moveTo>
                  <a:pt x="1031748" y="999744"/>
                </a:moveTo>
                <a:lnTo>
                  <a:pt x="1031748" y="1498219"/>
                </a:lnTo>
              </a:path>
              <a:path w="4700905" h="1507489">
                <a:moveTo>
                  <a:pt x="2144267" y="999744"/>
                </a:moveTo>
                <a:lnTo>
                  <a:pt x="2164841" y="1477581"/>
                </a:lnTo>
              </a:path>
            </a:pathLst>
          </a:custGeom>
          <a:ln w="1828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488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Carlito</vt:lpstr>
      <vt:lpstr>Schoolbook Uralic</vt:lpstr>
      <vt:lpstr>Times New Roman</vt:lpstr>
      <vt:lpstr>Office Theme</vt:lpstr>
      <vt:lpstr>NANO BIOSENSORS AND  INTERNET OF NANO THINGS</vt:lpstr>
      <vt:lpstr>BIOSENSORS</vt:lpstr>
      <vt:lpstr>COMPONENTS OF A BIOSENSOR</vt:lpstr>
      <vt:lpstr>APPLICATIONS</vt:lpstr>
      <vt:lpstr>INTERNET OF NANO THINGS (IONT)</vt:lpstr>
      <vt:lpstr>IONT</vt:lpstr>
      <vt:lpstr>IONT BASIC COMPONENTS OF AN IONT SYSTEMS</vt:lpstr>
      <vt:lpstr>IoNT ARCHITECTURE</vt:lpstr>
      <vt:lpstr>IONT COMMUNICATION COMMUNICATION IN WIRELESS NANOSENSORS:</vt:lpstr>
      <vt:lpstr>APPLICATIONS</vt:lpstr>
      <vt:lpstr>CURRENT RESERCH (WEARABLES)</vt:lpstr>
      <vt:lpstr>WEARABLE &amp; IMPLANTABLE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BIOSENSORS AND  INTERNET OF NANO THINGS</dc:title>
  <dc:creator>pradakshina saravanan</dc:creator>
  <cp:lastModifiedBy>919384774748</cp:lastModifiedBy>
  <cp:revision>2</cp:revision>
  <dcterms:created xsi:type="dcterms:W3CDTF">2023-11-01T17:01:29Z</dcterms:created>
  <dcterms:modified xsi:type="dcterms:W3CDTF">2023-11-02T14:37:50Z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2023-11-01T00:00:00Z</vt:filetime>
  </property>
</Properties>
</file>