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2" r:id="rId3"/>
    <p:sldId id="299" r:id="rId4"/>
    <p:sldId id="300" r:id="rId5"/>
    <p:sldId id="298" r:id="rId6"/>
    <p:sldId id="301" r:id="rId7"/>
    <p:sldId id="309" r:id="rId8"/>
    <p:sldId id="307" r:id="rId9"/>
    <p:sldId id="310" r:id="rId10"/>
    <p:sldId id="312" r:id="rId11"/>
    <p:sldId id="311" r:id="rId12"/>
    <p:sldId id="305" r:id="rId13"/>
    <p:sldId id="304" r:id="rId14"/>
    <p:sldId id="303" r:id="rId15"/>
    <p:sldId id="306" r:id="rId16"/>
    <p:sldId id="313" r:id="rId17"/>
    <p:sldId id="314" r:id="rId18"/>
    <p:sldId id="315" r:id="rId19"/>
    <p:sldId id="317" r:id="rId20"/>
    <p:sldId id="318"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BB70AC-AB09-FC41-8747-6E97EA678895}">
          <p14:sldIdLst>
            <p14:sldId id="256"/>
            <p14:sldId id="292"/>
            <p14:sldId id="299"/>
            <p14:sldId id="300"/>
            <p14:sldId id="298"/>
            <p14:sldId id="301"/>
            <p14:sldId id="309"/>
            <p14:sldId id="307"/>
            <p14:sldId id="310"/>
            <p14:sldId id="312"/>
            <p14:sldId id="311"/>
            <p14:sldId id="305"/>
            <p14:sldId id="304"/>
            <p14:sldId id="303"/>
            <p14:sldId id="306"/>
            <p14:sldId id="313"/>
            <p14:sldId id="314"/>
            <p14:sldId id="315"/>
            <p14:sldId id="317"/>
            <p14:sldId id="318"/>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9507"/>
    <a:srgbClr val="037C08"/>
    <a:srgbClr val="00A700"/>
    <a:srgbClr val="0098D0"/>
    <a:srgbClr val="00B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94"/>
    <p:restoredTop sz="96327"/>
  </p:normalViewPr>
  <p:slideViewPr>
    <p:cSldViewPr snapToGrid="0" snapToObjects="1">
      <p:cViewPr varScale="1">
        <p:scale>
          <a:sx n="108" d="100"/>
          <a:sy n="108" d="100"/>
        </p:scale>
        <p:origin x="20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DEBA3-7398-2843-B2F4-AA0513932764}"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BB03F-C0F4-9F40-8C5D-1C843B3BCB75}" type="slidenum">
              <a:rPr lang="en-US" smtClean="0"/>
              <a:t>‹#›</a:t>
            </a:fld>
            <a:endParaRPr lang="en-US"/>
          </a:p>
        </p:txBody>
      </p:sp>
    </p:spTree>
    <p:extLst>
      <p:ext uri="{BB962C8B-B14F-4D97-AF65-F5344CB8AC3E}">
        <p14:creationId xmlns:p14="http://schemas.microsoft.com/office/powerpoint/2010/main" val="1442685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E007-FF2A-E040-B3BE-4D6C81D8C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259D97-FF82-1747-9043-DCBAFC497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552603-9643-924B-A5D4-82B00938D1EB}"/>
              </a:ext>
            </a:extLst>
          </p:cNvPr>
          <p:cNvSpPr>
            <a:spLocks noGrp="1"/>
          </p:cNvSpPr>
          <p:nvPr>
            <p:ph type="dt" sz="half" idx="10"/>
          </p:nvPr>
        </p:nvSpPr>
        <p:spPr/>
        <p:txBody>
          <a:bodyPr/>
          <a:lstStyle/>
          <a:p>
            <a:fld id="{58ED3A38-975F-444A-9C42-71820D09EF61}" type="datetime1">
              <a:rPr lang="en-US" smtClean="0"/>
              <a:t>6/12/23</a:t>
            </a:fld>
            <a:endParaRPr lang="en-US"/>
          </a:p>
        </p:txBody>
      </p:sp>
      <p:sp>
        <p:nvSpPr>
          <p:cNvPr id="5" name="Footer Placeholder 4">
            <a:extLst>
              <a:ext uri="{FF2B5EF4-FFF2-40B4-BE49-F238E27FC236}">
                <a16:creationId xmlns:a16="http://schemas.microsoft.com/office/drawing/2014/main" id="{19004F98-1649-A643-819E-DF0DAB812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35026-2566-6B4A-B3CE-08F8D8C7CF1D}"/>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340867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668-FA83-7A41-8A3D-F5D50C51F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0A4485-F899-3443-9DCB-3D3045AAE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8FBA3-AFE3-4F41-8B2F-2D5CE2730080}"/>
              </a:ext>
            </a:extLst>
          </p:cNvPr>
          <p:cNvSpPr>
            <a:spLocks noGrp="1"/>
          </p:cNvSpPr>
          <p:nvPr>
            <p:ph type="dt" sz="half" idx="10"/>
          </p:nvPr>
        </p:nvSpPr>
        <p:spPr/>
        <p:txBody>
          <a:bodyPr/>
          <a:lstStyle/>
          <a:p>
            <a:fld id="{281BDB85-606E-5141-A98F-B9FB8142BCF9}" type="datetime1">
              <a:rPr lang="en-US" smtClean="0"/>
              <a:t>6/12/23</a:t>
            </a:fld>
            <a:endParaRPr lang="en-US"/>
          </a:p>
        </p:txBody>
      </p:sp>
      <p:sp>
        <p:nvSpPr>
          <p:cNvPr id="5" name="Footer Placeholder 4">
            <a:extLst>
              <a:ext uri="{FF2B5EF4-FFF2-40B4-BE49-F238E27FC236}">
                <a16:creationId xmlns:a16="http://schemas.microsoft.com/office/drawing/2014/main" id="{4FEA3122-3AA9-3D42-951C-D6FC95D29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69724-F99C-3D45-B2F7-7B43603665C5}"/>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31577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AE925-D4F5-7A47-8F1F-23877DA6BF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39A2A1-E6FF-0344-8793-AFA909978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875BE-FE10-B549-88A9-A248303FF9F9}"/>
              </a:ext>
            </a:extLst>
          </p:cNvPr>
          <p:cNvSpPr>
            <a:spLocks noGrp="1"/>
          </p:cNvSpPr>
          <p:nvPr>
            <p:ph type="dt" sz="half" idx="10"/>
          </p:nvPr>
        </p:nvSpPr>
        <p:spPr/>
        <p:txBody>
          <a:bodyPr/>
          <a:lstStyle/>
          <a:p>
            <a:fld id="{AE1E2BD1-4044-E040-A282-84769F68417B}" type="datetime1">
              <a:rPr lang="en-US" smtClean="0"/>
              <a:t>6/12/23</a:t>
            </a:fld>
            <a:endParaRPr lang="en-US"/>
          </a:p>
        </p:txBody>
      </p:sp>
      <p:sp>
        <p:nvSpPr>
          <p:cNvPr id="5" name="Footer Placeholder 4">
            <a:extLst>
              <a:ext uri="{FF2B5EF4-FFF2-40B4-BE49-F238E27FC236}">
                <a16:creationId xmlns:a16="http://schemas.microsoft.com/office/drawing/2014/main" id="{5D9F6A10-A031-AD4A-B9D9-37B7E585F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D55B4-6862-E146-BADC-97C1A27B311C}"/>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377807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4E0B-076B-F54C-AE6F-633963430C90}"/>
              </a:ext>
            </a:extLst>
          </p:cNvPr>
          <p:cNvSpPr>
            <a:spLocks noGrp="1"/>
          </p:cNvSpPr>
          <p:nvPr>
            <p:ph type="title"/>
          </p:nvPr>
        </p:nvSpPr>
        <p:spPr>
          <a:xfrm>
            <a:off x="838200" y="410368"/>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BABD49B-055D-A140-9357-276448761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0A4A0-F584-B948-895D-C3CCA04BE408}"/>
              </a:ext>
            </a:extLst>
          </p:cNvPr>
          <p:cNvSpPr>
            <a:spLocks noGrp="1"/>
          </p:cNvSpPr>
          <p:nvPr>
            <p:ph type="dt" sz="half" idx="10"/>
          </p:nvPr>
        </p:nvSpPr>
        <p:spPr/>
        <p:txBody>
          <a:bodyPr/>
          <a:lstStyle/>
          <a:p>
            <a:fld id="{A5F94522-3BDE-0C4B-A800-6E69D1ADBB1A}" type="datetime1">
              <a:rPr lang="en-US" smtClean="0"/>
              <a:t>6/12/23</a:t>
            </a:fld>
            <a:endParaRPr lang="en-US"/>
          </a:p>
        </p:txBody>
      </p:sp>
      <p:sp>
        <p:nvSpPr>
          <p:cNvPr id="5" name="Footer Placeholder 4">
            <a:extLst>
              <a:ext uri="{FF2B5EF4-FFF2-40B4-BE49-F238E27FC236}">
                <a16:creationId xmlns:a16="http://schemas.microsoft.com/office/drawing/2014/main" id="{DBF82526-761B-DA4B-91C1-954035921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AE8B7-BA83-5C46-92A6-DF29CD5BA242}"/>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326016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F817-99EC-F34F-98BF-06F4ED0D7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72B9C7-1842-F548-8A40-9EB343C66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EB5F6-7AC8-334C-BC4D-4F8163E5D4F8}"/>
              </a:ext>
            </a:extLst>
          </p:cNvPr>
          <p:cNvSpPr>
            <a:spLocks noGrp="1"/>
          </p:cNvSpPr>
          <p:nvPr>
            <p:ph type="dt" sz="half" idx="10"/>
          </p:nvPr>
        </p:nvSpPr>
        <p:spPr/>
        <p:txBody>
          <a:bodyPr/>
          <a:lstStyle/>
          <a:p>
            <a:fld id="{72B2932A-E166-CB4D-A64F-85EBF9E944F6}" type="datetime1">
              <a:rPr lang="en-US" smtClean="0"/>
              <a:t>6/12/23</a:t>
            </a:fld>
            <a:endParaRPr lang="en-US"/>
          </a:p>
        </p:txBody>
      </p:sp>
      <p:sp>
        <p:nvSpPr>
          <p:cNvPr id="5" name="Footer Placeholder 4">
            <a:extLst>
              <a:ext uri="{FF2B5EF4-FFF2-40B4-BE49-F238E27FC236}">
                <a16:creationId xmlns:a16="http://schemas.microsoft.com/office/drawing/2014/main" id="{F1F1A4C1-31EC-4242-8B56-53EF46148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167AF-FB5D-DE4B-8020-934644AB1DFF}"/>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204101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9985-45BC-2742-BD6F-595D33BAE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3441AF-1CA5-1E49-917F-623DDBCBC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D551D-3776-C34B-A7C7-55D1E35E1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819567-EB75-604F-A078-6A0E91B1BAAE}"/>
              </a:ext>
            </a:extLst>
          </p:cNvPr>
          <p:cNvSpPr>
            <a:spLocks noGrp="1"/>
          </p:cNvSpPr>
          <p:nvPr>
            <p:ph type="dt" sz="half" idx="10"/>
          </p:nvPr>
        </p:nvSpPr>
        <p:spPr/>
        <p:txBody>
          <a:bodyPr/>
          <a:lstStyle/>
          <a:p>
            <a:fld id="{FCA7C475-7BE4-3442-AAB0-2DA5101E1E99}" type="datetime1">
              <a:rPr lang="en-US" smtClean="0"/>
              <a:t>6/12/23</a:t>
            </a:fld>
            <a:endParaRPr lang="en-US"/>
          </a:p>
        </p:txBody>
      </p:sp>
      <p:sp>
        <p:nvSpPr>
          <p:cNvPr id="6" name="Footer Placeholder 5">
            <a:extLst>
              <a:ext uri="{FF2B5EF4-FFF2-40B4-BE49-F238E27FC236}">
                <a16:creationId xmlns:a16="http://schemas.microsoft.com/office/drawing/2014/main" id="{521C7A1C-BBE8-3640-91ED-656F3E83B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4F8FA-0E48-2544-8984-3EF2273D48EA}"/>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66315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A2B3-59A8-7D4D-ABB5-D0C21AA80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0BF99-4C91-0D4C-89F4-1C62CA052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AD6264-8207-9A40-BCFF-244B596915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71A234-C013-BF47-89D4-1001CBA21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646B8-574F-FA4E-A0FF-56408FFE3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14731-5784-0E40-AD16-2A5F8BDC5932}"/>
              </a:ext>
            </a:extLst>
          </p:cNvPr>
          <p:cNvSpPr>
            <a:spLocks noGrp="1"/>
          </p:cNvSpPr>
          <p:nvPr>
            <p:ph type="dt" sz="half" idx="10"/>
          </p:nvPr>
        </p:nvSpPr>
        <p:spPr/>
        <p:txBody>
          <a:bodyPr/>
          <a:lstStyle/>
          <a:p>
            <a:fld id="{BE936858-7A8D-C743-ADC6-25484C1179A0}" type="datetime1">
              <a:rPr lang="en-US" smtClean="0"/>
              <a:t>6/12/23</a:t>
            </a:fld>
            <a:endParaRPr lang="en-US"/>
          </a:p>
        </p:txBody>
      </p:sp>
      <p:sp>
        <p:nvSpPr>
          <p:cNvPr id="8" name="Footer Placeholder 7">
            <a:extLst>
              <a:ext uri="{FF2B5EF4-FFF2-40B4-BE49-F238E27FC236}">
                <a16:creationId xmlns:a16="http://schemas.microsoft.com/office/drawing/2014/main" id="{A6AD3BBF-7876-CB46-BC40-DC03051D6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1EA28B-A3C1-3644-B843-52FC343176A2}"/>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353497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D3E5-AD40-AE4A-BDE8-E034648094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728E8-DF43-484F-A533-FFB8761C03D1}"/>
              </a:ext>
            </a:extLst>
          </p:cNvPr>
          <p:cNvSpPr>
            <a:spLocks noGrp="1"/>
          </p:cNvSpPr>
          <p:nvPr>
            <p:ph type="dt" sz="half" idx="10"/>
          </p:nvPr>
        </p:nvSpPr>
        <p:spPr/>
        <p:txBody>
          <a:bodyPr/>
          <a:lstStyle/>
          <a:p>
            <a:fld id="{BF48573A-896D-CB49-BC50-072CC0CA77C6}" type="datetime1">
              <a:rPr lang="en-US" smtClean="0"/>
              <a:t>6/12/23</a:t>
            </a:fld>
            <a:endParaRPr lang="en-US"/>
          </a:p>
        </p:txBody>
      </p:sp>
      <p:sp>
        <p:nvSpPr>
          <p:cNvPr id="4" name="Footer Placeholder 3">
            <a:extLst>
              <a:ext uri="{FF2B5EF4-FFF2-40B4-BE49-F238E27FC236}">
                <a16:creationId xmlns:a16="http://schemas.microsoft.com/office/drawing/2014/main" id="{4D29F833-F00B-3F44-BD9E-40587C4F64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90826-F039-374A-93CC-382BFD4C05F7}"/>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92356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1585A-6EC5-8745-99B3-FE211C8C243B}"/>
              </a:ext>
            </a:extLst>
          </p:cNvPr>
          <p:cNvSpPr>
            <a:spLocks noGrp="1"/>
          </p:cNvSpPr>
          <p:nvPr>
            <p:ph type="dt" sz="half" idx="10"/>
          </p:nvPr>
        </p:nvSpPr>
        <p:spPr/>
        <p:txBody>
          <a:bodyPr/>
          <a:lstStyle/>
          <a:p>
            <a:fld id="{B9B43324-8406-8C45-A286-42D32E98D52A}" type="datetime1">
              <a:rPr lang="en-US" smtClean="0"/>
              <a:t>6/12/23</a:t>
            </a:fld>
            <a:endParaRPr lang="en-US"/>
          </a:p>
        </p:txBody>
      </p:sp>
      <p:sp>
        <p:nvSpPr>
          <p:cNvPr id="3" name="Footer Placeholder 2">
            <a:extLst>
              <a:ext uri="{FF2B5EF4-FFF2-40B4-BE49-F238E27FC236}">
                <a16:creationId xmlns:a16="http://schemas.microsoft.com/office/drawing/2014/main" id="{922E783D-5AA7-8340-862F-26E9FBF602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D283C5-D80F-024A-B237-83167673E696}"/>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248775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2568-43B0-DA4D-96F2-7FC499D71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0BE731-0604-1E4D-9516-F057551A9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71DA1-E3DA-8A43-8AFC-9E17962C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929BB-9823-6843-AEEF-6A1F43B496CD}"/>
              </a:ext>
            </a:extLst>
          </p:cNvPr>
          <p:cNvSpPr>
            <a:spLocks noGrp="1"/>
          </p:cNvSpPr>
          <p:nvPr>
            <p:ph type="dt" sz="half" idx="10"/>
          </p:nvPr>
        </p:nvSpPr>
        <p:spPr/>
        <p:txBody>
          <a:bodyPr/>
          <a:lstStyle/>
          <a:p>
            <a:fld id="{76F1E8B5-21D5-354C-B448-8F1EC0A71CEE}" type="datetime1">
              <a:rPr lang="en-US" smtClean="0"/>
              <a:t>6/12/23</a:t>
            </a:fld>
            <a:endParaRPr lang="en-US"/>
          </a:p>
        </p:txBody>
      </p:sp>
      <p:sp>
        <p:nvSpPr>
          <p:cNvPr id="6" name="Footer Placeholder 5">
            <a:extLst>
              <a:ext uri="{FF2B5EF4-FFF2-40B4-BE49-F238E27FC236}">
                <a16:creationId xmlns:a16="http://schemas.microsoft.com/office/drawing/2014/main" id="{AB59FA79-F195-EB40-9AA6-5CE0084B0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35BEE-0096-0F4F-8FE7-4CB3609A2E44}"/>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129086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23D8-550F-E348-ABE6-39BB40CAC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7ED80C-3C63-1E40-ABA9-6974BA673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85A48-C93A-DD46-90C5-402A2D618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923AA-237A-084B-877A-D2C8F43EF8D6}"/>
              </a:ext>
            </a:extLst>
          </p:cNvPr>
          <p:cNvSpPr>
            <a:spLocks noGrp="1"/>
          </p:cNvSpPr>
          <p:nvPr>
            <p:ph type="dt" sz="half" idx="10"/>
          </p:nvPr>
        </p:nvSpPr>
        <p:spPr/>
        <p:txBody>
          <a:bodyPr/>
          <a:lstStyle/>
          <a:p>
            <a:fld id="{16716829-1023-394E-90CD-DC3708305456}" type="datetime1">
              <a:rPr lang="en-US" smtClean="0"/>
              <a:t>6/12/23</a:t>
            </a:fld>
            <a:endParaRPr lang="en-US"/>
          </a:p>
        </p:txBody>
      </p:sp>
      <p:sp>
        <p:nvSpPr>
          <p:cNvPr id="6" name="Footer Placeholder 5">
            <a:extLst>
              <a:ext uri="{FF2B5EF4-FFF2-40B4-BE49-F238E27FC236}">
                <a16:creationId xmlns:a16="http://schemas.microsoft.com/office/drawing/2014/main" id="{4B1179D8-AE4A-EB47-BA1E-843A45E7B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794A0-AEA3-A84D-A17A-B5CAA6BEB7BE}"/>
              </a:ext>
            </a:extLst>
          </p:cNvPr>
          <p:cNvSpPr>
            <a:spLocks noGrp="1"/>
          </p:cNvSpPr>
          <p:nvPr>
            <p:ph type="sldNum" sz="quarter" idx="12"/>
          </p:nvPr>
        </p:nvSpPr>
        <p:spPr/>
        <p:txBody>
          <a:bodyPr/>
          <a:lstStyle/>
          <a:p>
            <a:fld id="{85885C6B-B6DE-E446-A9FB-AE311C4B106B}" type="slidenum">
              <a:rPr lang="en-US" smtClean="0"/>
              <a:t>‹#›</a:t>
            </a:fld>
            <a:endParaRPr lang="en-US"/>
          </a:p>
        </p:txBody>
      </p:sp>
    </p:spTree>
    <p:extLst>
      <p:ext uri="{BB962C8B-B14F-4D97-AF65-F5344CB8AC3E}">
        <p14:creationId xmlns:p14="http://schemas.microsoft.com/office/powerpoint/2010/main" val="58865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E6679-8EE8-F84D-BC81-B6C94A208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2AD426-0C98-3144-ACEF-A1A6A48C9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880B4-682A-E14C-9A3B-0A6CAB817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24AE1-7A91-7F4F-B51B-547F6DF3FD95}" type="datetime1">
              <a:rPr lang="en-US" smtClean="0"/>
              <a:t>6/12/23</a:t>
            </a:fld>
            <a:endParaRPr lang="en-US"/>
          </a:p>
        </p:txBody>
      </p:sp>
      <p:sp>
        <p:nvSpPr>
          <p:cNvPr id="5" name="Footer Placeholder 4">
            <a:extLst>
              <a:ext uri="{FF2B5EF4-FFF2-40B4-BE49-F238E27FC236}">
                <a16:creationId xmlns:a16="http://schemas.microsoft.com/office/drawing/2014/main" id="{F5FF9C9F-B0DE-6849-9B4A-6E06FD8D5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22A895-CA4A-3444-8B94-541373DA2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85C6B-B6DE-E446-A9FB-AE311C4B106B}" type="slidenum">
              <a:rPr lang="en-US" smtClean="0"/>
              <a:t>‹#›</a:t>
            </a:fld>
            <a:endParaRPr lang="en-US"/>
          </a:p>
        </p:txBody>
      </p:sp>
    </p:spTree>
    <p:extLst>
      <p:ext uri="{BB962C8B-B14F-4D97-AF65-F5344CB8AC3E}">
        <p14:creationId xmlns:p14="http://schemas.microsoft.com/office/powerpoint/2010/main" val="141638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DABE-99F3-204D-B4D4-C81CBF68D385}"/>
              </a:ext>
            </a:extLst>
          </p:cNvPr>
          <p:cNvSpPr>
            <a:spLocks noGrp="1"/>
          </p:cNvSpPr>
          <p:nvPr>
            <p:ph type="ctrTitle"/>
          </p:nvPr>
        </p:nvSpPr>
        <p:spPr/>
        <p:txBody>
          <a:bodyPr/>
          <a:lstStyle/>
          <a:p>
            <a:r>
              <a:rPr lang="en-US" dirty="0">
                <a:solidFill>
                  <a:schemeClr val="tx1">
                    <a:lumMod val="75000"/>
                    <a:lumOff val="25000"/>
                  </a:schemeClr>
                </a:solidFill>
              </a:rPr>
              <a:t>Restaurant Default Model</a:t>
            </a:r>
          </a:p>
        </p:txBody>
      </p:sp>
      <p:sp>
        <p:nvSpPr>
          <p:cNvPr id="3" name="Subtitle 2">
            <a:extLst>
              <a:ext uri="{FF2B5EF4-FFF2-40B4-BE49-F238E27FC236}">
                <a16:creationId xmlns:a16="http://schemas.microsoft.com/office/drawing/2014/main" id="{B2FEE390-C8C9-3E4B-9886-33B7DD4815CC}"/>
              </a:ext>
            </a:extLst>
          </p:cNvPr>
          <p:cNvSpPr>
            <a:spLocks noGrp="1"/>
          </p:cNvSpPr>
          <p:nvPr>
            <p:ph type="subTitle" idx="1"/>
          </p:nvPr>
        </p:nvSpPr>
        <p:spPr/>
        <p:txBody>
          <a:bodyPr>
            <a:normAutofit/>
          </a:bodyPr>
          <a:lstStyle/>
          <a:p>
            <a:r>
              <a:rPr lang="en-US" sz="3600" dirty="0">
                <a:solidFill>
                  <a:schemeClr val="tx1">
                    <a:lumMod val="75000"/>
                    <a:lumOff val="25000"/>
                  </a:schemeClr>
                </a:solidFill>
              </a:rPr>
              <a:t>Pradeep Arkachar</a:t>
            </a:r>
          </a:p>
        </p:txBody>
      </p:sp>
      <p:sp>
        <p:nvSpPr>
          <p:cNvPr id="4" name="Slide Number Placeholder 3">
            <a:extLst>
              <a:ext uri="{FF2B5EF4-FFF2-40B4-BE49-F238E27FC236}">
                <a16:creationId xmlns:a16="http://schemas.microsoft.com/office/drawing/2014/main" id="{E1E1DD1D-F5B7-7340-9BA1-5163211AC232}"/>
              </a:ext>
            </a:extLst>
          </p:cNvPr>
          <p:cNvSpPr>
            <a:spLocks noGrp="1"/>
          </p:cNvSpPr>
          <p:nvPr>
            <p:ph type="sldNum" sz="quarter" idx="12"/>
          </p:nvPr>
        </p:nvSpPr>
        <p:spPr/>
        <p:txBody>
          <a:bodyPr/>
          <a:lstStyle/>
          <a:p>
            <a:fld id="{85885C6B-B6DE-E446-A9FB-AE311C4B106B}" type="slidenum">
              <a:rPr lang="en-US" smtClean="0"/>
              <a:t>1</a:t>
            </a:fld>
            <a:endParaRPr lang="en-US"/>
          </a:p>
        </p:txBody>
      </p:sp>
    </p:spTree>
    <p:extLst>
      <p:ext uri="{BB962C8B-B14F-4D97-AF65-F5344CB8AC3E}">
        <p14:creationId xmlns:p14="http://schemas.microsoft.com/office/powerpoint/2010/main" val="63303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Gradient boosting tree model</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10</a:t>
            </a:fld>
            <a:endParaRPr lang="en-US"/>
          </a:p>
        </p:txBody>
      </p:sp>
      <p:pic>
        <p:nvPicPr>
          <p:cNvPr id="8" name="Picture 7" descr="A picture containing line, plot, diagram, text&#10;&#10;Description automatically generated">
            <a:extLst>
              <a:ext uri="{FF2B5EF4-FFF2-40B4-BE49-F238E27FC236}">
                <a16:creationId xmlns:a16="http://schemas.microsoft.com/office/drawing/2014/main" id="{7697C0F9-09D8-A361-CB10-B34411448C49}"/>
              </a:ext>
            </a:extLst>
          </p:cNvPr>
          <p:cNvPicPr>
            <a:picLocks noChangeAspect="1"/>
          </p:cNvPicPr>
          <p:nvPr/>
        </p:nvPicPr>
        <p:blipFill>
          <a:blip r:embed="rId2"/>
          <a:stretch>
            <a:fillRect/>
          </a:stretch>
        </p:blipFill>
        <p:spPr>
          <a:xfrm>
            <a:off x="6360911" y="1187807"/>
            <a:ext cx="3621289" cy="2477724"/>
          </a:xfrm>
          <a:prstGeom prst="rect">
            <a:avLst/>
          </a:prstGeom>
        </p:spPr>
      </p:pic>
      <p:pic>
        <p:nvPicPr>
          <p:cNvPr id="10" name="Picture 9" descr="A picture containing text, line, plot, diagram&#10;&#10;Description automatically generated">
            <a:extLst>
              <a:ext uri="{FF2B5EF4-FFF2-40B4-BE49-F238E27FC236}">
                <a16:creationId xmlns:a16="http://schemas.microsoft.com/office/drawing/2014/main" id="{8B45EDD5-B322-861F-9D0B-A63003428F44}"/>
              </a:ext>
            </a:extLst>
          </p:cNvPr>
          <p:cNvPicPr>
            <a:picLocks noChangeAspect="1"/>
          </p:cNvPicPr>
          <p:nvPr/>
        </p:nvPicPr>
        <p:blipFill>
          <a:blip r:embed="rId3"/>
          <a:stretch>
            <a:fillRect/>
          </a:stretch>
        </p:blipFill>
        <p:spPr>
          <a:xfrm>
            <a:off x="6409090" y="3571486"/>
            <a:ext cx="3607188" cy="2479071"/>
          </a:xfrm>
          <a:prstGeom prst="rect">
            <a:avLst/>
          </a:prstGeom>
        </p:spPr>
      </p:pic>
      <p:pic>
        <p:nvPicPr>
          <p:cNvPr id="12" name="Picture 11" descr="A picture containing text, plot, line, diagram&#10;&#10;Description automatically generated">
            <a:extLst>
              <a:ext uri="{FF2B5EF4-FFF2-40B4-BE49-F238E27FC236}">
                <a16:creationId xmlns:a16="http://schemas.microsoft.com/office/drawing/2014/main" id="{FB0B913B-7CA4-7167-C211-6CDA09E0998C}"/>
              </a:ext>
            </a:extLst>
          </p:cNvPr>
          <p:cNvPicPr>
            <a:picLocks noChangeAspect="1"/>
          </p:cNvPicPr>
          <p:nvPr/>
        </p:nvPicPr>
        <p:blipFill>
          <a:blip r:embed="rId4"/>
          <a:stretch>
            <a:fillRect/>
          </a:stretch>
        </p:blipFill>
        <p:spPr>
          <a:xfrm>
            <a:off x="1437515" y="1187807"/>
            <a:ext cx="4508295" cy="4482385"/>
          </a:xfrm>
          <a:prstGeom prst="rect">
            <a:avLst/>
          </a:prstGeom>
        </p:spPr>
      </p:pic>
    </p:spTree>
    <p:extLst>
      <p:ext uri="{BB962C8B-B14F-4D97-AF65-F5344CB8AC3E}">
        <p14:creationId xmlns:p14="http://schemas.microsoft.com/office/powerpoint/2010/main" val="15151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Next steps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11</a:t>
            </a:fld>
            <a:endParaRPr lang="en-US"/>
          </a:p>
        </p:txBody>
      </p:sp>
      <p:sp>
        <p:nvSpPr>
          <p:cNvPr id="3" name="TextBox 2">
            <a:extLst>
              <a:ext uri="{FF2B5EF4-FFF2-40B4-BE49-F238E27FC236}">
                <a16:creationId xmlns:a16="http://schemas.microsoft.com/office/drawing/2014/main" id="{70A49A18-BA45-17CA-A4CC-F9759CC4EF15}"/>
              </a:ext>
            </a:extLst>
          </p:cNvPr>
          <p:cNvSpPr txBox="1"/>
          <p:nvPr/>
        </p:nvSpPr>
        <p:spPr>
          <a:xfrm>
            <a:off x="938378" y="1209747"/>
            <a:ext cx="10415422" cy="2908489"/>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400" b="1" dirty="0">
                <a:solidFill>
                  <a:schemeClr val="tx1">
                    <a:lumMod val="65000"/>
                    <a:lumOff val="35000"/>
                  </a:schemeClr>
                </a:solidFill>
              </a:rPr>
              <a:t>Feature engineering: </a:t>
            </a:r>
            <a:r>
              <a:rPr lang="en-US" sz="2400" dirty="0">
                <a:solidFill>
                  <a:schemeClr val="tx1">
                    <a:lumMod val="65000"/>
                    <a:lumOff val="35000"/>
                  </a:schemeClr>
                </a:solidFill>
              </a:rPr>
              <a:t>Create some more trended variables based on volatility in business; Test seasonality features to capture seasonality – Weekly, monthly, quarterly</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Explore trends by ownership, restaurant category, market segment</a:t>
            </a:r>
          </a:p>
          <a:p>
            <a:pPr marL="285750" lvl="0" indent="-285750">
              <a:spcBef>
                <a:spcPts val="600"/>
              </a:spcBef>
              <a:buFont typeface="Arial" panose="020B0604020202020204" pitchFamily="34" charset="0"/>
              <a:buChar char="•"/>
            </a:pPr>
            <a:r>
              <a:rPr lang="en-US" sz="2400" b="1" dirty="0">
                <a:solidFill>
                  <a:schemeClr val="tx1">
                    <a:lumMod val="65000"/>
                    <a:lumOff val="35000"/>
                  </a:schemeClr>
                </a:solidFill>
              </a:rPr>
              <a:t>Algorithms: </a:t>
            </a:r>
            <a:r>
              <a:rPr lang="en-US" sz="2400" dirty="0">
                <a:solidFill>
                  <a:schemeClr val="tx1">
                    <a:lumMod val="65000"/>
                    <a:lumOff val="35000"/>
                  </a:schemeClr>
                </a:solidFill>
              </a:rPr>
              <a:t>Compare the performance of other classification algorithms such as KNN Classifier, and Random Forest</a:t>
            </a:r>
          </a:p>
          <a:p>
            <a:pPr marL="285750" lvl="0" indent="-285750">
              <a:spcBef>
                <a:spcPts val="600"/>
              </a:spcBef>
              <a:buFont typeface="Arial" panose="020B0604020202020204" pitchFamily="34" charset="0"/>
              <a:buChar char="•"/>
            </a:pPr>
            <a:r>
              <a:rPr lang="en-US" sz="2400" b="1" dirty="0">
                <a:solidFill>
                  <a:schemeClr val="tx1">
                    <a:lumMod val="65000"/>
                    <a:lumOff val="35000"/>
                  </a:schemeClr>
                </a:solidFill>
              </a:rPr>
              <a:t>Sampling:</a:t>
            </a:r>
            <a:r>
              <a:rPr lang="en-US" sz="2400" dirty="0">
                <a:solidFill>
                  <a:schemeClr val="tx1">
                    <a:lumMod val="65000"/>
                    <a:lumOff val="35000"/>
                  </a:schemeClr>
                </a:solidFill>
              </a:rPr>
              <a:t> Test minority oversampling techniques such as SMOTE and ADASYN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299438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Illustration of a credit decisioning system</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12</a:t>
            </a:fld>
            <a:endParaRPr lang="en-US"/>
          </a:p>
        </p:txBody>
      </p:sp>
      <p:sp>
        <p:nvSpPr>
          <p:cNvPr id="5" name="TextBox 4">
            <a:extLst>
              <a:ext uri="{FF2B5EF4-FFF2-40B4-BE49-F238E27FC236}">
                <a16:creationId xmlns:a16="http://schemas.microsoft.com/office/drawing/2014/main" id="{DAB42E26-DAA4-9B63-5C20-C9716F286945}"/>
              </a:ext>
            </a:extLst>
          </p:cNvPr>
          <p:cNvSpPr txBox="1"/>
          <p:nvPr/>
        </p:nvSpPr>
        <p:spPr>
          <a:xfrm>
            <a:off x="973083" y="4214136"/>
            <a:ext cx="10315244" cy="1785104"/>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The workflow above sums up a typical credit decisioning system.</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The credit applications are carefully evaluated using underwriting models plus policy rules. </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If an application is approved, it is assigned a loan with APR and term else if it is declined, then reject reasons are provided based on the top attributes from the underwriting models. The application can also be sent for manual review if more documentation is needed.</a:t>
            </a:r>
          </a:p>
        </p:txBody>
      </p:sp>
      <p:sp>
        <p:nvSpPr>
          <p:cNvPr id="8" name="Rectangle 7">
            <a:extLst>
              <a:ext uri="{FF2B5EF4-FFF2-40B4-BE49-F238E27FC236}">
                <a16:creationId xmlns:a16="http://schemas.microsoft.com/office/drawing/2014/main" id="{C70E8737-ED2F-0490-FD50-628F6C07AE7D}"/>
              </a:ext>
            </a:extLst>
          </p:cNvPr>
          <p:cNvSpPr/>
          <p:nvPr/>
        </p:nvSpPr>
        <p:spPr>
          <a:xfrm>
            <a:off x="2274569" y="1941762"/>
            <a:ext cx="1419113" cy="307777"/>
          </a:xfrm>
          <a:prstGeom prst="rect">
            <a:avLst/>
          </a:prstGeom>
          <a:solidFill>
            <a:schemeClr val="tx1">
              <a:lumMod val="65000"/>
              <a:lumOff val="35000"/>
              <a:alpha val="3304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Risk Model</a:t>
            </a:r>
          </a:p>
        </p:txBody>
      </p:sp>
      <p:sp>
        <p:nvSpPr>
          <p:cNvPr id="9" name="Rectangle 8">
            <a:extLst>
              <a:ext uri="{FF2B5EF4-FFF2-40B4-BE49-F238E27FC236}">
                <a16:creationId xmlns:a16="http://schemas.microsoft.com/office/drawing/2014/main" id="{068E5D01-DF92-B33F-E037-AD3DAAC7D4CF}"/>
              </a:ext>
            </a:extLst>
          </p:cNvPr>
          <p:cNvSpPr/>
          <p:nvPr/>
        </p:nvSpPr>
        <p:spPr>
          <a:xfrm>
            <a:off x="2274569" y="2348655"/>
            <a:ext cx="1419113" cy="307777"/>
          </a:xfrm>
          <a:prstGeom prst="rect">
            <a:avLst/>
          </a:prstGeom>
          <a:solidFill>
            <a:schemeClr val="tx1">
              <a:lumMod val="65000"/>
              <a:lumOff val="35000"/>
              <a:alpha val="3304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Approval Model</a:t>
            </a:r>
          </a:p>
        </p:txBody>
      </p:sp>
      <p:sp>
        <p:nvSpPr>
          <p:cNvPr id="10" name="Rectangle 9">
            <a:extLst>
              <a:ext uri="{FF2B5EF4-FFF2-40B4-BE49-F238E27FC236}">
                <a16:creationId xmlns:a16="http://schemas.microsoft.com/office/drawing/2014/main" id="{413DA8FD-52FD-E766-02AA-4BB25E38B386}"/>
              </a:ext>
            </a:extLst>
          </p:cNvPr>
          <p:cNvSpPr/>
          <p:nvPr/>
        </p:nvSpPr>
        <p:spPr>
          <a:xfrm>
            <a:off x="2274569" y="2745814"/>
            <a:ext cx="1419113" cy="317512"/>
          </a:xfrm>
          <a:prstGeom prst="rect">
            <a:avLst/>
          </a:prstGeom>
          <a:solidFill>
            <a:schemeClr val="tx1">
              <a:lumMod val="65000"/>
              <a:lumOff val="35000"/>
              <a:alpha val="3304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Fraud Model?</a:t>
            </a:r>
          </a:p>
        </p:txBody>
      </p:sp>
      <p:sp>
        <p:nvSpPr>
          <p:cNvPr id="11" name="Rounded Rectangle 10">
            <a:extLst>
              <a:ext uri="{FF2B5EF4-FFF2-40B4-BE49-F238E27FC236}">
                <a16:creationId xmlns:a16="http://schemas.microsoft.com/office/drawing/2014/main" id="{EFE9F0B5-6211-FB4B-10BE-DDD059F97733}"/>
              </a:ext>
            </a:extLst>
          </p:cNvPr>
          <p:cNvSpPr/>
          <p:nvPr/>
        </p:nvSpPr>
        <p:spPr>
          <a:xfrm>
            <a:off x="2029612" y="1444625"/>
            <a:ext cx="1987243" cy="2726018"/>
          </a:xfrm>
          <a:prstGeom prst="roundRect">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0397306-0AB8-2EB4-8D49-B51D55990908}"/>
              </a:ext>
            </a:extLst>
          </p:cNvPr>
          <p:cNvSpPr txBox="1"/>
          <p:nvPr/>
        </p:nvSpPr>
        <p:spPr>
          <a:xfrm>
            <a:off x="2289496" y="1578378"/>
            <a:ext cx="1702239" cy="307777"/>
          </a:xfrm>
          <a:prstGeom prst="rect">
            <a:avLst/>
          </a:prstGeom>
          <a:noFill/>
          <a:ln>
            <a:noFill/>
          </a:ln>
        </p:spPr>
        <p:txBody>
          <a:bodyPr wrap="square" rtlCol="0">
            <a:spAutoFit/>
          </a:bodyPr>
          <a:lstStyle/>
          <a:p>
            <a:r>
              <a:rPr lang="en-US" sz="1400" dirty="0">
                <a:solidFill>
                  <a:schemeClr val="tx1">
                    <a:lumMod val="65000"/>
                    <a:lumOff val="35000"/>
                  </a:schemeClr>
                </a:solidFill>
              </a:rPr>
              <a:t>Models &amp; Policies</a:t>
            </a:r>
          </a:p>
        </p:txBody>
      </p:sp>
      <p:grpSp>
        <p:nvGrpSpPr>
          <p:cNvPr id="27" name="Group 26">
            <a:extLst>
              <a:ext uri="{FF2B5EF4-FFF2-40B4-BE49-F238E27FC236}">
                <a16:creationId xmlns:a16="http://schemas.microsoft.com/office/drawing/2014/main" id="{A68CB276-AE9E-4AD2-61C4-1DA7FC2AD878}"/>
              </a:ext>
            </a:extLst>
          </p:cNvPr>
          <p:cNvGrpSpPr/>
          <p:nvPr/>
        </p:nvGrpSpPr>
        <p:grpSpPr>
          <a:xfrm>
            <a:off x="4723297" y="1992974"/>
            <a:ext cx="1510263" cy="1629320"/>
            <a:chOff x="3831757" y="2220686"/>
            <a:chExt cx="1510263" cy="1629320"/>
          </a:xfrm>
        </p:grpSpPr>
        <p:sp>
          <p:nvSpPr>
            <p:cNvPr id="13" name="Rectangle 12">
              <a:extLst>
                <a:ext uri="{FF2B5EF4-FFF2-40B4-BE49-F238E27FC236}">
                  <a16:creationId xmlns:a16="http://schemas.microsoft.com/office/drawing/2014/main" id="{EA12BB89-31FC-1D6F-6AE3-D4EB6DB45B9A}"/>
                </a:ext>
              </a:extLst>
            </p:cNvPr>
            <p:cNvSpPr/>
            <p:nvPr/>
          </p:nvSpPr>
          <p:spPr>
            <a:xfrm>
              <a:off x="3831757" y="2220686"/>
              <a:ext cx="1510263" cy="1629320"/>
            </a:xfrm>
            <a:prstGeom prst="rect">
              <a:avLst/>
            </a:prstGeom>
            <a:noFill/>
            <a:ln w="22225">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Checkmark with solid fill">
              <a:extLst>
                <a:ext uri="{FF2B5EF4-FFF2-40B4-BE49-F238E27FC236}">
                  <a16:creationId xmlns:a16="http://schemas.microsoft.com/office/drawing/2014/main" id="{A61D613C-488F-D2C8-E653-C9EB80A775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5944" y="2360472"/>
              <a:ext cx="279731" cy="279731"/>
            </a:xfrm>
            <a:prstGeom prst="rect">
              <a:avLst/>
            </a:prstGeom>
          </p:spPr>
        </p:pic>
        <p:pic>
          <p:nvPicPr>
            <p:cNvPr id="17" name="Graphic 16" descr="Close with solid fill">
              <a:extLst>
                <a:ext uri="{FF2B5EF4-FFF2-40B4-BE49-F238E27FC236}">
                  <a16:creationId xmlns:a16="http://schemas.microsoft.com/office/drawing/2014/main" id="{0EF6162A-954D-CA61-CE38-BB6A7713B4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05944" y="2837283"/>
              <a:ext cx="279732" cy="279732"/>
            </a:xfrm>
            <a:prstGeom prst="rect">
              <a:avLst/>
            </a:prstGeom>
          </p:spPr>
        </p:pic>
        <p:sp>
          <p:nvSpPr>
            <p:cNvPr id="18" name="TextBox 17">
              <a:extLst>
                <a:ext uri="{FF2B5EF4-FFF2-40B4-BE49-F238E27FC236}">
                  <a16:creationId xmlns:a16="http://schemas.microsoft.com/office/drawing/2014/main" id="{74EBB7B1-BF71-7A36-A340-629C40C4EAEF}"/>
                </a:ext>
              </a:extLst>
            </p:cNvPr>
            <p:cNvSpPr txBox="1"/>
            <p:nvPr/>
          </p:nvSpPr>
          <p:spPr>
            <a:xfrm>
              <a:off x="4529388" y="2360474"/>
              <a:ext cx="812632" cy="307777"/>
            </a:xfrm>
            <a:prstGeom prst="rect">
              <a:avLst/>
            </a:prstGeom>
            <a:noFill/>
            <a:ln>
              <a:noFill/>
            </a:ln>
          </p:spPr>
          <p:txBody>
            <a:bodyPr wrap="square" rtlCol="0">
              <a:spAutoFit/>
            </a:bodyPr>
            <a:lstStyle/>
            <a:p>
              <a:r>
                <a:rPr lang="en-US" sz="1400" dirty="0">
                  <a:solidFill>
                    <a:schemeClr val="tx1">
                      <a:lumMod val="65000"/>
                      <a:lumOff val="35000"/>
                    </a:schemeClr>
                  </a:solidFill>
                </a:rPr>
                <a:t>Approve</a:t>
              </a:r>
            </a:p>
          </p:txBody>
        </p:sp>
        <p:sp>
          <p:nvSpPr>
            <p:cNvPr id="19" name="TextBox 18">
              <a:extLst>
                <a:ext uri="{FF2B5EF4-FFF2-40B4-BE49-F238E27FC236}">
                  <a16:creationId xmlns:a16="http://schemas.microsoft.com/office/drawing/2014/main" id="{97C60EAB-C246-9449-3E48-12A156FD3468}"/>
                </a:ext>
              </a:extLst>
            </p:cNvPr>
            <p:cNvSpPr txBox="1"/>
            <p:nvPr/>
          </p:nvSpPr>
          <p:spPr>
            <a:xfrm>
              <a:off x="4529387" y="2844167"/>
              <a:ext cx="728413" cy="307777"/>
            </a:xfrm>
            <a:prstGeom prst="rect">
              <a:avLst/>
            </a:prstGeom>
            <a:noFill/>
            <a:ln>
              <a:noFill/>
            </a:ln>
          </p:spPr>
          <p:txBody>
            <a:bodyPr wrap="square" rtlCol="0">
              <a:spAutoFit/>
            </a:bodyPr>
            <a:lstStyle/>
            <a:p>
              <a:r>
                <a:rPr lang="en-US" sz="1400" dirty="0">
                  <a:solidFill>
                    <a:schemeClr val="tx1">
                      <a:lumMod val="65000"/>
                      <a:lumOff val="35000"/>
                    </a:schemeClr>
                  </a:solidFill>
                </a:rPr>
                <a:t>Decline</a:t>
              </a:r>
            </a:p>
          </p:txBody>
        </p:sp>
        <p:sp>
          <p:nvSpPr>
            <p:cNvPr id="20" name="TextBox 19">
              <a:extLst>
                <a:ext uri="{FF2B5EF4-FFF2-40B4-BE49-F238E27FC236}">
                  <a16:creationId xmlns:a16="http://schemas.microsoft.com/office/drawing/2014/main" id="{56627237-2E66-54E5-E7BF-97AECCF7E568}"/>
                </a:ext>
              </a:extLst>
            </p:cNvPr>
            <p:cNvSpPr txBox="1"/>
            <p:nvPr/>
          </p:nvSpPr>
          <p:spPr>
            <a:xfrm>
              <a:off x="4529388" y="3353085"/>
              <a:ext cx="592195" cy="307777"/>
            </a:xfrm>
            <a:prstGeom prst="rect">
              <a:avLst/>
            </a:prstGeom>
            <a:noFill/>
            <a:ln>
              <a:noFill/>
            </a:ln>
          </p:spPr>
          <p:txBody>
            <a:bodyPr wrap="square" rtlCol="0">
              <a:spAutoFit/>
            </a:bodyPr>
            <a:lstStyle/>
            <a:p>
              <a:r>
                <a:rPr lang="en-US" sz="1400" dirty="0">
                  <a:solidFill>
                    <a:schemeClr val="tx1">
                      <a:lumMod val="65000"/>
                      <a:lumOff val="35000"/>
                    </a:schemeClr>
                  </a:solidFill>
                </a:rPr>
                <a:t>Refer </a:t>
              </a:r>
            </a:p>
          </p:txBody>
        </p:sp>
        <p:pic>
          <p:nvPicPr>
            <p:cNvPr id="22" name="Graphic 21" descr="Question Mark with solid fill">
              <a:extLst>
                <a:ext uri="{FF2B5EF4-FFF2-40B4-BE49-F238E27FC236}">
                  <a16:creationId xmlns:a16="http://schemas.microsoft.com/office/drawing/2014/main" id="{F6F90F37-EE04-3671-5C7D-AEF25E6C7C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5943" y="3328933"/>
              <a:ext cx="279731" cy="279731"/>
            </a:xfrm>
            <a:prstGeom prst="rect">
              <a:avLst/>
            </a:prstGeom>
          </p:spPr>
        </p:pic>
      </p:grpSp>
      <p:pic>
        <p:nvPicPr>
          <p:cNvPr id="26" name="Graphic 25" descr="Call center with solid fill">
            <a:extLst>
              <a:ext uri="{FF2B5EF4-FFF2-40B4-BE49-F238E27FC236}">
                <a16:creationId xmlns:a16="http://schemas.microsoft.com/office/drawing/2014/main" id="{B14834D2-2E10-8FAD-8AAE-FBAA793E12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40002" y="2928965"/>
            <a:ext cx="646345" cy="646345"/>
          </a:xfrm>
          <a:prstGeom prst="rect">
            <a:avLst/>
          </a:prstGeom>
        </p:spPr>
      </p:pic>
      <p:sp>
        <p:nvSpPr>
          <p:cNvPr id="28" name="Rounded Rectangle 27">
            <a:extLst>
              <a:ext uri="{FF2B5EF4-FFF2-40B4-BE49-F238E27FC236}">
                <a16:creationId xmlns:a16="http://schemas.microsoft.com/office/drawing/2014/main" id="{CEDC7101-073B-F4AF-F552-82B34DCF7B2E}"/>
              </a:ext>
            </a:extLst>
          </p:cNvPr>
          <p:cNvSpPr/>
          <p:nvPr/>
        </p:nvSpPr>
        <p:spPr>
          <a:xfrm>
            <a:off x="8543122" y="1448664"/>
            <a:ext cx="1359382" cy="1151820"/>
          </a:xfrm>
          <a:prstGeom prst="roundRect">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E7C3926E-1919-1C7D-D9B9-E859C40F46B2}"/>
              </a:ext>
            </a:extLst>
          </p:cNvPr>
          <p:cNvSpPr/>
          <p:nvPr/>
        </p:nvSpPr>
        <p:spPr>
          <a:xfrm>
            <a:off x="8543122" y="3038949"/>
            <a:ext cx="1359382" cy="1212985"/>
          </a:xfrm>
          <a:prstGeom prst="roundRect">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75FB6ED0-3B60-2204-9233-8CAAF46152D3}"/>
              </a:ext>
            </a:extLst>
          </p:cNvPr>
          <p:cNvSpPr txBox="1"/>
          <p:nvPr/>
        </p:nvSpPr>
        <p:spPr>
          <a:xfrm>
            <a:off x="8747060" y="1879224"/>
            <a:ext cx="1063395" cy="646331"/>
          </a:xfrm>
          <a:prstGeom prst="rect">
            <a:avLst/>
          </a:prstGeom>
          <a:noFill/>
        </p:spPr>
        <p:txBody>
          <a:bodyPr wrap="square" rtlCol="0">
            <a:spAutoFit/>
          </a:bodyPr>
          <a:lstStyle/>
          <a:p>
            <a:r>
              <a:rPr lang="en-US" sz="1200" dirty="0">
                <a:solidFill>
                  <a:schemeClr val="tx1">
                    <a:lumMod val="65000"/>
                    <a:lumOff val="35000"/>
                  </a:schemeClr>
                </a:solidFill>
              </a:rPr>
              <a:t>Loan Amount</a:t>
            </a:r>
          </a:p>
          <a:p>
            <a:r>
              <a:rPr lang="en-US" sz="1200" dirty="0">
                <a:solidFill>
                  <a:schemeClr val="tx1">
                    <a:lumMod val="65000"/>
                    <a:lumOff val="35000"/>
                  </a:schemeClr>
                </a:solidFill>
              </a:rPr>
              <a:t>Loan Apr</a:t>
            </a:r>
          </a:p>
          <a:p>
            <a:r>
              <a:rPr lang="en-US" sz="1200" dirty="0">
                <a:solidFill>
                  <a:schemeClr val="tx1">
                    <a:lumMod val="65000"/>
                    <a:lumOff val="35000"/>
                  </a:schemeClr>
                </a:solidFill>
              </a:rPr>
              <a:t>Loan Term</a:t>
            </a:r>
          </a:p>
        </p:txBody>
      </p:sp>
      <p:sp>
        <p:nvSpPr>
          <p:cNvPr id="33" name="TextBox 32">
            <a:extLst>
              <a:ext uri="{FF2B5EF4-FFF2-40B4-BE49-F238E27FC236}">
                <a16:creationId xmlns:a16="http://schemas.microsoft.com/office/drawing/2014/main" id="{1147602C-597C-E003-8210-F3C13F8DFE87}"/>
              </a:ext>
            </a:extLst>
          </p:cNvPr>
          <p:cNvSpPr txBox="1"/>
          <p:nvPr/>
        </p:nvSpPr>
        <p:spPr>
          <a:xfrm>
            <a:off x="8681185" y="3506941"/>
            <a:ext cx="1169088" cy="276999"/>
          </a:xfrm>
          <a:prstGeom prst="rect">
            <a:avLst/>
          </a:prstGeom>
          <a:noFill/>
        </p:spPr>
        <p:txBody>
          <a:bodyPr wrap="square" rtlCol="0">
            <a:spAutoFit/>
          </a:bodyPr>
          <a:lstStyle/>
          <a:p>
            <a:r>
              <a:rPr lang="en-US" sz="1200" dirty="0">
                <a:solidFill>
                  <a:schemeClr val="tx1">
                    <a:lumMod val="65000"/>
                    <a:lumOff val="35000"/>
                  </a:schemeClr>
                </a:solidFill>
              </a:rPr>
              <a:t>Reject Reasons</a:t>
            </a:r>
          </a:p>
        </p:txBody>
      </p:sp>
      <p:sp>
        <p:nvSpPr>
          <p:cNvPr id="34" name="Rectangle 33">
            <a:extLst>
              <a:ext uri="{FF2B5EF4-FFF2-40B4-BE49-F238E27FC236}">
                <a16:creationId xmlns:a16="http://schemas.microsoft.com/office/drawing/2014/main" id="{FC556E82-6D0E-BFFC-3177-5EF3D4C2001B}"/>
              </a:ext>
            </a:extLst>
          </p:cNvPr>
          <p:cNvSpPr/>
          <p:nvPr/>
        </p:nvSpPr>
        <p:spPr>
          <a:xfrm>
            <a:off x="8664047" y="1575654"/>
            <a:ext cx="1186225" cy="250030"/>
          </a:xfrm>
          <a:prstGeom prst="rect">
            <a:avLst/>
          </a:prstGeom>
          <a:solidFill>
            <a:schemeClr val="tx1">
              <a:lumMod val="65000"/>
              <a:lumOff val="35000"/>
              <a:alpha val="3304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rPr>
              <a:t>Approve</a:t>
            </a:r>
          </a:p>
        </p:txBody>
      </p:sp>
      <p:sp>
        <p:nvSpPr>
          <p:cNvPr id="35" name="Rectangle 34">
            <a:extLst>
              <a:ext uri="{FF2B5EF4-FFF2-40B4-BE49-F238E27FC236}">
                <a16:creationId xmlns:a16="http://schemas.microsoft.com/office/drawing/2014/main" id="{320A3131-F5A7-DFB5-89D6-1F7C5E1A270C}"/>
              </a:ext>
            </a:extLst>
          </p:cNvPr>
          <p:cNvSpPr/>
          <p:nvPr/>
        </p:nvSpPr>
        <p:spPr>
          <a:xfrm>
            <a:off x="8664048" y="3183120"/>
            <a:ext cx="1186225" cy="250030"/>
          </a:xfrm>
          <a:prstGeom prst="rect">
            <a:avLst/>
          </a:prstGeom>
          <a:solidFill>
            <a:schemeClr val="tx1">
              <a:lumMod val="65000"/>
              <a:lumOff val="35000"/>
              <a:alpha val="3304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rPr>
              <a:t>Decline</a:t>
            </a:r>
          </a:p>
        </p:txBody>
      </p:sp>
      <p:sp>
        <p:nvSpPr>
          <p:cNvPr id="37" name="TextBox 36">
            <a:extLst>
              <a:ext uri="{FF2B5EF4-FFF2-40B4-BE49-F238E27FC236}">
                <a16:creationId xmlns:a16="http://schemas.microsoft.com/office/drawing/2014/main" id="{47E351B5-D78E-0016-2658-E10594B1EC44}"/>
              </a:ext>
            </a:extLst>
          </p:cNvPr>
          <p:cNvSpPr txBox="1"/>
          <p:nvPr/>
        </p:nvSpPr>
        <p:spPr>
          <a:xfrm>
            <a:off x="7234771" y="1901927"/>
            <a:ext cx="1216302" cy="461665"/>
          </a:xfrm>
          <a:prstGeom prst="rect">
            <a:avLst/>
          </a:prstGeom>
          <a:noFill/>
        </p:spPr>
        <p:txBody>
          <a:bodyPr wrap="square" rtlCol="0">
            <a:spAutoFit/>
          </a:bodyPr>
          <a:lstStyle/>
          <a:p>
            <a:r>
              <a:rPr lang="en-US" sz="1200" dirty="0">
                <a:solidFill>
                  <a:schemeClr val="tx1">
                    <a:lumMod val="65000"/>
                    <a:lumOff val="35000"/>
                  </a:schemeClr>
                </a:solidFill>
              </a:rPr>
              <a:t>Loan Size Model</a:t>
            </a:r>
          </a:p>
          <a:p>
            <a:r>
              <a:rPr lang="en-US" sz="1200" dirty="0">
                <a:solidFill>
                  <a:schemeClr val="tx1">
                    <a:lumMod val="65000"/>
                    <a:lumOff val="35000"/>
                  </a:schemeClr>
                </a:solidFill>
              </a:rPr>
              <a:t>Pricing Model</a:t>
            </a:r>
          </a:p>
        </p:txBody>
      </p:sp>
      <p:pic>
        <p:nvPicPr>
          <p:cNvPr id="40" name="Graphic 39" descr="Arrow Right outline">
            <a:extLst>
              <a:ext uri="{FF2B5EF4-FFF2-40B4-BE49-F238E27FC236}">
                <a16:creationId xmlns:a16="http://schemas.microsoft.com/office/drawing/2014/main" id="{4AC93AB8-A6B8-3218-79DD-34BD8E60E6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8989" y="1858072"/>
            <a:ext cx="329341" cy="329341"/>
          </a:xfrm>
          <a:prstGeom prst="rect">
            <a:avLst/>
          </a:prstGeom>
        </p:spPr>
      </p:pic>
      <p:pic>
        <p:nvPicPr>
          <p:cNvPr id="41" name="Graphic 40" descr="Arrow Right outline">
            <a:extLst>
              <a:ext uri="{FF2B5EF4-FFF2-40B4-BE49-F238E27FC236}">
                <a16:creationId xmlns:a16="http://schemas.microsoft.com/office/drawing/2014/main" id="{B2278E37-DACA-D722-A110-38DB9337D8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20535" y="2045083"/>
            <a:ext cx="329341" cy="329341"/>
          </a:xfrm>
          <a:prstGeom prst="rect">
            <a:avLst/>
          </a:prstGeom>
        </p:spPr>
      </p:pic>
      <p:pic>
        <p:nvPicPr>
          <p:cNvPr id="43" name="Graphic 42" descr="Line arrow: Counter-clockwise curve outline">
            <a:extLst>
              <a:ext uri="{FF2B5EF4-FFF2-40B4-BE49-F238E27FC236}">
                <a16:creationId xmlns:a16="http://schemas.microsoft.com/office/drawing/2014/main" id="{8B1B69B8-E051-5AF0-0AC3-7F2966B0B5F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7815167">
            <a:off x="8400036" y="2167080"/>
            <a:ext cx="370341" cy="370341"/>
          </a:xfrm>
          <a:prstGeom prst="rect">
            <a:avLst/>
          </a:prstGeom>
        </p:spPr>
      </p:pic>
      <p:cxnSp>
        <p:nvCxnSpPr>
          <p:cNvPr id="61" name="Elbow Connector 60">
            <a:extLst>
              <a:ext uri="{FF2B5EF4-FFF2-40B4-BE49-F238E27FC236}">
                <a16:creationId xmlns:a16="http://schemas.microsoft.com/office/drawing/2014/main" id="{31CF9240-71DF-05B4-E757-3769CD3752A5}"/>
              </a:ext>
            </a:extLst>
          </p:cNvPr>
          <p:cNvCxnSpPr>
            <a:cxnSpLocks/>
            <a:stCxn id="26" idx="0"/>
            <a:endCxn id="28" idx="2"/>
          </p:cNvCxnSpPr>
          <p:nvPr/>
        </p:nvCxnSpPr>
        <p:spPr>
          <a:xfrm rot="5400000" flipH="1" flipV="1">
            <a:off x="8078754" y="1784906"/>
            <a:ext cx="328481" cy="1959638"/>
          </a:xfrm>
          <a:prstGeom prst="bentConnector3">
            <a:avLst>
              <a:gd name="adj1" fmla="val 50000"/>
            </a:avLst>
          </a:prstGeom>
          <a:ln>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3001CB0D-9659-9F5B-74D0-68AD6DE206DA}"/>
              </a:ext>
            </a:extLst>
          </p:cNvPr>
          <p:cNvCxnSpPr>
            <a:cxnSpLocks/>
            <a:stCxn id="26" idx="3"/>
            <a:endCxn id="30" idx="1"/>
          </p:cNvCxnSpPr>
          <p:nvPr/>
        </p:nvCxnSpPr>
        <p:spPr>
          <a:xfrm>
            <a:off x="7586347" y="3252138"/>
            <a:ext cx="956775" cy="393304"/>
          </a:xfrm>
          <a:prstGeom prst="bentConnector3">
            <a:avLst>
              <a:gd name="adj1" fmla="val 50000"/>
            </a:avLst>
          </a:prstGeom>
          <a:ln>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B13AB0C9-DA6D-1C02-458E-0D07AAE62BB0}"/>
              </a:ext>
            </a:extLst>
          </p:cNvPr>
          <p:cNvCxnSpPr>
            <a:cxnSpLocks/>
            <a:stCxn id="18" idx="3"/>
          </p:cNvCxnSpPr>
          <p:nvPr/>
        </p:nvCxnSpPr>
        <p:spPr>
          <a:xfrm>
            <a:off x="6233560" y="2286651"/>
            <a:ext cx="2249465" cy="65599"/>
          </a:xfrm>
          <a:prstGeom prst="bentConnector3">
            <a:avLst>
              <a:gd name="adj1" fmla="val 41590"/>
            </a:avLst>
          </a:prstGeom>
          <a:ln>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D3F790D7-7223-DFA4-43CB-11FD591B3F8A}"/>
              </a:ext>
            </a:extLst>
          </p:cNvPr>
          <p:cNvCxnSpPr>
            <a:cxnSpLocks/>
            <a:endCxn id="30" idx="1"/>
          </p:cNvCxnSpPr>
          <p:nvPr/>
        </p:nvCxnSpPr>
        <p:spPr>
          <a:xfrm>
            <a:off x="6233560" y="2802574"/>
            <a:ext cx="2309562" cy="842868"/>
          </a:xfrm>
          <a:prstGeom prst="bentConnector3">
            <a:avLst>
              <a:gd name="adj1" fmla="val 26791"/>
            </a:avLst>
          </a:prstGeom>
          <a:ln>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8A204D49-2D9E-6132-76F5-3D3F3A5AB042}"/>
              </a:ext>
            </a:extLst>
          </p:cNvPr>
          <p:cNvCxnSpPr>
            <a:cxnSpLocks/>
          </p:cNvCxnSpPr>
          <p:nvPr/>
        </p:nvCxnSpPr>
        <p:spPr>
          <a:xfrm>
            <a:off x="6211981" y="3252137"/>
            <a:ext cx="863189" cy="1"/>
          </a:xfrm>
          <a:prstGeom prst="bentConnector3">
            <a:avLst>
              <a:gd name="adj1" fmla="val 50000"/>
            </a:avLst>
          </a:prstGeom>
          <a:ln>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C07202ED-5063-0AA5-F6C5-DAF55F00FD83}"/>
              </a:ext>
            </a:extLst>
          </p:cNvPr>
          <p:cNvSpPr/>
          <p:nvPr/>
        </p:nvSpPr>
        <p:spPr>
          <a:xfrm>
            <a:off x="2271455" y="3228117"/>
            <a:ext cx="1419113" cy="347193"/>
          </a:xfrm>
          <a:prstGeom prst="rect">
            <a:avLst/>
          </a:prstGeom>
          <a:solidFill>
            <a:schemeClr val="tx1">
              <a:lumMod val="65000"/>
              <a:lumOff val="35000"/>
              <a:alpha val="3304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Policy rules</a:t>
            </a:r>
          </a:p>
        </p:txBody>
      </p:sp>
      <p:cxnSp>
        <p:nvCxnSpPr>
          <p:cNvPr id="6" name="Straight Arrow Connector 5">
            <a:extLst>
              <a:ext uri="{FF2B5EF4-FFF2-40B4-BE49-F238E27FC236}">
                <a16:creationId xmlns:a16="http://schemas.microsoft.com/office/drawing/2014/main" id="{9178A48D-201C-EDCD-6356-1EDBAB10C75D}"/>
              </a:ext>
            </a:extLst>
          </p:cNvPr>
          <p:cNvCxnSpPr>
            <a:stCxn id="11" idx="3"/>
            <a:endCxn id="13" idx="1"/>
          </p:cNvCxnSpPr>
          <p:nvPr/>
        </p:nvCxnSpPr>
        <p:spPr>
          <a:xfrm>
            <a:off x="4016855" y="2807634"/>
            <a:ext cx="706442" cy="0"/>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Topics for discussion</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13</a:t>
            </a:fld>
            <a:endParaRPr lang="en-US"/>
          </a:p>
        </p:txBody>
      </p:sp>
      <p:sp>
        <p:nvSpPr>
          <p:cNvPr id="5" name="TextBox 4">
            <a:extLst>
              <a:ext uri="{FF2B5EF4-FFF2-40B4-BE49-F238E27FC236}">
                <a16:creationId xmlns:a16="http://schemas.microsoft.com/office/drawing/2014/main" id="{DAB42E26-DAA4-9B63-5C20-C9716F286945}"/>
              </a:ext>
            </a:extLst>
          </p:cNvPr>
          <p:cNvSpPr txBox="1"/>
          <p:nvPr/>
        </p:nvSpPr>
        <p:spPr>
          <a:xfrm>
            <a:off x="938378" y="1244654"/>
            <a:ext cx="10315244" cy="3062377"/>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How is days-past-due calculated and what is the default definition in the training data? (for e.g. 30+ days past due in the next 12 months)</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Do the restaurants have to meet any quarterly minimum?</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What other underwriting models are used? (Approval, profitability model)</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How does the collections strategy work?</a:t>
            </a:r>
          </a:p>
          <a:p>
            <a:pPr marL="742950" lvl="1" indent="-285750">
              <a:spcBef>
                <a:spcPts val="600"/>
              </a:spcBef>
              <a:buFont typeface="Arial" panose="020B0604020202020204" pitchFamily="34" charset="0"/>
              <a:buChar char="•"/>
            </a:pPr>
            <a:r>
              <a:rPr lang="en-US" sz="2400" dirty="0">
                <a:solidFill>
                  <a:schemeClr val="tx1">
                    <a:lumMod val="65000"/>
                    <a:lumOff val="35000"/>
                  </a:schemeClr>
                </a:solidFill>
              </a:rPr>
              <a:t>Charge off definition</a:t>
            </a:r>
          </a:p>
          <a:p>
            <a:pPr marL="742950" lvl="1" indent="-285750">
              <a:spcBef>
                <a:spcPts val="600"/>
              </a:spcBef>
              <a:buFont typeface="Arial" panose="020B0604020202020204" pitchFamily="34" charset="0"/>
              <a:buChar char="•"/>
            </a:pPr>
            <a:r>
              <a:rPr lang="en-US" sz="2400" dirty="0">
                <a:solidFill>
                  <a:schemeClr val="tx1">
                    <a:lumMod val="65000"/>
                    <a:lumOff val="35000"/>
                  </a:schemeClr>
                </a:solidFill>
              </a:rPr>
              <a:t>Loss forecast, charge offs forecast</a:t>
            </a:r>
          </a:p>
        </p:txBody>
      </p:sp>
    </p:spTree>
    <p:extLst>
      <p:ext uri="{BB962C8B-B14F-4D97-AF65-F5344CB8AC3E}">
        <p14:creationId xmlns:p14="http://schemas.microsoft.com/office/powerpoint/2010/main" val="160272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2743801"/>
            <a:ext cx="10515600" cy="685199"/>
          </a:xfrm>
        </p:spPr>
        <p:txBody>
          <a:bodyPr>
            <a:noAutofit/>
          </a:bodyPr>
          <a:lstStyle/>
          <a:p>
            <a:pPr algn="ctr"/>
            <a:r>
              <a:rPr lang="en-US" sz="6000" dirty="0">
                <a:solidFill>
                  <a:schemeClr val="tx1">
                    <a:lumMod val="75000"/>
                    <a:lumOff val="25000"/>
                  </a:schemeClr>
                </a:solidFill>
              </a:rPr>
              <a:t>Appendix</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14</a:t>
            </a:fld>
            <a:endParaRPr lang="en-US"/>
          </a:p>
        </p:txBody>
      </p:sp>
    </p:spTree>
    <p:extLst>
      <p:ext uri="{BB962C8B-B14F-4D97-AF65-F5344CB8AC3E}">
        <p14:creationId xmlns:p14="http://schemas.microsoft.com/office/powerpoint/2010/main" val="53154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Weight of evidence transformation and Information Value calculation</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15</a:t>
            </a:r>
          </a:p>
        </p:txBody>
      </p:sp>
      <p:sp>
        <p:nvSpPr>
          <p:cNvPr id="5" name="TextBox 4">
            <a:extLst>
              <a:ext uri="{FF2B5EF4-FFF2-40B4-BE49-F238E27FC236}">
                <a16:creationId xmlns:a16="http://schemas.microsoft.com/office/drawing/2014/main" id="{DAB42E26-DAA4-9B63-5C20-C9716F286945}"/>
              </a:ext>
            </a:extLst>
          </p:cNvPr>
          <p:cNvSpPr txBox="1"/>
          <p:nvPr/>
        </p:nvSpPr>
        <p:spPr>
          <a:xfrm>
            <a:off x="938378" y="1244654"/>
            <a:ext cx="10315244" cy="1015663"/>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A variable is binned using an optimal binning algorithm with respect to % distribution of events and non-events such that its information value (predictive power) is maximized. It is transformed to Weight of Evidence (</a:t>
            </a:r>
            <a:r>
              <a:rPr lang="en-US" sz="2000" dirty="0" err="1">
                <a:solidFill>
                  <a:schemeClr val="tx1">
                    <a:lumMod val="65000"/>
                    <a:lumOff val="35000"/>
                  </a:schemeClr>
                </a:solidFill>
              </a:rPr>
              <a:t>WoE</a:t>
            </a:r>
            <a:r>
              <a:rPr lang="en-US" sz="2000" dirty="0">
                <a:solidFill>
                  <a:schemeClr val="tx1">
                    <a:lumMod val="65000"/>
                    <a:lumOff val="35000"/>
                  </a:schemeClr>
                </a:solidFill>
              </a:rPr>
              <a:t>) using the formula below.</a:t>
            </a:r>
          </a:p>
        </p:txBody>
      </p:sp>
      <p:pic>
        <p:nvPicPr>
          <p:cNvPr id="3" name="Picture 2" descr="A picture containing text, font, receipt, white&#10;&#10;Description automatically generated">
            <a:extLst>
              <a:ext uri="{FF2B5EF4-FFF2-40B4-BE49-F238E27FC236}">
                <a16:creationId xmlns:a16="http://schemas.microsoft.com/office/drawing/2014/main" id="{F39F6D1C-3E90-57B6-5DB9-65F8EB0AE3F9}"/>
              </a:ext>
            </a:extLst>
          </p:cNvPr>
          <p:cNvPicPr>
            <a:picLocks noChangeAspect="1"/>
          </p:cNvPicPr>
          <p:nvPr/>
        </p:nvPicPr>
        <p:blipFill>
          <a:blip r:embed="rId2"/>
          <a:stretch>
            <a:fillRect/>
          </a:stretch>
        </p:blipFill>
        <p:spPr>
          <a:xfrm>
            <a:off x="2710952" y="2454647"/>
            <a:ext cx="6499961" cy="2010146"/>
          </a:xfrm>
          <a:prstGeom prst="rect">
            <a:avLst/>
          </a:prstGeom>
        </p:spPr>
      </p:pic>
      <p:graphicFrame>
        <p:nvGraphicFramePr>
          <p:cNvPr id="8" name="Table 7">
            <a:extLst>
              <a:ext uri="{FF2B5EF4-FFF2-40B4-BE49-F238E27FC236}">
                <a16:creationId xmlns:a16="http://schemas.microsoft.com/office/drawing/2014/main" id="{20096E65-2B9B-C0DD-5DA8-842A1275BB30}"/>
              </a:ext>
            </a:extLst>
          </p:cNvPr>
          <p:cNvGraphicFramePr>
            <a:graphicFrameLocks noGrp="1"/>
          </p:cNvGraphicFramePr>
          <p:nvPr>
            <p:extLst>
              <p:ext uri="{D42A27DB-BD31-4B8C-83A1-F6EECF244321}">
                <p14:modId xmlns:p14="http://schemas.microsoft.com/office/powerpoint/2010/main" val="3722615955"/>
              </p:ext>
            </p:extLst>
          </p:nvPr>
        </p:nvGraphicFramePr>
        <p:xfrm>
          <a:off x="4648200" y="4536757"/>
          <a:ext cx="3962400" cy="1219200"/>
        </p:xfrm>
        <a:graphic>
          <a:graphicData uri="http://schemas.openxmlformats.org/drawingml/2006/table">
            <a:tbl>
              <a:tblPr>
                <a:tableStyleId>{793D81CF-94F2-401A-BA57-92F5A7B2D0C5}</a:tableStyleId>
              </a:tblPr>
              <a:tblGrid>
                <a:gridCol w="2122374">
                  <a:extLst>
                    <a:ext uri="{9D8B030D-6E8A-4147-A177-3AD203B41FA5}">
                      <a16:colId xmlns:a16="http://schemas.microsoft.com/office/drawing/2014/main" val="2238459359"/>
                    </a:ext>
                  </a:extLst>
                </a:gridCol>
                <a:gridCol w="1840026">
                  <a:extLst>
                    <a:ext uri="{9D8B030D-6E8A-4147-A177-3AD203B41FA5}">
                      <a16:colId xmlns:a16="http://schemas.microsoft.com/office/drawing/2014/main" val="889101450"/>
                    </a:ext>
                  </a:extLst>
                </a:gridCol>
              </a:tblGrid>
              <a:tr h="203200">
                <a:tc>
                  <a:txBody>
                    <a:bodyPr/>
                    <a:lstStyle/>
                    <a:p>
                      <a:pPr algn="l" fontAlgn="b"/>
                      <a:r>
                        <a:rPr lang="en-US" sz="1200" b="1" u="none" strike="noStrike" dirty="0">
                          <a:effectLst/>
                        </a:rPr>
                        <a:t>Information Value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Variable Predictiveness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4319319"/>
                  </a:ext>
                </a:extLst>
              </a:tr>
              <a:tr h="203200">
                <a:tc>
                  <a:txBody>
                    <a:bodyPr/>
                    <a:lstStyle/>
                    <a:p>
                      <a:pPr algn="l" fontAlgn="b"/>
                      <a:r>
                        <a:rPr lang="en-US" sz="1200" u="none" strike="noStrike">
                          <a:effectLst/>
                        </a:rPr>
                        <a:t>Less than 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Not useful for prediction</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1397213"/>
                  </a:ext>
                </a:extLst>
              </a:tr>
              <a:tr h="203200">
                <a:tc>
                  <a:txBody>
                    <a:bodyPr/>
                    <a:lstStyle/>
                    <a:p>
                      <a:pPr algn="l" fontAlgn="b"/>
                      <a:r>
                        <a:rPr lang="en-US" sz="1200" u="none" strike="noStrike" dirty="0">
                          <a:effectLst/>
                        </a:rPr>
                        <a:t>0.02 to 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Weak predictive Power</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469970"/>
                  </a:ext>
                </a:extLst>
              </a:tr>
              <a:tr h="203200">
                <a:tc>
                  <a:txBody>
                    <a:bodyPr/>
                    <a:lstStyle/>
                    <a:p>
                      <a:pPr algn="l" fontAlgn="b"/>
                      <a:r>
                        <a:rPr lang="en-US" sz="1200" u="none" strike="noStrike">
                          <a:effectLst/>
                        </a:rPr>
                        <a:t>0.1 to 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Medium predictive Power</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6365283"/>
                  </a:ext>
                </a:extLst>
              </a:tr>
              <a:tr h="203200">
                <a:tc>
                  <a:txBody>
                    <a:bodyPr/>
                    <a:lstStyle/>
                    <a:p>
                      <a:pPr algn="l" fontAlgn="b"/>
                      <a:r>
                        <a:rPr lang="en-US" sz="1200" u="none" strike="noStrike" dirty="0">
                          <a:effectLst/>
                        </a:rPr>
                        <a:t>0.3 to 0.5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Strong predictive Power</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194602"/>
                  </a:ext>
                </a:extLst>
              </a:tr>
              <a:tr h="203200">
                <a:tc>
                  <a:txBody>
                    <a:bodyPr/>
                    <a:lstStyle/>
                    <a:p>
                      <a:pPr algn="l" fontAlgn="b"/>
                      <a:r>
                        <a:rPr lang="en-US" sz="1200" u="none" strike="noStrike" dirty="0">
                          <a:effectLst/>
                        </a:rPr>
                        <a:t>&gt;0.5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Suspicious Predictive Power</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636644"/>
                  </a:ext>
                </a:extLst>
              </a:tr>
            </a:tbl>
          </a:graphicData>
        </a:graphic>
      </p:graphicFrame>
    </p:spTree>
    <p:extLst>
      <p:ext uri="{BB962C8B-B14F-4D97-AF65-F5344CB8AC3E}">
        <p14:creationId xmlns:p14="http://schemas.microsoft.com/office/powerpoint/2010/main" val="142225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Logistic regression model features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16</a:t>
            </a:r>
          </a:p>
        </p:txBody>
      </p:sp>
      <p:pic>
        <p:nvPicPr>
          <p:cNvPr id="10" name="Picture 9">
            <a:extLst>
              <a:ext uri="{FF2B5EF4-FFF2-40B4-BE49-F238E27FC236}">
                <a16:creationId xmlns:a16="http://schemas.microsoft.com/office/drawing/2014/main" id="{32482778-6AEC-F92E-E029-D46B2B11F0A8}"/>
              </a:ext>
            </a:extLst>
          </p:cNvPr>
          <p:cNvPicPr>
            <a:picLocks noChangeAspect="1"/>
          </p:cNvPicPr>
          <p:nvPr/>
        </p:nvPicPr>
        <p:blipFill>
          <a:blip r:embed="rId2"/>
          <a:stretch>
            <a:fillRect/>
          </a:stretch>
        </p:blipFill>
        <p:spPr>
          <a:xfrm>
            <a:off x="6571062" y="1265255"/>
            <a:ext cx="3749839" cy="2438082"/>
          </a:xfrm>
          <a:prstGeom prst="rect">
            <a:avLst/>
          </a:prstGeom>
        </p:spPr>
      </p:pic>
      <p:pic>
        <p:nvPicPr>
          <p:cNvPr id="11" name="Picture 10">
            <a:extLst>
              <a:ext uri="{FF2B5EF4-FFF2-40B4-BE49-F238E27FC236}">
                <a16:creationId xmlns:a16="http://schemas.microsoft.com/office/drawing/2014/main" id="{869960AB-115B-B9B0-2582-C8E43666B7F7}"/>
              </a:ext>
            </a:extLst>
          </p:cNvPr>
          <p:cNvPicPr>
            <a:picLocks noChangeAspect="1"/>
          </p:cNvPicPr>
          <p:nvPr/>
        </p:nvPicPr>
        <p:blipFill>
          <a:blip r:embed="rId3"/>
          <a:stretch>
            <a:fillRect/>
          </a:stretch>
        </p:blipFill>
        <p:spPr>
          <a:xfrm>
            <a:off x="1649731" y="1265255"/>
            <a:ext cx="3749842" cy="2438083"/>
          </a:xfrm>
          <a:prstGeom prst="rect">
            <a:avLst/>
          </a:prstGeom>
        </p:spPr>
      </p:pic>
      <p:pic>
        <p:nvPicPr>
          <p:cNvPr id="12" name="Picture 11">
            <a:extLst>
              <a:ext uri="{FF2B5EF4-FFF2-40B4-BE49-F238E27FC236}">
                <a16:creationId xmlns:a16="http://schemas.microsoft.com/office/drawing/2014/main" id="{9F69255F-694C-D1BE-42C0-E1E134BF90DD}"/>
              </a:ext>
            </a:extLst>
          </p:cNvPr>
          <p:cNvPicPr>
            <a:picLocks noChangeAspect="1"/>
          </p:cNvPicPr>
          <p:nvPr/>
        </p:nvPicPr>
        <p:blipFill>
          <a:blip r:embed="rId4"/>
          <a:stretch>
            <a:fillRect/>
          </a:stretch>
        </p:blipFill>
        <p:spPr>
          <a:xfrm>
            <a:off x="1649731" y="3784779"/>
            <a:ext cx="3749838" cy="2438081"/>
          </a:xfrm>
          <a:prstGeom prst="rect">
            <a:avLst/>
          </a:prstGeom>
        </p:spPr>
      </p:pic>
      <p:pic>
        <p:nvPicPr>
          <p:cNvPr id="13" name="Picture 12">
            <a:extLst>
              <a:ext uri="{FF2B5EF4-FFF2-40B4-BE49-F238E27FC236}">
                <a16:creationId xmlns:a16="http://schemas.microsoft.com/office/drawing/2014/main" id="{E1B54CB9-0251-722C-09EB-4E1DE00DD736}"/>
              </a:ext>
            </a:extLst>
          </p:cNvPr>
          <p:cNvPicPr>
            <a:picLocks noChangeAspect="1"/>
          </p:cNvPicPr>
          <p:nvPr/>
        </p:nvPicPr>
        <p:blipFill>
          <a:blip r:embed="rId5"/>
          <a:stretch>
            <a:fillRect/>
          </a:stretch>
        </p:blipFill>
        <p:spPr>
          <a:xfrm>
            <a:off x="6571062" y="3784778"/>
            <a:ext cx="3749838" cy="2438082"/>
          </a:xfrm>
          <a:prstGeom prst="rect">
            <a:avLst/>
          </a:prstGeom>
        </p:spPr>
      </p:pic>
    </p:spTree>
    <p:extLst>
      <p:ext uri="{BB962C8B-B14F-4D97-AF65-F5344CB8AC3E}">
        <p14:creationId xmlns:p14="http://schemas.microsoft.com/office/powerpoint/2010/main" val="293828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Logistic regression model features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17</a:t>
            </a:r>
          </a:p>
        </p:txBody>
      </p:sp>
      <p:pic>
        <p:nvPicPr>
          <p:cNvPr id="3" name="Picture 2">
            <a:extLst>
              <a:ext uri="{FF2B5EF4-FFF2-40B4-BE49-F238E27FC236}">
                <a16:creationId xmlns:a16="http://schemas.microsoft.com/office/drawing/2014/main" id="{BBE2F7E1-B20B-6E82-94C9-4B69AC333CC6}"/>
              </a:ext>
            </a:extLst>
          </p:cNvPr>
          <p:cNvPicPr>
            <a:picLocks noChangeAspect="1"/>
          </p:cNvPicPr>
          <p:nvPr/>
        </p:nvPicPr>
        <p:blipFill>
          <a:blip r:embed="rId2"/>
          <a:stretch>
            <a:fillRect/>
          </a:stretch>
        </p:blipFill>
        <p:spPr>
          <a:xfrm>
            <a:off x="1651002" y="1265253"/>
            <a:ext cx="3749842" cy="2438084"/>
          </a:xfrm>
          <a:prstGeom prst="rect">
            <a:avLst/>
          </a:prstGeom>
        </p:spPr>
      </p:pic>
    </p:spTree>
    <p:extLst>
      <p:ext uri="{BB962C8B-B14F-4D97-AF65-F5344CB8AC3E}">
        <p14:creationId xmlns:p14="http://schemas.microsoft.com/office/powerpoint/2010/main" val="309589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Select features from gradient-boosting tree model</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18</a:t>
            </a:r>
          </a:p>
        </p:txBody>
      </p:sp>
      <p:pic>
        <p:nvPicPr>
          <p:cNvPr id="5" name="Picture 4">
            <a:extLst>
              <a:ext uri="{FF2B5EF4-FFF2-40B4-BE49-F238E27FC236}">
                <a16:creationId xmlns:a16="http://schemas.microsoft.com/office/drawing/2014/main" id="{C4EBA624-F173-873D-98DD-B05470B9ABDE}"/>
              </a:ext>
            </a:extLst>
          </p:cNvPr>
          <p:cNvPicPr>
            <a:picLocks noChangeAspect="1"/>
          </p:cNvPicPr>
          <p:nvPr/>
        </p:nvPicPr>
        <p:blipFill>
          <a:blip r:embed="rId2"/>
          <a:stretch>
            <a:fillRect/>
          </a:stretch>
        </p:blipFill>
        <p:spPr>
          <a:xfrm>
            <a:off x="6735679" y="1265253"/>
            <a:ext cx="3749842" cy="2438084"/>
          </a:xfrm>
          <a:prstGeom prst="rect">
            <a:avLst/>
          </a:prstGeom>
        </p:spPr>
      </p:pic>
      <p:pic>
        <p:nvPicPr>
          <p:cNvPr id="6" name="Picture 5">
            <a:extLst>
              <a:ext uri="{FF2B5EF4-FFF2-40B4-BE49-F238E27FC236}">
                <a16:creationId xmlns:a16="http://schemas.microsoft.com/office/drawing/2014/main" id="{EA33D6BD-235F-E880-DE64-F31BBAEBFC94}"/>
              </a:ext>
            </a:extLst>
          </p:cNvPr>
          <p:cNvPicPr>
            <a:picLocks noChangeAspect="1"/>
          </p:cNvPicPr>
          <p:nvPr/>
        </p:nvPicPr>
        <p:blipFill>
          <a:blip r:embed="rId3"/>
          <a:stretch>
            <a:fillRect/>
          </a:stretch>
        </p:blipFill>
        <p:spPr>
          <a:xfrm>
            <a:off x="1651002" y="3821565"/>
            <a:ext cx="3749842" cy="2438085"/>
          </a:xfrm>
          <a:prstGeom prst="rect">
            <a:avLst/>
          </a:prstGeom>
        </p:spPr>
      </p:pic>
      <p:pic>
        <p:nvPicPr>
          <p:cNvPr id="7" name="Picture 6">
            <a:extLst>
              <a:ext uri="{FF2B5EF4-FFF2-40B4-BE49-F238E27FC236}">
                <a16:creationId xmlns:a16="http://schemas.microsoft.com/office/drawing/2014/main" id="{8C7641A5-3951-6DF7-570F-BEAAC9816B28}"/>
              </a:ext>
            </a:extLst>
          </p:cNvPr>
          <p:cNvPicPr>
            <a:picLocks noChangeAspect="1"/>
          </p:cNvPicPr>
          <p:nvPr/>
        </p:nvPicPr>
        <p:blipFill>
          <a:blip r:embed="rId4"/>
          <a:stretch>
            <a:fillRect/>
          </a:stretch>
        </p:blipFill>
        <p:spPr>
          <a:xfrm>
            <a:off x="1651002" y="1265253"/>
            <a:ext cx="3749842" cy="2438084"/>
          </a:xfrm>
          <a:prstGeom prst="rect">
            <a:avLst/>
          </a:prstGeom>
        </p:spPr>
      </p:pic>
      <p:pic>
        <p:nvPicPr>
          <p:cNvPr id="8" name="Picture 7">
            <a:extLst>
              <a:ext uri="{FF2B5EF4-FFF2-40B4-BE49-F238E27FC236}">
                <a16:creationId xmlns:a16="http://schemas.microsoft.com/office/drawing/2014/main" id="{B4142EFB-D36B-86AC-4C3C-C83AE621EC5C}"/>
              </a:ext>
            </a:extLst>
          </p:cNvPr>
          <p:cNvPicPr>
            <a:picLocks noChangeAspect="1"/>
          </p:cNvPicPr>
          <p:nvPr/>
        </p:nvPicPr>
        <p:blipFill>
          <a:blip r:embed="rId5"/>
          <a:stretch>
            <a:fillRect/>
          </a:stretch>
        </p:blipFill>
        <p:spPr>
          <a:xfrm>
            <a:off x="6735679" y="3821565"/>
            <a:ext cx="3749842" cy="2438084"/>
          </a:xfrm>
          <a:prstGeom prst="rect">
            <a:avLst/>
          </a:prstGeom>
        </p:spPr>
      </p:pic>
    </p:spTree>
    <p:extLst>
      <p:ext uri="{BB962C8B-B14F-4D97-AF65-F5344CB8AC3E}">
        <p14:creationId xmlns:p14="http://schemas.microsoft.com/office/powerpoint/2010/main" val="148851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Ownership type and Market segment</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17</a:t>
            </a:r>
          </a:p>
        </p:txBody>
      </p:sp>
      <p:pic>
        <p:nvPicPr>
          <p:cNvPr id="6" name="Picture 5" descr="A screenshot of a graph&#10;&#10;Description automatically generated with low confidence">
            <a:extLst>
              <a:ext uri="{FF2B5EF4-FFF2-40B4-BE49-F238E27FC236}">
                <a16:creationId xmlns:a16="http://schemas.microsoft.com/office/drawing/2014/main" id="{6D3C89D6-C76B-A60B-BC89-72131407400D}"/>
              </a:ext>
            </a:extLst>
          </p:cNvPr>
          <p:cNvPicPr>
            <a:picLocks noChangeAspect="1"/>
          </p:cNvPicPr>
          <p:nvPr/>
        </p:nvPicPr>
        <p:blipFill>
          <a:blip r:embed="rId2"/>
          <a:stretch>
            <a:fillRect/>
          </a:stretch>
        </p:blipFill>
        <p:spPr>
          <a:xfrm>
            <a:off x="2873374" y="1308063"/>
            <a:ext cx="6445251" cy="2120937"/>
          </a:xfrm>
          <a:prstGeom prst="rect">
            <a:avLst/>
          </a:prstGeom>
        </p:spPr>
      </p:pic>
      <p:pic>
        <p:nvPicPr>
          <p:cNvPr id="10" name="Picture 9" descr="A screenshot of a graph&#10;&#10;Description automatically generated with low confidence">
            <a:extLst>
              <a:ext uri="{FF2B5EF4-FFF2-40B4-BE49-F238E27FC236}">
                <a16:creationId xmlns:a16="http://schemas.microsoft.com/office/drawing/2014/main" id="{F4ADDC21-4CDB-2454-384B-02F5A8346618}"/>
              </a:ext>
            </a:extLst>
          </p:cNvPr>
          <p:cNvPicPr>
            <a:picLocks noChangeAspect="1"/>
          </p:cNvPicPr>
          <p:nvPr/>
        </p:nvPicPr>
        <p:blipFill>
          <a:blip r:embed="rId3"/>
          <a:stretch>
            <a:fillRect/>
          </a:stretch>
        </p:blipFill>
        <p:spPr>
          <a:xfrm>
            <a:off x="2873374" y="3686739"/>
            <a:ext cx="6445251" cy="1938815"/>
          </a:xfrm>
          <a:prstGeom prst="rect">
            <a:avLst/>
          </a:prstGeom>
        </p:spPr>
      </p:pic>
    </p:spTree>
    <p:extLst>
      <p:ext uri="{BB962C8B-B14F-4D97-AF65-F5344CB8AC3E}">
        <p14:creationId xmlns:p14="http://schemas.microsoft.com/office/powerpoint/2010/main" val="34480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29CC0B0-783D-F647-8307-71E1996AFBDA}"/>
              </a:ext>
            </a:extLst>
          </p:cNvPr>
          <p:cNvSpPr txBox="1"/>
          <p:nvPr/>
        </p:nvSpPr>
        <p:spPr>
          <a:xfrm>
            <a:off x="1038556" y="1194958"/>
            <a:ext cx="10315244" cy="2015936"/>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Per the goal of this exercise, a couple of loan underwriting risk models have been developed to predict the likelihood of a restaurant loan going default.</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The table below shows the summary metrics of the models. Results show that the gradient-boosting model marginally outperforms the logistic regression model.</a:t>
            </a:r>
          </a:p>
        </p:txBody>
      </p:sp>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Executive summary</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2</a:t>
            </a:fld>
            <a:endParaRPr lang="en-US"/>
          </a:p>
        </p:txBody>
      </p:sp>
      <p:graphicFrame>
        <p:nvGraphicFramePr>
          <p:cNvPr id="6" name="Table 5">
            <a:extLst>
              <a:ext uri="{FF2B5EF4-FFF2-40B4-BE49-F238E27FC236}">
                <a16:creationId xmlns:a16="http://schemas.microsoft.com/office/drawing/2014/main" id="{65A34A23-1687-2D6F-7061-9E5B7A8E8D4E}"/>
              </a:ext>
            </a:extLst>
          </p:cNvPr>
          <p:cNvGraphicFramePr>
            <a:graphicFrameLocks noGrp="1"/>
          </p:cNvGraphicFramePr>
          <p:nvPr>
            <p:extLst>
              <p:ext uri="{D42A27DB-BD31-4B8C-83A1-F6EECF244321}">
                <p14:modId xmlns:p14="http://schemas.microsoft.com/office/powerpoint/2010/main" val="2857310099"/>
              </p:ext>
            </p:extLst>
          </p:nvPr>
        </p:nvGraphicFramePr>
        <p:xfrm>
          <a:off x="3078189" y="3033187"/>
          <a:ext cx="6235977" cy="1411356"/>
        </p:xfrm>
        <a:graphic>
          <a:graphicData uri="http://schemas.openxmlformats.org/drawingml/2006/table">
            <a:tbl>
              <a:tblPr/>
              <a:tblGrid>
                <a:gridCol w="1726723">
                  <a:extLst>
                    <a:ext uri="{9D8B030D-6E8A-4147-A177-3AD203B41FA5}">
                      <a16:colId xmlns:a16="http://schemas.microsoft.com/office/drawing/2014/main" val="1239977270"/>
                    </a:ext>
                  </a:extLst>
                </a:gridCol>
                <a:gridCol w="1483075">
                  <a:extLst>
                    <a:ext uri="{9D8B030D-6E8A-4147-A177-3AD203B41FA5}">
                      <a16:colId xmlns:a16="http://schemas.microsoft.com/office/drawing/2014/main" val="3495980365"/>
                    </a:ext>
                  </a:extLst>
                </a:gridCol>
                <a:gridCol w="988716">
                  <a:extLst>
                    <a:ext uri="{9D8B030D-6E8A-4147-A177-3AD203B41FA5}">
                      <a16:colId xmlns:a16="http://schemas.microsoft.com/office/drawing/2014/main" val="2739690203"/>
                    </a:ext>
                  </a:extLst>
                </a:gridCol>
                <a:gridCol w="1115837">
                  <a:extLst>
                    <a:ext uri="{9D8B030D-6E8A-4147-A177-3AD203B41FA5}">
                      <a16:colId xmlns:a16="http://schemas.microsoft.com/office/drawing/2014/main" val="924646572"/>
                    </a:ext>
                  </a:extLst>
                </a:gridCol>
                <a:gridCol w="921626">
                  <a:extLst>
                    <a:ext uri="{9D8B030D-6E8A-4147-A177-3AD203B41FA5}">
                      <a16:colId xmlns:a16="http://schemas.microsoft.com/office/drawing/2014/main" val="3759900327"/>
                    </a:ext>
                  </a:extLst>
                </a:gridCol>
              </a:tblGrid>
              <a:tr h="727062">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 </a:t>
                      </a:r>
                    </a:p>
                  </a:txBody>
                  <a:tcPr marL="9525" marR="9525" marT="9525" marB="0" anchor="b">
                    <a:lnL>
                      <a:noFill/>
                    </a:lnL>
                    <a:lnR w="6350" cap="flat" cmpd="sng" algn="ctr">
                      <a:solidFill>
                        <a:srgbClr val="595959"/>
                      </a:solidFill>
                      <a:prstDash val="solid"/>
                      <a:round/>
                      <a:headEnd type="none" w="med" len="med"/>
                      <a:tailEnd type="none" w="med" len="med"/>
                    </a:lnR>
                    <a:lnT>
                      <a:noFill/>
                    </a:lnT>
                    <a:lnB w="6350" cap="flat" cmpd="sng" algn="ctr">
                      <a:solidFill>
                        <a:srgbClr val="595959"/>
                      </a:solidFill>
                      <a:prstDash val="solid"/>
                      <a:round/>
                      <a:headEnd type="none" w="med" len="med"/>
                      <a:tailEnd type="none" w="med" len="med"/>
                    </a:lnB>
                  </a:tcPr>
                </a:tc>
                <a:tc>
                  <a:txBody>
                    <a:bodyPr/>
                    <a:lstStyle/>
                    <a:p>
                      <a:pPr algn="ctr" fontAlgn="ctr"/>
                      <a:r>
                        <a:rPr lang="en-US" sz="1200" b="1" i="0" u="none" strike="noStrike">
                          <a:solidFill>
                            <a:schemeClr val="tx1">
                              <a:lumMod val="65000"/>
                              <a:lumOff val="35000"/>
                            </a:schemeClr>
                          </a:solidFill>
                          <a:effectLst/>
                          <a:latin typeface="Calibri" panose="020F0502020204030204" pitchFamily="34" charset="0"/>
                        </a:rPr>
                        <a:t>Train (75%) AUC</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1" i="0" u="none" strike="noStrike" dirty="0">
                          <a:solidFill>
                            <a:schemeClr val="tx1">
                              <a:lumMod val="65000"/>
                              <a:lumOff val="35000"/>
                            </a:schemeClr>
                          </a:solidFill>
                          <a:effectLst/>
                          <a:latin typeface="Calibri" panose="020F0502020204030204" pitchFamily="34" charset="0"/>
                        </a:rPr>
                        <a:t>Test(25%) AUC</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1" i="0" u="none" strike="noStrike" dirty="0">
                          <a:solidFill>
                            <a:schemeClr val="tx1">
                              <a:lumMod val="65000"/>
                              <a:lumOff val="35000"/>
                            </a:schemeClr>
                          </a:solidFill>
                          <a:effectLst/>
                          <a:latin typeface="Calibri" panose="020F0502020204030204" pitchFamily="34" charset="0"/>
                        </a:rPr>
                        <a:t>Train (75%) KS</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1" i="0" u="none" strike="noStrike" dirty="0">
                          <a:solidFill>
                            <a:schemeClr val="tx1">
                              <a:lumMod val="65000"/>
                              <a:lumOff val="35000"/>
                            </a:schemeClr>
                          </a:solidFill>
                          <a:effectLst/>
                          <a:latin typeface="Calibri" panose="020F0502020204030204" pitchFamily="34" charset="0"/>
                        </a:rPr>
                        <a:t>Test(25%) KS</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076574501"/>
                  </a:ext>
                </a:extLst>
              </a:tr>
              <a:tr h="342147">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Logistic Regression</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80%</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77%</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47%</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42%</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460380929"/>
                  </a:ext>
                </a:extLst>
              </a:tr>
              <a:tr h="342147">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Gradient Boosting Tree</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81%</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a:solidFill>
                            <a:schemeClr val="tx1">
                              <a:lumMod val="65000"/>
                              <a:lumOff val="35000"/>
                            </a:schemeClr>
                          </a:solidFill>
                          <a:effectLst/>
                          <a:latin typeface="Calibri" panose="020F0502020204030204" pitchFamily="34" charset="0"/>
                        </a:rPr>
                        <a:t>77%</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dirty="0">
                          <a:solidFill>
                            <a:schemeClr val="tx1">
                              <a:lumMod val="65000"/>
                              <a:lumOff val="35000"/>
                            </a:schemeClr>
                          </a:solidFill>
                          <a:effectLst/>
                          <a:latin typeface="Calibri" panose="020F0502020204030204" pitchFamily="34" charset="0"/>
                        </a:rPr>
                        <a:t>48%</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200" b="1" i="0" u="none" strike="noStrike" dirty="0">
                          <a:solidFill>
                            <a:schemeClr val="tx1">
                              <a:lumMod val="65000"/>
                              <a:lumOff val="35000"/>
                            </a:schemeClr>
                          </a:solidFill>
                          <a:effectLst/>
                          <a:latin typeface="Calibri" panose="020F0502020204030204" pitchFamily="34" charset="0"/>
                        </a:rPr>
                        <a:t>44%</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105414974"/>
                  </a:ext>
                </a:extLst>
              </a:tr>
            </a:tbl>
          </a:graphicData>
        </a:graphic>
      </p:graphicFrame>
      <p:sp>
        <p:nvSpPr>
          <p:cNvPr id="3" name="TextBox 2">
            <a:extLst>
              <a:ext uri="{FF2B5EF4-FFF2-40B4-BE49-F238E27FC236}">
                <a16:creationId xmlns:a16="http://schemas.microsoft.com/office/drawing/2014/main" id="{073A92C2-A609-729C-B7C9-459765601A0E}"/>
              </a:ext>
            </a:extLst>
          </p:cNvPr>
          <p:cNvSpPr txBox="1"/>
          <p:nvPr/>
        </p:nvSpPr>
        <p:spPr>
          <a:xfrm>
            <a:off x="1038556" y="4636167"/>
            <a:ext cx="10315244" cy="12772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solidFill>
                  <a:schemeClr val="tx1">
                    <a:lumMod val="65000"/>
                    <a:lumOff val="35000"/>
                  </a:schemeClr>
                </a:solidFill>
              </a:rPr>
              <a:t>The provided holdout data is scored using the gradient-boosting model.</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An illustration of the credit decisioning system is presented to demonstrate how the underwriting model is typically used in the loan application process</a:t>
            </a:r>
          </a:p>
        </p:txBody>
      </p:sp>
    </p:spTree>
    <p:extLst>
      <p:ext uri="{BB962C8B-B14F-4D97-AF65-F5344CB8AC3E}">
        <p14:creationId xmlns:p14="http://schemas.microsoft.com/office/powerpoint/2010/main" val="45682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Restaurant categories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17</a:t>
            </a:r>
          </a:p>
        </p:txBody>
      </p:sp>
      <p:pic>
        <p:nvPicPr>
          <p:cNvPr id="5" name="Picture 4" descr="A picture containing line, screenshot, plot, diagram&#10;&#10;Description automatically generated">
            <a:extLst>
              <a:ext uri="{FF2B5EF4-FFF2-40B4-BE49-F238E27FC236}">
                <a16:creationId xmlns:a16="http://schemas.microsoft.com/office/drawing/2014/main" id="{C7135E88-317C-D6E4-F97D-468E4D87602A}"/>
              </a:ext>
            </a:extLst>
          </p:cNvPr>
          <p:cNvPicPr>
            <a:picLocks noChangeAspect="1"/>
          </p:cNvPicPr>
          <p:nvPr/>
        </p:nvPicPr>
        <p:blipFill>
          <a:blip r:embed="rId2"/>
          <a:stretch>
            <a:fillRect/>
          </a:stretch>
        </p:blipFill>
        <p:spPr>
          <a:xfrm>
            <a:off x="2525346" y="1305629"/>
            <a:ext cx="7471508" cy="2606340"/>
          </a:xfrm>
          <a:prstGeom prst="rect">
            <a:avLst/>
          </a:prstGeom>
        </p:spPr>
      </p:pic>
      <p:pic>
        <p:nvPicPr>
          <p:cNvPr id="9" name="Picture 8" descr="A screenshot of a phone&#10;&#10;Description automatically generated with low confidence">
            <a:extLst>
              <a:ext uri="{FF2B5EF4-FFF2-40B4-BE49-F238E27FC236}">
                <a16:creationId xmlns:a16="http://schemas.microsoft.com/office/drawing/2014/main" id="{1AC59EC0-CF9C-EA18-381E-DDBD255AEB24}"/>
              </a:ext>
            </a:extLst>
          </p:cNvPr>
          <p:cNvPicPr>
            <a:picLocks noChangeAspect="1"/>
          </p:cNvPicPr>
          <p:nvPr/>
        </p:nvPicPr>
        <p:blipFill>
          <a:blip r:embed="rId3"/>
          <a:stretch>
            <a:fillRect/>
          </a:stretch>
        </p:blipFill>
        <p:spPr>
          <a:xfrm>
            <a:off x="2525346" y="3911969"/>
            <a:ext cx="7559431" cy="1843763"/>
          </a:xfrm>
          <a:prstGeom prst="rect">
            <a:avLst/>
          </a:prstGeom>
        </p:spPr>
      </p:pic>
    </p:spTree>
    <p:extLst>
      <p:ext uri="{BB962C8B-B14F-4D97-AF65-F5344CB8AC3E}">
        <p14:creationId xmlns:p14="http://schemas.microsoft.com/office/powerpoint/2010/main" val="87213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Confusion Matrix and evaluation metrics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r>
              <a:rPr lang="en-US" dirty="0"/>
              <a:t>18</a:t>
            </a:r>
          </a:p>
        </p:txBody>
      </p:sp>
      <p:pic>
        <p:nvPicPr>
          <p:cNvPr id="3" name="Picture 2">
            <a:extLst>
              <a:ext uri="{FF2B5EF4-FFF2-40B4-BE49-F238E27FC236}">
                <a16:creationId xmlns:a16="http://schemas.microsoft.com/office/drawing/2014/main" id="{31A379EE-4139-B4C7-56A8-0B759880AD64}"/>
              </a:ext>
            </a:extLst>
          </p:cNvPr>
          <p:cNvPicPr>
            <a:picLocks noChangeAspect="1"/>
          </p:cNvPicPr>
          <p:nvPr/>
        </p:nvPicPr>
        <p:blipFill>
          <a:blip r:embed="rId2"/>
          <a:stretch>
            <a:fillRect/>
          </a:stretch>
        </p:blipFill>
        <p:spPr>
          <a:xfrm>
            <a:off x="1049216" y="1198670"/>
            <a:ext cx="3513992" cy="2358576"/>
          </a:xfrm>
          <a:prstGeom prst="rect">
            <a:avLst/>
          </a:prstGeom>
        </p:spPr>
      </p:pic>
      <p:sp>
        <p:nvSpPr>
          <p:cNvPr id="9" name="TextBox 8">
            <a:extLst>
              <a:ext uri="{FF2B5EF4-FFF2-40B4-BE49-F238E27FC236}">
                <a16:creationId xmlns:a16="http://schemas.microsoft.com/office/drawing/2014/main" id="{16E555BA-AF29-7FDD-2AB3-1EF418195FC0}"/>
              </a:ext>
            </a:extLst>
          </p:cNvPr>
          <p:cNvSpPr txBox="1"/>
          <p:nvPr/>
        </p:nvSpPr>
        <p:spPr>
          <a:xfrm>
            <a:off x="4730262" y="1244654"/>
            <a:ext cx="6814038" cy="3247043"/>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Accuracy (% correctly predicted) = (TP + TN) / (TP+FN+FP+TN)</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Recall (% of correct P predictions/TPR/Sensitivity) = TP/P = TP / (TP+FN) (useful in Fraud detection).</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Precision (% actual positive) = TP/(Total Predicted Positive) = TP/(TP+FN) (useful in Spam detection).</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False Positive Rate FPR = 1 – Specificity = 1 – [TN/(TN+FP)] = FP/(TN+FP)</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Balance Accuracy = (Sensitivity + Specificity)/2</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F1 = 2 * [(precision * recall) / (precision + recall)]</a:t>
            </a:r>
          </a:p>
        </p:txBody>
      </p:sp>
    </p:spTree>
    <p:extLst>
      <p:ext uri="{BB962C8B-B14F-4D97-AF65-F5344CB8AC3E}">
        <p14:creationId xmlns:p14="http://schemas.microsoft.com/office/powerpoint/2010/main" val="29050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29CC0B0-783D-F647-8307-71E1996AFBDA}"/>
              </a:ext>
            </a:extLst>
          </p:cNvPr>
          <p:cNvSpPr txBox="1"/>
          <p:nvPr/>
        </p:nvSpPr>
        <p:spPr>
          <a:xfrm>
            <a:off x="1038556" y="1194958"/>
            <a:ext cx="10315244" cy="1015663"/>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The train data contains the 365 days of daily processing volume ($) data, which includes restaurant account information such as ownership type, Restaurant category, and market segment. There is also a loan default status provided for these restaurants.</a:t>
            </a:r>
          </a:p>
        </p:txBody>
      </p:sp>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Data</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3</a:t>
            </a:fld>
            <a:endParaRPr lang="en-US" dirty="0"/>
          </a:p>
        </p:txBody>
      </p:sp>
      <p:sp>
        <p:nvSpPr>
          <p:cNvPr id="5" name="TextBox 4">
            <a:extLst>
              <a:ext uri="{FF2B5EF4-FFF2-40B4-BE49-F238E27FC236}">
                <a16:creationId xmlns:a16="http://schemas.microsoft.com/office/drawing/2014/main" id="{E3DE0C32-C789-B912-3FBF-10D9BC353676}"/>
              </a:ext>
            </a:extLst>
          </p:cNvPr>
          <p:cNvSpPr txBox="1"/>
          <p:nvPr/>
        </p:nvSpPr>
        <p:spPr>
          <a:xfrm>
            <a:off x="1038556" y="4501379"/>
            <a:ext cx="10315244" cy="78483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000" dirty="0">
                <a:solidFill>
                  <a:schemeClr val="tx1">
                    <a:lumMod val="65000"/>
                    <a:lumOff val="35000"/>
                  </a:schemeClr>
                </a:solidFill>
              </a:rPr>
              <a:t>The holdout data has all the same variables as the training data except the loan.</a:t>
            </a:r>
          </a:p>
          <a:p>
            <a:pPr marL="285750" indent="-285750">
              <a:spcBef>
                <a:spcPts val="600"/>
              </a:spcBef>
              <a:buFont typeface="Arial" panose="020B0604020202020204" pitchFamily="34" charset="0"/>
              <a:buChar char="•"/>
            </a:pPr>
            <a:r>
              <a:rPr lang="en-US" sz="2000" dirty="0">
                <a:solidFill>
                  <a:schemeClr val="tx1">
                    <a:lumMod val="65000"/>
                    <a:lumOff val="35000"/>
                  </a:schemeClr>
                </a:solidFill>
              </a:rPr>
              <a:t>Categorical variables such as ownership type and restaurant category were normalized.</a:t>
            </a:r>
          </a:p>
        </p:txBody>
      </p:sp>
      <p:graphicFrame>
        <p:nvGraphicFramePr>
          <p:cNvPr id="12" name="Table 11">
            <a:extLst>
              <a:ext uri="{FF2B5EF4-FFF2-40B4-BE49-F238E27FC236}">
                <a16:creationId xmlns:a16="http://schemas.microsoft.com/office/drawing/2014/main" id="{0443AC1C-C13C-DD63-7787-84D3663B0DA9}"/>
              </a:ext>
            </a:extLst>
          </p:cNvPr>
          <p:cNvGraphicFramePr>
            <a:graphicFrameLocks noGrp="1"/>
          </p:cNvGraphicFramePr>
          <p:nvPr>
            <p:extLst>
              <p:ext uri="{D42A27DB-BD31-4B8C-83A1-F6EECF244321}">
                <p14:modId xmlns:p14="http://schemas.microsoft.com/office/powerpoint/2010/main" val="3723430417"/>
              </p:ext>
            </p:extLst>
          </p:nvPr>
        </p:nvGraphicFramePr>
        <p:xfrm>
          <a:off x="3175276" y="2626901"/>
          <a:ext cx="5841448" cy="1604197"/>
        </p:xfrm>
        <a:graphic>
          <a:graphicData uri="http://schemas.openxmlformats.org/drawingml/2006/table">
            <a:tbl>
              <a:tblPr/>
              <a:tblGrid>
                <a:gridCol w="917892">
                  <a:extLst>
                    <a:ext uri="{9D8B030D-6E8A-4147-A177-3AD203B41FA5}">
                      <a16:colId xmlns:a16="http://schemas.microsoft.com/office/drawing/2014/main" val="2097001274"/>
                    </a:ext>
                  </a:extLst>
                </a:gridCol>
                <a:gridCol w="1477066">
                  <a:extLst>
                    <a:ext uri="{9D8B030D-6E8A-4147-A177-3AD203B41FA5}">
                      <a16:colId xmlns:a16="http://schemas.microsoft.com/office/drawing/2014/main" val="3272535251"/>
                    </a:ext>
                  </a:extLst>
                </a:gridCol>
                <a:gridCol w="1477066">
                  <a:extLst>
                    <a:ext uri="{9D8B030D-6E8A-4147-A177-3AD203B41FA5}">
                      <a16:colId xmlns:a16="http://schemas.microsoft.com/office/drawing/2014/main" val="1977357533"/>
                    </a:ext>
                  </a:extLst>
                </a:gridCol>
                <a:gridCol w="984712">
                  <a:extLst>
                    <a:ext uri="{9D8B030D-6E8A-4147-A177-3AD203B41FA5}">
                      <a16:colId xmlns:a16="http://schemas.microsoft.com/office/drawing/2014/main" val="4273669642"/>
                    </a:ext>
                  </a:extLst>
                </a:gridCol>
                <a:gridCol w="984712">
                  <a:extLst>
                    <a:ext uri="{9D8B030D-6E8A-4147-A177-3AD203B41FA5}">
                      <a16:colId xmlns:a16="http://schemas.microsoft.com/office/drawing/2014/main" val="924552415"/>
                    </a:ext>
                  </a:extLst>
                </a:gridCol>
              </a:tblGrid>
              <a:tr h="563191">
                <a:tc>
                  <a:txBody>
                    <a:bodyPr/>
                    <a:lstStyle/>
                    <a:p>
                      <a:pPr algn="l" fontAlgn="b"/>
                      <a:r>
                        <a:rPr lang="en-US" sz="1600" b="0" i="0" u="none" strike="noStrike">
                          <a:solidFill>
                            <a:schemeClr val="tx1">
                              <a:lumMod val="65000"/>
                              <a:lumOff val="35000"/>
                            </a:schemeClr>
                          </a:solidFill>
                          <a:effectLst/>
                          <a:latin typeface="Calibri" panose="020F0502020204030204" pitchFamily="34" charset="0"/>
                        </a:rPr>
                        <a:t> </a:t>
                      </a:r>
                    </a:p>
                  </a:txBody>
                  <a:tcPr marL="9525" marR="9525" marT="9525" marB="0" anchor="b">
                    <a:lnL>
                      <a:noFill/>
                    </a:lnL>
                    <a:lnR w="6350" cap="flat" cmpd="sng" algn="ctr">
                      <a:solidFill>
                        <a:srgbClr val="595959"/>
                      </a:solidFill>
                      <a:prstDash val="solid"/>
                      <a:round/>
                      <a:headEnd type="none" w="med" len="med"/>
                      <a:tailEnd type="none" w="med" len="med"/>
                    </a:lnR>
                    <a:lnT>
                      <a:noFill/>
                    </a:lnT>
                    <a:lnB w="6350" cap="flat" cmpd="sng" algn="ctr">
                      <a:solidFill>
                        <a:srgbClr val="595959"/>
                      </a:solidFill>
                      <a:prstDash val="solid"/>
                      <a:round/>
                      <a:headEnd type="none" w="med" len="med"/>
                      <a:tailEnd type="none" w="med" len="med"/>
                    </a:lnB>
                  </a:tcPr>
                </a:tc>
                <a:tc>
                  <a:txBody>
                    <a:bodyPr/>
                    <a:lstStyle/>
                    <a:p>
                      <a:pPr algn="l" fontAlgn="b"/>
                      <a:r>
                        <a:rPr lang="en-US" sz="1600" b="1" i="0" u="none" strike="noStrike" dirty="0">
                          <a:solidFill>
                            <a:schemeClr val="tx1">
                              <a:lumMod val="65000"/>
                              <a:lumOff val="35000"/>
                            </a:schemeClr>
                          </a:solidFill>
                          <a:effectLst/>
                          <a:latin typeface="Calibri" panose="020F0502020204030204" pitchFamily="34" charset="0"/>
                        </a:rPr>
                        <a:t> Observations</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600" b="1" i="0" u="none" strike="noStrike" dirty="0">
                          <a:solidFill>
                            <a:schemeClr val="tx1">
                              <a:lumMod val="65000"/>
                              <a:lumOff val="35000"/>
                            </a:schemeClr>
                          </a:solidFill>
                          <a:effectLst/>
                          <a:latin typeface="Calibri" panose="020F0502020204030204" pitchFamily="34" charset="0"/>
                        </a:rPr>
                        <a:t>Unique Restaurants</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600" b="1" i="0" u="none" strike="noStrike">
                          <a:solidFill>
                            <a:schemeClr val="tx1">
                              <a:lumMod val="65000"/>
                              <a:lumOff val="35000"/>
                            </a:schemeClr>
                          </a:solidFill>
                          <a:effectLst/>
                          <a:latin typeface="Calibri" panose="020F0502020204030204" pitchFamily="34" charset="0"/>
                        </a:rPr>
                        <a:t>Defaults</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600" b="1" i="0" u="none" strike="noStrike">
                          <a:solidFill>
                            <a:schemeClr val="tx1">
                              <a:lumMod val="65000"/>
                              <a:lumOff val="35000"/>
                            </a:schemeClr>
                          </a:solidFill>
                          <a:effectLst/>
                          <a:latin typeface="Calibri" panose="020F0502020204030204" pitchFamily="34" charset="0"/>
                        </a:rPr>
                        <a:t>Default Rate</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124450767"/>
                  </a:ext>
                </a:extLst>
              </a:tr>
              <a:tr h="477815">
                <a:tc>
                  <a:txBody>
                    <a:bodyPr/>
                    <a:lstStyle/>
                    <a:p>
                      <a:pPr algn="ctr" fontAlgn="b"/>
                      <a:r>
                        <a:rPr lang="en-US" sz="1600" b="0" i="0" u="none" strike="noStrike">
                          <a:solidFill>
                            <a:schemeClr val="tx1">
                              <a:lumMod val="65000"/>
                              <a:lumOff val="35000"/>
                            </a:schemeClr>
                          </a:solidFill>
                          <a:effectLst/>
                          <a:latin typeface="Calibri" panose="020F0502020204030204" pitchFamily="34" charset="0"/>
                        </a:rPr>
                        <a:t>Train</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3,510,679</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a:solidFill>
                            <a:schemeClr val="tx1">
                              <a:lumMod val="65000"/>
                              <a:lumOff val="35000"/>
                            </a:schemeClr>
                          </a:solidFill>
                          <a:effectLst/>
                          <a:latin typeface="Calibri" panose="020F0502020204030204" pitchFamily="34" charset="0"/>
                        </a:rPr>
                        <a:t>10812</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1025</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9.48%</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667636072"/>
                  </a:ext>
                </a:extLst>
              </a:tr>
              <a:tr h="563191">
                <a:tc>
                  <a:txBody>
                    <a:bodyPr/>
                    <a:lstStyle/>
                    <a:p>
                      <a:pPr algn="ctr" fontAlgn="b"/>
                      <a:r>
                        <a:rPr lang="en-US" sz="1600" b="0" i="0" u="none" strike="noStrike">
                          <a:solidFill>
                            <a:schemeClr val="tx1">
                              <a:lumMod val="65000"/>
                              <a:lumOff val="35000"/>
                            </a:schemeClr>
                          </a:solidFill>
                          <a:effectLst/>
                          <a:latin typeface="Calibri" panose="020F0502020204030204" pitchFamily="34" charset="0"/>
                        </a:rPr>
                        <a:t>Holdout</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1,471,016</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4514</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Not provided</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US" sz="1600" b="0" i="0" u="none" strike="noStrike" dirty="0">
                          <a:solidFill>
                            <a:schemeClr val="tx1">
                              <a:lumMod val="65000"/>
                              <a:lumOff val="35000"/>
                            </a:schemeClr>
                          </a:solidFill>
                          <a:effectLst/>
                          <a:latin typeface="Calibri" panose="020F0502020204030204" pitchFamily="34" charset="0"/>
                        </a:rPr>
                        <a:t> </a:t>
                      </a:r>
                    </a:p>
                  </a:txBody>
                  <a:tcPr marL="9525" marR="9525" marT="9525"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577222246"/>
                  </a:ext>
                </a:extLst>
              </a:tr>
            </a:tbl>
          </a:graphicData>
        </a:graphic>
      </p:graphicFrame>
    </p:spTree>
    <p:extLst>
      <p:ext uri="{BB962C8B-B14F-4D97-AF65-F5344CB8AC3E}">
        <p14:creationId xmlns:p14="http://schemas.microsoft.com/office/powerpoint/2010/main" val="161858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29CC0B0-783D-F647-8307-71E1996AFBDA}"/>
              </a:ext>
            </a:extLst>
          </p:cNvPr>
          <p:cNvSpPr txBox="1"/>
          <p:nvPr/>
        </p:nvSpPr>
        <p:spPr>
          <a:xfrm>
            <a:off x="1038556" y="1194958"/>
            <a:ext cx="10315244" cy="4339650"/>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There are 365 days of daily processing volume and business hours recorded. New features are created based on the daily processing volume and daily business hours.</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Trended features for processing volume and business hours are created that capture the following for 30 (1 month), 90 (3 months), and 180 days (6 months) windows. (1 year could have been created if there was more time. Typically, data from more than 6 months are less predictive compared to data from within 6 months)</a:t>
            </a:r>
          </a:p>
          <a:p>
            <a:pPr marL="1371600" lvl="2" indent="-457200">
              <a:buFont typeface="+mj-lt"/>
              <a:buAutoNum type="alphaLcPeriod"/>
            </a:pPr>
            <a:r>
              <a:rPr lang="en-US" b="0" i="0" dirty="0">
                <a:solidFill>
                  <a:schemeClr val="tx1">
                    <a:lumMod val="65000"/>
                    <a:lumOff val="35000"/>
                  </a:schemeClr>
                </a:solidFill>
                <a:effectLst/>
                <a:latin typeface="-apple-system"/>
              </a:rPr>
              <a:t>average</a:t>
            </a:r>
          </a:p>
          <a:p>
            <a:pPr marL="1371600" lvl="2" indent="-457200">
              <a:buFont typeface="+mj-lt"/>
              <a:buAutoNum type="alphaLcPeriod"/>
            </a:pPr>
            <a:r>
              <a:rPr lang="en-US" b="0" i="0" dirty="0">
                <a:solidFill>
                  <a:schemeClr val="tx1">
                    <a:lumMod val="65000"/>
                    <a:lumOff val="35000"/>
                  </a:schemeClr>
                </a:solidFill>
                <a:effectLst/>
                <a:latin typeface="-apple-system"/>
              </a:rPr>
              <a:t>total</a:t>
            </a:r>
          </a:p>
          <a:p>
            <a:pPr marL="1371600" lvl="2" indent="-457200">
              <a:buFont typeface="+mj-lt"/>
              <a:buAutoNum type="alphaLcPeriod"/>
            </a:pPr>
            <a:r>
              <a:rPr lang="en-US" b="0" i="0" dirty="0">
                <a:solidFill>
                  <a:schemeClr val="tx1">
                    <a:lumMod val="65000"/>
                    <a:lumOff val="35000"/>
                  </a:schemeClr>
                </a:solidFill>
                <a:effectLst/>
                <a:latin typeface="-apple-system"/>
              </a:rPr>
              <a:t>std deviation</a:t>
            </a:r>
          </a:p>
          <a:p>
            <a:pPr marL="1371600" lvl="2" indent="-457200">
              <a:buFont typeface="+mj-lt"/>
              <a:buAutoNum type="alphaLcPeriod"/>
            </a:pPr>
            <a:r>
              <a:rPr lang="en-US" b="0" i="0" dirty="0">
                <a:solidFill>
                  <a:schemeClr val="tx1">
                    <a:lumMod val="65000"/>
                    <a:lumOff val="35000"/>
                  </a:schemeClr>
                </a:solidFill>
                <a:effectLst/>
                <a:latin typeface="-apple-system"/>
              </a:rPr>
              <a:t>% change between two time periods</a:t>
            </a:r>
          </a:p>
          <a:p>
            <a:pPr marL="1371600" lvl="2" indent="-457200">
              <a:buFont typeface="+mj-lt"/>
              <a:buAutoNum type="alphaLcPeriod"/>
            </a:pPr>
            <a:r>
              <a:rPr lang="en-US" b="0" i="0" dirty="0">
                <a:solidFill>
                  <a:schemeClr val="tx1">
                    <a:lumMod val="65000"/>
                    <a:lumOff val="35000"/>
                  </a:schemeClr>
                </a:solidFill>
                <a:effectLst/>
                <a:latin typeface="-apple-system"/>
              </a:rPr>
              <a:t>minimum</a:t>
            </a:r>
          </a:p>
          <a:p>
            <a:pPr marL="1371600" lvl="2" indent="-457200">
              <a:buFont typeface="+mj-lt"/>
              <a:buAutoNum type="alphaLcPeriod"/>
            </a:pPr>
            <a:r>
              <a:rPr lang="en-US" b="0" i="0" dirty="0">
                <a:solidFill>
                  <a:schemeClr val="tx1">
                    <a:lumMod val="65000"/>
                    <a:lumOff val="35000"/>
                  </a:schemeClr>
                </a:solidFill>
                <a:effectLst/>
                <a:latin typeface="-apple-system"/>
              </a:rPr>
              <a:t>maximum</a:t>
            </a:r>
          </a:p>
          <a:p>
            <a:pPr marL="1371600" lvl="2" indent="-457200">
              <a:buFont typeface="+mj-lt"/>
              <a:buAutoNum type="alphaLcPeriod"/>
            </a:pPr>
            <a:r>
              <a:rPr lang="en-US" b="0" i="0" dirty="0">
                <a:solidFill>
                  <a:schemeClr val="tx1">
                    <a:lumMod val="65000"/>
                    <a:lumOff val="35000"/>
                  </a:schemeClr>
                </a:solidFill>
                <a:effectLst/>
                <a:latin typeface="-apple-system"/>
              </a:rPr>
              <a:t>Counts of sales and hours below 1 std. (This captures the days low business indicating risk.)</a:t>
            </a:r>
          </a:p>
          <a:p>
            <a:pPr marL="742950" lvl="1" indent="-285750">
              <a:spcBef>
                <a:spcPts val="600"/>
              </a:spcBef>
              <a:buFont typeface="Arial" panose="020B0604020202020204" pitchFamily="34" charset="0"/>
              <a:buChar char="•"/>
            </a:pPr>
            <a:endParaRPr lang="en-US" sz="2000" dirty="0">
              <a:solidFill>
                <a:schemeClr val="tx1">
                  <a:lumMod val="65000"/>
                  <a:lumOff val="35000"/>
                </a:schemeClr>
              </a:solidFill>
            </a:endParaRPr>
          </a:p>
        </p:txBody>
      </p:sp>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Feature engineering</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4</a:t>
            </a:fld>
            <a:endParaRPr lang="en-US"/>
          </a:p>
        </p:txBody>
      </p:sp>
    </p:spTree>
    <p:extLst>
      <p:ext uri="{BB962C8B-B14F-4D97-AF65-F5344CB8AC3E}">
        <p14:creationId xmlns:p14="http://schemas.microsoft.com/office/powerpoint/2010/main" val="108653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Time series of average processing volume and hours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5</a:t>
            </a:fld>
            <a:endParaRPr lang="en-US"/>
          </a:p>
        </p:txBody>
      </p:sp>
      <p:sp>
        <p:nvSpPr>
          <p:cNvPr id="5" name="TextBox 4">
            <a:extLst>
              <a:ext uri="{FF2B5EF4-FFF2-40B4-BE49-F238E27FC236}">
                <a16:creationId xmlns:a16="http://schemas.microsoft.com/office/drawing/2014/main" id="{DAB42E26-DAA4-9B63-5C20-C9716F286945}"/>
              </a:ext>
            </a:extLst>
          </p:cNvPr>
          <p:cNvSpPr txBox="1"/>
          <p:nvPr/>
        </p:nvSpPr>
        <p:spPr>
          <a:xfrm>
            <a:off x="1038556" y="4663715"/>
            <a:ext cx="10315244" cy="1277273"/>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The chart above shows the daily average processing volume and business hours across all the restaurants from the train data.</a:t>
            </a:r>
          </a:p>
          <a:p>
            <a:pPr marL="285750" lvl="0" indent="-285750">
              <a:spcBef>
                <a:spcPts val="600"/>
              </a:spcBef>
              <a:buFont typeface="Arial" panose="020B0604020202020204" pitchFamily="34" charset="0"/>
              <a:buChar char="•"/>
            </a:pPr>
            <a:r>
              <a:rPr lang="en-US" sz="2400" dirty="0">
                <a:solidFill>
                  <a:schemeClr val="tx1">
                    <a:lumMod val="65000"/>
                    <a:lumOff val="35000"/>
                  </a:schemeClr>
                </a:solidFill>
              </a:rPr>
              <a:t>There is weekly seasonality as well as holiday season drops.</a:t>
            </a:r>
          </a:p>
        </p:txBody>
      </p:sp>
      <p:pic>
        <p:nvPicPr>
          <p:cNvPr id="7" name="Picture 6" descr="A picture containing line, screenshot, plot, text&#10;&#10;Description automatically generated">
            <a:extLst>
              <a:ext uri="{FF2B5EF4-FFF2-40B4-BE49-F238E27FC236}">
                <a16:creationId xmlns:a16="http://schemas.microsoft.com/office/drawing/2014/main" id="{A3E3A05F-504C-DCE1-C548-C611517A0184}"/>
              </a:ext>
            </a:extLst>
          </p:cNvPr>
          <p:cNvPicPr>
            <a:picLocks noChangeAspect="1"/>
          </p:cNvPicPr>
          <p:nvPr/>
        </p:nvPicPr>
        <p:blipFill>
          <a:blip r:embed="rId2"/>
          <a:stretch>
            <a:fillRect/>
          </a:stretch>
        </p:blipFill>
        <p:spPr>
          <a:xfrm>
            <a:off x="2649459" y="1201583"/>
            <a:ext cx="6717824" cy="3384230"/>
          </a:xfrm>
          <a:prstGeom prst="rect">
            <a:avLst/>
          </a:prstGeom>
        </p:spPr>
      </p:pic>
    </p:spTree>
    <p:extLst>
      <p:ext uri="{BB962C8B-B14F-4D97-AF65-F5344CB8AC3E}">
        <p14:creationId xmlns:p14="http://schemas.microsoft.com/office/powerpoint/2010/main" val="281564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Weight of evidence transformation and information value calculation</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6</a:t>
            </a:fld>
            <a:endParaRPr lang="en-US"/>
          </a:p>
        </p:txBody>
      </p:sp>
      <p:sp>
        <p:nvSpPr>
          <p:cNvPr id="5" name="TextBox 4">
            <a:extLst>
              <a:ext uri="{FF2B5EF4-FFF2-40B4-BE49-F238E27FC236}">
                <a16:creationId xmlns:a16="http://schemas.microsoft.com/office/drawing/2014/main" id="{DAB42E26-DAA4-9B63-5C20-C9716F286945}"/>
              </a:ext>
            </a:extLst>
          </p:cNvPr>
          <p:cNvSpPr txBox="1"/>
          <p:nvPr/>
        </p:nvSpPr>
        <p:spPr>
          <a:xfrm>
            <a:off x="938378" y="1261999"/>
            <a:ext cx="7051192" cy="4739759"/>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dirty="0">
                <a:solidFill>
                  <a:schemeClr val="tx1">
                    <a:lumMod val="65000"/>
                    <a:lumOff val="35000"/>
                  </a:schemeClr>
                </a:solidFill>
              </a:rPr>
              <a:t>The features were transformed using the weight of evidence (</a:t>
            </a:r>
            <a:r>
              <a:rPr lang="en-US" sz="2000" dirty="0" err="1">
                <a:solidFill>
                  <a:schemeClr val="tx1">
                    <a:lumMod val="65000"/>
                    <a:lumOff val="35000"/>
                  </a:schemeClr>
                </a:solidFill>
              </a:rPr>
              <a:t>WoE</a:t>
            </a:r>
            <a:r>
              <a:rPr lang="en-US" sz="2000" dirty="0">
                <a:solidFill>
                  <a:schemeClr val="tx1">
                    <a:lumMod val="65000"/>
                    <a:lumOff val="35000"/>
                  </a:schemeClr>
                </a:solidFill>
              </a:rPr>
              <a:t>) transformation and their information values IV) were calculated (refer to slide 15 in the appendix).</a:t>
            </a:r>
          </a:p>
          <a:p>
            <a:pPr marL="457200" indent="-285750">
              <a:spcBef>
                <a:spcPts val="600"/>
              </a:spcBef>
              <a:buFont typeface="Arial" panose="020B0604020202020204" pitchFamily="34" charset="0"/>
              <a:buChar char="•"/>
            </a:pPr>
            <a:r>
              <a:rPr lang="en-US" sz="2000" dirty="0">
                <a:solidFill>
                  <a:schemeClr val="tx1">
                    <a:lumMod val="65000"/>
                    <a:lumOff val="35000"/>
                  </a:schemeClr>
                </a:solidFill>
              </a:rPr>
              <a:t>Weight of evidence transformation</a:t>
            </a:r>
          </a:p>
          <a:p>
            <a:pPr lvl="1"/>
            <a:r>
              <a:rPr lang="en-US" sz="1600" b="1" i="0" dirty="0">
                <a:solidFill>
                  <a:schemeClr val="tx1">
                    <a:lumMod val="65000"/>
                    <a:lumOff val="35000"/>
                  </a:schemeClr>
                </a:solidFill>
                <a:effectLst/>
              </a:rPr>
              <a:t>Advantages</a:t>
            </a:r>
            <a:r>
              <a:rPr lang="en-US" sz="1600" b="0" i="0" dirty="0">
                <a:solidFill>
                  <a:schemeClr val="tx1">
                    <a:lumMod val="65000"/>
                    <a:lumOff val="35000"/>
                  </a:schemeClr>
                </a:solidFill>
                <a:effectLst/>
              </a:rPr>
              <a:t>:</a:t>
            </a:r>
          </a:p>
          <a:p>
            <a:pPr lvl="1"/>
            <a:r>
              <a:rPr lang="en-US" sz="1600" b="0" i="0" dirty="0">
                <a:solidFill>
                  <a:schemeClr val="tx1">
                    <a:lumMod val="65000"/>
                    <a:lumOff val="35000"/>
                  </a:schemeClr>
                </a:solidFill>
                <a:effectLst/>
              </a:rPr>
              <a:t>a. Allows for a </a:t>
            </a:r>
            <a:r>
              <a:rPr lang="en-US" sz="1600" b="1" i="0" dirty="0">
                <a:solidFill>
                  <a:schemeClr val="tx1">
                    <a:lumMod val="65000"/>
                    <a:lumOff val="35000"/>
                  </a:schemeClr>
                </a:solidFill>
                <a:effectLst/>
              </a:rPr>
              <a:t>monotonic</a:t>
            </a:r>
            <a:r>
              <a:rPr lang="en-US" sz="1600" b="0" i="0" dirty="0">
                <a:solidFill>
                  <a:schemeClr val="tx1">
                    <a:lumMod val="65000"/>
                    <a:lumOff val="35000"/>
                  </a:schemeClr>
                </a:solidFill>
                <a:effectLst/>
              </a:rPr>
              <a:t> increasing/decreasing or a 'U' shaped relationship with the target.</a:t>
            </a:r>
            <a:br>
              <a:rPr lang="en-US" sz="1600" b="0" i="0" dirty="0">
                <a:solidFill>
                  <a:schemeClr val="tx1">
                    <a:lumMod val="65000"/>
                    <a:lumOff val="35000"/>
                  </a:schemeClr>
                </a:solidFill>
                <a:effectLst/>
              </a:rPr>
            </a:br>
            <a:r>
              <a:rPr lang="en-US" sz="1600" b="0" i="0" dirty="0">
                <a:solidFill>
                  <a:schemeClr val="tx1">
                    <a:lumMod val="65000"/>
                    <a:lumOff val="35000"/>
                  </a:schemeClr>
                </a:solidFill>
                <a:effectLst/>
              </a:rPr>
              <a:t>b. Just like any other bin, the </a:t>
            </a:r>
            <a:r>
              <a:rPr lang="en-US" sz="1600" b="1" i="0" dirty="0">
                <a:solidFill>
                  <a:schemeClr val="tx1">
                    <a:lumMod val="65000"/>
                    <a:lumOff val="35000"/>
                  </a:schemeClr>
                </a:solidFill>
                <a:effectLst/>
              </a:rPr>
              <a:t>missing values </a:t>
            </a:r>
            <a:r>
              <a:rPr lang="en-US" sz="1600" b="0" i="0" dirty="0">
                <a:solidFill>
                  <a:schemeClr val="tx1">
                    <a:lumMod val="65000"/>
                    <a:lumOff val="35000"/>
                  </a:schemeClr>
                </a:solidFill>
                <a:effectLst/>
              </a:rPr>
              <a:t>also get a weight based on the % distribution of events and non-events.</a:t>
            </a:r>
            <a:br>
              <a:rPr lang="en-US" sz="1600" b="0" i="0" dirty="0">
                <a:solidFill>
                  <a:schemeClr val="tx1">
                    <a:lumMod val="65000"/>
                    <a:lumOff val="35000"/>
                  </a:schemeClr>
                </a:solidFill>
                <a:effectLst/>
              </a:rPr>
            </a:br>
            <a:r>
              <a:rPr lang="en-US" sz="1600" b="0" i="0" dirty="0">
                <a:solidFill>
                  <a:schemeClr val="tx1">
                    <a:lumMod val="65000"/>
                    <a:lumOff val="35000"/>
                  </a:schemeClr>
                </a:solidFill>
                <a:effectLst/>
              </a:rPr>
              <a:t>c. Inherently </a:t>
            </a:r>
            <a:r>
              <a:rPr lang="en-US" sz="1600" b="1" i="0" dirty="0">
                <a:solidFill>
                  <a:schemeClr val="tx1">
                    <a:lumMod val="65000"/>
                    <a:lumOff val="35000"/>
                  </a:schemeClr>
                </a:solidFill>
                <a:effectLst/>
              </a:rPr>
              <a:t>scales</a:t>
            </a:r>
            <a:r>
              <a:rPr lang="en-US" sz="1600" b="0" i="0" dirty="0">
                <a:solidFill>
                  <a:schemeClr val="tx1">
                    <a:lumMod val="65000"/>
                    <a:lumOff val="35000"/>
                  </a:schemeClr>
                </a:solidFill>
                <a:effectLst/>
              </a:rPr>
              <a:t> all the variables to similar ranges.</a:t>
            </a:r>
            <a:br>
              <a:rPr lang="en-US" sz="1600" b="0" i="0" dirty="0">
                <a:solidFill>
                  <a:schemeClr val="tx1">
                    <a:lumMod val="65000"/>
                    <a:lumOff val="35000"/>
                  </a:schemeClr>
                </a:solidFill>
                <a:effectLst/>
              </a:rPr>
            </a:br>
            <a:r>
              <a:rPr lang="en-US" sz="1600" b="0" i="0" dirty="0">
                <a:solidFill>
                  <a:schemeClr val="tx1">
                    <a:lumMod val="65000"/>
                    <a:lumOff val="35000"/>
                  </a:schemeClr>
                </a:solidFill>
                <a:effectLst/>
              </a:rPr>
              <a:t>d. </a:t>
            </a:r>
            <a:r>
              <a:rPr lang="en-US" sz="1600" b="1" i="0" dirty="0">
                <a:solidFill>
                  <a:schemeClr val="tx1">
                    <a:lumMod val="65000"/>
                    <a:lumOff val="35000"/>
                  </a:schemeClr>
                </a:solidFill>
                <a:effectLst/>
              </a:rPr>
              <a:t>Categorical variables </a:t>
            </a:r>
            <a:r>
              <a:rPr lang="en-US" sz="1600" b="0" i="0" dirty="0">
                <a:solidFill>
                  <a:schemeClr val="tx1">
                    <a:lumMod val="65000"/>
                    <a:lumOff val="35000"/>
                  </a:schemeClr>
                </a:solidFill>
                <a:effectLst/>
              </a:rPr>
              <a:t>can also be converted to </a:t>
            </a:r>
            <a:r>
              <a:rPr lang="en-US" sz="1600" b="0" i="0" dirty="0" err="1">
                <a:solidFill>
                  <a:schemeClr val="tx1">
                    <a:lumMod val="65000"/>
                    <a:lumOff val="35000"/>
                  </a:schemeClr>
                </a:solidFill>
                <a:effectLst/>
              </a:rPr>
              <a:t>WoE</a:t>
            </a:r>
            <a:r>
              <a:rPr lang="en-US" sz="1600" b="0" i="0" dirty="0">
                <a:solidFill>
                  <a:schemeClr val="tx1">
                    <a:lumMod val="65000"/>
                    <a:lumOff val="35000"/>
                  </a:schemeClr>
                </a:solidFill>
                <a:effectLst/>
              </a:rPr>
              <a:t> without the need for creating multiple dummy variables.</a:t>
            </a:r>
            <a:br>
              <a:rPr lang="en-US" sz="1600" b="0" i="0" dirty="0">
                <a:solidFill>
                  <a:schemeClr val="tx1">
                    <a:lumMod val="65000"/>
                    <a:lumOff val="35000"/>
                  </a:schemeClr>
                </a:solidFill>
                <a:effectLst/>
              </a:rPr>
            </a:br>
            <a:r>
              <a:rPr lang="en-US" sz="1600" b="0" i="0" dirty="0">
                <a:solidFill>
                  <a:schemeClr val="tx1">
                    <a:lumMod val="65000"/>
                    <a:lumOff val="35000"/>
                  </a:schemeClr>
                </a:solidFill>
                <a:effectLst/>
              </a:rPr>
              <a:t>e. </a:t>
            </a:r>
            <a:r>
              <a:rPr lang="en-US" sz="1600" b="1" i="0" dirty="0">
                <a:solidFill>
                  <a:schemeClr val="tx1">
                    <a:lumMod val="65000"/>
                    <a:lumOff val="35000"/>
                  </a:schemeClr>
                </a:solidFill>
                <a:effectLst/>
              </a:rPr>
              <a:t>Outliers</a:t>
            </a:r>
            <a:r>
              <a:rPr lang="en-US" sz="1600" b="0" i="0" dirty="0">
                <a:solidFill>
                  <a:schemeClr val="tx1">
                    <a:lumMod val="65000"/>
                    <a:lumOff val="35000"/>
                  </a:schemeClr>
                </a:solidFill>
                <a:effectLst/>
              </a:rPr>
              <a:t> on either end are binned.</a:t>
            </a:r>
          </a:p>
          <a:p>
            <a:pPr lvl="1"/>
            <a:r>
              <a:rPr lang="en-US" sz="1600" b="1" i="0" dirty="0">
                <a:solidFill>
                  <a:schemeClr val="tx1">
                    <a:lumMod val="65000"/>
                    <a:lumOff val="35000"/>
                  </a:schemeClr>
                </a:solidFill>
                <a:effectLst/>
              </a:rPr>
              <a:t>Disadvantages</a:t>
            </a:r>
            <a:r>
              <a:rPr lang="en-US" sz="1600" b="0" i="0" dirty="0">
                <a:solidFill>
                  <a:schemeClr val="tx1">
                    <a:lumMod val="65000"/>
                    <a:lumOff val="35000"/>
                  </a:schemeClr>
                </a:solidFill>
                <a:effectLst/>
              </a:rPr>
              <a:t>:</a:t>
            </a:r>
          </a:p>
          <a:p>
            <a:pPr marL="800100" lvl="1" indent="-342900">
              <a:buAutoNum type="alphaLcPeriod"/>
            </a:pPr>
            <a:r>
              <a:rPr lang="en-US" sz="1600" b="0" i="0" dirty="0">
                <a:solidFill>
                  <a:schemeClr val="tx1">
                    <a:lumMod val="65000"/>
                    <a:lumOff val="35000"/>
                  </a:schemeClr>
                </a:solidFill>
                <a:effectLst/>
              </a:rPr>
              <a:t>There will be a small loss in the predictive power of the variable due to binning process.</a:t>
            </a:r>
          </a:p>
          <a:p>
            <a:pPr marL="285750" lvl="0" indent="-285750">
              <a:spcBef>
                <a:spcPts val="600"/>
              </a:spcBef>
              <a:buFont typeface="Arial" panose="020B0604020202020204" pitchFamily="34" charset="0"/>
              <a:buChar char="•"/>
            </a:pPr>
            <a:endParaRPr lang="en-US" sz="2000" dirty="0">
              <a:solidFill>
                <a:schemeClr val="tx1">
                  <a:lumMod val="65000"/>
                  <a:lumOff val="35000"/>
                </a:schemeClr>
              </a:solidFill>
            </a:endParaRPr>
          </a:p>
        </p:txBody>
      </p:sp>
      <p:graphicFrame>
        <p:nvGraphicFramePr>
          <p:cNvPr id="7" name="Table 6">
            <a:extLst>
              <a:ext uri="{FF2B5EF4-FFF2-40B4-BE49-F238E27FC236}">
                <a16:creationId xmlns:a16="http://schemas.microsoft.com/office/drawing/2014/main" id="{E4A8A13B-8FFC-3545-074C-8368ADA25CE1}"/>
              </a:ext>
            </a:extLst>
          </p:cNvPr>
          <p:cNvGraphicFramePr>
            <a:graphicFrameLocks noGrp="1"/>
          </p:cNvGraphicFramePr>
          <p:nvPr>
            <p:extLst>
              <p:ext uri="{D42A27DB-BD31-4B8C-83A1-F6EECF244321}">
                <p14:modId xmlns:p14="http://schemas.microsoft.com/office/powerpoint/2010/main" val="3357521359"/>
              </p:ext>
            </p:extLst>
          </p:nvPr>
        </p:nvGraphicFramePr>
        <p:xfrm>
          <a:off x="8161020" y="1261999"/>
          <a:ext cx="2711703" cy="4351347"/>
        </p:xfrm>
        <a:graphic>
          <a:graphicData uri="http://schemas.openxmlformats.org/drawingml/2006/table">
            <a:tbl>
              <a:tblPr/>
              <a:tblGrid>
                <a:gridCol w="2040863">
                  <a:extLst>
                    <a:ext uri="{9D8B030D-6E8A-4147-A177-3AD203B41FA5}">
                      <a16:colId xmlns:a16="http://schemas.microsoft.com/office/drawing/2014/main" val="3405920126"/>
                    </a:ext>
                  </a:extLst>
                </a:gridCol>
                <a:gridCol w="670840">
                  <a:extLst>
                    <a:ext uri="{9D8B030D-6E8A-4147-A177-3AD203B41FA5}">
                      <a16:colId xmlns:a16="http://schemas.microsoft.com/office/drawing/2014/main" val="1759112017"/>
                    </a:ext>
                  </a:extLst>
                </a:gridCol>
              </a:tblGrid>
              <a:tr h="189189">
                <a:tc>
                  <a:txBody>
                    <a:bodyPr/>
                    <a:lstStyle/>
                    <a:p>
                      <a:pPr algn="ctr" fontAlgn="t"/>
                      <a:r>
                        <a:rPr lang="en-US" sz="1100" b="1" i="0" u="none" strike="noStrike">
                          <a:solidFill>
                            <a:srgbClr val="000000"/>
                          </a:solidFill>
                          <a:effectLst/>
                          <a:latin typeface="Calibri" panose="020F0502020204030204" pitchFamily="34" charset="0"/>
                        </a:rPr>
                        <a:t>FeatureName</a:t>
                      </a:r>
                    </a:p>
                  </a:txBody>
                  <a:tcPr marL="9459" marR="9459" marT="9459" marB="0">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 IV </a:t>
                      </a:r>
                    </a:p>
                  </a:txBody>
                  <a:tcPr marL="9459" marR="9459" marT="9459" marB="0">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584346199"/>
                  </a:ext>
                </a:extLst>
              </a:tr>
              <a:tr h="189189">
                <a:tc>
                  <a:txBody>
                    <a:bodyPr/>
                    <a:lstStyle/>
                    <a:p>
                      <a:pPr algn="l" fontAlgn="b"/>
                      <a:r>
                        <a:rPr lang="en-US" sz="1100" b="0" i="0" u="none" strike="noStrike">
                          <a:solidFill>
                            <a:srgbClr val="000000"/>
                          </a:solidFill>
                          <a:effectLst/>
                          <a:latin typeface="Calibri" panose="020F0502020204030204" pitchFamily="34" charset="0"/>
                        </a:rPr>
                        <a:t>pro_vol_3mth_avg_min</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1.24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58653184"/>
                  </a:ext>
                </a:extLst>
              </a:tr>
              <a:tr h="189189">
                <a:tc>
                  <a:txBody>
                    <a:bodyPr/>
                    <a:lstStyle/>
                    <a:p>
                      <a:pPr algn="l" fontAlgn="b"/>
                      <a:r>
                        <a:rPr lang="en-US" sz="1100" b="0" i="0" u="none" strike="noStrike" dirty="0">
                          <a:solidFill>
                            <a:srgbClr val="000000"/>
                          </a:solidFill>
                          <a:effectLst/>
                          <a:latin typeface="Calibri" panose="020F0502020204030204" pitchFamily="34" charset="0"/>
                        </a:rPr>
                        <a:t>pro_vol_6mth_avg_min</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1.22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690079016"/>
                  </a:ext>
                </a:extLst>
              </a:tr>
              <a:tr h="189189">
                <a:tc>
                  <a:txBody>
                    <a:bodyPr/>
                    <a:lstStyle/>
                    <a:p>
                      <a:pPr algn="l" fontAlgn="b"/>
                      <a:r>
                        <a:rPr lang="en-US" sz="1100" b="0" i="0" u="none" strike="noStrike">
                          <a:solidFill>
                            <a:srgbClr val="000000"/>
                          </a:solidFill>
                          <a:effectLst/>
                          <a:latin typeface="Calibri" panose="020F0502020204030204" pitchFamily="34" charset="0"/>
                        </a:rPr>
                        <a:t>pro_vol_tot_30days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1.19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939426549"/>
                  </a:ext>
                </a:extLst>
              </a:tr>
              <a:tr h="189189">
                <a:tc>
                  <a:txBody>
                    <a:bodyPr/>
                    <a:lstStyle/>
                    <a:p>
                      <a:pPr algn="l" fontAlgn="b"/>
                      <a:r>
                        <a:rPr lang="en-US" sz="1100" b="0" i="0" u="none" strike="noStrike">
                          <a:solidFill>
                            <a:srgbClr val="000000"/>
                          </a:solidFill>
                          <a:effectLst/>
                          <a:latin typeface="Calibri" panose="020F0502020204030204" pitchFamily="34" charset="0"/>
                        </a:rPr>
                        <a:t>pro_vol_avg_30days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1.19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853972796"/>
                  </a:ext>
                </a:extLst>
              </a:tr>
              <a:tr h="189189">
                <a:tc>
                  <a:txBody>
                    <a:bodyPr/>
                    <a:lstStyle/>
                    <a:p>
                      <a:pPr algn="l" fontAlgn="b"/>
                      <a:r>
                        <a:rPr lang="en-US" sz="1100" b="0" i="0" u="none" strike="noStrike">
                          <a:solidFill>
                            <a:srgbClr val="000000"/>
                          </a:solidFill>
                          <a:effectLst/>
                          <a:latin typeface="Calibri" panose="020F0502020204030204" pitchFamily="34" charset="0"/>
                        </a:rPr>
                        <a:t>pro_vol_tot_90days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1.02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542439661"/>
                  </a:ext>
                </a:extLst>
              </a:tr>
              <a:tr h="189189">
                <a:tc>
                  <a:txBody>
                    <a:bodyPr/>
                    <a:lstStyle/>
                    <a:p>
                      <a:pPr algn="l" fontAlgn="b"/>
                      <a:r>
                        <a:rPr lang="en-US" sz="1100" b="0" i="0" u="none" strike="noStrike">
                          <a:solidFill>
                            <a:srgbClr val="000000"/>
                          </a:solidFill>
                          <a:effectLst/>
                          <a:latin typeface="Calibri" panose="020F0502020204030204" pitchFamily="34" charset="0"/>
                        </a:rPr>
                        <a:t>pro_vol_avg_90days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1.02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754764329"/>
                  </a:ext>
                </a:extLst>
              </a:tr>
              <a:tr h="189189">
                <a:tc>
                  <a:txBody>
                    <a:bodyPr/>
                    <a:lstStyle/>
                    <a:p>
                      <a:pPr algn="l" fontAlgn="b"/>
                      <a:r>
                        <a:rPr lang="en-US" sz="1100" b="0" i="0" u="none" strike="noStrike">
                          <a:solidFill>
                            <a:srgbClr val="000000"/>
                          </a:solidFill>
                          <a:effectLst/>
                          <a:latin typeface="Calibri" panose="020F0502020204030204" pitchFamily="34" charset="0"/>
                        </a:rPr>
                        <a:t>hours_3mth_avg_min</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0.99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695539964"/>
                  </a:ext>
                </a:extLst>
              </a:tr>
              <a:tr h="189189">
                <a:tc>
                  <a:txBody>
                    <a:bodyPr/>
                    <a:lstStyle/>
                    <a:p>
                      <a:pPr algn="l" fontAlgn="b"/>
                      <a:r>
                        <a:rPr lang="en-US" sz="1100" b="0" i="0" u="none" strike="noStrike">
                          <a:solidFill>
                            <a:srgbClr val="000000"/>
                          </a:solidFill>
                          <a:effectLst/>
                          <a:latin typeface="Calibri" panose="020F0502020204030204" pitchFamily="34" charset="0"/>
                        </a:rPr>
                        <a:t>hours_6mth_avg_min</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0.97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190608186"/>
                  </a:ext>
                </a:extLst>
              </a:tr>
              <a:tr h="189189">
                <a:tc>
                  <a:txBody>
                    <a:bodyPr/>
                    <a:lstStyle/>
                    <a:p>
                      <a:pPr algn="l" fontAlgn="b"/>
                      <a:r>
                        <a:rPr lang="en-US" sz="1100" b="0" i="0" u="none" strike="noStrike">
                          <a:solidFill>
                            <a:srgbClr val="000000"/>
                          </a:solidFill>
                          <a:effectLst/>
                          <a:latin typeface="Calibri" panose="020F0502020204030204" pitchFamily="34" charset="0"/>
                        </a:rPr>
                        <a:t>hours_avg_30days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0.95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338625706"/>
                  </a:ext>
                </a:extLst>
              </a:tr>
              <a:tr h="189189">
                <a:tc>
                  <a:txBody>
                    <a:bodyPr/>
                    <a:lstStyle/>
                    <a:p>
                      <a:pPr algn="l" fontAlgn="b"/>
                      <a:r>
                        <a:rPr lang="en-US" sz="1100" b="0" i="0" u="none" strike="noStrike">
                          <a:solidFill>
                            <a:srgbClr val="000000"/>
                          </a:solidFill>
                          <a:effectLst/>
                          <a:latin typeface="Calibri" panose="020F0502020204030204" pitchFamily="34" charset="0"/>
                        </a:rPr>
                        <a:t>hours_tot_30days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0.95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528817721"/>
                  </a:ext>
                </a:extLst>
              </a:tr>
              <a:tr h="189189">
                <a:tc>
                  <a:txBody>
                    <a:bodyPr/>
                    <a:lstStyle/>
                    <a:p>
                      <a:pPr algn="l" fontAlgn="b"/>
                      <a:r>
                        <a:rPr lang="en-US" sz="1100" b="0" i="0" u="none" strike="noStrike">
                          <a:solidFill>
                            <a:srgbClr val="000000"/>
                          </a:solidFill>
                          <a:effectLst/>
                          <a:latin typeface="Calibri" panose="020F0502020204030204" pitchFamily="34" charset="0"/>
                        </a:rPr>
                        <a:t>pro_vol_3mth_avg_max</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0.90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347397170"/>
                  </a:ext>
                </a:extLst>
              </a:tr>
              <a:tr h="189189">
                <a:tc>
                  <a:txBody>
                    <a:bodyPr/>
                    <a:lstStyle/>
                    <a:p>
                      <a:pPr algn="l" fontAlgn="b"/>
                      <a:r>
                        <a:rPr lang="en-US" sz="1100" b="0" i="0" u="none" strike="noStrike">
                          <a:solidFill>
                            <a:srgbClr val="000000"/>
                          </a:solidFill>
                          <a:effectLst/>
                          <a:latin typeface="Calibri" panose="020F0502020204030204" pitchFamily="34" charset="0"/>
                        </a:rPr>
                        <a:t>pro_vol_avg_180days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0.89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922291403"/>
                  </a:ext>
                </a:extLst>
              </a:tr>
              <a:tr h="189189">
                <a:tc>
                  <a:txBody>
                    <a:bodyPr/>
                    <a:lstStyle/>
                    <a:p>
                      <a:pPr algn="l" fontAlgn="b"/>
                      <a:r>
                        <a:rPr lang="en-US" sz="1100" b="0" i="0" u="none" strike="noStrike">
                          <a:solidFill>
                            <a:srgbClr val="000000"/>
                          </a:solidFill>
                          <a:effectLst/>
                          <a:latin typeface="Calibri" panose="020F0502020204030204" pitchFamily="34" charset="0"/>
                        </a:rPr>
                        <a:t>pro_vol_tot_180days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0.88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051805353"/>
                  </a:ext>
                </a:extLst>
              </a:tr>
              <a:tr h="189189">
                <a:tc>
                  <a:txBody>
                    <a:bodyPr/>
                    <a:lstStyle/>
                    <a:p>
                      <a:pPr algn="l" fontAlgn="b"/>
                      <a:r>
                        <a:rPr lang="en-US" sz="1100" b="0" i="0" u="none" strike="noStrike">
                          <a:solidFill>
                            <a:srgbClr val="000000"/>
                          </a:solidFill>
                          <a:effectLst/>
                          <a:latin typeface="Calibri" panose="020F0502020204030204" pitchFamily="34" charset="0"/>
                        </a:rPr>
                        <a:t>hours_avg_90days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0.83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373276719"/>
                  </a:ext>
                </a:extLst>
              </a:tr>
              <a:tr h="189189">
                <a:tc>
                  <a:txBody>
                    <a:bodyPr/>
                    <a:lstStyle/>
                    <a:p>
                      <a:pPr algn="l" fontAlgn="b"/>
                      <a:r>
                        <a:rPr lang="en-US" sz="1100" b="0" i="0" u="none" strike="noStrike">
                          <a:solidFill>
                            <a:srgbClr val="000000"/>
                          </a:solidFill>
                          <a:effectLst/>
                          <a:latin typeface="Calibri" panose="020F0502020204030204" pitchFamily="34" charset="0"/>
                        </a:rPr>
                        <a:t>hours_tot_90days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0.83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417891335"/>
                  </a:ext>
                </a:extLst>
              </a:tr>
              <a:tr h="189189">
                <a:tc>
                  <a:txBody>
                    <a:bodyPr/>
                    <a:lstStyle/>
                    <a:p>
                      <a:pPr algn="l" fontAlgn="b"/>
                      <a:r>
                        <a:rPr lang="en-US" sz="1100" b="0" i="0" u="none" strike="noStrike">
                          <a:solidFill>
                            <a:srgbClr val="000000"/>
                          </a:solidFill>
                          <a:effectLst/>
                          <a:latin typeface="Calibri" panose="020F0502020204030204" pitchFamily="34" charset="0"/>
                        </a:rPr>
                        <a:t>hours_lt_30days_std_count</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0.81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48744395"/>
                  </a:ext>
                </a:extLst>
              </a:tr>
              <a:tr h="189189">
                <a:tc>
                  <a:txBody>
                    <a:bodyPr/>
                    <a:lstStyle/>
                    <a:p>
                      <a:pPr algn="l" fontAlgn="b"/>
                      <a:r>
                        <a:rPr lang="en-US" sz="1100" b="0" i="0" u="none" strike="noStrike">
                          <a:solidFill>
                            <a:srgbClr val="000000"/>
                          </a:solidFill>
                          <a:effectLst/>
                          <a:latin typeface="Calibri" panose="020F0502020204030204" pitchFamily="34" charset="0"/>
                        </a:rPr>
                        <a:t>hours_avg_180days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0.76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586234610"/>
                  </a:ext>
                </a:extLst>
              </a:tr>
              <a:tr h="189189">
                <a:tc>
                  <a:txBody>
                    <a:bodyPr/>
                    <a:lstStyle/>
                    <a:p>
                      <a:pPr algn="l" fontAlgn="b"/>
                      <a:r>
                        <a:rPr lang="en-US" sz="1100" b="0" i="0" u="none" strike="noStrike">
                          <a:solidFill>
                            <a:srgbClr val="000000"/>
                          </a:solidFill>
                          <a:effectLst/>
                          <a:latin typeface="Calibri" panose="020F0502020204030204" pitchFamily="34" charset="0"/>
                        </a:rPr>
                        <a:t>pro_vol_lt_90days_std_count</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0.75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941176288"/>
                  </a:ext>
                </a:extLst>
              </a:tr>
              <a:tr h="189189">
                <a:tc>
                  <a:txBody>
                    <a:bodyPr/>
                    <a:lstStyle/>
                    <a:p>
                      <a:pPr algn="l" fontAlgn="b"/>
                      <a:r>
                        <a:rPr lang="en-US" sz="1100" b="0" i="0" u="none" strike="noStrike">
                          <a:solidFill>
                            <a:srgbClr val="000000"/>
                          </a:solidFill>
                          <a:effectLst/>
                          <a:latin typeface="Calibri" panose="020F0502020204030204" pitchFamily="34" charset="0"/>
                        </a:rPr>
                        <a:t>hours_lt_90days_std_count</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0.74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148662806"/>
                  </a:ext>
                </a:extLst>
              </a:tr>
              <a:tr h="189189">
                <a:tc>
                  <a:txBody>
                    <a:bodyPr/>
                    <a:lstStyle/>
                    <a:p>
                      <a:pPr algn="l" fontAlgn="b"/>
                      <a:r>
                        <a:rPr lang="en-US" sz="1100" b="0" i="0" u="none" strike="noStrike">
                          <a:solidFill>
                            <a:srgbClr val="000000"/>
                          </a:solidFill>
                          <a:effectLst/>
                          <a:latin typeface="Calibri" panose="020F0502020204030204" pitchFamily="34" charset="0"/>
                        </a:rPr>
                        <a:t>pro_vol_lt_30days_std_count</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0.74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914999047"/>
                  </a:ext>
                </a:extLst>
              </a:tr>
              <a:tr h="189189">
                <a:tc>
                  <a:txBody>
                    <a:bodyPr/>
                    <a:lstStyle/>
                    <a:p>
                      <a:pPr algn="l" fontAlgn="b"/>
                      <a:r>
                        <a:rPr lang="en-US" sz="1100" b="0" i="0" u="none" strike="noStrike">
                          <a:solidFill>
                            <a:srgbClr val="000000"/>
                          </a:solidFill>
                          <a:effectLst/>
                          <a:latin typeface="Calibri" panose="020F0502020204030204" pitchFamily="34" charset="0"/>
                        </a:rPr>
                        <a:t>pro_vol_6mth_avg_max</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0.74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934604390"/>
                  </a:ext>
                </a:extLst>
              </a:tr>
              <a:tr h="189189">
                <a:tc>
                  <a:txBody>
                    <a:bodyPr/>
                    <a:lstStyle/>
                    <a:p>
                      <a:pPr algn="l" fontAlgn="b"/>
                      <a:r>
                        <a:rPr lang="en-US" sz="1100" b="0" i="0" u="none" strike="noStrike">
                          <a:solidFill>
                            <a:srgbClr val="000000"/>
                          </a:solidFill>
                          <a:effectLst/>
                          <a:latin typeface="Calibri" panose="020F0502020204030204" pitchFamily="34" charset="0"/>
                        </a:rPr>
                        <a:t>hours_tot_180days</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0.73 </a:t>
                      </a:r>
                    </a:p>
                  </a:txBody>
                  <a:tcPr marL="9459" marR="9459" marT="9459"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308861963"/>
                  </a:ext>
                </a:extLst>
              </a:tr>
            </a:tbl>
          </a:graphicData>
        </a:graphic>
      </p:graphicFrame>
    </p:spTree>
    <p:extLst>
      <p:ext uri="{BB962C8B-B14F-4D97-AF65-F5344CB8AC3E}">
        <p14:creationId xmlns:p14="http://schemas.microsoft.com/office/powerpoint/2010/main" val="12563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Modeling considerations</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7</a:t>
            </a:fld>
            <a:endParaRPr lang="en-US"/>
          </a:p>
        </p:txBody>
      </p:sp>
      <p:sp>
        <p:nvSpPr>
          <p:cNvPr id="3" name="TextBox 2">
            <a:extLst>
              <a:ext uri="{FF2B5EF4-FFF2-40B4-BE49-F238E27FC236}">
                <a16:creationId xmlns:a16="http://schemas.microsoft.com/office/drawing/2014/main" id="{D0CB56BC-CE72-1EF0-75EF-6AF38A9087F8}"/>
              </a:ext>
            </a:extLst>
          </p:cNvPr>
          <p:cNvSpPr txBox="1"/>
          <p:nvPr/>
        </p:nvSpPr>
        <p:spPr>
          <a:xfrm>
            <a:off x="715818" y="1957889"/>
            <a:ext cx="5135418" cy="2462213"/>
          </a:xfrm>
          <a:prstGeom prst="rect">
            <a:avLst/>
          </a:prstGeom>
          <a:noFill/>
        </p:spPr>
        <p:txBody>
          <a:bodyPr wrap="square" rtlCol="0">
            <a:spAutoFit/>
          </a:bodyPr>
          <a:lstStyle/>
          <a:p>
            <a:pPr marL="171450">
              <a:spcBef>
                <a:spcPts val="600"/>
              </a:spcBef>
            </a:pPr>
            <a:r>
              <a:rPr lang="en-US" sz="2400" dirty="0">
                <a:solidFill>
                  <a:schemeClr val="tx1">
                    <a:lumMod val="65000"/>
                    <a:lumOff val="35000"/>
                  </a:schemeClr>
                </a:solidFill>
              </a:rPr>
              <a:t>Feature Reduction</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latin typeface="-apple-system"/>
              </a:rPr>
              <a:t>Features with IV &lt; 0.03 are excluded because they have weak predictive power</a:t>
            </a:r>
            <a:endParaRPr lang="en-US" sz="2000" b="0" i="0" dirty="0">
              <a:solidFill>
                <a:schemeClr val="tx1">
                  <a:lumMod val="65000"/>
                  <a:lumOff val="35000"/>
                </a:schemeClr>
              </a:solidFill>
              <a:effectLst/>
              <a:latin typeface="-apple-system"/>
            </a:endParaRPr>
          </a:p>
          <a:p>
            <a:pPr marL="285750" lvl="0" indent="-285750">
              <a:spcBef>
                <a:spcPts val="600"/>
              </a:spcBef>
              <a:buFont typeface="Arial" panose="020B0604020202020204" pitchFamily="34" charset="0"/>
              <a:buChar char="•"/>
            </a:pPr>
            <a:r>
              <a:rPr lang="en-US" sz="2000" b="0" i="0" dirty="0">
                <a:solidFill>
                  <a:schemeClr val="tx1">
                    <a:lumMod val="65000"/>
                    <a:lumOff val="35000"/>
                  </a:schemeClr>
                </a:solidFill>
                <a:effectLst/>
                <a:latin typeface="-apple-system"/>
              </a:rPr>
              <a:t>Recursive feature elimination (RFE) using the </a:t>
            </a:r>
            <a:r>
              <a:rPr lang="en-US" sz="2000" b="0" i="0" dirty="0" err="1">
                <a:solidFill>
                  <a:schemeClr val="tx1">
                    <a:lumMod val="65000"/>
                    <a:lumOff val="35000"/>
                  </a:schemeClr>
                </a:solidFill>
                <a:effectLst/>
                <a:latin typeface="-apple-system"/>
              </a:rPr>
              <a:t>probatus</a:t>
            </a:r>
            <a:r>
              <a:rPr lang="en-US" sz="2000" b="0" i="0" dirty="0">
                <a:solidFill>
                  <a:schemeClr val="tx1">
                    <a:lumMod val="65000"/>
                    <a:lumOff val="35000"/>
                  </a:schemeClr>
                </a:solidFill>
                <a:effectLst/>
                <a:latin typeface="-apple-system"/>
              </a:rPr>
              <a:t> package is used to efficiently determine the optimal number of features that give the most prediction in the model.</a:t>
            </a:r>
            <a:endParaRPr lang="en-US"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1199B45A-177F-8A99-FEC8-60A08F333E6D}"/>
              </a:ext>
            </a:extLst>
          </p:cNvPr>
          <p:cNvSpPr txBox="1"/>
          <p:nvPr/>
        </p:nvSpPr>
        <p:spPr>
          <a:xfrm>
            <a:off x="838200" y="4494840"/>
            <a:ext cx="5135418" cy="1461939"/>
          </a:xfrm>
          <a:prstGeom prst="rect">
            <a:avLst/>
          </a:prstGeom>
          <a:noFill/>
        </p:spPr>
        <p:txBody>
          <a:bodyPr wrap="square" rtlCol="0">
            <a:spAutoFit/>
          </a:bodyPr>
          <a:lstStyle/>
          <a:p>
            <a:pPr marL="171450">
              <a:spcBef>
                <a:spcPts val="600"/>
              </a:spcBef>
            </a:pPr>
            <a:r>
              <a:rPr lang="en-US" sz="2400" dirty="0">
                <a:solidFill>
                  <a:schemeClr val="tx1">
                    <a:lumMod val="65000"/>
                    <a:lumOff val="35000"/>
                  </a:schemeClr>
                </a:solidFill>
              </a:rPr>
              <a:t>Benchmark Model</a:t>
            </a:r>
          </a:p>
          <a:p>
            <a:pPr marL="285750" lvl="0" indent="-285750">
              <a:spcBef>
                <a:spcPts val="600"/>
              </a:spcBef>
              <a:buFont typeface="Arial" panose="020B0604020202020204" pitchFamily="34" charset="0"/>
              <a:buChar char="•"/>
            </a:pPr>
            <a:r>
              <a:rPr lang="en-US" sz="2000" dirty="0">
                <a:solidFill>
                  <a:schemeClr val="tx1">
                    <a:lumMod val="65000"/>
                    <a:lumOff val="35000"/>
                  </a:schemeClr>
                </a:solidFill>
                <a:latin typeface="-apple-system"/>
              </a:rPr>
              <a:t>A </a:t>
            </a:r>
            <a:r>
              <a:rPr lang="en-US" sz="2000" b="1" dirty="0">
                <a:solidFill>
                  <a:schemeClr val="tx1">
                    <a:lumMod val="65000"/>
                    <a:lumOff val="35000"/>
                  </a:schemeClr>
                </a:solidFill>
                <a:latin typeface="-apple-system"/>
              </a:rPr>
              <a:t>logistic regression </a:t>
            </a:r>
            <a:r>
              <a:rPr lang="en-US" sz="2000" dirty="0">
                <a:solidFill>
                  <a:schemeClr val="tx1">
                    <a:lumMod val="65000"/>
                    <a:lumOff val="35000"/>
                  </a:schemeClr>
                </a:solidFill>
                <a:latin typeface="-apple-system"/>
              </a:rPr>
              <a:t>model is developed to establish a benchmark to determine the predictive power of the feature set. </a:t>
            </a:r>
          </a:p>
        </p:txBody>
      </p:sp>
      <p:sp>
        <p:nvSpPr>
          <p:cNvPr id="8" name="TextBox 7">
            <a:extLst>
              <a:ext uri="{FF2B5EF4-FFF2-40B4-BE49-F238E27FC236}">
                <a16:creationId xmlns:a16="http://schemas.microsoft.com/office/drawing/2014/main" id="{C062CB95-6180-E630-118E-C1A774B348A0}"/>
              </a:ext>
            </a:extLst>
          </p:cNvPr>
          <p:cNvSpPr txBox="1"/>
          <p:nvPr/>
        </p:nvSpPr>
        <p:spPr>
          <a:xfrm>
            <a:off x="6096000" y="1175265"/>
            <a:ext cx="5135418" cy="4693593"/>
          </a:xfrm>
          <a:prstGeom prst="rect">
            <a:avLst/>
          </a:prstGeom>
          <a:noFill/>
        </p:spPr>
        <p:txBody>
          <a:bodyPr wrap="square" rtlCol="0">
            <a:spAutoFit/>
          </a:bodyPr>
          <a:lstStyle/>
          <a:p>
            <a:pPr marL="342900" lvl="0" indent="-342900">
              <a:spcBef>
                <a:spcPts val="600"/>
              </a:spcBef>
              <a:buFont typeface="Arial" panose="020B0604020202020204" pitchFamily="34" charset="0"/>
              <a:buChar char="•"/>
            </a:pPr>
            <a:r>
              <a:rPr lang="en-US" sz="2000" dirty="0">
                <a:solidFill>
                  <a:schemeClr val="tx1">
                    <a:lumMod val="65000"/>
                    <a:lumOff val="35000"/>
                  </a:schemeClr>
                </a:solidFill>
                <a:latin typeface="-apple-system"/>
              </a:rPr>
              <a:t>It was ensured that the features selected in the model have low variance inflation factor (VIF &lt; 10) and low pairwise correlation ( &lt; 0.75)</a:t>
            </a:r>
          </a:p>
          <a:p>
            <a:pPr lvl="0">
              <a:spcBef>
                <a:spcPts val="600"/>
              </a:spcBef>
            </a:pPr>
            <a:r>
              <a:rPr lang="en-US" sz="2400" dirty="0">
                <a:solidFill>
                  <a:schemeClr val="tx1">
                    <a:lumMod val="65000"/>
                    <a:lumOff val="35000"/>
                  </a:schemeClr>
                </a:solidFill>
                <a:latin typeface="Calibri" panose="020F0502020204030204" pitchFamily="34" charset="0"/>
                <a:cs typeface="Calibri" panose="020F0502020204030204" pitchFamily="34" charset="0"/>
              </a:rPr>
              <a:t>   Gradient-boosting Model</a:t>
            </a:r>
          </a:p>
          <a:p>
            <a:pPr marL="342900" lvl="0" indent="-342900">
              <a:spcBef>
                <a:spcPts val="600"/>
              </a:spcBef>
              <a:buFont typeface="Arial" panose="020B0604020202020204" pitchFamily="34" charset="0"/>
              <a:buChar char="•"/>
            </a:pPr>
            <a:r>
              <a:rPr lang="en-US" sz="2000" dirty="0">
                <a:solidFill>
                  <a:schemeClr val="tx1">
                    <a:lumMod val="65000"/>
                    <a:lumOff val="35000"/>
                  </a:schemeClr>
                </a:solidFill>
                <a:latin typeface="-apple-system"/>
              </a:rPr>
              <a:t>A </a:t>
            </a:r>
            <a:r>
              <a:rPr lang="en-US" sz="2000" b="1" dirty="0">
                <a:solidFill>
                  <a:schemeClr val="tx1">
                    <a:lumMod val="65000"/>
                    <a:lumOff val="35000"/>
                  </a:schemeClr>
                </a:solidFill>
                <a:latin typeface="-apple-system"/>
              </a:rPr>
              <a:t>gradient-boosting </a:t>
            </a:r>
            <a:r>
              <a:rPr lang="en-US" sz="2000" dirty="0">
                <a:solidFill>
                  <a:schemeClr val="tx1">
                    <a:lumMod val="65000"/>
                    <a:lumOff val="35000"/>
                  </a:schemeClr>
                </a:solidFill>
                <a:latin typeface="-apple-system"/>
              </a:rPr>
              <a:t>model is also developed to take advantage of the non-linear relationship between the features and the target variable. Unlike a linear model, a gradient-boosting model is not affected by collinearity and high correlation between the features. </a:t>
            </a:r>
          </a:p>
          <a:p>
            <a:pPr marL="342900" lvl="0" indent="-342900">
              <a:spcBef>
                <a:spcPts val="600"/>
              </a:spcBef>
              <a:buFont typeface="Arial" panose="020B0604020202020204" pitchFamily="34" charset="0"/>
              <a:buChar char="•"/>
            </a:pPr>
            <a:r>
              <a:rPr lang="en-US" sz="2000" dirty="0">
                <a:solidFill>
                  <a:schemeClr val="tx1">
                    <a:lumMod val="65000"/>
                    <a:lumOff val="35000"/>
                  </a:schemeClr>
                </a:solidFill>
                <a:latin typeface="-apple-system"/>
              </a:rPr>
              <a:t>Hyperparameter tuning is used to control for overfitting.</a:t>
            </a:r>
          </a:p>
        </p:txBody>
      </p:sp>
      <p:sp>
        <p:nvSpPr>
          <p:cNvPr id="10" name="TextBox 9">
            <a:extLst>
              <a:ext uri="{FF2B5EF4-FFF2-40B4-BE49-F238E27FC236}">
                <a16:creationId xmlns:a16="http://schemas.microsoft.com/office/drawing/2014/main" id="{BCB31198-961B-0522-02D2-8BFC65F9B915}"/>
              </a:ext>
            </a:extLst>
          </p:cNvPr>
          <p:cNvSpPr txBox="1"/>
          <p:nvPr/>
        </p:nvSpPr>
        <p:spPr>
          <a:xfrm>
            <a:off x="715818" y="1175265"/>
            <a:ext cx="5135418" cy="707886"/>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000" b="0" i="0" dirty="0">
                <a:solidFill>
                  <a:schemeClr val="tx1">
                    <a:lumMod val="65000"/>
                    <a:lumOff val="35000"/>
                  </a:schemeClr>
                </a:solidFill>
                <a:effectLst/>
                <a:latin typeface="-apple-system"/>
              </a:rPr>
              <a:t>The data is randomly split into train and test (75%/25%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33272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Logistic regression model</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8</a:t>
            </a:fld>
            <a:endParaRPr lang="en-US"/>
          </a:p>
        </p:txBody>
      </p:sp>
      <p:pic>
        <p:nvPicPr>
          <p:cNvPr id="13" name="Picture 12" descr="A picture containing text, line, plot, diagram&#10;&#10;Description automatically generated">
            <a:extLst>
              <a:ext uri="{FF2B5EF4-FFF2-40B4-BE49-F238E27FC236}">
                <a16:creationId xmlns:a16="http://schemas.microsoft.com/office/drawing/2014/main" id="{15C969F0-3FF8-E05D-5257-BF1B1FF4D20E}"/>
              </a:ext>
            </a:extLst>
          </p:cNvPr>
          <p:cNvPicPr>
            <a:picLocks noChangeAspect="1"/>
          </p:cNvPicPr>
          <p:nvPr/>
        </p:nvPicPr>
        <p:blipFill>
          <a:blip r:embed="rId2"/>
          <a:stretch>
            <a:fillRect/>
          </a:stretch>
        </p:blipFill>
        <p:spPr>
          <a:xfrm>
            <a:off x="4288971" y="3880939"/>
            <a:ext cx="3300549" cy="2308476"/>
          </a:xfrm>
          <a:prstGeom prst="rect">
            <a:avLst/>
          </a:prstGeom>
        </p:spPr>
      </p:pic>
      <p:pic>
        <p:nvPicPr>
          <p:cNvPr id="15" name="Picture 14" descr="A picture containing text, line, plot, diagram&#10;&#10;Description automatically generated">
            <a:extLst>
              <a:ext uri="{FF2B5EF4-FFF2-40B4-BE49-F238E27FC236}">
                <a16:creationId xmlns:a16="http://schemas.microsoft.com/office/drawing/2014/main" id="{4FCE386D-FAB0-F50E-3032-2EC83031C612}"/>
              </a:ext>
            </a:extLst>
          </p:cNvPr>
          <p:cNvPicPr>
            <a:picLocks noChangeAspect="1"/>
          </p:cNvPicPr>
          <p:nvPr/>
        </p:nvPicPr>
        <p:blipFill>
          <a:blip r:embed="rId3"/>
          <a:stretch>
            <a:fillRect/>
          </a:stretch>
        </p:blipFill>
        <p:spPr>
          <a:xfrm>
            <a:off x="7610617" y="3965911"/>
            <a:ext cx="3176038" cy="2221391"/>
          </a:xfrm>
          <a:prstGeom prst="rect">
            <a:avLst/>
          </a:prstGeom>
        </p:spPr>
      </p:pic>
      <p:graphicFrame>
        <p:nvGraphicFramePr>
          <p:cNvPr id="17" name="Table 16">
            <a:extLst>
              <a:ext uri="{FF2B5EF4-FFF2-40B4-BE49-F238E27FC236}">
                <a16:creationId xmlns:a16="http://schemas.microsoft.com/office/drawing/2014/main" id="{C526F1AB-DB0C-A3E4-65C2-3B8E5335E57F}"/>
              </a:ext>
            </a:extLst>
          </p:cNvPr>
          <p:cNvGraphicFramePr>
            <a:graphicFrameLocks noGrp="1"/>
          </p:cNvGraphicFramePr>
          <p:nvPr>
            <p:extLst>
              <p:ext uri="{D42A27DB-BD31-4B8C-83A1-F6EECF244321}">
                <p14:modId xmlns:p14="http://schemas.microsoft.com/office/powerpoint/2010/main" val="3175844035"/>
              </p:ext>
            </p:extLst>
          </p:nvPr>
        </p:nvGraphicFramePr>
        <p:xfrm>
          <a:off x="1885950" y="1244163"/>
          <a:ext cx="8420100" cy="2552700"/>
        </p:xfrm>
        <a:graphic>
          <a:graphicData uri="http://schemas.openxmlformats.org/drawingml/2006/table">
            <a:tbl>
              <a:tblPr/>
              <a:tblGrid>
                <a:gridCol w="2475567">
                  <a:extLst>
                    <a:ext uri="{9D8B030D-6E8A-4147-A177-3AD203B41FA5}">
                      <a16:colId xmlns:a16="http://schemas.microsoft.com/office/drawing/2014/main" val="497018598"/>
                    </a:ext>
                  </a:extLst>
                </a:gridCol>
                <a:gridCol w="3799042">
                  <a:extLst>
                    <a:ext uri="{9D8B030D-6E8A-4147-A177-3AD203B41FA5}">
                      <a16:colId xmlns:a16="http://schemas.microsoft.com/office/drawing/2014/main" val="2384319423"/>
                    </a:ext>
                  </a:extLst>
                </a:gridCol>
                <a:gridCol w="1002922">
                  <a:extLst>
                    <a:ext uri="{9D8B030D-6E8A-4147-A177-3AD203B41FA5}">
                      <a16:colId xmlns:a16="http://schemas.microsoft.com/office/drawing/2014/main" val="1886513056"/>
                    </a:ext>
                  </a:extLst>
                </a:gridCol>
                <a:gridCol w="1142569">
                  <a:extLst>
                    <a:ext uri="{9D8B030D-6E8A-4147-A177-3AD203B41FA5}">
                      <a16:colId xmlns:a16="http://schemas.microsoft.com/office/drawing/2014/main" val="806162071"/>
                    </a:ext>
                  </a:extLst>
                </a:gridCol>
              </a:tblGrid>
              <a:tr h="406400">
                <a:tc>
                  <a:txBody>
                    <a:bodyPr/>
                    <a:lstStyle/>
                    <a:p>
                      <a:pPr algn="l" fontAlgn="ctr"/>
                      <a:r>
                        <a:rPr lang="en-US" sz="1200" b="1" i="0" u="none" strike="noStrike">
                          <a:solidFill>
                            <a:srgbClr val="595959"/>
                          </a:solidFill>
                          <a:effectLst/>
                          <a:latin typeface="Calibri" panose="020F0502020204030204" pitchFamily="34" charset="0"/>
                        </a:rPr>
                        <a:t>Features</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200" b="1" i="0" u="none" strike="noStrike">
                          <a:solidFill>
                            <a:srgbClr val="595959"/>
                          </a:solidFill>
                          <a:effectLst/>
                          <a:latin typeface="Calibri" panose="020F0502020204030204" pitchFamily="34" charset="0"/>
                        </a:rPr>
                        <a:t>Definition</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1" i="0" u="none" strike="noStrike">
                          <a:solidFill>
                            <a:srgbClr val="595959"/>
                          </a:solidFill>
                          <a:effectLst/>
                          <a:latin typeface="Calibri" panose="020F0502020204030204" pitchFamily="34" charset="0"/>
                        </a:rPr>
                        <a:t>% Contribution</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1" i="0" u="none" strike="noStrike">
                          <a:solidFill>
                            <a:srgbClr val="595959"/>
                          </a:solidFill>
                          <a:effectLst/>
                          <a:latin typeface="Calibri" panose="020F0502020204030204" pitchFamily="34" charset="0"/>
                        </a:rPr>
                        <a:t>Relationship with Default rate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899810778"/>
                  </a:ext>
                </a:extLst>
              </a:tr>
              <a:tr h="203200">
                <a:tc>
                  <a:txBody>
                    <a:bodyPr/>
                    <a:lstStyle/>
                    <a:p>
                      <a:pPr algn="l" fontAlgn="ctr"/>
                      <a:r>
                        <a:rPr lang="en-US" sz="1200" b="0" i="0" u="none" strike="noStrike">
                          <a:solidFill>
                            <a:srgbClr val="595959"/>
                          </a:solidFill>
                          <a:effectLst/>
                          <a:latin typeface="Calibri" panose="020F0502020204030204" pitchFamily="34" charset="0"/>
                        </a:rPr>
                        <a:t>pro_vol_avg_180days_woe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200" b="0" i="0" u="none" strike="noStrike" dirty="0">
                          <a:solidFill>
                            <a:srgbClr val="595959"/>
                          </a:solidFill>
                          <a:effectLst/>
                          <a:latin typeface="Calibri" panose="020F0502020204030204" pitchFamily="34" charset="0"/>
                        </a:rPr>
                        <a:t>Processing volume - recent 180-day average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41%</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07192327"/>
                  </a:ext>
                </a:extLst>
              </a:tr>
              <a:tr h="431800">
                <a:tc>
                  <a:txBody>
                    <a:bodyPr/>
                    <a:lstStyle/>
                    <a:p>
                      <a:pPr algn="l" fontAlgn="ctr"/>
                      <a:r>
                        <a:rPr lang="en-US" sz="1200" b="0" i="0" u="none" strike="noStrike" dirty="0">
                          <a:solidFill>
                            <a:srgbClr val="595959"/>
                          </a:solidFill>
                          <a:effectLst/>
                          <a:latin typeface="Calibri" panose="020F0502020204030204" pitchFamily="34" charset="0"/>
                        </a:rPr>
                        <a:t>hours_6mth_avg_max_min_diff_woe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200" b="0" i="0" u="none" strike="noStrike" dirty="0">
                          <a:solidFill>
                            <a:srgbClr val="595959"/>
                          </a:solidFill>
                          <a:effectLst/>
                          <a:latin typeface="Calibri" panose="020F0502020204030204" pitchFamily="34" charset="0"/>
                        </a:rPr>
                        <a:t>Hours - the difference in the recent 6-month max and min of the monthly average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19%</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279731748"/>
                  </a:ext>
                </a:extLst>
              </a:tr>
              <a:tr h="647700">
                <a:tc>
                  <a:txBody>
                    <a:bodyPr/>
                    <a:lstStyle/>
                    <a:p>
                      <a:pPr algn="l" fontAlgn="ctr"/>
                      <a:r>
                        <a:rPr lang="en-US" sz="1200" b="0" i="0" u="none" strike="noStrike" dirty="0">
                          <a:solidFill>
                            <a:srgbClr val="595959"/>
                          </a:solidFill>
                          <a:effectLst/>
                          <a:latin typeface="Calibri" panose="020F0502020204030204" pitchFamily="34" charset="0"/>
                        </a:rPr>
                        <a:t>pro_vol_lt_90days_std_count_woe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200" b="0" i="0" u="none" strike="noStrike">
                          <a:solidFill>
                            <a:srgbClr val="595959"/>
                          </a:solidFill>
                          <a:effectLst/>
                          <a:latin typeface="Calibri" panose="020F0502020204030204" pitchFamily="34" charset="0"/>
                        </a:rPr>
                        <a:t>Processing Volume - number of times the processing volume has been less than the 1st std dev. in the recent 90 days</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17%</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01306"/>
                  </a:ext>
                </a:extLst>
              </a:tr>
              <a:tr h="431800">
                <a:tc>
                  <a:txBody>
                    <a:bodyPr/>
                    <a:lstStyle/>
                    <a:p>
                      <a:pPr algn="l" fontAlgn="ctr"/>
                      <a:r>
                        <a:rPr lang="en-US" sz="1200" b="0" i="0" u="none" strike="noStrike" dirty="0">
                          <a:solidFill>
                            <a:srgbClr val="595959"/>
                          </a:solidFill>
                          <a:effectLst/>
                          <a:latin typeface="Calibri" panose="020F0502020204030204" pitchFamily="34" charset="0"/>
                        </a:rPr>
                        <a:t>hours_6mth_avg_max_woe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200" b="0" i="0" u="none" strike="noStrike">
                          <a:solidFill>
                            <a:srgbClr val="595959"/>
                          </a:solidFill>
                          <a:effectLst/>
                          <a:latin typeface="Calibri" panose="020F0502020204030204" pitchFamily="34" charset="0"/>
                        </a:rPr>
                        <a:t>Hours - the max of the monthly average in the recent 6 months</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13%</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925848779"/>
                  </a:ext>
                </a:extLst>
              </a:tr>
              <a:tr h="431800">
                <a:tc>
                  <a:txBody>
                    <a:bodyPr/>
                    <a:lstStyle/>
                    <a:p>
                      <a:pPr algn="l" fontAlgn="ctr"/>
                      <a:r>
                        <a:rPr lang="en-US" sz="1200" b="0" i="0" u="none" strike="noStrike" dirty="0">
                          <a:solidFill>
                            <a:srgbClr val="595959"/>
                          </a:solidFill>
                          <a:effectLst/>
                          <a:latin typeface="Calibri" panose="020F0502020204030204" pitchFamily="34" charset="0"/>
                        </a:rPr>
                        <a:t>hours_lt_90days_std_count_woe</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200" b="0" i="0" u="none" strike="noStrike">
                          <a:solidFill>
                            <a:srgbClr val="595959"/>
                          </a:solidFill>
                          <a:effectLst/>
                          <a:latin typeface="Calibri" panose="020F0502020204030204" pitchFamily="34" charset="0"/>
                        </a:rPr>
                        <a:t>Hours - number of times the hours have been less than the 1st std dev. in the recent 90 days</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a:solidFill>
                            <a:srgbClr val="595959"/>
                          </a:solidFill>
                          <a:effectLst/>
                          <a:latin typeface="Calibri" panose="020F0502020204030204" pitchFamily="34" charset="0"/>
                        </a:rPr>
                        <a:t>9%</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200" b="0" i="0" u="none" strike="noStrike" dirty="0">
                          <a:solidFill>
                            <a:srgbClr val="595959"/>
                          </a:solidFill>
                          <a:effectLst/>
                          <a:latin typeface="Calibri" panose="020F0502020204030204" pitchFamily="34" charset="0"/>
                        </a:rPr>
                        <a:t>+</a:t>
                      </a:r>
                    </a:p>
                  </a:txBody>
                  <a:tcPr marL="9525" marR="9525" marT="952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077223479"/>
                  </a:ext>
                </a:extLst>
              </a:tr>
            </a:tbl>
          </a:graphicData>
        </a:graphic>
      </p:graphicFrame>
      <p:pic>
        <p:nvPicPr>
          <p:cNvPr id="19" name="Picture 18" descr="A picture containing plot, line, text, diagram&#10;&#10;Description automatically generated">
            <a:extLst>
              <a:ext uri="{FF2B5EF4-FFF2-40B4-BE49-F238E27FC236}">
                <a16:creationId xmlns:a16="http://schemas.microsoft.com/office/drawing/2014/main" id="{903CF6B8-010D-9AFF-E0EF-330FACE43AE3}"/>
              </a:ext>
            </a:extLst>
          </p:cNvPr>
          <p:cNvPicPr>
            <a:picLocks noChangeAspect="1"/>
          </p:cNvPicPr>
          <p:nvPr/>
        </p:nvPicPr>
        <p:blipFill>
          <a:blip r:embed="rId4"/>
          <a:stretch>
            <a:fillRect/>
          </a:stretch>
        </p:blipFill>
        <p:spPr>
          <a:xfrm>
            <a:off x="1591122" y="3880939"/>
            <a:ext cx="2483573" cy="2478805"/>
          </a:xfrm>
          <a:prstGeom prst="rect">
            <a:avLst/>
          </a:prstGeom>
        </p:spPr>
      </p:pic>
    </p:spTree>
    <p:extLst>
      <p:ext uri="{BB962C8B-B14F-4D97-AF65-F5344CB8AC3E}">
        <p14:creationId xmlns:p14="http://schemas.microsoft.com/office/powerpoint/2010/main" val="94786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BD3-3CDB-7E40-9CC3-28DC482FBDD1}"/>
              </a:ext>
            </a:extLst>
          </p:cNvPr>
          <p:cNvSpPr>
            <a:spLocks noGrp="1"/>
          </p:cNvSpPr>
          <p:nvPr>
            <p:ph type="title"/>
          </p:nvPr>
        </p:nvSpPr>
        <p:spPr>
          <a:xfrm>
            <a:off x="838200" y="365125"/>
            <a:ext cx="10515600" cy="685199"/>
          </a:xfrm>
        </p:spPr>
        <p:txBody>
          <a:bodyPr>
            <a:normAutofit fontScale="90000"/>
          </a:bodyPr>
          <a:lstStyle/>
          <a:p>
            <a:r>
              <a:rPr lang="en-US" dirty="0">
                <a:solidFill>
                  <a:schemeClr val="tx1">
                    <a:lumMod val="75000"/>
                    <a:lumOff val="25000"/>
                  </a:schemeClr>
                </a:solidFill>
              </a:rPr>
              <a:t>Gradient boosting tree model</a:t>
            </a:r>
          </a:p>
        </p:txBody>
      </p:sp>
      <p:sp>
        <p:nvSpPr>
          <p:cNvPr id="4" name="Slide Number Placeholder 3">
            <a:extLst>
              <a:ext uri="{FF2B5EF4-FFF2-40B4-BE49-F238E27FC236}">
                <a16:creationId xmlns:a16="http://schemas.microsoft.com/office/drawing/2014/main" id="{B6C226AA-33C0-3A40-A69C-C212C7A40476}"/>
              </a:ext>
            </a:extLst>
          </p:cNvPr>
          <p:cNvSpPr>
            <a:spLocks noGrp="1"/>
          </p:cNvSpPr>
          <p:nvPr>
            <p:ph type="sldNum" sz="quarter" idx="12"/>
          </p:nvPr>
        </p:nvSpPr>
        <p:spPr/>
        <p:txBody>
          <a:bodyPr/>
          <a:lstStyle/>
          <a:p>
            <a:fld id="{85885C6B-B6DE-E446-A9FB-AE311C4B106B}" type="slidenum">
              <a:rPr lang="en-US" smtClean="0"/>
              <a:t>9</a:t>
            </a:fld>
            <a:endParaRPr lang="en-US"/>
          </a:p>
        </p:txBody>
      </p:sp>
      <p:graphicFrame>
        <p:nvGraphicFramePr>
          <p:cNvPr id="3" name="Table 2">
            <a:extLst>
              <a:ext uri="{FF2B5EF4-FFF2-40B4-BE49-F238E27FC236}">
                <a16:creationId xmlns:a16="http://schemas.microsoft.com/office/drawing/2014/main" id="{792E3442-9D5F-C5CD-A699-A270BE149313}"/>
              </a:ext>
            </a:extLst>
          </p:cNvPr>
          <p:cNvGraphicFramePr>
            <a:graphicFrameLocks noGrp="1"/>
          </p:cNvGraphicFramePr>
          <p:nvPr>
            <p:extLst>
              <p:ext uri="{D42A27DB-BD31-4B8C-83A1-F6EECF244321}">
                <p14:modId xmlns:p14="http://schemas.microsoft.com/office/powerpoint/2010/main" val="2979526132"/>
              </p:ext>
            </p:extLst>
          </p:nvPr>
        </p:nvGraphicFramePr>
        <p:xfrm>
          <a:off x="1166949" y="1253331"/>
          <a:ext cx="10067107" cy="4893228"/>
        </p:xfrm>
        <a:graphic>
          <a:graphicData uri="http://schemas.openxmlformats.org/drawingml/2006/table">
            <a:tbl>
              <a:tblPr/>
              <a:tblGrid>
                <a:gridCol w="2683645">
                  <a:extLst>
                    <a:ext uri="{9D8B030D-6E8A-4147-A177-3AD203B41FA5}">
                      <a16:colId xmlns:a16="http://schemas.microsoft.com/office/drawing/2014/main" val="2770818679"/>
                    </a:ext>
                  </a:extLst>
                </a:gridCol>
                <a:gridCol w="4118361">
                  <a:extLst>
                    <a:ext uri="{9D8B030D-6E8A-4147-A177-3AD203B41FA5}">
                      <a16:colId xmlns:a16="http://schemas.microsoft.com/office/drawing/2014/main" val="1952756826"/>
                    </a:ext>
                  </a:extLst>
                </a:gridCol>
                <a:gridCol w="1087221">
                  <a:extLst>
                    <a:ext uri="{9D8B030D-6E8A-4147-A177-3AD203B41FA5}">
                      <a16:colId xmlns:a16="http://schemas.microsoft.com/office/drawing/2014/main" val="3588712286"/>
                    </a:ext>
                  </a:extLst>
                </a:gridCol>
                <a:gridCol w="2177880">
                  <a:extLst>
                    <a:ext uri="{9D8B030D-6E8A-4147-A177-3AD203B41FA5}">
                      <a16:colId xmlns:a16="http://schemas.microsoft.com/office/drawing/2014/main" val="560889172"/>
                    </a:ext>
                  </a:extLst>
                </a:gridCol>
              </a:tblGrid>
              <a:tr h="366202">
                <a:tc>
                  <a:txBody>
                    <a:bodyPr/>
                    <a:lstStyle/>
                    <a:p>
                      <a:pPr algn="l" fontAlgn="ctr"/>
                      <a:r>
                        <a:rPr lang="en-US" sz="1100" b="1" i="0" u="none" strike="noStrike">
                          <a:solidFill>
                            <a:srgbClr val="595959"/>
                          </a:solidFill>
                          <a:effectLst/>
                          <a:latin typeface="Calibri" panose="020F0502020204030204" pitchFamily="34" charset="0"/>
                        </a:rPr>
                        <a:t>Features</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1" i="0" u="none" strike="noStrike">
                          <a:solidFill>
                            <a:srgbClr val="595959"/>
                          </a:solidFill>
                          <a:effectLst/>
                          <a:latin typeface="Calibri" panose="020F0502020204030204" pitchFamily="34" charset="0"/>
                        </a:rPr>
                        <a:t>Definition</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1" i="0" u="none" strike="noStrike">
                          <a:solidFill>
                            <a:srgbClr val="595959"/>
                          </a:solidFill>
                          <a:effectLst/>
                          <a:latin typeface="Calibri" panose="020F0502020204030204" pitchFamily="34" charset="0"/>
                        </a:rPr>
                        <a:t>% Contribution</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1" i="0" u="none" strike="noStrike">
                          <a:solidFill>
                            <a:srgbClr val="595959"/>
                          </a:solidFill>
                          <a:effectLst/>
                          <a:latin typeface="Calibri" panose="020F0502020204030204" pitchFamily="34" charset="0"/>
                        </a:rPr>
                        <a:t>Relationship with Default rate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575890499"/>
                  </a:ext>
                </a:extLst>
              </a:tr>
              <a:tr h="114887">
                <a:tc>
                  <a:txBody>
                    <a:bodyPr/>
                    <a:lstStyle/>
                    <a:p>
                      <a:pPr algn="l" fontAlgn="ctr"/>
                      <a:r>
                        <a:rPr lang="en-US" sz="1100" b="0" i="0" u="none" strike="noStrike" dirty="0">
                          <a:solidFill>
                            <a:srgbClr val="595959"/>
                          </a:solidFill>
                          <a:effectLst/>
                          <a:latin typeface="Calibri" panose="020F0502020204030204" pitchFamily="34" charset="0"/>
                        </a:rPr>
                        <a:t>pro_vol_6mth_avg_min_woe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Processing volume 6-month minimum of monthly average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23%</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71908223"/>
                  </a:ext>
                </a:extLst>
              </a:tr>
              <a:tr h="114887">
                <a:tc>
                  <a:txBody>
                    <a:bodyPr/>
                    <a:lstStyle/>
                    <a:p>
                      <a:pPr algn="l" fontAlgn="ctr"/>
                      <a:r>
                        <a:rPr lang="en-US" sz="1100" b="0" i="0" u="none" strike="noStrike">
                          <a:solidFill>
                            <a:srgbClr val="595959"/>
                          </a:solidFill>
                          <a:effectLst/>
                          <a:latin typeface="Calibri" panose="020F0502020204030204" pitchFamily="34" charset="0"/>
                        </a:rPr>
                        <a:t>pro_vol_3mth_avg_min_woe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Processing volume 3-month minimum of monthly average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21%</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562942008"/>
                  </a:ext>
                </a:extLst>
              </a:tr>
              <a:tr h="114887">
                <a:tc>
                  <a:txBody>
                    <a:bodyPr/>
                    <a:lstStyle/>
                    <a:p>
                      <a:pPr algn="l" fontAlgn="ctr"/>
                      <a:r>
                        <a:rPr lang="en-US" sz="1100" b="0" i="0" u="none" strike="noStrike">
                          <a:solidFill>
                            <a:srgbClr val="595959"/>
                          </a:solidFill>
                          <a:effectLst/>
                          <a:latin typeface="Calibri" panose="020F0502020204030204" pitchFamily="34" charset="0"/>
                        </a:rPr>
                        <a:t>pro_vol_avg_30days_woe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Processing volume recent 30-day average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8%</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57397592"/>
                  </a:ext>
                </a:extLst>
              </a:tr>
              <a:tr h="244134">
                <a:tc>
                  <a:txBody>
                    <a:bodyPr/>
                    <a:lstStyle/>
                    <a:p>
                      <a:pPr algn="l" fontAlgn="ctr"/>
                      <a:r>
                        <a:rPr lang="en-US" sz="1100" b="0" i="0" u="none" strike="noStrike" dirty="0">
                          <a:solidFill>
                            <a:srgbClr val="595959"/>
                          </a:solidFill>
                          <a:effectLst/>
                          <a:latin typeface="Calibri" panose="020F0502020204030204" pitchFamily="34" charset="0"/>
                        </a:rPr>
                        <a:t>hours_3mth_avg_max_min_diff_woe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 the difference in the recent 3-month max and min of the monthly average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7%</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473268870"/>
                  </a:ext>
                </a:extLst>
              </a:tr>
              <a:tr h="114887">
                <a:tc>
                  <a:txBody>
                    <a:bodyPr/>
                    <a:lstStyle/>
                    <a:p>
                      <a:pPr algn="l" fontAlgn="ctr"/>
                      <a:r>
                        <a:rPr lang="en-US" sz="1100" b="0" i="0" u="none" strike="noStrike">
                          <a:solidFill>
                            <a:srgbClr val="595959"/>
                          </a:solidFill>
                          <a:effectLst/>
                          <a:latin typeface="Calibri" panose="020F0502020204030204" pitchFamily="34" charset="0"/>
                        </a:rPr>
                        <a:t>hours_avg_30days_woe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recent 30-day average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6%</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180527409"/>
                  </a:ext>
                </a:extLst>
              </a:tr>
              <a:tr h="114887">
                <a:tc>
                  <a:txBody>
                    <a:bodyPr/>
                    <a:lstStyle/>
                    <a:p>
                      <a:pPr algn="l" fontAlgn="ctr"/>
                      <a:r>
                        <a:rPr lang="en-US" sz="1100" b="0" i="0" u="none" strike="noStrike">
                          <a:solidFill>
                            <a:srgbClr val="595959"/>
                          </a:solidFill>
                          <a:effectLst/>
                          <a:latin typeface="Calibri" panose="020F0502020204030204" pitchFamily="34" charset="0"/>
                        </a:rPr>
                        <a:t>hours_6mth_avg_min_woe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minimum of recent 6-months monthly averages</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5%</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15159854"/>
                  </a:ext>
                </a:extLst>
              </a:tr>
              <a:tr h="114887">
                <a:tc>
                  <a:txBody>
                    <a:bodyPr/>
                    <a:lstStyle/>
                    <a:p>
                      <a:pPr algn="l" fontAlgn="ctr"/>
                      <a:r>
                        <a:rPr lang="en-US" sz="1100" b="0" i="0" u="none" strike="noStrike">
                          <a:solidFill>
                            <a:srgbClr val="595959"/>
                          </a:solidFill>
                          <a:effectLst/>
                          <a:latin typeface="Calibri" panose="020F0502020204030204" pitchFamily="34" charset="0"/>
                        </a:rPr>
                        <a:t>hours_tot_30days_woe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total in the recent 30 days</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5%</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250051594"/>
                  </a:ext>
                </a:extLst>
              </a:tr>
              <a:tr h="610336">
                <a:tc>
                  <a:txBody>
                    <a:bodyPr/>
                    <a:lstStyle/>
                    <a:p>
                      <a:pPr algn="l" fontAlgn="ctr"/>
                      <a:r>
                        <a:rPr lang="en-US" sz="1100" b="0" i="0" u="none" strike="noStrike" dirty="0">
                          <a:solidFill>
                            <a:srgbClr val="595959"/>
                          </a:solidFill>
                          <a:effectLst/>
                          <a:latin typeface="Calibri" panose="020F0502020204030204" pitchFamily="34" charset="0"/>
                        </a:rPr>
                        <a:t>hours_6mth_avg_chg_pct_woe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  % change between the recent month avg and avg from 6 months ago</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5%</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dirty="0">
                          <a:solidFill>
                            <a:srgbClr val="595959"/>
                          </a:solidFill>
                          <a:effectLst/>
                          <a:latin typeface="Calibri" panose="020F0502020204030204" pitchFamily="34" charset="0"/>
                        </a:rPr>
                        <a:t>U shaped, Lower the absolute value, lower the default rate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157166272"/>
                  </a:ext>
                </a:extLst>
              </a:tr>
              <a:tr h="366202">
                <a:tc>
                  <a:txBody>
                    <a:bodyPr/>
                    <a:lstStyle/>
                    <a:p>
                      <a:pPr algn="l" fontAlgn="ctr"/>
                      <a:r>
                        <a:rPr lang="en-US" sz="1100" b="0" i="0" u="none" strike="noStrike">
                          <a:solidFill>
                            <a:srgbClr val="595959"/>
                          </a:solidFill>
                          <a:effectLst/>
                          <a:latin typeface="Calibri" panose="020F0502020204030204" pitchFamily="34" charset="0"/>
                        </a:rPr>
                        <a:t>pro_vol_lt_90days_std_count_woe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Processing Volume - number of times the processing volume has been less than the 1st std dev. in the recent 90 days</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4%</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dirty="0">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423904653"/>
                  </a:ext>
                </a:extLst>
              </a:tr>
              <a:tr h="244134">
                <a:tc>
                  <a:txBody>
                    <a:bodyPr/>
                    <a:lstStyle/>
                    <a:p>
                      <a:pPr algn="l" fontAlgn="ctr"/>
                      <a:r>
                        <a:rPr lang="en-US" sz="1100" b="0" i="0" u="none" strike="noStrike">
                          <a:solidFill>
                            <a:srgbClr val="595959"/>
                          </a:solidFill>
                          <a:effectLst/>
                          <a:latin typeface="Calibri" panose="020F0502020204030204" pitchFamily="34" charset="0"/>
                        </a:rPr>
                        <a:t>hours_lt_30days_std_count_woe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 number of times the hours have been less than the 1st std dev. in the recent 30 days</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4%</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094623635"/>
                  </a:ext>
                </a:extLst>
              </a:tr>
              <a:tr h="610336">
                <a:tc>
                  <a:txBody>
                    <a:bodyPr/>
                    <a:lstStyle/>
                    <a:p>
                      <a:pPr algn="l" fontAlgn="ctr"/>
                      <a:r>
                        <a:rPr lang="en-US" sz="1100" b="0" i="0" u="none" strike="noStrike" dirty="0">
                          <a:solidFill>
                            <a:srgbClr val="595959"/>
                          </a:solidFill>
                          <a:effectLst/>
                          <a:latin typeface="Calibri" panose="020F0502020204030204" pitchFamily="34" charset="0"/>
                        </a:rPr>
                        <a:t>pro_vol_3mth_avg_chg_pct_woe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Processing volume - % change between the recent month avg and avg from 3 months ago</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4%</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dirty="0">
                          <a:solidFill>
                            <a:srgbClr val="595959"/>
                          </a:solidFill>
                          <a:effectLst/>
                          <a:latin typeface="Calibri" panose="020F0502020204030204" pitchFamily="34" charset="0"/>
                        </a:rPr>
                        <a:t>U shaped, Lower the absolute value, lower the default rate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271335958"/>
                  </a:ext>
                </a:extLst>
              </a:tr>
              <a:tr h="610336">
                <a:tc>
                  <a:txBody>
                    <a:bodyPr/>
                    <a:lstStyle/>
                    <a:p>
                      <a:pPr algn="l" fontAlgn="ctr"/>
                      <a:r>
                        <a:rPr lang="en-US" sz="1100" b="0" i="0" u="none" strike="noStrike" dirty="0">
                          <a:solidFill>
                            <a:srgbClr val="595959"/>
                          </a:solidFill>
                          <a:effectLst/>
                          <a:latin typeface="Calibri" panose="020F0502020204030204" pitchFamily="34" charset="0"/>
                        </a:rPr>
                        <a:t>hours_std_90days_woe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 recent 90 days standard deviation</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4%</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dirty="0">
                          <a:solidFill>
                            <a:srgbClr val="595959"/>
                          </a:solidFill>
                          <a:effectLst/>
                          <a:latin typeface="Calibri" panose="020F0502020204030204" pitchFamily="34" charset="0"/>
                        </a:rPr>
                        <a:t>U shaped, Lower the absolute value, lower the default rate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615093913"/>
                  </a:ext>
                </a:extLst>
              </a:tr>
              <a:tr h="610336">
                <a:tc>
                  <a:txBody>
                    <a:bodyPr/>
                    <a:lstStyle/>
                    <a:p>
                      <a:pPr algn="l" fontAlgn="ctr"/>
                      <a:r>
                        <a:rPr lang="en-US" sz="1100" b="0" i="0" u="none" strike="noStrike">
                          <a:solidFill>
                            <a:srgbClr val="595959"/>
                          </a:solidFill>
                          <a:effectLst/>
                          <a:latin typeface="Calibri" panose="020F0502020204030204" pitchFamily="34" charset="0"/>
                        </a:rPr>
                        <a:t>hours_3mth_avg_chg_pct_woe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l" fontAlgn="ctr"/>
                      <a:r>
                        <a:rPr lang="en-US" sz="1100" b="0" i="0" u="none" strike="noStrike">
                          <a:solidFill>
                            <a:srgbClr val="595959"/>
                          </a:solidFill>
                          <a:effectLst/>
                          <a:latin typeface="Calibri" panose="020F0502020204030204" pitchFamily="34" charset="0"/>
                        </a:rPr>
                        <a:t>Hours - % change between the recent month avg and avg from 3 months ago</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a:solidFill>
                            <a:srgbClr val="595959"/>
                          </a:solidFill>
                          <a:effectLst/>
                          <a:latin typeface="Calibri" panose="020F0502020204030204" pitchFamily="34" charset="0"/>
                        </a:rPr>
                        <a:t>3%</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ctr"/>
                      <a:r>
                        <a:rPr lang="en-US" sz="1100" b="0" i="0" u="none" strike="noStrike" dirty="0">
                          <a:solidFill>
                            <a:srgbClr val="595959"/>
                          </a:solidFill>
                          <a:effectLst/>
                          <a:latin typeface="Calibri" panose="020F0502020204030204" pitchFamily="34" charset="0"/>
                        </a:rPr>
                        <a:t>U shaped, Lower the absolute value, lower the default rate</a:t>
                      </a:r>
                    </a:p>
                  </a:txBody>
                  <a:tcPr marL="5385" marR="5385" marT="5385"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984608978"/>
                  </a:ext>
                </a:extLst>
              </a:tr>
            </a:tbl>
          </a:graphicData>
        </a:graphic>
      </p:graphicFrame>
    </p:spTree>
    <p:extLst>
      <p:ext uri="{BB962C8B-B14F-4D97-AF65-F5344CB8AC3E}">
        <p14:creationId xmlns:p14="http://schemas.microsoft.com/office/powerpoint/2010/main" val="184361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18665</TotalTime>
  <Words>1968</Words>
  <Application>Microsoft Macintosh PowerPoint</Application>
  <PresentationFormat>Widescreen</PresentationFormat>
  <Paragraphs>281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Restaurant Default Model</vt:lpstr>
      <vt:lpstr>Executive summary</vt:lpstr>
      <vt:lpstr>Data</vt:lpstr>
      <vt:lpstr>Feature engineering</vt:lpstr>
      <vt:lpstr>Time series of average processing volume and hours</vt:lpstr>
      <vt:lpstr>Weight of evidence transformation and information value calculation</vt:lpstr>
      <vt:lpstr>Modeling considerations</vt:lpstr>
      <vt:lpstr>Logistic regression model</vt:lpstr>
      <vt:lpstr>Gradient boosting tree model</vt:lpstr>
      <vt:lpstr>Gradient boosting tree model</vt:lpstr>
      <vt:lpstr>Next steps</vt:lpstr>
      <vt:lpstr>Illustration of a credit decisioning system</vt:lpstr>
      <vt:lpstr>Topics for discussion</vt:lpstr>
      <vt:lpstr>Appendix</vt:lpstr>
      <vt:lpstr>Weight of evidence transformation and Information Value calculation</vt:lpstr>
      <vt:lpstr>Logistic regression model features</vt:lpstr>
      <vt:lpstr>Logistic regression model features</vt:lpstr>
      <vt:lpstr>Select features from gradient-boosting tree model</vt:lpstr>
      <vt:lpstr>Ownership type and Market segment</vt:lpstr>
      <vt:lpstr>Restaurant categories</vt:lpstr>
      <vt:lpstr>Confusion Matrix and 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Arkachar</dc:creator>
  <cp:lastModifiedBy>Pradeep Arkachar</cp:lastModifiedBy>
  <cp:revision>245</cp:revision>
  <dcterms:created xsi:type="dcterms:W3CDTF">2021-02-16T21:50:25Z</dcterms:created>
  <dcterms:modified xsi:type="dcterms:W3CDTF">2023-06-13T13:56:00Z</dcterms:modified>
</cp:coreProperties>
</file>