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99" r:id="rId2"/>
    <p:sldId id="300" r:id="rId3"/>
    <p:sldId id="257" r:id="rId4"/>
    <p:sldId id="305" r:id="rId5"/>
    <p:sldId id="258" r:id="rId6"/>
    <p:sldId id="268" r:id="rId7"/>
    <p:sldId id="259" r:id="rId8"/>
    <p:sldId id="307" r:id="rId9"/>
    <p:sldId id="267" r:id="rId10"/>
    <p:sldId id="271" r:id="rId11"/>
    <p:sldId id="298" r:id="rId12"/>
    <p:sldId id="270" r:id="rId13"/>
    <p:sldId id="262" r:id="rId14"/>
    <p:sldId id="303" r:id="rId15"/>
    <p:sldId id="283" r:id="rId16"/>
    <p:sldId id="297" r:id="rId17"/>
    <p:sldId id="278" r:id="rId18"/>
    <p:sldId id="279" r:id="rId19"/>
    <p:sldId id="266" r:id="rId20"/>
    <p:sldId id="272" r:id="rId21"/>
    <p:sldId id="282" r:id="rId22"/>
    <p:sldId id="302" r:id="rId23"/>
    <p:sldId id="280" r:id="rId24"/>
    <p:sldId id="286" r:id="rId25"/>
    <p:sldId id="289" r:id="rId26"/>
    <p:sldId id="290" r:id="rId27"/>
    <p:sldId id="293" r:id="rId28"/>
    <p:sldId id="306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D55D1E8-7310-4BAC-B950-8300294EBBFF}">
          <p14:sldIdLst>
            <p14:sldId id="299"/>
            <p14:sldId id="300"/>
            <p14:sldId id="257"/>
            <p14:sldId id="305"/>
            <p14:sldId id="258"/>
            <p14:sldId id="268"/>
            <p14:sldId id="259"/>
            <p14:sldId id="307"/>
            <p14:sldId id="267"/>
            <p14:sldId id="271"/>
            <p14:sldId id="298"/>
            <p14:sldId id="270"/>
            <p14:sldId id="262"/>
            <p14:sldId id="303"/>
            <p14:sldId id="283"/>
            <p14:sldId id="297"/>
            <p14:sldId id="278"/>
            <p14:sldId id="279"/>
            <p14:sldId id="266"/>
            <p14:sldId id="272"/>
            <p14:sldId id="282"/>
            <p14:sldId id="302"/>
            <p14:sldId id="280"/>
            <p14:sldId id="286"/>
            <p14:sldId id="289"/>
            <p14:sldId id="290"/>
            <p14:sldId id="293"/>
            <p14:sldId id="3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431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818"/>
    <p:restoredTop sz="96405" autoAdjust="0"/>
  </p:normalViewPr>
  <p:slideViewPr>
    <p:cSldViewPr>
      <p:cViewPr varScale="1">
        <p:scale>
          <a:sx n="126" d="100"/>
          <a:sy n="126" d="100"/>
        </p:scale>
        <p:origin x="1384" y="200"/>
      </p:cViewPr>
      <p:guideLst>
        <p:guide orient="horz" pos="2208"/>
        <p:guide pos="2880"/>
        <p:guide orient="horz" pos="431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2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F7EC36-5E22-4EB8-B692-4D76DA0CB9E2}" type="datetimeFigureOut">
              <a:rPr lang="en-CA" smtClean="0"/>
              <a:t>2018-11-19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209CFD-9CC7-4D80-8523-4D96B8C5578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3706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 = [1, 3, 5, 7, 9, 11, 13, 15, 17, 19, 21, 23]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209CFD-9CC7-4D80-8523-4D96B8C55787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13063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102240" y="2386744"/>
            <a:ext cx="693952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4352544"/>
            <a:ext cx="5101209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19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4350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965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937260"/>
            <a:ext cx="1053966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6046" y="937260"/>
            <a:ext cx="4716174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256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258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106424" y="2386744"/>
            <a:ext cx="6940296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4352465"/>
            <a:ext cx="5101209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900">
                <a:solidFill>
                  <a:schemeClr val="tx1"/>
                </a:solidFill>
              </a:defRPr>
            </a:lvl1pPr>
            <a:lvl2pPr marL="45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621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2239" y="2638044"/>
            <a:ext cx="3288023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2638044"/>
            <a:ext cx="3290516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065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2239" y="2313434"/>
            <a:ext cx="3288024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2239" y="3143250"/>
            <a:ext cx="3288024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3143250"/>
            <a:ext cx="3290516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2313434"/>
            <a:ext cx="3290516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08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18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770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703" y="2243829"/>
            <a:ext cx="3290594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804672"/>
            <a:ext cx="361188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8"/>
            <a:ext cx="284607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11/19/18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40703" y="6236208"/>
            <a:ext cx="3806398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520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4571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080" y="2243828"/>
            <a:ext cx="3291840" cy="1143000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anchor="ctr" anchorCtr="1">
            <a:no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-42172"/>
            <a:ext cx="4576573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9"/>
            <a:ext cx="284607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1D8BD707-D9CF-40AE-B4C6-C98DA3205C09}" type="datetimeFigureOut">
              <a:rPr lang="en-US" smtClean="0"/>
              <a:pPr/>
              <a:t>11/19/18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40080" y="6236208"/>
            <a:ext cx="3803904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255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606045" y="964692"/>
            <a:ext cx="5937755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6045" y="2638045"/>
            <a:ext cx="5937755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8943" y="6238816"/>
            <a:ext cx="2065310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2239" y="6236208"/>
            <a:ext cx="4556664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0112" y="6217920"/>
            <a:ext cx="36576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897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6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cheatsheets.quantecon.org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reference/expressions.html#operator-precedence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CBB558C-F274-424C-9FAD-6B8BAE7A1F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Python Intro Lecture</a:t>
            </a:r>
            <a:br>
              <a:rPr lang="en-US" dirty="0"/>
            </a:br>
            <a:r>
              <a:rPr lang="en-US" dirty="0"/>
              <a:t>U: MDSC755</a:t>
            </a:r>
            <a:br>
              <a:rPr lang="en-US" dirty="0"/>
            </a:br>
            <a:r>
              <a:rPr lang="en-US" dirty="0"/>
              <a:t>P: F@ll#2018</a:t>
            </a:r>
            <a:endParaRPr lang="en-CA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2C6D683-1280-44B4-8B90-6CFDA26B4F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MDSC 755</a:t>
            </a:r>
          </a:p>
          <a:p>
            <a:r>
              <a:rPr lang="en-US" dirty="0"/>
              <a:t>Perry Radau </a:t>
            </a:r>
          </a:p>
          <a:p>
            <a:r>
              <a:rPr lang="en-US"/>
              <a:t>CAIR Research </a:t>
            </a:r>
            <a:r>
              <a:rPr lang="en-US" dirty="0"/>
              <a:t>Associate</a:t>
            </a:r>
          </a:p>
          <a:p>
            <a:r>
              <a:rPr lang="en-US" dirty="0"/>
              <a:t>Nov. 5, 2018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56281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Some (more)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286000"/>
            <a:ext cx="8305799" cy="4190999"/>
          </a:xfrm>
        </p:spPr>
        <p:txBody>
          <a:bodyPr>
            <a:normAutofit lnSpcReduction="10000"/>
          </a:bodyPr>
          <a:lstStyle/>
          <a:p>
            <a:r>
              <a:rPr lang="en-CA" dirty="0"/>
              <a:t>In file paths specify </a:t>
            </a:r>
            <a:r>
              <a:rPr lang="en-CA" dirty="0" err="1"/>
              <a:t>os.sep</a:t>
            </a:r>
            <a:r>
              <a:rPr lang="en-CA" dirty="0"/>
              <a:t> instead of / or \ (for multi-platform use).</a:t>
            </a:r>
          </a:p>
          <a:p>
            <a:r>
              <a:rPr lang="en-CA" dirty="0"/>
              <a:t>Comment with a #</a:t>
            </a:r>
          </a:p>
          <a:p>
            <a:r>
              <a:rPr lang="en-CA" dirty="0"/>
              <a:t>Use </a:t>
            </a:r>
            <a:r>
              <a:rPr lang="en-CA" dirty="0" err="1"/>
              <a:t>ctrl+Enter</a:t>
            </a:r>
            <a:r>
              <a:rPr lang="en-CA" dirty="0"/>
              <a:t> to run a highlighted selection of code.</a:t>
            </a:r>
          </a:p>
          <a:p>
            <a:r>
              <a:rPr lang="en-CA" dirty="0"/>
              <a:t>Killing a runaway script: use (ctrl + c) after highlighting the </a:t>
            </a:r>
            <a:r>
              <a:rPr lang="en-CA" dirty="0" err="1"/>
              <a:t>IPython</a:t>
            </a:r>
            <a:r>
              <a:rPr lang="en-CA" dirty="0"/>
              <a:t> console window.</a:t>
            </a:r>
          </a:p>
          <a:p>
            <a:endParaRPr lang="en-CA" dirty="0"/>
          </a:p>
          <a:p>
            <a:r>
              <a:rPr lang="en-CA" dirty="0"/>
              <a:t>Quit with quit() in the </a:t>
            </a:r>
            <a:r>
              <a:rPr lang="en-CA" dirty="0" err="1"/>
              <a:t>IPython</a:t>
            </a:r>
            <a:r>
              <a:rPr lang="en-CA" dirty="0"/>
              <a:t> console window to reset it and clear the variables.</a:t>
            </a:r>
          </a:p>
          <a:p>
            <a:endParaRPr lang="en-CA" dirty="0"/>
          </a:p>
          <a:p>
            <a:r>
              <a:rPr lang="en-CA" dirty="0"/>
              <a:t>Python vs. MATLAB table</a:t>
            </a:r>
          </a:p>
          <a:p>
            <a:r>
              <a:rPr lang="en-CA" dirty="0">
                <a:hlinkClick r:id="rId2"/>
              </a:rPr>
              <a:t>https://cheatsheets.quantecon.org/</a:t>
            </a:r>
            <a:endParaRPr lang="en-CA" dirty="0"/>
          </a:p>
          <a:p>
            <a:r>
              <a:rPr lang="en-CA" dirty="0"/>
              <a:t>Be aware that in Python, loops often should be replaced by a specific Python function or alternative (e.g. list comprehension) that has higher performance.</a:t>
            </a:r>
          </a:p>
          <a:p>
            <a:endParaRPr lang="en-CA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55488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Workspace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1" y="2362200"/>
            <a:ext cx="8458200" cy="4190999"/>
          </a:xfrm>
        </p:spPr>
        <p:txBody>
          <a:bodyPr>
            <a:normAutofit fontScale="70000" lnSpcReduction="20000"/>
          </a:bodyPr>
          <a:lstStyle/>
          <a:p>
            <a:r>
              <a:rPr lang="en-CA" dirty="0"/>
              <a:t>To understand your workspace you can use these commands from </a:t>
            </a:r>
            <a:r>
              <a:rPr lang="en-CA" dirty="0" err="1"/>
              <a:t>os</a:t>
            </a:r>
            <a:r>
              <a:rPr lang="en-CA" dirty="0"/>
              <a:t> package:</a:t>
            </a:r>
          </a:p>
          <a:p>
            <a:r>
              <a:rPr lang="en-CA" dirty="0" err="1"/>
              <a:t>os.getcwd</a:t>
            </a:r>
            <a:r>
              <a:rPr lang="en-CA" dirty="0"/>
              <a:t>()  Current working directory</a:t>
            </a:r>
          </a:p>
          <a:p>
            <a:r>
              <a:rPr lang="en-CA" dirty="0" err="1"/>
              <a:t>os.chdir</a:t>
            </a:r>
            <a:r>
              <a:rPr lang="en-CA" dirty="0"/>
              <a:t>(&lt;path&gt;)  Set current directory</a:t>
            </a:r>
          </a:p>
          <a:p>
            <a:r>
              <a:rPr lang="en-CA" dirty="0" err="1"/>
              <a:t>os.listdir</a:t>
            </a:r>
            <a:r>
              <a:rPr lang="en-CA" dirty="0"/>
              <a:t>() Directory listing of current directory</a:t>
            </a:r>
          </a:p>
          <a:p>
            <a:pPr marL="0" indent="0">
              <a:buNone/>
            </a:pPr>
            <a:r>
              <a:rPr lang="en-CA" dirty="0"/>
              <a:t>e.g.</a:t>
            </a:r>
          </a:p>
          <a:p>
            <a:pPr marL="0" indent="0">
              <a:buNone/>
            </a:pPr>
            <a:r>
              <a:rPr lang="en-CA" sz="2600" dirty="0">
                <a:solidFill>
                  <a:srgbClr val="0070C0"/>
                </a:solidFill>
              </a:rPr>
              <a:t>import </a:t>
            </a:r>
            <a:r>
              <a:rPr lang="en-CA" sz="2600" dirty="0" err="1">
                <a:solidFill>
                  <a:srgbClr val="0070C0"/>
                </a:solidFill>
              </a:rPr>
              <a:t>os</a:t>
            </a:r>
            <a:endParaRPr lang="en-CA" sz="26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CA" sz="2600" dirty="0">
                <a:solidFill>
                  <a:srgbClr val="0070C0"/>
                </a:solidFill>
              </a:rPr>
              <a:t>home = </a:t>
            </a:r>
            <a:r>
              <a:rPr lang="en-CA" sz="2600" dirty="0" err="1">
                <a:solidFill>
                  <a:srgbClr val="0070C0"/>
                </a:solidFill>
              </a:rPr>
              <a:t>os.getenv</a:t>
            </a:r>
            <a:r>
              <a:rPr lang="en-CA" sz="2600" dirty="0">
                <a:solidFill>
                  <a:srgbClr val="0070C0"/>
                </a:solidFill>
              </a:rPr>
              <a:t>('HOME’)  #user home directory</a:t>
            </a:r>
          </a:p>
          <a:p>
            <a:pPr marL="0" indent="0">
              <a:buNone/>
            </a:pPr>
            <a:r>
              <a:rPr lang="en-CA" sz="2600" dirty="0">
                <a:solidFill>
                  <a:srgbClr val="0070C0"/>
                </a:solidFill>
              </a:rPr>
              <a:t>print('home', home)</a:t>
            </a:r>
          </a:p>
          <a:p>
            <a:pPr marL="0" indent="0">
              <a:buNone/>
            </a:pPr>
            <a:r>
              <a:rPr lang="en-CA" sz="2600" dirty="0" err="1">
                <a:solidFill>
                  <a:srgbClr val="0070C0"/>
                </a:solidFill>
              </a:rPr>
              <a:t>os.chdir</a:t>
            </a:r>
            <a:r>
              <a:rPr lang="en-CA" sz="2600" dirty="0">
                <a:solidFill>
                  <a:srgbClr val="0070C0"/>
                </a:solidFill>
              </a:rPr>
              <a:t>(home) #change working directory to user home directory</a:t>
            </a:r>
          </a:p>
          <a:p>
            <a:pPr marL="0" indent="0">
              <a:buNone/>
            </a:pPr>
            <a:r>
              <a:rPr lang="en-CA" sz="2600" dirty="0">
                <a:solidFill>
                  <a:srgbClr val="0070C0"/>
                </a:solidFill>
              </a:rPr>
              <a:t>print(</a:t>
            </a:r>
            <a:r>
              <a:rPr lang="en-CA" sz="2600" dirty="0" err="1">
                <a:solidFill>
                  <a:srgbClr val="0070C0"/>
                </a:solidFill>
              </a:rPr>
              <a:t>os.getcwd</a:t>
            </a:r>
            <a:r>
              <a:rPr lang="en-CA" sz="2600" dirty="0">
                <a:solidFill>
                  <a:srgbClr val="0070C0"/>
                </a:solidFill>
              </a:rPr>
              <a:t>()) </a:t>
            </a:r>
          </a:p>
          <a:p>
            <a:pPr marL="0" indent="0">
              <a:buNone/>
            </a:pPr>
            <a:r>
              <a:rPr lang="en-CA" sz="2600" dirty="0" err="1">
                <a:solidFill>
                  <a:srgbClr val="0070C0"/>
                </a:solidFill>
              </a:rPr>
              <a:t>os.chdir</a:t>
            </a:r>
            <a:r>
              <a:rPr lang="en-CA" sz="2600" dirty="0">
                <a:solidFill>
                  <a:srgbClr val="0070C0"/>
                </a:solidFill>
              </a:rPr>
              <a:t>(home + </a:t>
            </a:r>
            <a:r>
              <a:rPr lang="en-CA" sz="2600" dirty="0" err="1">
                <a:solidFill>
                  <a:srgbClr val="0070C0"/>
                </a:solidFill>
              </a:rPr>
              <a:t>os.sep</a:t>
            </a:r>
            <a:r>
              <a:rPr lang="en-CA" sz="2600" dirty="0">
                <a:solidFill>
                  <a:srgbClr val="0070C0"/>
                </a:solidFill>
              </a:rPr>
              <a:t> + 'Desktop’) # change working directory to user Desktop</a:t>
            </a:r>
          </a:p>
          <a:p>
            <a:pPr marL="0" indent="0">
              <a:buNone/>
            </a:pPr>
            <a:r>
              <a:rPr lang="en-CA" sz="2600" dirty="0">
                <a:solidFill>
                  <a:srgbClr val="0070C0"/>
                </a:solidFill>
              </a:rPr>
              <a:t>print(</a:t>
            </a:r>
            <a:r>
              <a:rPr lang="en-CA" sz="2600" dirty="0" err="1">
                <a:solidFill>
                  <a:srgbClr val="0070C0"/>
                </a:solidFill>
              </a:rPr>
              <a:t>os.getcwd</a:t>
            </a:r>
            <a:r>
              <a:rPr lang="en-CA" sz="2600" dirty="0">
                <a:solidFill>
                  <a:srgbClr val="0070C0"/>
                </a:solidFill>
              </a:rPr>
              <a:t>())</a:t>
            </a:r>
          </a:p>
          <a:p>
            <a:pPr marL="0" indent="0">
              <a:buNone/>
            </a:pPr>
            <a:r>
              <a:rPr lang="en-CA" sz="2600" dirty="0">
                <a:solidFill>
                  <a:srgbClr val="0070C0"/>
                </a:solidFill>
              </a:rPr>
              <a:t>print(</a:t>
            </a:r>
            <a:r>
              <a:rPr lang="en-CA" sz="2600" dirty="0" err="1">
                <a:solidFill>
                  <a:srgbClr val="0070C0"/>
                </a:solidFill>
              </a:rPr>
              <a:t>os.listdir</a:t>
            </a:r>
            <a:r>
              <a:rPr lang="en-CA" sz="2600" dirty="0">
                <a:solidFill>
                  <a:srgbClr val="0070C0"/>
                </a:solidFill>
              </a:rPr>
              <a:t>()) # print a list which has each file in current directory as an item.</a:t>
            </a:r>
          </a:p>
          <a:p>
            <a:endParaRPr lang="en-CA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22125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Getting help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799" y="2209801"/>
            <a:ext cx="7086601" cy="4343400"/>
          </a:xfrm>
        </p:spPr>
        <p:txBody>
          <a:bodyPr>
            <a:normAutofit/>
          </a:bodyPr>
          <a:lstStyle/>
          <a:p>
            <a:r>
              <a:rPr lang="en-CA" dirty="0"/>
              <a:t>help(&lt;</a:t>
            </a:r>
            <a:r>
              <a:rPr lang="en-CA" dirty="0" err="1"/>
              <a:t>function_name</a:t>
            </a:r>
            <a:r>
              <a:rPr lang="en-CA" dirty="0"/>
              <a:t>&gt;) or ? &lt;function&gt; </a:t>
            </a:r>
          </a:p>
          <a:p>
            <a:r>
              <a:rPr lang="en-CA" dirty="0"/>
              <a:t>Must be in </a:t>
            </a:r>
            <a:r>
              <a:rPr lang="en-CA" dirty="0" err="1"/>
              <a:t>IPython</a:t>
            </a:r>
            <a:r>
              <a:rPr lang="en-CA" dirty="0"/>
              <a:t> console</a:t>
            </a:r>
          </a:p>
          <a:p>
            <a:pPr marL="0" indent="0">
              <a:buNone/>
            </a:pPr>
            <a:r>
              <a:rPr lang="en-CA" dirty="0"/>
              <a:t>e.g. help(list)</a:t>
            </a:r>
          </a:p>
          <a:p>
            <a:r>
              <a:rPr lang="en-CA" dirty="0"/>
              <a:t>Can specify function in package, e.g.</a:t>
            </a:r>
          </a:p>
          <a:p>
            <a:r>
              <a:rPr lang="en-CA" dirty="0"/>
              <a:t>? </a:t>
            </a:r>
            <a:r>
              <a:rPr lang="en-CA" dirty="0" err="1"/>
              <a:t>os.listdir</a:t>
            </a:r>
            <a:endParaRPr lang="en-CA" dirty="0"/>
          </a:p>
          <a:p>
            <a:r>
              <a:rPr lang="en-CA" dirty="0"/>
              <a:t>...provided that the package has already been imported or is built-in.</a:t>
            </a:r>
          </a:p>
          <a:p>
            <a:endParaRPr lang="en-CA" dirty="0"/>
          </a:p>
          <a:p>
            <a:r>
              <a:rPr lang="en-CA" dirty="0" err="1"/>
              <a:t>StackOverflow</a:t>
            </a:r>
            <a:r>
              <a:rPr lang="en-CA" dirty="0"/>
              <a:t> is a good site to find answers to very specific questions.</a:t>
            </a:r>
          </a:p>
        </p:txBody>
      </p:sp>
    </p:spTree>
    <p:extLst>
      <p:ext uri="{BB962C8B-B14F-4D97-AF65-F5344CB8AC3E}">
        <p14:creationId xmlns:p14="http://schemas.microsoft.com/office/powerpoint/2010/main" val="12631811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Simple math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1" y="2153412"/>
            <a:ext cx="7010400" cy="4323587"/>
          </a:xfrm>
        </p:spPr>
        <p:txBody>
          <a:bodyPr>
            <a:normAutofit/>
          </a:bodyPr>
          <a:lstStyle/>
          <a:p>
            <a:r>
              <a:rPr lang="en-CA" dirty="0"/>
              <a:t>Basic math operators</a:t>
            </a:r>
          </a:p>
          <a:p>
            <a:endParaRPr lang="en-CA" dirty="0"/>
          </a:p>
          <a:p>
            <a:r>
              <a:rPr lang="en-CA" dirty="0"/>
              <a:t>Operator precedence</a:t>
            </a:r>
          </a:p>
          <a:p>
            <a:pPr marL="0" indent="0">
              <a:buNone/>
            </a:pPr>
            <a:r>
              <a:rPr lang="en-CA" sz="2000" dirty="0">
                <a:hlinkClick r:id="rId2"/>
              </a:rPr>
              <a:t>https://</a:t>
            </a:r>
            <a:r>
              <a:rPr lang="en-CA" sz="2000" dirty="0" err="1">
                <a:hlinkClick r:id="rId2"/>
              </a:rPr>
              <a:t>docs.python.org</a:t>
            </a:r>
            <a:r>
              <a:rPr lang="en-CA" sz="2000" dirty="0">
                <a:hlinkClick r:id="rId2"/>
              </a:rPr>
              <a:t>/3/reference/</a:t>
            </a:r>
            <a:r>
              <a:rPr lang="en-CA" sz="2000" dirty="0" err="1">
                <a:hlinkClick r:id="rId2"/>
              </a:rPr>
              <a:t>expressions.html#operator-precedence</a:t>
            </a:r>
            <a:endParaRPr lang="en-CA" sz="2000" dirty="0"/>
          </a:p>
          <a:p>
            <a:r>
              <a:rPr lang="en-CA" dirty="0"/>
              <a:t>Assignment (=)</a:t>
            </a:r>
          </a:p>
          <a:p>
            <a:r>
              <a:rPr lang="en-CA" dirty="0"/>
              <a:t>Equality testing (==)</a:t>
            </a:r>
          </a:p>
          <a:p>
            <a:endParaRPr lang="en-CA" dirty="0"/>
          </a:p>
          <a:p>
            <a:endParaRPr lang="en-CA" dirty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473967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F6809-D8D8-4910-A5C2-5753B5DCE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examples</a:t>
            </a:r>
            <a:endParaRPr lang="en-CA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F5E04149-D8C2-4265-A8E8-E9B1E28C703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628900" y="2438400"/>
            <a:ext cx="3886200" cy="34470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Lucida Console" panose="020B0609040504020204" pitchFamily="49" charset="0"/>
              </a:rPr>
              <a:t>5+10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Lucida Console" panose="020B0609040504020204" pitchFamily="49" charset="0"/>
              </a:rPr>
              <a:t>5+10*3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Lucida Console" panose="020B0609040504020204" pitchFamily="49" charset="0"/>
              </a:rPr>
              <a:t>5+10*3/24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lang="en-US" altLang="en-US" sz="2800" dirty="0">
              <a:solidFill>
                <a:schemeClr val="tx2"/>
              </a:solidFill>
              <a:latin typeface="Lucida Console" panose="020B0609040504020204" pitchFamily="49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en-US" sz="2800" dirty="0">
                <a:solidFill>
                  <a:schemeClr val="tx2"/>
                </a:solidFill>
                <a:latin typeface="Lucida Console" panose="020B0609040504020204" pitchFamily="49" charset="0"/>
              </a:rPr>
              <a:t>a = 10/2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Lucida Console" panose="020B0609040504020204" pitchFamily="49" charset="0"/>
              </a:rPr>
              <a:t>b </a:t>
            </a:r>
            <a:r>
              <a:rPr lang="en-US" altLang="en-US" sz="2800" dirty="0">
                <a:solidFill>
                  <a:schemeClr val="tx2"/>
                </a:solidFill>
                <a:latin typeface="Lucida Console" panose="020B0609040504020204" pitchFamily="49" charset="0"/>
              </a:rPr>
              <a:t>=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Lucida Console" panose="020B0609040504020204" pitchFamily="49" charset="0"/>
              </a:rPr>
              <a:t> a + 4</a:t>
            </a:r>
            <a:endParaRPr lang="en-US" altLang="en-US" sz="2800" dirty="0">
              <a:solidFill>
                <a:schemeClr val="tx2"/>
              </a:solidFill>
              <a:latin typeface="Lucida Console" panose="020B0609040504020204" pitchFamily="49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c </a:t>
            </a:r>
            <a:r>
              <a:rPr lang="en-US" altLang="en-US" sz="2800" dirty="0">
                <a:solidFill>
                  <a:schemeClr val="tx2"/>
                </a:solidFill>
                <a:latin typeface="Arial" panose="020B0604020202020204" pitchFamily="34" charset="0"/>
              </a:rPr>
              <a:t>=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b*2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en-US" sz="2800" dirty="0">
                <a:solidFill>
                  <a:schemeClr val="tx2"/>
                </a:solidFill>
                <a:latin typeface="Arial" panose="020B0604020202020204" pitchFamily="34" charset="0"/>
              </a:rPr>
              <a:t>c == b*2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9856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Calling functions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590800"/>
            <a:ext cx="7924800" cy="3991355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CA" dirty="0"/>
              <a:t>Generic function call to </a:t>
            </a:r>
            <a:r>
              <a:rPr lang="en-CA" dirty="0" err="1"/>
              <a:t>fname</a:t>
            </a:r>
            <a:r>
              <a:rPr lang="en-CA" dirty="0"/>
              <a:t>, returning </a:t>
            </a:r>
            <a:r>
              <a:rPr lang="en-CA" dirty="0" err="1"/>
              <a:t>myVariable</a:t>
            </a:r>
            <a:r>
              <a:rPr lang="en-CA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 err="1">
                <a:solidFill>
                  <a:schemeClr val="tx2"/>
                </a:solidFill>
              </a:rPr>
              <a:t>myVariable</a:t>
            </a:r>
            <a:r>
              <a:rPr lang="en-CA" sz="2400" dirty="0">
                <a:solidFill>
                  <a:schemeClr val="tx2"/>
                </a:solidFill>
              </a:rPr>
              <a:t> = </a:t>
            </a:r>
            <a:r>
              <a:rPr lang="en-CA" sz="2400" dirty="0" err="1">
                <a:solidFill>
                  <a:schemeClr val="tx2"/>
                </a:solidFill>
              </a:rPr>
              <a:t>fname</a:t>
            </a:r>
            <a:r>
              <a:rPr lang="en-CA" sz="2400" dirty="0">
                <a:solidFill>
                  <a:schemeClr val="tx2"/>
                </a:solidFill>
              </a:rPr>
              <a:t>(input, p1=True, p2=“a string”, p3=</a:t>
            </a:r>
            <a:r>
              <a:rPr lang="en-CA" sz="2400" dirty="0" err="1">
                <a:solidFill>
                  <a:schemeClr val="tx2"/>
                </a:solidFill>
              </a:rPr>
              <a:t>myVar</a:t>
            </a:r>
            <a:r>
              <a:rPr lang="en-CA" sz="2400" dirty="0">
                <a:solidFill>
                  <a:schemeClr val="tx2"/>
                </a:solidFill>
              </a:rPr>
              <a:t>)</a:t>
            </a:r>
          </a:p>
          <a:p>
            <a:endParaRPr lang="en-CA" dirty="0"/>
          </a:p>
          <a:p>
            <a:r>
              <a:rPr lang="en-CA" dirty="0"/>
              <a:t>Example:</a:t>
            </a:r>
          </a:p>
          <a:p>
            <a:pPr marL="0" indent="0">
              <a:buNone/>
            </a:pPr>
            <a:r>
              <a:rPr lang="en-CA" sz="2000" dirty="0" err="1">
                <a:solidFill>
                  <a:schemeClr val="tx2"/>
                </a:solidFill>
              </a:rPr>
              <a:t>dfnew</a:t>
            </a:r>
            <a:r>
              <a:rPr lang="en-CA" sz="2000" dirty="0">
                <a:solidFill>
                  <a:schemeClr val="tx2"/>
                </a:solidFill>
              </a:rPr>
              <a:t> = </a:t>
            </a:r>
            <a:r>
              <a:rPr lang="en-CA" sz="2000" dirty="0" err="1">
                <a:solidFill>
                  <a:schemeClr val="tx2"/>
                </a:solidFill>
              </a:rPr>
              <a:t>pd.read_csv</a:t>
            </a:r>
            <a:r>
              <a:rPr lang="en-CA" sz="2000" dirty="0">
                <a:solidFill>
                  <a:schemeClr val="tx2"/>
                </a:solidFill>
              </a:rPr>
              <a:t>("D:/Dropbox/courses/MDSC755_progTrial/data/</a:t>
            </a:r>
            <a:r>
              <a:rPr lang="en-CA" sz="2000" dirty="0" err="1">
                <a:solidFill>
                  <a:schemeClr val="tx2"/>
                </a:solidFill>
              </a:rPr>
              <a:t>classList.csv</a:t>
            </a:r>
            <a:r>
              <a:rPr lang="en-CA" sz="2000" dirty="0">
                <a:solidFill>
                  <a:schemeClr val="tx2"/>
                </a:solidFill>
              </a:rPr>
              <a:t>", header=True, </a:t>
            </a:r>
            <a:r>
              <a:rPr lang="en-CA" sz="2000" dirty="0" err="1">
                <a:solidFill>
                  <a:schemeClr val="tx2"/>
                </a:solidFill>
              </a:rPr>
              <a:t>sep</a:t>
            </a:r>
            <a:r>
              <a:rPr lang="en-CA" sz="2000" dirty="0">
                <a:solidFill>
                  <a:schemeClr val="tx2"/>
                </a:solidFill>
              </a:rPr>
              <a:t>=",")</a:t>
            </a:r>
          </a:p>
          <a:p>
            <a:pPr marL="0" indent="0">
              <a:buNone/>
            </a:pPr>
            <a:r>
              <a:rPr lang="en-CA" sz="2000" dirty="0"/>
              <a:t>NOTE: In general if you want to extend your code line over 2+ lines without terminating then you need to use a backslash </a:t>
            </a:r>
            <a:r>
              <a:rPr lang="en-CA" sz="2000" dirty="0">
                <a:solidFill>
                  <a:schemeClr val="tx2"/>
                </a:solidFill>
              </a:rPr>
              <a:t> </a:t>
            </a:r>
            <a:r>
              <a:rPr lang="en-CA" sz="2000" dirty="0">
                <a:solidFill>
                  <a:srgbClr val="FF0000"/>
                </a:solidFill>
              </a:rPr>
              <a:t>\ </a:t>
            </a:r>
            <a:r>
              <a:rPr lang="en-CA" sz="2000" dirty="0"/>
              <a:t>(and should use an indent for clarity). e.g.</a:t>
            </a:r>
          </a:p>
          <a:p>
            <a:pPr marL="0" indent="0">
              <a:buNone/>
            </a:pPr>
            <a:r>
              <a:rPr lang="en-CA" sz="2200" dirty="0" err="1">
                <a:solidFill>
                  <a:schemeClr val="tx2"/>
                </a:solidFill>
              </a:rPr>
              <a:t>dfnew</a:t>
            </a:r>
            <a:r>
              <a:rPr lang="en-CA" sz="2200" dirty="0">
                <a:solidFill>
                  <a:schemeClr val="tx2"/>
                </a:solidFill>
              </a:rPr>
              <a:t> = </a:t>
            </a:r>
            <a:r>
              <a:rPr lang="en-CA" sz="2200" dirty="0" err="1">
                <a:solidFill>
                  <a:schemeClr val="tx2"/>
                </a:solidFill>
              </a:rPr>
              <a:t>pd.read_csv</a:t>
            </a:r>
            <a:r>
              <a:rPr lang="en-CA" sz="2200" dirty="0">
                <a:solidFill>
                  <a:schemeClr val="tx2"/>
                </a:solidFill>
              </a:rPr>
              <a:t>("D:/Dropbox/courses/MDSC755_progTrial/data/</a:t>
            </a:r>
            <a:r>
              <a:rPr lang="en-CA" sz="2200" dirty="0" err="1">
                <a:solidFill>
                  <a:schemeClr val="tx2"/>
                </a:solidFill>
              </a:rPr>
              <a:t>classList.csv</a:t>
            </a:r>
            <a:r>
              <a:rPr lang="en-CA" sz="2200" dirty="0">
                <a:solidFill>
                  <a:schemeClr val="tx2"/>
                </a:solidFill>
              </a:rPr>
              <a:t>", </a:t>
            </a:r>
            <a:r>
              <a:rPr lang="en-CA" sz="2200" dirty="0">
                <a:solidFill>
                  <a:srgbClr val="FF0000"/>
                </a:solidFill>
              </a:rPr>
              <a:t>\</a:t>
            </a:r>
          </a:p>
          <a:p>
            <a:pPr marL="0" indent="0">
              <a:buNone/>
            </a:pPr>
            <a:r>
              <a:rPr lang="en-CA" sz="2200" dirty="0">
                <a:solidFill>
                  <a:schemeClr val="tx2"/>
                </a:solidFill>
              </a:rPr>
              <a:t>    header=True, </a:t>
            </a:r>
            <a:r>
              <a:rPr lang="en-CA" sz="2200" dirty="0" err="1">
                <a:solidFill>
                  <a:schemeClr val="tx2"/>
                </a:solidFill>
              </a:rPr>
              <a:t>sep</a:t>
            </a:r>
            <a:r>
              <a:rPr lang="en-CA" sz="2200" dirty="0">
                <a:solidFill>
                  <a:schemeClr val="tx2"/>
                </a:solidFill>
              </a:rPr>
              <a:t>=",") </a:t>
            </a:r>
            <a:r>
              <a:rPr lang="en-CA" sz="2200" dirty="0">
                <a:solidFill>
                  <a:schemeClr val="accent3"/>
                </a:solidFill>
              </a:rPr>
              <a:t>#indented line</a:t>
            </a:r>
          </a:p>
          <a:p>
            <a:pPr marL="0" indent="0">
              <a:buNone/>
            </a:pPr>
            <a:endParaRPr lang="en-CA" sz="1600" dirty="0"/>
          </a:p>
        </p:txBody>
      </p:sp>
    </p:spTree>
    <p:extLst>
      <p:ext uri="{BB962C8B-B14F-4D97-AF65-F5344CB8AC3E}">
        <p14:creationId xmlns:p14="http://schemas.microsoft.com/office/powerpoint/2010/main" val="38050802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Importing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dirty="0">
                <a:solidFill>
                  <a:schemeClr val="tx2"/>
                </a:solidFill>
              </a:rPr>
              <a:t>import &lt;package&gt; as &lt;</a:t>
            </a:r>
            <a:r>
              <a:rPr lang="en-CA" dirty="0" err="1">
                <a:solidFill>
                  <a:schemeClr val="tx2"/>
                </a:solidFill>
              </a:rPr>
              <a:t>pkgname</a:t>
            </a:r>
            <a:r>
              <a:rPr lang="en-CA" dirty="0">
                <a:solidFill>
                  <a:schemeClr val="tx2"/>
                </a:solidFill>
              </a:rPr>
              <a:t>&gt;</a:t>
            </a:r>
          </a:p>
          <a:p>
            <a:pPr marL="0" indent="0">
              <a:buNone/>
            </a:pPr>
            <a:r>
              <a:rPr lang="en-CA" dirty="0"/>
              <a:t> - will read in a package and make that packages modules/methods available under ‘</a:t>
            </a:r>
            <a:r>
              <a:rPr lang="en-CA" dirty="0" err="1"/>
              <a:t>pkgname</a:t>
            </a:r>
            <a:r>
              <a:rPr lang="en-CA" dirty="0"/>
              <a:t>’ (defaults to ‘package’)</a:t>
            </a:r>
          </a:p>
          <a:p>
            <a:pPr marL="0" indent="0">
              <a:buNone/>
            </a:pPr>
            <a:r>
              <a:rPr lang="en-CA" dirty="0">
                <a:solidFill>
                  <a:srgbClr val="0070C0"/>
                </a:solidFill>
              </a:rPr>
              <a:t>import </a:t>
            </a:r>
            <a:r>
              <a:rPr lang="en-CA" dirty="0" err="1">
                <a:solidFill>
                  <a:srgbClr val="0070C0"/>
                </a:solidFill>
              </a:rPr>
              <a:t>numpy</a:t>
            </a:r>
            <a:r>
              <a:rPr lang="en-CA" dirty="0">
                <a:solidFill>
                  <a:srgbClr val="0070C0"/>
                </a:solidFill>
              </a:rPr>
              <a:t> as np</a:t>
            </a:r>
          </a:p>
          <a:p>
            <a:pPr marL="0" indent="0">
              <a:buNone/>
            </a:pPr>
            <a:r>
              <a:rPr lang="en-CA" dirty="0"/>
              <a:t>Now we can use the </a:t>
            </a:r>
            <a:r>
              <a:rPr lang="en-CA" dirty="0" err="1"/>
              <a:t>numpy</a:t>
            </a:r>
            <a:r>
              <a:rPr lang="en-CA" dirty="0"/>
              <a:t> average function by</a:t>
            </a:r>
          </a:p>
          <a:p>
            <a:pPr marL="0" indent="0">
              <a:buNone/>
            </a:pPr>
            <a:r>
              <a:rPr lang="en-CA" dirty="0"/>
              <a:t>calling </a:t>
            </a:r>
          </a:p>
          <a:p>
            <a:pPr marL="0" indent="0">
              <a:buNone/>
            </a:pPr>
            <a:r>
              <a:rPr lang="en-CA" dirty="0" err="1">
                <a:solidFill>
                  <a:srgbClr val="0070C0"/>
                </a:solidFill>
              </a:rPr>
              <a:t>np.average</a:t>
            </a:r>
            <a:r>
              <a:rPr lang="en-CA" dirty="0">
                <a:solidFill>
                  <a:srgbClr val="0070C0"/>
                </a:solidFill>
              </a:rPr>
              <a:t>(&lt;</a:t>
            </a:r>
            <a:r>
              <a:rPr lang="en-CA" dirty="0" err="1">
                <a:solidFill>
                  <a:srgbClr val="0070C0"/>
                </a:solidFill>
              </a:rPr>
              <a:t>myarray</a:t>
            </a:r>
            <a:r>
              <a:rPr lang="en-CA" dirty="0">
                <a:solidFill>
                  <a:srgbClr val="0070C0"/>
                </a:solidFill>
              </a:rPr>
              <a:t>&gt;)</a:t>
            </a:r>
          </a:p>
          <a:p>
            <a:pPr marL="0" indent="0">
              <a:buNone/>
            </a:pPr>
            <a:endParaRPr lang="en-CA" dirty="0">
              <a:solidFill>
                <a:schemeClr val="accent3"/>
              </a:solidFill>
            </a:endParaRPr>
          </a:p>
          <a:p>
            <a:pPr marL="0" indent="0">
              <a:buNone/>
            </a:pPr>
            <a:endParaRPr lang="en-CA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24688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Arrays and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362201"/>
            <a:ext cx="7772399" cy="4114800"/>
          </a:xfrm>
        </p:spPr>
        <p:txBody>
          <a:bodyPr>
            <a:normAutofit fontScale="70000" lnSpcReduction="20000"/>
          </a:bodyPr>
          <a:lstStyle/>
          <a:p>
            <a:r>
              <a:rPr lang="en-CA" u="sng" dirty="0"/>
              <a:t>Indexing starts at 0</a:t>
            </a:r>
            <a:r>
              <a:rPr lang="en-CA" dirty="0"/>
              <a:t>. (Base 0 indexing is standard or recommended in most languages.) e.g. Index 4 elements by</a:t>
            </a:r>
          </a:p>
          <a:p>
            <a:r>
              <a:rPr lang="en-CA" dirty="0">
                <a:solidFill>
                  <a:srgbClr val="0070C0"/>
                </a:solidFill>
              </a:rPr>
              <a:t>0,1,2,3</a:t>
            </a:r>
          </a:p>
          <a:p>
            <a:r>
              <a:rPr lang="en-CA" u="sng" dirty="0"/>
              <a:t>Lists</a:t>
            </a:r>
            <a:r>
              <a:rPr lang="en-CA" dirty="0"/>
              <a:t> are for any type of Python variable (e.g. strings and numbers).</a:t>
            </a:r>
          </a:p>
          <a:p>
            <a:r>
              <a:rPr lang="en-CA" u="sng" dirty="0"/>
              <a:t>Arrays</a:t>
            </a:r>
            <a:r>
              <a:rPr lang="en-CA" dirty="0"/>
              <a:t> from the </a:t>
            </a:r>
            <a:r>
              <a:rPr lang="en-CA" dirty="0" err="1"/>
              <a:t>numpy</a:t>
            </a:r>
            <a:r>
              <a:rPr lang="en-CA" dirty="0"/>
              <a:t> package are better suited to numeric operations.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Make arrays by initializing with a list:</a:t>
            </a:r>
          </a:p>
          <a:p>
            <a:pPr marL="0" indent="0">
              <a:buNone/>
            </a:pPr>
            <a:r>
              <a:rPr lang="en-CA" dirty="0" err="1">
                <a:solidFill>
                  <a:srgbClr val="0070C0"/>
                </a:solidFill>
              </a:rPr>
              <a:t>mylist</a:t>
            </a:r>
            <a:r>
              <a:rPr lang="en-CA" dirty="0">
                <a:solidFill>
                  <a:srgbClr val="0070C0"/>
                </a:solidFill>
              </a:rPr>
              <a:t> = [5,10,15,25,40]</a:t>
            </a:r>
          </a:p>
          <a:p>
            <a:pPr marL="0" indent="0">
              <a:buNone/>
            </a:pPr>
            <a:r>
              <a:rPr lang="en-CA" dirty="0" err="1">
                <a:solidFill>
                  <a:srgbClr val="0070C0"/>
                </a:solidFill>
              </a:rPr>
              <a:t>myarray</a:t>
            </a:r>
            <a:r>
              <a:rPr lang="en-CA" dirty="0">
                <a:solidFill>
                  <a:srgbClr val="0070C0"/>
                </a:solidFill>
              </a:rPr>
              <a:t> = </a:t>
            </a:r>
            <a:r>
              <a:rPr lang="en-CA" dirty="0" err="1">
                <a:solidFill>
                  <a:srgbClr val="0070C0"/>
                </a:solidFill>
              </a:rPr>
              <a:t>np.array</a:t>
            </a:r>
            <a:r>
              <a:rPr lang="en-CA" dirty="0">
                <a:solidFill>
                  <a:srgbClr val="0070C0"/>
                </a:solidFill>
              </a:rPr>
              <a:t>(</a:t>
            </a:r>
            <a:r>
              <a:rPr lang="en-CA" dirty="0" err="1">
                <a:solidFill>
                  <a:srgbClr val="0070C0"/>
                </a:solidFill>
              </a:rPr>
              <a:t>mylist</a:t>
            </a:r>
            <a:r>
              <a:rPr lang="en-CA" dirty="0">
                <a:solidFill>
                  <a:srgbClr val="0070C0"/>
                </a:solidFill>
              </a:rPr>
              <a:t>)</a:t>
            </a:r>
          </a:p>
          <a:p>
            <a:pPr marL="0" indent="0">
              <a:buNone/>
            </a:pPr>
            <a:r>
              <a:rPr lang="en-CA" dirty="0" err="1">
                <a:solidFill>
                  <a:srgbClr val="0070C0"/>
                </a:solidFill>
              </a:rPr>
              <a:t>myarray</a:t>
            </a:r>
            <a:r>
              <a:rPr lang="en-CA" dirty="0">
                <a:solidFill>
                  <a:srgbClr val="0070C0"/>
                </a:solidFill>
              </a:rPr>
              <a:t> = </a:t>
            </a:r>
            <a:r>
              <a:rPr lang="en-CA" dirty="0" err="1">
                <a:solidFill>
                  <a:srgbClr val="0070C0"/>
                </a:solidFill>
              </a:rPr>
              <a:t>np.array</a:t>
            </a:r>
            <a:r>
              <a:rPr lang="en-CA" dirty="0">
                <a:solidFill>
                  <a:srgbClr val="0070C0"/>
                </a:solidFill>
              </a:rPr>
              <a:t>([5,10,15,25,40])  #alternative one-liner.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Index into arrays. e.g. the 5</a:t>
            </a:r>
            <a:r>
              <a:rPr lang="en-CA" baseline="30000" dirty="0"/>
              <a:t>th</a:t>
            </a:r>
            <a:r>
              <a:rPr lang="en-CA" dirty="0"/>
              <a:t> element is</a:t>
            </a:r>
          </a:p>
          <a:p>
            <a:pPr marL="0" indent="0">
              <a:buNone/>
            </a:pPr>
            <a:r>
              <a:rPr lang="en-CA" sz="2600" dirty="0" err="1">
                <a:solidFill>
                  <a:srgbClr val="0070C0"/>
                </a:solidFill>
              </a:rPr>
              <a:t>myarray</a:t>
            </a:r>
            <a:r>
              <a:rPr lang="en-CA" sz="2600" dirty="0">
                <a:solidFill>
                  <a:srgbClr val="0070C0"/>
                </a:solidFill>
              </a:rPr>
              <a:t>[4]   #40</a:t>
            </a:r>
          </a:p>
          <a:p>
            <a:pPr marL="0" indent="0">
              <a:buNone/>
            </a:pPr>
            <a:r>
              <a:rPr lang="en-CA" sz="2600" dirty="0" err="1">
                <a:solidFill>
                  <a:srgbClr val="0070C0"/>
                </a:solidFill>
              </a:rPr>
              <a:t>myarray</a:t>
            </a:r>
            <a:r>
              <a:rPr lang="en-CA" sz="2600" dirty="0">
                <a:solidFill>
                  <a:srgbClr val="0070C0"/>
                </a:solidFill>
              </a:rPr>
              <a:t>[5]   # </a:t>
            </a:r>
            <a:r>
              <a:rPr lang="en-CA" sz="2600" dirty="0" err="1">
                <a:solidFill>
                  <a:srgbClr val="0070C0"/>
                </a:solidFill>
              </a:rPr>
              <a:t>IndexError</a:t>
            </a:r>
            <a:r>
              <a:rPr lang="en-CA" sz="2600" dirty="0">
                <a:solidFill>
                  <a:srgbClr val="0070C0"/>
                </a:solidFill>
              </a:rPr>
              <a:t>: index 5 is out of bounds for axis 0 with size 5</a:t>
            </a:r>
          </a:p>
        </p:txBody>
      </p:sp>
    </p:spTree>
    <p:extLst>
      <p:ext uri="{BB962C8B-B14F-4D97-AF65-F5344CB8AC3E}">
        <p14:creationId xmlns:p14="http://schemas.microsoft.com/office/powerpoint/2010/main" val="20488904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Arrays and indexing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CA" sz="2400" dirty="0" err="1">
                <a:solidFill>
                  <a:schemeClr val="tx2"/>
                </a:solidFill>
              </a:rPr>
              <a:t>myarray</a:t>
            </a:r>
            <a:r>
              <a:rPr lang="en-CA" sz="2400" dirty="0">
                <a:solidFill>
                  <a:schemeClr val="tx2"/>
                </a:solidFill>
              </a:rPr>
              <a:t>[0:3] </a:t>
            </a:r>
            <a:r>
              <a:rPr lang="en-CA" sz="2400" dirty="0">
                <a:solidFill>
                  <a:schemeClr val="accent3"/>
                </a:solidFill>
              </a:rPr>
              <a:t># a list of the first three elements</a:t>
            </a:r>
          </a:p>
          <a:p>
            <a:pPr marL="0" indent="0">
              <a:buNone/>
            </a:pPr>
            <a:r>
              <a:rPr lang="en-CA" dirty="0">
                <a:solidFill>
                  <a:schemeClr val="accent3"/>
                </a:solidFill>
              </a:rPr>
              <a:t>#range object give us way to produce list.</a:t>
            </a:r>
          </a:p>
          <a:p>
            <a:pPr marL="0" indent="0">
              <a:buNone/>
            </a:pPr>
            <a:r>
              <a:rPr lang="en-CA" dirty="0">
                <a:solidFill>
                  <a:schemeClr val="accent3"/>
                </a:solidFill>
              </a:rPr>
              <a:t># list comprehension puts it into list.</a:t>
            </a:r>
          </a:p>
          <a:p>
            <a:pPr marL="0" indent="0">
              <a:buNone/>
            </a:pPr>
            <a:r>
              <a:rPr lang="en-CA" dirty="0">
                <a:solidFill>
                  <a:schemeClr val="tx2"/>
                </a:solidFill>
              </a:rPr>
              <a:t>b = [x for x in range(1, 25, 2)]  #start, limit, step</a:t>
            </a:r>
          </a:p>
          <a:p>
            <a:pPr marL="0" indent="0">
              <a:buNone/>
            </a:pPr>
            <a:r>
              <a:rPr lang="en-CA" dirty="0" err="1">
                <a:solidFill>
                  <a:schemeClr val="tx2"/>
                </a:solidFill>
              </a:rPr>
              <a:t>len</a:t>
            </a:r>
            <a:r>
              <a:rPr lang="en-CA" dirty="0">
                <a:solidFill>
                  <a:schemeClr val="tx2"/>
                </a:solidFill>
              </a:rPr>
              <a:t>(b) </a:t>
            </a:r>
            <a:r>
              <a:rPr lang="en-CA" dirty="0">
                <a:solidFill>
                  <a:schemeClr val="accent3"/>
                </a:solidFill>
              </a:rPr>
              <a:t># will give you the length (# elements)</a:t>
            </a:r>
          </a:p>
          <a:p>
            <a:pPr marL="0" indent="0">
              <a:buNone/>
            </a:pPr>
            <a:r>
              <a:rPr lang="en-CA" dirty="0">
                <a:solidFill>
                  <a:schemeClr val="tx2"/>
                </a:solidFill>
              </a:rPr>
              <a:t>b[1] </a:t>
            </a:r>
            <a:r>
              <a:rPr lang="en-CA" dirty="0">
                <a:solidFill>
                  <a:schemeClr val="accent3"/>
                </a:solidFill>
              </a:rPr>
              <a:t># 2</a:t>
            </a:r>
            <a:r>
              <a:rPr lang="en-CA" baseline="30000" dirty="0">
                <a:solidFill>
                  <a:schemeClr val="accent3"/>
                </a:solidFill>
              </a:rPr>
              <a:t>nd</a:t>
            </a:r>
            <a:r>
              <a:rPr lang="en-CA" dirty="0">
                <a:solidFill>
                  <a:schemeClr val="accent3"/>
                </a:solidFill>
              </a:rPr>
              <a:t> element</a:t>
            </a:r>
          </a:p>
          <a:p>
            <a:pPr marL="0" indent="0">
              <a:buNone/>
            </a:pPr>
            <a:r>
              <a:rPr lang="en-CA" dirty="0">
                <a:solidFill>
                  <a:schemeClr val="tx2"/>
                </a:solidFill>
              </a:rPr>
              <a:t>b[1:5] </a:t>
            </a:r>
            <a:r>
              <a:rPr lang="en-CA" dirty="0">
                <a:solidFill>
                  <a:schemeClr val="accent3"/>
                </a:solidFill>
              </a:rPr>
              <a:t># 2-5th elements</a:t>
            </a:r>
          </a:p>
          <a:p>
            <a:pPr marL="0" indent="0">
              <a:buNone/>
            </a:pPr>
            <a:r>
              <a:rPr lang="en-CA" dirty="0">
                <a:solidFill>
                  <a:schemeClr val="tx2"/>
                </a:solidFill>
              </a:rPr>
              <a:t>b[:5] </a:t>
            </a:r>
            <a:r>
              <a:rPr lang="en-CA" dirty="0">
                <a:solidFill>
                  <a:schemeClr val="accent3"/>
                </a:solidFill>
              </a:rPr>
              <a:t>#  up to and including the 5th element</a:t>
            </a:r>
          </a:p>
          <a:p>
            <a:pPr marL="0" indent="0">
              <a:buNone/>
            </a:pPr>
            <a:r>
              <a:rPr lang="en-CA" dirty="0">
                <a:solidFill>
                  <a:schemeClr val="tx2"/>
                </a:solidFill>
              </a:rPr>
              <a:t>b[5:] </a:t>
            </a:r>
            <a:r>
              <a:rPr lang="en-CA" dirty="0">
                <a:solidFill>
                  <a:schemeClr val="accent3"/>
                </a:solidFill>
              </a:rPr>
              <a:t>#  6</a:t>
            </a:r>
            <a:r>
              <a:rPr lang="en-CA" baseline="30000" dirty="0">
                <a:solidFill>
                  <a:schemeClr val="accent3"/>
                </a:solidFill>
              </a:rPr>
              <a:t>th</a:t>
            </a:r>
            <a:r>
              <a:rPr lang="en-CA" dirty="0">
                <a:solidFill>
                  <a:schemeClr val="accent3"/>
                </a:solidFill>
              </a:rPr>
              <a:t> element and following.</a:t>
            </a:r>
            <a:endParaRPr lang="en-CA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CA" dirty="0">
              <a:solidFill>
                <a:schemeClr val="accent3"/>
              </a:solidFill>
            </a:endParaRPr>
          </a:p>
          <a:p>
            <a:pPr marL="0" indent="0">
              <a:buNone/>
            </a:pPr>
            <a:endParaRPr lang="en-CA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27852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3122" y="457200"/>
            <a:ext cx="5937755" cy="1188720"/>
          </a:xfrm>
        </p:spPr>
        <p:txBody>
          <a:bodyPr/>
          <a:lstStyle/>
          <a:p>
            <a:r>
              <a:rPr lang="en-CA" dirty="0"/>
              <a:t>Some ‘array’ 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828800"/>
            <a:ext cx="8382000" cy="48006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CA" dirty="0">
                <a:solidFill>
                  <a:schemeClr val="accent3"/>
                </a:solidFill>
              </a:rPr>
              <a:t># Create two lists</a:t>
            </a:r>
          </a:p>
          <a:p>
            <a:pPr marL="0" indent="0">
              <a:buNone/>
            </a:pPr>
            <a:r>
              <a:rPr lang="en-CA" dirty="0">
                <a:solidFill>
                  <a:srgbClr val="0070C0"/>
                </a:solidFill>
              </a:rPr>
              <a:t>v1 = [5, 9, 3, 4]</a:t>
            </a:r>
          </a:p>
          <a:p>
            <a:pPr marL="0" indent="0">
              <a:buNone/>
            </a:pPr>
            <a:r>
              <a:rPr lang="en-CA" dirty="0">
                <a:solidFill>
                  <a:srgbClr val="0070C0"/>
                </a:solidFill>
              </a:rPr>
              <a:t>v2 = [10, 11, 12, 13]</a:t>
            </a:r>
          </a:p>
          <a:p>
            <a:pPr marL="0" indent="0">
              <a:buNone/>
            </a:pPr>
            <a:r>
              <a:rPr lang="en-CA" dirty="0">
                <a:solidFill>
                  <a:schemeClr val="accent3"/>
                </a:solidFill>
              </a:rPr>
              <a:t># Create 2D array from the 2 lists, by default as rows.</a:t>
            </a:r>
          </a:p>
          <a:p>
            <a:pPr marL="0" indent="0">
              <a:buNone/>
            </a:pPr>
            <a:r>
              <a:rPr lang="en-CA" dirty="0">
                <a:solidFill>
                  <a:schemeClr val="tx2"/>
                </a:solidFill>
              </a:rPr>
              <a:t>result = </a:t>
            </a:r>
            <a:r>
              <a:rPr lang="en-CA" dirty="0" err="1">
                <a:solidFill>
                  <a:schemeClr val="tx2"/>
                </a:solidFill>
              </a:rPr>
              <a:t>np.array</a:t>
            </a:r>
            <a:r>
              <a:rPr lang="en-CA" dirty="0">
                <a:solidFill>
                  <a:schemeClr val="tx2"/>
                </a:solidFill>
              </a:rPr>
              <a:t>([v1, v2]) </a:t>
            </a:r>
          </a:p>
          <a:p>
            <a:pPr marL="0" indent="0">
              <a:buNone/>
            </a:pPr>
            <a:r>
              <a:rPr lang="en-CA" dirty="0">
                <a:solidFill>
                  <a:schemeClr val="tx2"/>
                </a:solidFill>
              </a:rPr>
              <a:t>print(result)</a:t>
            </a:r>
            <a:endParaRPr lang="en-CA" dirty="0">
              <a:solidFill>
                <a:schemeClr val="accent3"/>
              </a:solidFill>
            </a:endParaRPr>
          </a:p>
          <a:p>
            <a:pPr marL="0" indent="0">
              <a:buNone/>
            </a:pPr>
            <a:r>
              <a:rPr lang="en-CA" dirty="0">
                <a:solidFill>
                  <a:schemeClr val="accent3"/>
                </a:solidFill>
              </a:rPr>
              <a:t># Create two vectors (1D arrays)</a:t>
            </a:r>
            <a:endParaRPr lang="en-CA" dirty="0"/>
          </a:p>
          <a:p>
            <a:pPr marL="0" indent="0">
              <a:buNone/>
            </a:pPr>
            <a:r>
              <a:rPr lang="en-CA" dirty="0">
                <a:solidFill>
                  <a:srgbClr val="0070C0"/>
                </a:solidFill>
              </a:rPr>
              <a:t>vector1 = </a:t>
            </a:r>
            <a:r>
              <a:rPr lang="en-CA" dirty="0" err="1">
                <a:solidFill>
                  <a:srgbClr val="0070C0"/>
                </a:solidFill>
              </a:rPr>
              <a:t>np.array</a:t>
            </a:r>
            <a:r>
              <a:rPr lang="en-CA" dirty="0">
                <a:solidFill>
                  <a:srgbClr val="0070C0"/>
                </a:solidFill>
              </a:rPr>
              <a:t>([5, 9, 3, 4]) </a:t>
            </a:r>
          </a:p>
          <a:p>
            <a:pPr marL="0" indent="0">
              <a:buNone/>
            </a:pPr>
            <a:r>
              <a:rPr lang="en-CA" dirty="0">
                <a:solidFill>
                  <a:srgbClr val="0070C0"/>
                </a:solidFill>
              </a:rPr>
              <a:t>vector2 = </a:t>
            </a:r>
            <a:r>
              <a:rPr lang="en-CA" dirty="0" err="1">
                <a:solidFill>
                  <a:srgbClr val="0070C0"/>
                </a:solidFill>
              </a:rPr>
              <a:t>np.array</a:t>
            </a:r>
            <a:r>
              <a:rPr lang="en-CA" dirty="0">
                <a:solidFill>
                  <a:srgbClr val="0070C0"/>
                </a:solidFill>
              </a:rPr>
              <a:t>([10, 11, 12, 13])</a:t>
            </a:r>
          </a:p>
          <a:p>
            <a:pPr marL="0" indent="0">
              <a:buNone/>
            </a:pPr>
            <a:r>
              <a:rPr lang="en-CA" dirty="0">
                <a:solidFill>
                  <a:schemeClr val="accent3"/>
                </a:solidFill>
              </a:rPr>
              <a:t># Create 2D array from the 2 vectors, with axis 0 indicating ‘down’, </a:t>
            </a:r>
          </a:p>
          <a:p>
            <a:pPr marL="0" indent="0">
              <a:buNone/>
            </a:pPr>
            <a:r>
              <a:rPr lang="en-CA" dirty="0">
                <a:solidFill>
                  <a:schemeClr val="accent3"/>
                </a:solidFill>
              </a:rPr>
              <a:t>i.e. each vector will become a row.</a:t>
            </a:r>
          </a:p>
          <a:p>
            <a:pPr marL="0" indent="0">
              <a:buNone/>
            </a:pPr>
            <a:r>
              <a:rPr lang="en-CA" dirty="0">
                <a:solidFill>
                  <a:srgbClr val="0070C0"/>
                </a:solidFill>
              </a:rPr>
              <a:t>result = </a:t>
            </a:r>
            <a:r>
              <a:rPr lang="en-CA" dirty="0" err="1">
                <a:solidFill>
                  <a:srgbClr val="0070C0"/>
                </a:solidFill>
              </a:rPr>
              <a:t>np.concatenate</a:t>
            </a:r>
            <a:r>
              <a:rPr lang="en-CA" dirty="0">
                <a:solidFill>
                  <a:srgbClr val="0070C0"/>
                </a:solidFill>
              </a:rPr>
              <a:t>([vector1], [vector2], axis=0) </a:t>
            </a:r>
          </a:p>
          <a:p>
            <a:pPr marL="0" indent="0">
              <a:buNone/>
            </a:pPr>
            <a:r>
              <a:rPr lang="en-CA" dirty="0">
                <a:solidFill>
                  <a:srgbClr val="0070C0"/>
                </a:solidFill>
              </a:rPr>
              <a:t>print(result)</a:t>
            </a:r>
          </a:p>
          <a:p>
            <a:pPr marL="0" indent="0">
              <a:buNone/>
            </a:pPr>
            <a:r>
              <a:rPr lang="en-CA" dirty="0">
                <a:solidFill>
                  <a:schemeClr val="accent3"/>
                </a:solidFill>
              </a:rPr>
              <a:t># take the transpose</a:t>
            </a:r>
          </a:p>
          <a:p>
            <a:pPr marL="0" indent="0">
              <a:buNone/>
            </a:pPr>
            <a:r>
              <a:rPr lang="en-CA" dirty="0" err="1">
                <a:solidFill>
                  <a:schemeClr val="tx2"/>
                </a:solidFill>
              </a:rPr>
              <a:t>tran</a:t>
            </a:r>
            <a:r>
              <a:rPr lang="en-CA" dirty="0">
                <a:solidFill>
                  <a:schemeClr val="tx2"/>
                </a:solidFill>
              </a:rPr>
              <a:t> = </a:t>
            </a:r>
            <a:r>
              <a:rPr lang="en-CA" dirty="0" err="1">
                <a:solidFill>
                  <a:schemeClr val="tx2"/>
                </a:solidFill>
              </a:rPr>
              <a:t>result.T</a:t>
            </a:r>
            <a:endParaRPr lang="en-CA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3210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0658E-601E-4704-B8FD-5AC452CD7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2423A-2368-49B9-A9FD-C372A26A77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6045" y="2638045"/>
            <a:ext cx="3880355" cy="310198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CA" dirty="0"/>
              <a:t>Why Use Python?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How to use it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Installing packages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Spyder walk-through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 err="1"/>
              <a:t>Jupyter</a:t>
            </a:r>
            <a:r>
              <a:rPr lang="en-CA" dirty="0"/>
              <a:t> notebook walk-through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Workspace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Simple math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C8D83E0-4370-3B4E-BEF6-C64D5DEF0D1D}"/>
              </a:ext>
            </a:extLst>
          </p:cNvPr>
          <p:cNvSpPr txBox="1">
            <a:spLocks/>
          </p:cNvSpPr>
          <p:nvPr/>
        </p:nvSpPr>
        <p:spPr>
          <a:xfrm>
            <a:off x="5263645" y="2638044"/>
            <a:ext cx="3880355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44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59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28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 startAt="8"/>
            </a:pPr>
            <a:r>
              <a:rPr lang="en-CA" dirty="0"/>
              <a:t>Calling functions in python</a:t>
            </a:r>
          </a:p>
          <a:p>
            <a:pPr marL="342900" indent="-342900">
              <a:buFont typeface="+mj-lt"/>
              <a:buAutoNum type="arabicPeriod" startAt="8"/>
            </a:pPr>
            <a:r>
              <a:rPr lang="en-CA" dirty="0"/>
              <a:t>Importing packages</a:t>
            </a:r>
          </a:p>
          <a:p>
            <a:pPr marL="342900" indent="-342900">
              <a:buFont typeface="+mj-lt"/>
              <a:buAutoNum type="arabicPeriod" startAt="8"/>
            </a:pPr>
            <a:r>
              <a:rPr lang="en-CA" dirty="0"/>
              <a:t>Arrays and lists</a:t>
            </a:r>
          </a:p>
          <a:p>
            <a:pPr marL="342900" indent="-342900">
              <a:buFont typeface="+mj-lt"/>
              <a:buAutoNum type="arabicPeriod" startAt="8"/>
            </a:pPr>
            <a:r>
              <a:rPr lang="en-CA" dirty="0"/>
              <a:t>String concatenation</a:t>
            </a:r>
          </a:p>
          <a:p>
            <a:pPr marL="342900" indent="-342900">
              <a:buFont typeface="+mj-lt"/>
              <a:buAutoNum type="arabicPeriod" startAt="8"/>
            </a:pPr>
            <a:r>
              <a:rPr lang="en-CA" dirty="0"/>
              <a:t>More matrices</a:t>
            </a:r>
          </a:p>
          <a:p>
            <a:pPr marL="342900" indent="-342900">
              <a:buFont typeface="+mj-lt"/>
              <a:buAutoNum type="arabicPeriod" startAt="8"/>
            </a:pPr>
            <a:r>
              <a:rPr lang="en-CA" dirty="0"/>
              <a:t>Data types</a:t>
            </a:r>
          </a:p>
          <a:p>
            <a:pPr marL="342900" indent="-342900">
              <a:buFont typeface="+mj-lt"/>
              <a:buAutoNum type="arabicPeriod" startAt="8"/>
            </a:pPr>
            <a:r>
              <a:rPr lang="en-CA" dirty="0"/>
              <a:t>Data frames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59345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String concatenation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8229599" cy="4343399"/>
          </a:xfrm>
        </p:spPr>
        <p:txBody>
          <a:bodyPr>
            <a:normAutofit fontScale="92500" lnSpcReduction="10000"/>
          </a:bodyPr>
          <a:lstStyle/>
          <a:p>
            <a:r>
              <a:rPr lang="en-CA" sz="2400" dirty="0"/>
              <a:t>Some string commands. Single quote and double quote are usually interchangeable but must be paired correctly.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str1 = 'Happy </a:t>
            </a:r>
            <a:r>
              <a:rPr lang="en-US" sz="2400" dirty="0" err="1">
                <a:solidFill>
                  <a:srgbClr val="0070C0"/>
                </a:solidFill>
              </a:rPr>
              <a:t>unBirthday</a:t>
            </a:r>
            <a:r>
              <a:rPr lang="en-US" sz="2400" dirty="0">
                <a:solidFill>
                  <a:srgbClr val="0070C0"/>
                </a:solidFill>
              </a:rPr>
              <a:t>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str2 = “to me”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str3 = 'again’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str1 + ‘-’ + str2  #concatenate with separator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str1 + str2 + str3 # </a:t>
            </a:r>
            <a:r>
              <a:rPr lang="en-US" sz="2400" dirty="0" err="1">
                <a:solidFill>
                  <a:srgbClr val="0070C0"/>
                </a:solidFill>
              </a:rPr>
              <a:t>concat</a:t>
            </a:r>
            <a:r>
              <a:rPr lang="en-US" sz="2400" dirty="0">
                <a:solidFill>
                  <a:srgbClr val="0070C0"/>
                </a:solidFill>
              </a:rPr>
              <a:t> without separator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“-”.join([str1, str2, str3])  #</a:t>
            </a:r>
            <a:r>
              <a:rPr lang="en-US" sz="2400" dirty="0" err="1">
                <a:solidFill>
                  <a:srgbClr val="0070C0"/>
                </a:solidFill>
              </a:rPr>
              <a:t>concat</a:t>
            </a:r>
            <a:r>
              <a:rPr lang="en-US" sz="2400" dirty="0">
                <a:solidFill>
                  <a:srgbClr val="0070C0"/>
                </a:solidFill>
              </a:rPr>
              <a:t> multiple strings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str1.replace(“ un”,”, happy “)  #replace a substring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str1.split(“ “) #split a string into a list by separator.</a:t>
            </a:r>
          </a:p>
        </p:txBody>
      </p:sp>
    </p:spTree>
    <p:extLst>
      <p:ext uri="{BB962C8B-B14F-4D97-AF65-F5344CB8AC3E}">
        <p14:creationId xmlns:p14="http://schemas.microsoft.com/office/powerpoint/2010/main" val="2068292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More matrices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Number of rows and columns:</a:t>
            </a:r>
          </a:p>
          <a:p>
            <a:pPr marL="0" indent="0">
              <a:buNone/>
            </a:pPr>
            <a:r>
              <a:rPr lang="en-CA" dirty="0" err="1">
                <a:solidFill>
                  <a:srgbClr val="0070C0"/>
                </a:solidFill>
              </a:rPr>
              <a:t>arr</a:t>
            </a:r>
            <a:r>
              <a:rPr lang="en-CA" dirty="0">
                <a:solidFill>
                  <a:srgbClr val="0070C0"/>
                </a:solidFill>
              </a:rPr>
              <a:t> = </a:t>
            </a:r>
            <a:r>
              <a:rPr lang="en-CA" dirty="0" err="1">
                <a:solidFill>
                  <a:srgbClr val="0070C0"/>
                </a:solidFill>
              </a:rPr>
              <a:t>np.array</a:t>
            </a:r>
            <a:r>
              <a:rPr lang="en-CA" dirty="0">
                <a:solidFill>
                  <a:srgbClr val="0070C0"/>
                </a:solidFill>
              </a:rPr>
              <a:t>([[1,2,3],[4,5,6]])</a:t>
            </a:r>
          </a:p>
          <a:p>
            <a:pPr marL="0" indent="0">
              <a:buNone/>
            </a:pPr>
            <a:r>
              <a:rPr lang="en-CA" dirty="0" err="1">
                <a:solidFill>
                  <a:srgbClr val="0070C0"/>
                </a:solidFill>
              </a:rPr>
              <a:t>arr.shape</a:t>
            </a:r>
            <a:r>
              <a:rPr lang="en-CA" dirty="0">
                <a:solidFill>
                  <a:srgbClr val="0070C0"/>
                </a:solidFill>
              </a:rPr>
              <a:t>[0] #number of rows</a:t>
            </a:r>
          </a:p>
          <a:p>
            <a:pPr marL="0" indent="0">
              <a:buNone/>
            </a:pPr>
            <a:r>
              <a:rPr lang="en-CA" dirty="0" err="1">
                <a:solidFill>
                  <a:srgbClr val="0070C0"/>
                </a:solidFill>
              </a:rPr>
              <a:t>arr.shape</a:t>
            </a:r>
            <a:r>
              <a:rPr lang="en-CA" dirty="0">
                <a:solidFill>
                  <a:srgbClr val="0070C0"/>
                </a:solidFill>
              </a:rPr>
              <a:t>[1] #number of columns</a:t>
            </a:r>
          </a:p>
        </p:txBody>
      </p:sp>
    </p:spTree>
    <p:extLst>
      <p:ext uri="{BB962C8B-B14F-4D97-AF65-F5344CB8AC3E}">
        <p14:creationId xmlns:p14="http://schemas.microsoft.com/office/powerpoint/2010/main" val="8349414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A2A33-9D34-46B0-BE61-B59A1D3E4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0A6E2-53F0-485C-B076-F920EBCC0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1" y="2638045"/>
            <a:ext cx="8458200" cy="37627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000" dirty="0">
                <a:solidFill>
                  <a:srgbClr val="0070C0"/>
                </a:solidFill>
              </a:rPr>
              <a:t>myArray1 = </a:t>
            </a:r>
            <a:r>
              <a:rPr lang="en-CA" sz="2000" dirty="0" err="1">
                <a:solidFill>
                  <a:srgbClr val="0070C0"/>
                </a:solidFill>
              </a:rPr>
              <a:t>np.array</a:t>
            </a:r>
            <a:r>
              <a:rPr lang="en-CA" sz="2000" dirty="0">
                <a:solidFill>
                  <a:srgbClr val="0070C0"/>
                </a:solidFill>
              </a:rPr>
              <a:t>([1,2,3,4,5])</a:t>
            </a:r>
          </a:p>
          <a:p>
            <a:pPr marL="0" indent="0">
              <a:buNone/>
            </a:pPr>
            <a:r>
              <a:rPr lang="en-CA" sz="2000" dirty="0">
                <a:solidFill>
                  <a:srgbClr val="0070C0"/>
                </a:solidFill>
              </a:rPr>
              <a:t>myArray2 = </a:t>
            </a:r>
            <a:r>
              <a:rPr lang="en-CA" sz="2000" dirty="0" err="1">
                <a:solidFill>
                  <a:srgbClr val="0070C0"/>
                </a:solidFill>
              </a:rPr>
              <a:t>np.array</a:t>
            </a:r>
            <a:r>
              <a:rPr lang="en-CA" sz="2000" dirty="0">
                <a:solidFill>
                  <a:srgbClr val="0070C0"/>
                </a:solidFill>
              </a:rPr>
              <a:t>([2,4,6,8,10])</a:t>
            </a:r>
          </a:p>
          <a:p>
            <a:pPr marL="0" indent="0">
              <a:buNone/>
            </a:pPr>
            <a:r>
              <a:rPr lang="en-CA" sz="2000" dirty="0">
                <a:solidFill>
                  <a:srgbClr val="0070C0"/>
                </a:solidFill>
              </a:rPr>
              <a:t>myArray3 = </a:t>
            </a:r>
            <a:r>
              <a:rPr lang="en-CA" sz="2000" dirty="0" err="1">
                <a:solidFill>
                  <a:srgbClr val="0070C0"/>
                </a:solidFill>
              </a:rPr>
              <a:t>np.array</a:t>
            </a:r>
            <a:r>
              <a:rPr lang="en-CA" sz="2000" dirty="0">
                <a:solidFill>
                  <a:srgbClr val="0070C0"/>
                </a:solidFill>
              </a:rPr>
              <a:t>([3,6,9,12,15])</a:t>
            </a:r>
          </a:p>
          <a:p>
            <a:pPr marL="0" indent="0">
              <a:buNone/>
            </a:pPr>
            <a:endParaRPr lang="en-CA" sz="20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CA" sz="2000" dirty="0">
                <a:solidFill>
                  <a:srgbClr val="0070C0"/>
                </a:solidFill>
              </a:rPr>
              <a:t>myMat12 = </a:t>
            </a:r>
            <a:r>
              <a:rPr lang="en-CA" sz="2000" dirty="0" err="1">
                <a:solidFill>
                  <a:srgbClr val="0070C0"/>
                </a:solidFill>
              </a:rPr>
              <a:t>np.concatenate</a:t>
            </a:r>
            <a:r>
              <a:rPr lang="en-CA" sz="2000" dirty="0">
                <a:solidFill>
                  <a:srgbClr val="0070C0"/>
                </a:solidFill>
              </a:rPr>
              <a:t>(([myArray1], [myArray2]), axis=0)</a:t>
            </a:r>
          </a:p>
          <a:p>
            <a:pPr marL="0" indent="0">
              <a:buNone/>
            </a:pPr>
            <a:r>
              <a:rPr lang="en-CA" sz="2000" dirty="0">
                <a:solidFill>
                  <a:srgbClr val="0070C0"/>
                </a:solidFill>
              </a:rPr>
              <a:t>myMat123 = </a:t>
            </a:r>
            <a:r>
              <a:rPr lang="en-CA" sz="2000" dirty="0" err="1">
                <a:solidFill>
                  <a:srgbClr val="0070C0"/>
                </a:solidFill>
              </a:rPr>
              <a:t>np.concatenate</a:t>
            </a:r>
            <a:r>
              <a:rPr lang="en-CA" sz="2000" dirty="0">
                <a:solidFill>
                  <a:srgbClr val="0070C0"/>
                </a:solidFill>
              </a:rPr>
              <a:t>(([myArray1], [myArray2 ], [myArray3] ), axis=0)</a:t>
            </a:r>
          </a:p>
        </p:txBody>
      </p:sp>
    </p:spTree>
    <p:extLst>
      <p:ext uri="{BB962C8B-B14F-4D97-AF65-F5344CB8AC3E}">
        <p14:creationId xmlns:p14="http://schemas.microsoft.com/office/powerpoint/2010/main" val="9627817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426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CA" dirty="0"/>
              <a:t>Array / matrix exercises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CA" sz="1800" dirty="0">
                <a:solidFill>
                  <a:srgbClr val="002060"/>
                </a:solidFill>
              </a:rPr>
              <a:t># make an array A with numbers from 5 to 100 in increments of 10</a:t>
            </a:r>
          </a:p>
          <a:p>
            <a:pPr marL="0" indent="0">
              <a:buNone/>
            </a:pPr>
            <a:r>
              <a:rPr lang="en-CA" sz="1800" dirty="0">
                <a:solidFill>
                  <a:srgbClr val="002060"/>
                </a:solidFill>
              </a:rPr>
              <a:t># and an array B from 1 to 10</a:t>
            </a:r>
          </a:p>
          <a:p>
            <a:pPr marL="0" indent="0">
              <a:buNone/>
            </a:pPr>
            <a:endParaRPr lang="en-CA" sz="1800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CA" sz="1800" dirty="0">
                <a:solidFill>
                  <a:srgbClr val="002060"/>
                </a:solidFill>
              </a:rPr>
              <a:t># make an array C that has A in the first row and B in the second</a:t>
            </a:r>
          </a:p>
          <a:p>
            <a:pPr marL="0" indent="0">
              <a:buNone/>
            </a:pPr>
            <a:r>
              <a:rPr lang="en-CA" sz="1800" dirty="0">
                <a:solidFill>
                  <a:srgbClr val="002060"/>
                </a:solidFill>
              </a:rPr>
              <a:t># B in the third and A in the fourth</a:t>
            </a:r>
          </a:p>
          <a:p>
            <a:pPr marL="0" indent="0">
              <a:buNone/>
            </a:pPr>
            <a:endParaRPr lang="en-CA" sz="1800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CA" sz="1800" dirty="0">
                <a:solidFill>
                  <a:srgbClr val="002060"/>
                </a:solidFill>
              </a:rPr>
              <a:t># take the first three columns of C and put them in D and the last</a:t>
            </a:r>
          </a:p>
          <a:p>
            <a:pPr marL="0" indent="0">
              <a:buNone/>
            </a:pPr>
            <a:r>
              <a:rPr lang="en-CA" sz="1800" dirty="0">
                <a:solidFill>
                  <a:srgbClr val="002060"/>
                </a:solidFill>
              </a:rPr>
              <a:t>#three columns of C and put them in E</a:t>
            </a:r>
          </a:p>
          <a:p>
            <a:pPr marL="0" indent="0">
              <a:buNone/>
            </a:pPr>
            <a:endParaRPr lang="en-CA" sz="1800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CA" sz="1800" dirty="0">
                <a:solidFill>
                  <a:srgbClr val="002060"/>
                </a:solidFill>
              </a:rPr>
              <a:t># combine D and E column-wise and assign to F</a:t>
            </a:r>
          </a:p>
          <a:p>
            <a:pPr marL="0" indent="0">
              <a:buNone/>
            </a:pPr>
            <a:endParaRPr lang="en-CA" sz="1800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CA" sz="1800" dirty="0">
                <a:solidFill>
                  <a:srgbClr val="002060"/>
                </a:solidFill>
              </a:rPr>
              <a:t># how many rows and columns does F have?</a:t>
            </a:r>
          </a:p>
          <a:p>
            <a:pPr marL="0" indent="0">
              <a:buNone/>
            </a:pPr>
            <a:endParaRPr lang="en-CA" sz="1800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CA" sz="1800" dirty="0">
                <a:solidFill>
                  <a:srgbClr val="002060"/>
                </a:solidFill>
              </a:rPr>
              <a:t># make a matrix that is 2 x 100 and contains 200 uniform random</a:t>
            </a:r>
          </a:p>
          <a:p>
            <a:pPr marL="0" indent="0">
              <a:buNone/>
            </a:pPr>
            <a:r>
              <a:rPr lang="en-CA" sz="1800" dirty="0">
                <a:solidFill>
                  <a:srgbClr val="002060"/>
                </a:solidFill>
              </a:rPr>
              <a:t># generated, put into U</a:t>
            </a:r>
          </a:p>
          <a:p>
            <a:pPr marL="0" indent="0">
              <a:buNone/>
            </a:pPr>
            <a:r>
              <a:rPr lang="en-CA" sz="1800" dirty="0">
                <a:solidFill>
                  <a:srgbClr val="002060"/>
                </a:solidFill>
              </a:rPr>
              <a:t># make TU the transpose of U </a:t>
            </a:r>
          </a:p>
          <a:p>
            <a:pPr marL="0" indent="0">
              <a:buNone/>
            </a:pPr>
            <a:r>
              <a:rPr lang="en-CA" sz="1800" dirty="0">
                <a:solidFill>
                  <a:srgbClr val="002060"/>
                </a:solidFill>
              </a:rPr>
              <a:t># make a histogram to look at the distribution</a:t>
            </a:r>
          </a:p>
          <a:p>
            <a:pPr marL="0" indent="0">
              <a:buNone/>
            </a:pPr>
            <a:r>
              <a:rPr lang="en-CA" sz="1800" dirty="0">
                <a:solidFill>
                  <a:srgbClr val="002060"/>
                </a:solidFill>
              </a:rPr>
              <a:t># and repeat with normally distributed data and 5 x 500</a:t>
            </a:r>
          </a:p>
        </p:txBody>
      </p:sp>
    </p:spTree>
    <p:extLst>
      <p:ext uri="{BB962C8B-B14F-4D97-AF65-F5344CB8AC3E}">
        <p14:creationId xmlns:p14="http://schemas.microsoft.com/office/powerpoint/2010/main" val="159322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3122" y="228600"/>
            <a:ext cx="5937755" cy="1188720"/>
          </a:xfrm>
        </p:spPr>
        <p:txBody>
          <a:bodyPr/>
          <a:lstStyle/>
          <a:p>
            <a:r>
              <a:rPr lang="en-CA" dirty="0"/>
              <a:t>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524000"/>
            <a:ext cx="8305800" cy="502919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numbers, strings, lists, dictionaries, tuples, sets. (built-in types)</a:t>
            </a:r>
          </a:p>
          <a:p>
            <a:r>
              <a:rPr lang="en-US" u="sng" dirty="0"/>
              <a:t>dictionary</a:t>
            </a:r>
            <a:r>
              <a:rPr lang="en-US" dirty="0"/>
              <a:t> Like a list but</a:t>
            </a:r>
          </a:p>
          <a:p>
            <a:pPr marL="0" indent="0">
              <a:buNone/>
            </a:pPr>
            <a:r>
              <a:rPr lang="en-US" dirty="0"/>
              <a:t>	- it is not ordered (index is not used).</a:t>
            </a:r>
          </a:p>
          <a:p>
            <a:pPr marL="0" indent="0">
              <a:buNone/>
            </a:pPr>
            <a:r>
              <a:rPr lang="en-US" dirty="0"/>
              <a:t>	- elements are accessed by a key string.</a:t>
            </a:r>
          </a:p>
          <a:p>
            <a:pPr marL="0" indent="0">
              <a:buNone/>
            </a:pPr>
            <a:r>
              <a:rPr lang="en-US" dirty="0"/>
              <a:t>	- curly braces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height = {“Harry”:5.9, “Sally”:5.2}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height[“Sally”]  # to obtain height of Sally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height[“Sally”] = 5.3  #Sally has grown so assign new height.</a:t>
            </a:r>
          </a:p>
          <a:p>
            <a:r>
              <a:rPr lang="en-US" u="sng" dirty="0"/>
              <a:t>tuple</a:t>
            </a:r>
            <a:r>
              <a:rPr lang="en-US" dirty="0"/>
              <a:t> Like a list but not changeable. Uses () parentheses.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pi = (“PI”, 3.14) # constant</a:t>
            </a:r>
          </a:p>
          <a:p>
            <a:r>
              <a:rPr lang="en-US" u="sng" dirty="0"/>
              <a:t>set</a:t>
            </a:r>
            <a:r>
              <a:rPr lang="en-US" dirty="0"/>
              <a:t> Like a list but is not ordered and ensures uniqueness of elements. </a:t>
            </a:r>
          </a:p>
          <a:p>
            <a:pPr lvl="1"/>
            <a:r>
              <a:rPr lang="en-US" dirty="0"/>
              <a:t>useful for math set operations like union and intersection.</a:t>
            </a: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70C0"/>
                </a:solidFill>
              </a:rPr>
              <a:t>myset</a:t>
            </a:r>
            <a:r>
              <a:rPr lang="en-US" dirty="0">
                <a:solidFill>
                  <a:srgbClr val="0070C0"/>
                </a:solidFill>
              </a:rPr>
              <a:t> = set([2,3,6,7,8,2,6])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{8, 2, 3, 6, 7}</a:t>
            </a:r>
          </a:p>
        </p:txBody>
      </p:sp>
    </p:spTree>
    <p:extLst>
      <p:ext uri="{BB962C8B-B14F-4D97-AF65-F5344CB8AC3E}">
        <p14:creationId xmlns:p14="http://schemas.microsoft.com/office/powerpoint/2010/main" val="17103198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B8E15-B52F-451C-8555-826F8CEC9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77388B-B437-4FD6-9420-B665FB3EC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Excellent for storing tables of data: multiple columns of data that correspond to one another</a:t>
            </a:r>
          </a:p>
          <a:p>
            <a:r>
              <a:rPr lang="en-US" dirty="0"/>
              <a:t>Create using pandas package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import pandas as </a:t>
            </a:r>
            <a:r>
              <a:rPr lang="en-US" sz="2000" dirty="0" err="1">
                <a:solidFill>
                  <a:srgbClr val="0070C0"/>
                </a:solidFill>
              </a:rPr>
              <a:t>pd</a:t>
            </a:r>
            <a:endParaRPr lang="en-US" sz="20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#could use lists instead of arrays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0070C0"/>
                </a:solidFill>
              </a:rPr>
              <a:t>datadict</a:t>
            </a:r>
            <a:r>
              <a:rPr lang="en-US" sz="2000" dirty="0">
                <a:solidFill>
                  <a:srgbClr val="0070C0"/>
                </a:solidFill>
              </a:rPr>
              <a:t> = {"col1":myArray1, "col2":myArray2}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#put the arrays into columns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0070C0"/>
                </a:solidFill>
              </a:rPr>
              <a:t>myDF</a:t>
            </a:r>
            <a:r>
              <a:rPr lang="en-US" sz="2000" dirty="0">
                <a:solidFill>
                  <a:srgbClr val="0070C0"/>
                </a:solidFill>
              </a:rPr>
              <a:t> = </a:t>
            </a:r>
            <a:r>
              <a:rPr lang="en-US" sz="2000" dirty="0" err="1">
                <a:solidFill>
                  <a:srgbClr val="0070C0"/>
                </a:solidFill>
              </a:rPr>
              <a:t>pd.DataFrame</a:t>
            </a:r>
            <a:r>
              <a:rPr lang="en-US" sz="2000" dirty="0">
                <a:solidFill>
                  <a:srgbClr val="0070C0"/>
                </a:solidFill>
              </a:rPr>
              <a:t>(</a:t>
            </a:r>
            <a:r>
              <a:rPr lang="en-US" sz="2000" dirty="0" err="1">
                <a:solidFill>
                  <a:srgbClr val="0070C0"/>
                </a:solidFill>
              </a:rPr>
              <a:t>datadict</a:t>
            </a:r>
            <a:r>
              <a:rPr lang="en-US" sz="2000" dirty="0">
                <a:solidFill>
                  <a:srgbClr val="0070C0"/>
                </a:solidFill>
              </a:rPr>
              <a:t>)</a:t>
            </a:r>
          </a:p>
          <a:p>
            <a:pPr marL="0" indent="0">
              <a:buNone/>
            </a:pPr>
            <a:endParaRPr lang="en-CA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54274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B8E15-B52F-451C-8555-826F8CEC9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77388B-B437-4FD6-9420-B665FB3EC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</a:rPr>
              <a:t># create three variables and assemble into a data frame. This time use lists in your dictionary.</a:t>
            </a:r>
          </a:p>
          <a:p>
            <a:pPr marL="0" indent="0">
              <a:buNone/>
            </a:pPr>
            <a:r>
              <a:rPr lang="en-CA" dirty="0">
                <a:solidFill>
                  <a:schemeClr val="tx2"/>
                </a:solidFill>
              </a:rPr>
              <a:t>n = [2, 3, 5] </a:t>
            </a:r>
            <a:br>
              <a:rPr lang="en-CA" dirty="0">
                <a:solidFill>
                  <a:schemeClr val="tx2"/>
                </a:solidFill>
              </a:rPr>
            </a:br>
            <a:r>
              <a:rPr lang="en-CA" dirty="0">
                <a:solidFill>
                  <a:schemeClr val="tx2"/>
                </a:solidFill>
              </a:rPr>
              <a:t>s = ["aa", "bb", "cc”] </a:t>
            </a:r>
            <a:br>
              <a:rPr lang="en-CA" dirty="0">
                <a:solidFill>
                  <a:schemeClr val="tx2"/>
                </a:solidFill>
              </a:rPr>
            </a:br>
            <a:r>
              <a:rPr lang="en-CA" dirty="0">
                <a:solidFill>
                  <a:schemeClr val="tx2"/>
                </a:solidFill>
              </a:rPr>
              <a:t>b = [True, False, True] </a:t>
            </a:r>
            <a:br>
              <a:rPr lang="en-CA" dirty="0">
                <a:solidFill>
                  <a:schemeClr val="tx2"/>
                </a:solidFill>
              </a:rPr>
            </a:br>
            <a:r>
              <a:rPr lang="en-CA" dirty="0" err="1">
                <a:solidFill>
                  <a:schemeClr val="tx2"/>
                </a:solidFill>
              </a:rPr>
              <a:t>df</a:t>
            </a:r>
            <a:r>
              <a:rPr lang="en-CA" dirty="0">
                <a:solidFill>
                  <a:schemeClr val="tx2"/>
                </a:solidFill>
              </a:rPr>
              <a:t> = </a:t>
            </a:r>
            <a:r>
              <a:rPr lang="en-CA" dirty="0" err="1">
                <a:solidFill>
                  <a:schemeClr val="tx2"/>
                </a:solidFill>
              </a:rPr>
              <a:t>pd.DataFrame</a:t>
            </a:r>
            <a:r>
              <a:rPr lang="en-CA" dirty="0">
                <a:solidFill>
                  <a:schemeClr val="tx2"/>
                </a:solidFill>
              </a:rPr>
              <a:t>({‘</a:t>
            </a:r>
            <a:r>
              <a:rPr lang="en-CA" dirty="0" err="1">
                <a:solidFill>
                  <a:schemeClr val="tx2"/>
                </a:solidFill>
              </a:rPr>
              <a:t>num</a:t>
            </a:r>
            <a:r>
              <a:rPr lang="en-CA" dirty="0">
                <a:solidFill>
                  <a:schemeClr val="tx2"/>
                </a:solidFill>
              </a:rPr>
              <a:t>’:n, ’</a:t>
            </a:r>
            <a:r>
              <a:rPr lang="en-CA" dirty="0" err="1">
                <a:solidFill>
                  <a:schemeClr val="tx2"/>
                </a:solidFill>
              </a:rPr>
              <a:t>str</a:t>
            </a:r>
            <a:r>
              <a:rPr lang="en-CA" dirty="0">
                <a:solidFill>
                  <a:schemeClr val="tx2"/>
                </a:solidFill>
              </a:rPr>
              <a:t>’:s, ’</a:t>
            </a:r>
            <a:r>
              <a:rPr lang="en-CA" dirty="0" err="1">
                <a:solidFill>
                  <a:schemeClr val="tx2"/>
                </a:solidFill>
              </a:rPr>
              <a:t>bool’:b</a:t>
            </a:r>
            <a:r>
              <a:rPr lang="en-CA" dirty="0">
                <a:solidFill>
                  <a:schemeClr val="tx2"/>
                </a:solidFill>
              </a:rPr>
              <a:t>}) </a:t>
            </a:r>
            <a:r>
              <a:rPr lang="en-CA" dirty="0"/>
              <a:t>  </a:t>
            </a:r>
          </a:p>
          <a:p>
            <a:pPr marL="0" indent="0">
              <a:buNone/>
            </a:pPr>
            <a:r>
              <a:rPr lang="en-CA" dirty="0">
                <a:solidFill>
                  <a:schemeClr val="accent3"/>
                </a:solidFill>
              </a:rPr>
              <a:t># to access the column having elements of n as a Series object.</a:t>
            </a:r>
          </a:p>
          <a:p>
            <a:pPr marL="0" indent="0">
              <a:buNone/>
            </a:pPr>
            <a:r>
              <a:rPr lang="en-CA" dirty="0" err="1">
                <a:solidFill>
                  <a:schemeClr val="tx2"/>
                </a:solidFill>
              </a:rPr>
              <a:t>df</a:t>
            </a:r>
            <a:r>
              <a:rPr lang="en-CA" dirty="0">
                <a:solidFill>
                  <a:schemeClr val="tx2"/>
                </a:solidFill>
              </a:rPr>
              <a:t>[‘</a:t>
            </a:r>
            <a:r>
              <a:rPr lang="en-CA" dirty="0" err="1">
                <a:solidFill>
                  <a:schemeClr val="tx2"/>
                </a:solidFill>
              </a:rPr>
              <a:t>num</a:t>
            </a:r>
            <a:r>
              <a:rPr lang="en-CA" dirty="0">
                <a:solidFill>
                  <a:schemeClr val="tx2"/>
                </a:solidFill>
              </a:rPr>
              <a:t>’]</a:t>
            </a:r>
            <a:endParaRPr lang="en-CA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30113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B57E7-93A5-4216-BDD6-100428A97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 exercises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1E47C-11A7-4640-88B7-FA7EB5161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accent3"/>
                </a:solidFill>
              </a:rPr>
              <a:t># read the class list data into a data frame</a:t>
            </a:r>
          </a:p>
          <a:p>
            <a:pPr marL="0" indent="0">
              <a:buNone/>
            </a:pPr>
            <a:endParaRPr lang="en-US" sz="2400" dirty="0">
              <a:solidFill>
                <a:schemeClr val="accent3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3"/>
                </a:solidFill>
              </a:rPr>
              <a:t># plot a histogram of the Material variable</a:t>
            </a:r>
          </a:p>
          <a:p>
            <a:pPr marL="0" indent="0">
              <a:buNone/>
            </a:pPr>
            <a:endParaRPr lang="en-US" sz="2400" dirty="0">
              <a:solidFill>
                <a:schemeClr val="accent3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3"/>
                </a:solidFill>
              </a:rPr>
              <a:t># show the </a:t>
            </a:r>
            <a:r>
              <a:rPr lang="en-US" sz="2400" dirty="0" err="1">
                <a:solidFill>
                  <a:schemeClr val="accent3"/>
                </a:solidFill>
              </a:rPr>
              <a:t>numLanguages</a:t>
            </a:r>
            <a:r>
              <a:rPr lang="en-US" sz="2400" dirty="0">
                <a:solidFill>
                  <a:schemeClr val="accent3"/>
                </a:solidFill>
              </a:rPr>
              <a:t> for students in the ‘Psych’, ‘BME’ and ‘NEU’ programs</a:t>
            </a:r>
          </a:p>
          <a:p>
            <a:pPr marL="0" indent="0">
              <a:buNone/>
            </a:pPr>
            <a:endParaRPr lang="en-US" sz="2400" dirty="0">
              <a:solidFill>
                <a:schemeClr val="accent3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3"/>
                </a:solidFill>
              </a:rPr>
              <a:t># use the </a:t>
            </a:r>
            <a:r>
              <a:rPr lang="en-US" sz="2400" dirty="0" err="1">
                <a:solidFill>
                  <a:schemeClr val="accent3"/>
                </a:solidFill>
              </a:rPr>
              <a:t>t.test</a:t>
            </a:r>
            <a:r>
              <a:rPr lang="en-US" sz="2400" dirty="0">
                <a:solidFill>
                  <a:schemeClr val="accent3"/>
                </a:solidFill>
              </a:rPr>
              <a:t> function to compare </a:t>
            </a:r>
            <a:r>
              <a:rPr lang="en-US" sz="2400" dirty="0" err="1">
                <a:solidFill>
                  <a:schemeClr val="accent3"/>
                </a:solidFill>
              </a:rPr>
              <a:t>numLanguages</a:t>
            </a:r>
            <a:r>
              <a:rPr lang="en-US" sz="2400" dirty="0">
                <a:solidFill>
                  <a:schemeClr val="accent3"/>
                </a:solidFill>
              </a:rPr>
              <a:t> between the programs (</a:t>
            </a:r>
            <a:r>
              <a:rPr lang="en-US" sz="2400" dirty="0" err="1">
                <a:solidFill>
                  <a:schemeClr val="accent3"/>
                </a:solidFill>
              </a:rPr>
              <a:t>ie</a:t>
            </a:r>
            <a:r>
              <a:rPr lang="en-US" sz="2400" dirty="0">
                <a:solidFill>
                  <a:schemeClr val="accent3"/>
                </a:solidFill>
              </a:rPr>
              <a:t>, 3 pairwise tests)</a:t>
            </a:r>
            <a:endParaRPr lang="en-CA" sz="24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3231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C0CC9-9283-DE44-8A36-F130F2561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037DD-F136-A142-8DFC-17CAB8DB7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dirty="0" err="1"/>
              <a:t>Jupyter</a:t>
            </a:r>
            <a:r>
              <a:rPr lang="en-US" dirty="0"/>
              <a:t> Notebook 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70C0"/>
                </a:solidFill>
              </a:rPr>
              <a:t>Python_for_Psychologists.ipynb</a:t>
            </a:r>
            <a:r>
              <a:rPr lang="en-US" dirty="0">
                <a:solidFill>
                  <a:srgbClr val="0070C0"/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/>
              <a:t>is available on </a:t>
            </a:r>
            <a:r>
              <a:rPr lang="en-US" dirty="0" err="1"/>
              <a:t>github</a:t>
            </a:r>
            <a:r>
              <a:rPr lang="en-US" dirty="0"/>
              <a:t> here: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https://</a:t>
            </a:r>
            <a:r>
              <a:rPr lang="en-US" dirty="0" err="1">
                <a:solidFill>
                  <a:srgbClr val="0070C0"/>
                </a:solidFill>
              </a:rPr>
              <a:t>github.com</a:t>
            </a:r>
            <a:r>
              <a:rPr lang="en-US" dirty="0">
                <a:solidFill>
                  <a:srgbClr val="0070C0"/>
                </a:solidFill>
              </a:rPr>
              <a:t>/</a:t>
            </a:r>
            <a:r>
              <a:rPr lang="en-US" dirty="0" err="1">
                <a:solidFill>
                  <a:srgbClr val="0070C0"/>
                </a:solidFill>
              </a:rPr>
              <a:t>pradau</a:t>
            </a:r>
            <a:r>
              <a:rPr lang="en-US" dirty="0">
                <a:solidFill>
                  <a:srgbClr val="0070C0"/>
                </a:solidFill>
              </a:rPr>
              <a:t>/</a:t>
            </a:r>
            <a:r>
              <a:rPr lang="en-US" dirty="0" err="1">
                <a:solidFill>
                  <a:srgbClr val="0070C0"/>
                </a:solidFill>
              </a:rPr>
              <a:t>python_for_psychologists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93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Why use Python?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6045" y="2312189"/>
            <a:ext cx="5937755" cy="3101983"/>
          </a:xfrm>
        </p:spPr>
        <p:txBody>
          <a:bodyPr/>
          <a:lstStyle/>
          <a:p>
            <a:r>
              <a:rPr lang="en-CA" dirty="0"/>
              <a:t>free / open source.</a:t>
            </a:r>
          </a:p>
          <a:p>
            <a:r>
              <a:rPr lang="en-CA" dirty="0"/>
              <a:t>has libraries for almost any problem.</a:t>
            </a:r>
          </a:p>
          <a:p>
            <a:r>
              <a:rPr lang="en-CA" dirty="0"/>
              <a:t>Developing quickly due to interest of many companies, especially Google.</a:t>
            </a:r>
          </a:p>
          <a:p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10239C-7734-9141-8DAC-3DD215B079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3863181"/>
            <a:ext cx="4419600" cy="253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5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CF341-93A9-0D47-BDD2-4C9641300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33400"/>
            <a:ext cx="8229600" cy="1143000"/>
          </a:xfrm>
        </p:spPr>
        <p:txBody>
          <a:bodyPr>
            <a:normAutofit/>
          </a:bodyPr>
          <a:lstStyle/>
          <a:p>
            <a:r>
              <a:rPr lang="en-CA" dirty="0"/>
              <a:t>Benefits of Python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68E37-AF6B-4041-86A3-BAF38C7145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28800"/>
            <a:ext cx="6705599" cy="4343400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CA" dirty="0"/>
              <a:t>comprehensive, large libraries.</a:t>
            </a:r>
          </a:p>
          <a:p>
            <a:pPr>
              <a:buFontTx/>
              <a:buChar char="-"/>
            </a:pPr>
            <a:r>
              <a:rPr lang="en-CA" dirty="0"/>
              <a:t>rapid growth.</a:t>
            </a:r>
          </a:p>
          <a:p>
            <a:pPr>
              <a:buFontTx/>
              <a:buChar char="-"/>
            </a:pPr>
            <a:r>
              <a:rPr lang="en-CA" dirty="0"/>
              <a:t>wide use in software development companies.</a:t>
            </a:r>
          </a:p>
          <a:p>
            <a:pPr>
              <a:buFontTx/>
              <a:buChar char="-"/>
            </a:pPr>
            <a:r>
              <a:rPr lang="en-CA" dirty="0"/>
              <a:t>disadvantage of Python compared with </a:t>
            </a:r>
            <a:r>
              <a:rPr lang="en-CA" b="1" dirty="0" err="1"/>
              <a:t>Matlab</a:t>
            </a:r>
            <a:r>
              <a:rPr lang="en-CA" dirty="0"/>
              <a:t> is primarily the existence of many useful </a:t>
            </a:r>
            <a:r>
              <a:rPr lang="en-CA" dirty="0" err="1"/>
              <a:t>Matlab</a:t>
            </a:r>
            <a:r>
              <a:rPr lang="en-CA" dirty="0"/>
              <a:t> utilities written by and for scientists (e.g. SPM).</a:t>
            </a:r>
          </a:p>
          <a:p>
            <a:pPr>
              <a:buFontTx/>
              <a:buChar char="-"/>
            </a:pPr>
            <a:r>
              <a:rPr lang="en-CA" dirty="0"/>
              <a:t>disadvantage of Python compared with </a:t>
            </a:r>
            <a:r>
              <a:rPr lang="en-CA" b="1" dirty="0"/>
              <a:t>R</a:t>
            </a:r>
            <a:r>
              <a:rPr lang="en-CA" dirty="0"/>
              <a:t> is primarily that cutting edge statistical /graphing tools are easier to find (or only available) in R.</a:t>
            </a:r>
          </a:p>
          <a:p>
            <a:pPr>
              <a:buFontTx/>
              <a:buChar char="-"/>
            </a:pPr>
            <a:r>
              <a:rPr lang="en-CA" dirty="0"/>
              <a:t>Compared with other languages (C++/Java) Python may be considered too high-level or difficult to debug (run-time errors, type casting).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25983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to use 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Built-in as part of OS (e.g. macOS, Ubuntu).</a:t>
            </a:r>
          </a:p>
          <a:p>
            <a:r>
              <a:rPr lang="en-CA" dirty="0"/>
              <a:t>Download a distribution (e.g. Anaconda) that may be newer, include a larger set of features with environment manager.</a:t>
            </a:r>
          </a:p>
          <a:p>
            <a:r>
              <a:rPr lang="en-CA" dirty="0"/>
              <a:t>Some advantages and ease for beginners to using a Integrated Development Environment (IDE) like </a:t>
            </a:r>
            <a:r>
              <a:rPr lang="en-CA" b="1" dirty="0"/>
              <a:t>Spyder</a:t>
            </a:r>
            <a:r>
              <a:rPr lang="en-CA" dirty="0"/>
              <a:t>, which comes with the Anaconda distribution.</a:t>
            </a:r>
          </a:p>
        </p:txBody>
      </p:sp>
    </p:spTree>
    <p:extLst>
      <p:ext uri="{BB962C8B-B14F-4D97-AF65-F5344CB8AC3E}">
        <p14:creationId xmlns:p14="http://schemas.microsoft.com/office/powerpoint/2010/main" val="166135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Installing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122" y="1905000"/>
            <a:ext cx="8229600" cy="4525963"/>
          </a:xfrm>
        </p:spPr>
        <p:txBody>
          <a:bodyPr>
            <a:normAutofit/>
          </a:bodyPr>
          <a:lstStyle/>
          <a:p>
            <a:endParaRPr lang="en-CA" dirty="0"/>
          </a:p>
          <a:p>
            <a:r>
              <a:rPr lang="en-CA" dirty="0"/>
              <a:t>As with R, you will sometimes need to download and install required packages.</a:t>
            </a:r>
          </a:p>
          <a:p>
            <a:r>
              <a:rPr lang="en-CA" dirty="0"/>
              <a:t>For a simple script you could use pip. E.g. to install SciPy package:</a:t>
            </a:r>
          </a:p>
          <a:p>
            <a:pPr marL="0" indent="0">
              <a:buNone/>
            </a:pPr>
            <a:r>
              <a:rPr lang="en-CA" dirty="0">
                <a:solidFill>
                  <a:schemeClr val="accent1"/>
                </a:solidFill>
              </a:rPr>
              <a:t>pip install </a:t>
            </a:r>
            <a:r>
              <a:rPr lang="en-CA" dirty="0" err="1">
                <a:solidFill>
                  <a:schemeClr val="accent1"/>
                </a:solidFill>
              </a:rPr>
              <a:t>scipy</a:t>
            </a:r>
            <a:endParaRPr lang="en-CA" dirty="0">
              <a:solidFill>
                <a:schemeClr val="accent1"/>
              </a:solidFill>
            </a:endParaRPr>
          </a:p>
          <a:p>
            <a:endParaRPr lang="en-CA" dirty="0"/>
          </a:p>
          <a:p>
            <a:r>
              <a:rPr lang="en-CA" dirty="0">
                <a:solidFill>
                  <a:schemeClr val="tx2"/>
                </a:solidFill>
              </a:rPr>
              <a:t>However, </a:t>
            </a:r>
            <a:r>
              <a:rPr lang="en-CA" dirty="0" err="1">
                <a:solidFill>
                  <a:schemeClr val="tx2"/>
                </a:solidFill>
              </a:rPr>
              <a:t>conda</a:t>
            </a:r>
            <a:r>
              <a:rPr lang="en-CA" dirty="0">
                <a:solidFill>
                  <a:schemeClr val="tx2"/>
                </a:solidFill>
              </a:rPr>
              <a:t> (part of Anaconda) has many advantages because it is a general-purpose package manager (including non-Python languages) and can be used to create virtual environments. These features are useful for larger projects.</a:t>
            </a:r>
          </a:p>
          <a:p>
            <a:pPr marL="0" indent="0">
              <a:buNone/>
            </a:pPr>
            <a:r>
              <a:rPr lang="en-CA" dirty="0" err="1">
                <a:solidFill>
                  <a:schemeClr val="accent1"/>
                </a:solidFill>
              </a:rPr>
              <a:t>conda</a:t>
            </a:r>
            <a:r>
              <a:rPr lang="en-CA" dirty="0">
                <a:solidFill>
                  <a:schemeClr val="accent1"/>
                </a:solidFill>
              </a:rPr>
              <a:t> install </a:t>
            </a:r>
            <a:r>
              <a:rPr lang="en-CA" dirty="0" err="1">
                <a:solidFill>
                  <a:schemeClr val="accent1"/>
                </a:solidFill>
              </a:rPr>
              <a:t>scipy</a:t>
            </a:r>
            <a:endParaRPr lang="en-CA" dirty="0">
              <a:solidFill>
                <a:schemeClr val="accent1"/>
              </a:solidFill>
            </a:endParaRPr>
          </a:p>
          <a:p>
            <a:endParaRPr lang="en-CA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1058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Spyder walk-through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/>
              <a:t>Code editor</a:t>
            </a:r>
          </a:p>
          <a:p>
            <a:r>
              <a:rPr lang="en-CA" dirty="0"/>
              <a:t>Console (Terminal)</a:t>
            </a:r>
          </a:p>
          <a:p>
            <a:r>
              <a:rPr lang="en-CA" dirty="0"/>
              <a:t>Variable explorer / File explorer</a:t>
            </a:r>
          </a:p>
          <a:p>
            <a:r>
              <a:rPr lang="en-CA" dirty="0"/>
              <a:t>History log</a:t>
            </a:r>
          </a:p>
          <a:p>
            <a:r>
              <a:rPr lang="en-CA" dirty="0"/>
              <a:t>Note: will start with a script template.</a:t>
            </a:r>
          </a:p>
          <a:p>
            <a:r>
              <a:rPr lang="en-CA" dirty="0"/>
              <a:t>Blue buttons are for debug mode (e.g. to set breakpoints).</a:t>
            </a:r>
          </a:p>
          <a:p>
            <a:r>
              <a:rPr lang="en-CA" dirty="0"/>
              <a:t>Green buttons are for normal execution.</a:t>
            </a:r>
          </a:p>
          <a:p>
            <a:r>
              <a:rPr lang="en-CA" dirty="0"/>
              <a:t>Plots from </a:t>
            </a:r>
            <a:r>
              <a:rPr lang="en-CA" dirty="0" err="1"/>
              <a:t>plt.show</a:t>
            </a:r>
            <a:r>
              <a:rPr lang="en-CA" dirty="0"/>
              <a:t>() will appear in </a:t>
            </a:r>
            <a:r>
              <a:rPr lang="en-CA" dirty="0" err="1"/>
              <a:t>IPython</a:t>
            </a:r>
            <a:r>
              <a:rPr lang="en-CA" dirty="0"/>
              <a:t> console window but outside </a:t>
            </a:r>
            <a:r>
              <a:rPr lang="en-CA" dirty="0" err="1"/>
              <a:t>spyder</a:t>
            </a:r>
            <a:r>
              <a:rPr lang="en-CA" dirty="0"/>
              <a:t> the script will produce an interactive viewer containing the plot.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66554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6F7D9-F3D9-524F-A145-2D5B3CF11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Jupyter</a:t>
            </a:r>
            <a:r>
              <a:rPr lang="en-US" dirty="0"/>
              <a:t> Notebook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82542-8ACF-1E4E-B9E0-653F1E2D3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Jupyter</a:t>
            </a:r>
            <a:r>
              <a:rPr lang="en-US" dirty="0"/>
              <a:t> notebook can contain both code and rich text elements like figures.</a:t>
            </a:r>
          </a:p>
          <a:p>
            <a:r>
              <a:rPr lang="en-US" dirty="0"/>
              <a:t>can be used with multiple languages including Python (and R).</a:t>
            </a:r>
          </a:p>
          <a:p>
            <a:r>
              <a:rPr lang="en-US" dirty="0"/>
              <a:t>the notebooks can be used and edited in the web browser. </a:t>
            </a:r>
          </a:p>
          <a:p>
            <a:r>
              <a:rPr lang="en-US" dirty="0"/>
              <a:t>this is a client-server application. The server running JN can be local or another computer you access. </a:t>
            </a:r>
          </a:p>
          <a:p>
            <a:r>
              <a:rPr lang="en-US" dirty="0"/>
              <a:t>The JN’s main components: kernel and dashboard.</a:t>
            </a:r>
          </a:p>
          <a:p>
            <a:r>
              <a:rPr lang="en-US" dirty="0"/>
              <a:t>Kernel runs the user’s code and manages variables etc.</a:t>
            </a:r>
          </a:p>
          <a:p>
            <a:r>
              <a:rPr lang="en-US" dirty="0"/>
              <a:t>Dashboard visible in web browser is used to manage kernel and the notebook(s).</a:t>
            </a:r>
          </a:p>
        </p:txBody>
      </p:sp>
    </p:spTree>
    <p:extLst>
      <p:ext uri="{BB962C8B-B14F-4D97-AF65-F5344CB8AC3E}">
        <p14:creationId xmlns:p14="http://schemas.microsoft.com/office/powerpoint/2010/main" val="1464796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Some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1" y="2286000"/>
            <a:ext cx="8610600" cy="403859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CA" dirty="0">
                <a:solidFill>
                  <a:schemeClr val="tx2"/>
                </a:solidFill>
              </a:rPr>
              <a:t>print(“My string!”)</a:t>
            </a:r>
            <a:r>
              <a:rPr lang="en-CA" dirty="0"/>
              <a:t> </a:t>
            </a:r>
            <a:r>
              <a:rPr lang="en-CA" dirty="0">
                <a:solidFill>
                  <a:schemeClr val="accent3"/>
                </a:solidFill>
              </a:rPr>
              <a:t># display to the screen</a:t>
            </a:r>
          </a:p>
          <a:p>
            <a:endParaRPr lang="en-CA" dirty="0">
              <a:solidFill>
                <a:schemeClr val="accent3"/>
              </a:solidFill>
            </a:endParaRPr>
          </a:p>
          <a:p>
            <a:r>
              <a:rPr lang="en-CA" dirty="0"/>
              <a:t>Don’t need ‘;’ to terminate lines.</a:t>
            </a:r>
          </a:p>
          <a:p>
            <a:r>
              <a:rPr lang="en-CA" dirty="0"/>
              <a:t>Indentation of lines is important! Indicates a block of code. e.g.</a:t>
            </a:r>
          </a:p>
          <a:p>
            <a:pPr marL="0" indent="0">
              <a:buNone/>
            </a:pPr>
            <a:r>
              <a:rPr lang="en-CA" dirty="0">
                <a:solidFill>
                  <a:schemeClr val="tx2"/>
                </a:solidFill>
              </a:rPr>
              <a:t>if x == 2.5:</a:t>
            </a:r>
          </a:p>
          <a:p>
            <a:pPr marL="0" indent="0">
              <a:buNone/>
            </a:pPr>
            <a:r>
              <a:rPr lang="en-CA" dirty="0">
                <a:solidFill>
                  <a:schemeClr val="tx2"/>
                </a:solidFill>
              </a:rPr>
              <a:t>    print(“x is 2.5!”) </a:t>
            </a:r>
            <a:r>
              <a:rPr lang="en-CA" dirty="0">
                <a:solidFill>
                  <a:schemeClr val="accent3"/>
                </a:solidFill>
              </a:rPr>
              <a:t># print if condition is met</a:t>
            </a:r>
            <a:endParaRPr lang="en-CA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CA" dirty="0">
                <a:solidFill>
                  <a:schemeClr val="tx2"/>
                </a:solidFill>
              </a:rPr>
              <a:t>    success = True    </a:t>
            </a:r>
            <a:r>
              <a:rPr lang="en-CA" dirty="0">
                <a:solidFill>
                  <a:schemeClr val="accent3"/>
                </a:solidFill>
              </a:rPr>
              <a:t># print if condition is met</a:t>
            </a:r>
            <a:endParaRPr lang="en-CA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CA" dirty="0">
                <a:solidFill>
                  <a:schemeClr val="tx2"/>
                </a:solidFill>
              </a:rPr>
              <a:t>else:</a:t>
            </a:r>
          </a:p>
          <a:p>
            <a:pPr marL="0" indent="0">
              <a:buNone/>
            </a:pPr>
            <a:r>
              <a:rPr lang="en-CA" dirty="0">
                <a:solidFill>
                  <a:schemeClr val="tx2"/>
                </a:solidFill>
              </a:rPr>
              <a:t>    print(“x is not 2.5”) </a:t>
            </a:r>
            <a:r>
              <a:rPr lang="en-CA" dirty="0">
                <a:solidFill>
                  <a:schemeClr val="accent3"/>
                </a:solidFill>
              </a:rPr>
              <a:t># print if condition is NOT met</a:t>
            </a:r>
            <a:endParaRPr lang="en-CA" dirty="0"/>
          </a:p>
          <a:p>
            <a:endParaRPr lang="en-CA" dirty="0"/>
          </a:p>
          <a:p>
            <a:r>
              <a:rPr lang="en-CA" dirty="0"/>
              <a:t>By convention, indents are 4 spaces. Editor </a:t>
            </a:r>
            <a:r>
              <a:rPr lang="en-CA" dirty="0" err="1"/>
              <a:t>prefs</a:t>
            </a:r>
            <a:r>
              <a:rPr lang="en-CA" dirty="0"/>
              <a:t> should be set to convert tabs to spaces. MUST be consistent!</a:t>
            </a:r>
          </a:p>
          <a:p>
            <a:r>
              <a:rPr lang="en-CA" dirty="0"/>
              <a:t>Clear the environment: use the ‘eraser’ icon in the Variable explorer. This would effect stepping through your code (F9/black arrow) not the normal full execution (F5/green arrow).</a:t>
            </a:r>
          </a:p>
          <a:p>
            <a:endParaRPr lang="en-CA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3282919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{2A66EB64-1265-BD4A-958C-C4625C8D960C}tf10001120</Template>
  <TotalTime>7621</TotalTime>
  <Words>2132</Words>
  <Application>Microsoft Macintosh PowerPoint</Application>
  <PresentationFormat>On-screen Show (4:3)</PresentationFormat>
  <Paragraphs>264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Gill Sans MT</vt:lpstr>
      <vt:lpstr>Lucida Console</vt:lpstr>
      <vt:lpstr>Wingdings</vt:lpstr>
      <vt:lpstr>Parcel</vt:lpstr>
      <vt:lpstr>Python Intro Lecture U: MDSC755 P: F@ll#2018</vt:lpstr>
      <vt:lpstr>Schedule</vt:lpstr>
      <vt:lpstr>Why use Python?</vt:lpstr>
      <vt:lpstr>Benefits of Python</vt:lpstr>
      <vt:lpstr>How to use it?</vt:lpstr>
      <vt:lpstr>Installing packages</vt:lpstr>
      <vt:lpstr>Spyder walk-through</vt:lpstr>
      <vt:lpstr>Jupyter Notebook</vt:lpstr>
      <vt:lpstr>Some basics</vt:lpstr>
      <vt:lpstr>Some (more) basics</vt:lpstr>
      <vt:lpstr>Workspace</vt:lpstr>
      <vt:lpstr>Getting help</vt:lpstr>
      <vt:lpstr>Simple math</vt:lpstr>
      <vt:lpstr>Math examples</vt:lpstr>
      <vt:lpstr>Calling functions in Python</vt:lpstr>
      <vt:lpstr>Importing packages</vt:lpstr>
      <vt:lpstr>Arrays and lists</vt:lpstr>
      <vt:lpstr>Arrays and indexing</vt:lpstr>
      <vt:lpstr>Some ‘array’ ops</vt:lpstr>
      <vt:lpstr>String concatenation</vt:lpstr>
      <vt:lpstr>More matrices</vt:lpstr>
      <vt:lpstr>Examples</vt:lpstr>
      <vt:lpstr>Array / matrix exercises</vt:lpstr>
      <vt:lpstr>Data types</vt:lpstr>
      <vt:lpstr>Data frames</vt:lpstr>
      <vt:lpstr>Data frames</vt:lpstr>
      <vt:lpstr>Data frame exercises</vt:lpstr>
      <vt:lpstr>Github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Basics</dc:title>
  <dc:creator>signeb</dc:creator>
  <cp:lastModifiedBy>Perry Radau</cp:lastModifiedBy>
  <cp:revision>123</cp:revision>
  <dcterms:created xsi:type="dcterms:W3CDTF">2006-08-16T00:00:00Z</dcterms:created>
  <dcterms:modified xsi:type="dcterms:W3CDTF">2018-11-19T17:12:40Z</dcterms:modified>
</cp:coreProperties>
</file>