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9" r:id="rId2"/>
    <p:sldId id="300" r:id="rId3"/>
    <p:sldId id="256" r:id="rId4"/>
    <p:sldId id="257" r:id="rId5"/>
    <p:sldId id="305" r:id="rId6"/>
    <p:sldId id="258" r:id="rId7"/>
    <p:sldId id="268" r:id="rId8"/>
    <p:sldId id="259" r:id="rId9"/>
    <p:sldId id="267" r:id="rId10"/>
    <p:sldId id="271" r:id="rId11"/>
    <p:sldId id="298" r:id="rId12"/>
    <p:sldId id="270" r:id="rId13"/>
    <p:sldId id="262" r:id="rId14"/>
    <p:sldId id="303" r:id="rId15"/>
    <p:sldId id="283" r:id="rId16"/>
    <p:sldId id="297" r:id="rId17"/>
    <p:sldId id="278" r:id="rId18"/>
    <p:sldId id="279" r:id="rId19"/>
    <p:sldId id="266" r:id="rId20"/>
    <p:sldId id="272" r:id="rId21"/>
    <p:sldId id="282" r:id="rId22"/>
    <p:sldId id="302" r:id="rId23"/>
    <p:sldId id="280" r:id="rId24"/>
    <p:sldId id="286" r:id="rId25"/>
    <p:sldId id="289" r:id="rId26"/>
    <p:sldId id="290" r:id="rId27"/>
    <p:sldId id="304" r:id="rId28"/>
    <p:sldId id="29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55D1E8-7310-4BAC-B950-8300294EBBFF}">
          <p14:sldIdLst>
            <p14:sldId id="299"/>
            <p14:sldId id="300"/>
            <p14:sldId id="256"/>
            <p14:sldId id="257"/>
            <p14:sldId id="305"/>
            <p14:sldId id="258"/>
            <p14:sldId id="268"/>
            <p14:sldId id="259"/>
            <p14:sldId id="267"/>
            <p14:sldId id="271"/>
            <p14:sldId id="298"/>
            <p14:sldId id="270"/>
            <p14:sldId id="262"/>
            <p14:sldId id="303"/>
            <p14:sldId id="283"/>
            <p14:sldId id="297"/>
            <p14:sldId id="278"/>
            <p14:sldId id="279"/>
            <p14:sldId id="266"/>
            <p14:sldId id="272"/>
            <p14:sldId id="282"/>
            <p14:sldId id="302"/>
            <p14:sldId id="280"/>
            <p14:sldId id="286"/>
            <p14:sldId id="289"/>
            <p14:sldId id="290"/>
            <p14:sldId id="30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3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5"/>
    <p:restoredTop sz="96400" autoAdjust="0"/>
  </p:normalViewPr>
  <p:slideViewPr>
    <p:cSldViewPr>
      <p:cViewPr>
        <p:scale>
          <a:sx n="135" d="100"/>
          <a:sy n="135" d="100"/>
        </p:scale>
        <p:origin x="600" y="1856"/>
      </p:cViewPr>
      <p:guideLst>
        <p:guide orient="horz" pos="2208"/>
        <p:guide pos="2880"/>
        <p:guide orient="horz" pos="43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7EC36-5E22-4EB8-B692-4D76DA0CB9E2}" type="datetimeFigureOut">
              <a:rPr lang="en-CA" smtClean="0"/>
              <a:t>2018-10-29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09CFD-9CC7-4D80-8523-4D96B8C557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70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heatsheets.quantecon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expressions.html#operator-precedenc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dv-r.had.co.nz/Data-structure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B558C-F274-424C-9FAD-6B8BAE7A1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?</a:t>
            </a:r>
            <a:br>
              <a:rPr lang="en-US" dirty="0"/>
            </a:br>
            <a:r>
              <a:rPr lang="en-US" dirty="0"/>
              <a:t>U: MDSC755</a:t>
            </a:r>
            <a:br>
              <a:rPr lang="en-US" dirty="0"/>
            </a:br>
            <a:r>
              <a:rPr lang="en-US" dirty="0"/>
              <a:t>P: F@ll#2018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C6D683-1280-44B4-8B90-6CFDA26B4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MDSC 755</a:t>
            </a:r>
          </a:p>
          <a:p>
            <a:r>
              <a:rPr lang="en-US" dirty="0"/>
              <a:t>Nov. 5, 2018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6281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(more)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In file paths specify </a:t>
            </a:r>
            <a:r>
              <a:rPr lang="en-CA" dirty="0" err="1"/>
              <a:t>os.sep</a:t>
            </a:r>
            <a:r>
              <a:rPr lang="en-CA" dirty="0"/>
              <a:t> instead of / or \ (for multi-platform use).</a:t>
            </a:r>
          </a:p>
          <a:p>
            <a:r>
              <a:rPr lang="en-CA" dirty="0"/>
              <a:t>Comment with a #</a:t>
            </a:r>
          </a:p>
          <a:p>
            <a:r>
              <a:rPr lang="en-CA" dirty="0"/>
              <a:t>Use </a:t>
            </a:r>
            <a:r>
              <a:rPr lang="en-CA" dirty="0" err="1"/>
              <a:t>ctrl+Enter</a:t>
            </a:r>
            <a:r>
              <a:rPr lang="en-CA" dirty="0"/>
              <a:t> to run a highlighted selection of code.</a:t>
            </a:r>
          </a:p>
          <a:p>
            <a:r>
              <a:rPr lang="en-CA" dirty="0"/>
              <a:t>Killing a runaway script: use (ctrl + c) after highlighting the </a:t>
            </a:r>
            <a:r>
              <a:rPr lang="en-CA" dirty="0" err="1"/>
              <a:t>IPython</a:t>
            </a:r>
            <a:r>
              <a:rPr lang="en-CA" dirty="0"/>
              <a:t> console window.</a:t>
            </a:r>
          </a:p>
          <a:p>
            <a:endParaRPr lang="en-CA" dirty="0"/>
          </a:p>
          <a:p>
            <a:r>
              <a:rPr lang="en-CA" dirty="0"/>
              <a:t>Quit with quit() in the </a:t>
            </a:r>
            <a:r>
              <a:rPr lang="en-CA" dirty="0" err="1"/>
              <a:t>IPython</a:t>
            </a:r>
            <a:r>
              <a:rPr lang="en-CA" dirty="0"/>
              <a:t> console window to reset it and clear the variables.</a:t>
            </a:r>
          </a:p>
          <a:p>
            <a:endParaRPr lang="en-CA" dirty="0"/>
          </a:p>
          <a:p>
            <a:r>
              <a:rPr lang="en-CA" dirty="0"/>
              <a:t>Python vs. MATLAB table</a:t>
            </a:r>
          </a:p>
          <a:p>
            <a:r>
              <a:rPr lang="en-CA" dirty="0">
                <a:hlinkClick r:id="rId2"/>
              </a:rPr>
              <a:t>https://cheatsheets.quantecon.org/</a:t>
            </a:r>
            <a:endParaRPr lang="en-CA" dirty="0"/>
          </a:p>
          <a:p>
            <a:r>
              <a:rPr lang="en-CA" dirty="0"/>
              <a:t>Be aware that in Python, loops often should be replaced by a specific Python function or alternative (e.g. list comprehension).</a:t>
            </a:r>
          </a:p>
          <a:p>
            <a:endParaRPr lang="en-CA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54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To understand your workspace you can use these commands from </a:t>
            </a:r>
            <a:r>
              <a:rPr lang="en-CA" dirty="0" err="1"/>
              <a:t>os</a:t>
            </a:r>
            <a:r>
              <a:rPr lang="en-CA" dirty="0"/>
              <a:t> package:</a:t>
            </a:r>
          </a:p>
          <a:p>
            <a:r>
              <a:rPr lang="en-CA" dirty="0" err="1"/>
              <a:t>os.getcwd</a:t>
            </a:r>
            <a:r>
              <a:rPr lang="en-CA" dirty="0"/>
              <a:t>()  Current working directory</a:t>
            </a:r>
          </a:p>
          <a:p>
            <a:r>
              <a:rPr lang="en-CA" dirty="0" err="1"/>
              <a:t>os.chdir</a:t>
            </a:r>
            <a:r>
              <a:rPr lang="en-CA" dirty="0"/>
              <a:t>(&lt;path&gt;)  Set current directory</a:t>
            </a:r>
          </a:p>
          <a:p>
            <a:r>
              <a:rPr lang="en-CA" dirty="0" err="1"/>
              <a:t>os.listdir</a:t>
            </a:r>
            <a:r>
              <a:rPr lang="en-CA" dirty="0"/>
              <a:t>() Directory listing of current directory</a:t>
            </a:r>
          </a:p>
          <a:p>
            <a:pPr marL="0" indent="0">
              <a:buNone/>
            </a:pPr>
            <a:r>
              <a:rPr lang="en-CA" dirty="0"/>
              <a:t>e.g.</a:t>
            </a:r>
          </a:p>
          <a:p>
            <a:pPr marL="0" indent="0">
              <a:buNone/>
            </a:pPr>
            <a:r>
              <a:rPr lang="en-CA" sz="2600" dirty="0">
                <a:solidFill>
                  <a:schemeClr val="accent1"/>
                </a:solidFill>
              </a:rPr>
              <a:t>import </a:t>
            </a:r>
            <a:r>
              <a:rPr lang="en-CA" sz="2600" dirty="0" err="1">
                <a:solidFill>
                  <a:schemeClr val="accent1"/>
                </a:solidFill>
              </a:rPr>
              <a:t>os</a:t>
            </a:r>
            <a:endParaRPr lang="en-CA" sz="2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CA" sz="2600" dirty="0">
                <a:solidFill>
                  <a:schemeClr val="accent1"/>
                </a:solidFill>
              </a:rPr>
              <a:t>home = </a:t>
            </a:r>
            <a:r>
              <a:rPr lang="en-CA" sz="2600" dirty="0" err="1">
                <a:solidFill>
                  <a:schemeClr val="accent1"/>
                </a:solidFill>
              </a:rPr>
              <a:t>os.getenv</a:t>
            </a:r>
            <a:r>
              <a:rPr lang="en-CA" sz="2600" dirty="0">
                <a:solidFill>
                  <a:schemeClr val="accent1"/>
                </a:solidFill>
              </a:rPr>
              <a:t>('HOME')</a:t>
            </a:r>
          </a:p>
          <a:p>
            <a:pPr marL="0" indent="0">
              <a:buNone/>
            </a:pPr>
            <a:r>
              <a:rPr lang="en-CA" sz="2600" dirty="0">
                <a:solidFill>
                  <a:schemeClr val="accent1"/>
                </a:solidFill>
              </a:rPr>
              <a:t>print('home', home)</a:t>
            </a:r>
          </a:p>
          <a:p>
            <a:pPr marL="0" indent="0">
              <a:buNone/>
            </a:pPr>
            <a:r>
              <a:rPr lang="en-CA" sz="2600" dirty="0" err="1">
                <a:solidFill>
                  <a:schemeClr val="accent1"/>
                </a:solidFill>
              </a:rPr>
              <a:t>os.chdir</a:t>
            </a:r>
            <a:r>
              <a:rPr lang="en-CA" sz="2600" dirty="0">
                <a:solidFill>
                  <a:schemeClr val="accent1"/>
                </a:solidFill>
              </a:rPr>
              <a:t>(home)</a:t>
            </a:r>
          </a:p>
          <a:p>
            <a:pPr marL="0" indent="0">
              <a:buNone/>
            </a:pPr>
            <a:r>
              <a:rPr lang="en-CA" sz="2600" dirty="0">
                <a:solidFill>
                  <a:schemeClr val="accent1"/>
                </a:solidFill>
              </a:rPr>
              <a:t>print(</a:t>
            </a:r>
            <a:r>
              <a:rPr lang="en-CA" sz="2600" dirty="0" err="1">
                <a:solidFill>
                  <a:schemeClr val="accent1"/>
                </a:solidFill>
              </a:rPr>
              <a:t>os.getcwd</a:t>
            </a:r>
            <a:r>
              <a:rPr lang="en-CA" sz="2600" dirty="0">
                <a:solidFill>
                  <a:schemeClr val="accent1"/>
                </a:solidFill>
              </a:rPr>
              <a:t>())</a:t>
            </a:r>
          </a:p>
          <a:p>
            <a:pPr marL="0" indent="0">
              <a:buNone/>
            </a:pPr>
            <a:r>
              <a:rPr lang="en-CA" sz="2600" dirty="0" err="1">
                <a:solidFill>
                  <a:schemeClr val="accent1"/>
                </a:solidFill>
              </a:rPr>
              <a:t>os.chdir</a:t>
            </a:r>
            <a:r>
              <a:rPr lang="en-CA" sz="2600" dirty="0">
                <a:solidFill>
                  <a:schemeClr val="accent1"/>
                </a:solidFill>
              </a:rPr>
              <a:t>(home + </a:t>
            </a:r>
            <a:r>
              <a:rPr lang="en-CA" sz="2600" dirty="0" err="1">
                <a:solidFill>
                  <a:schemeClr val="accent1"/>
                </a:solidFill>
              </a:rPr>
              <a:t>os.sep</a:t>
            </a:r>
            <a:r>
              <a:rPr lang="en-CA" sz="2600" dirty="0">
                <a:solidFill>
                  <a:schemeClr val="accent1"/>
                </a:solidFill>
              </a:rPr>
              <a:t> + 'Desktop')</a:t>
            </a:r>
          </a:p>
          <a:p>
            <a:pPr marL="0" indent="0">
              <a:buNone/>
            </a:pPr>
            <a:r>
              <a:rPr lang="en-CA" sz="2600" dirty="0">
                <a:solidFill>
                  <a:schemeClr val="accent1"/>
                </a:solidFill>
              </a:rPr>
              <a:t>print(</a:t>
            </a:r>
            <a:r>
              <a:rPr lang="en-CA" sz="2600" dirty="0" err="1">
                <a:solidFill>
                  <a:schemeClr val="accent1"/>
                </a:solidFill>
              </a:rPr>
              <a:t>os.getcwd</a:t>
            </a:r>
            <a:r>
              <a:rPr lang="en-CA" sz="2600" dirty="0">
                <a:solidFill>
                  <a:schemeClr val="accent1"/>
                </a:solidFill>
              </a:rPr>
              <a:t>())</a:t>
            </a:r>
          </a:p>
          <a:p>
            <a:pPr marL="0" indent="0">
              <a:buNone/>
            </a:pPr>
            <a:r>
              <a:rPr lang="en-CA" sz="2600" dirty="0">
                <a:solidFill>
                  <a:schemeClr val="accent1"/>
                </a:solidFill>
              </a:rPr>
              <a:t>print(</a:t>
            </a:r>
            <a:r>
              <a:rPr lang="en-CA" sz="2600" dirty="0" err="1">
                <a:solidFill>
                  <a:schemeClr val="accent1"/>
                </a:solidFill>
              </a:rPr>
              <a:t>os.listdir</a:t>
            </a:r>
            <a:r>
              <a:rPr lang="en-CA" sz="2600" dirty="0">
                <a:solidFill>
                  <a:schemeClr val="accent1"/>
                </a:solidFill>
              </a:rPr>
              <a:t>())</a:t>
            </a:r>
          </a:p>
          <a:p>
            <a:endParaRPr lang="en-CA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21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help(&lt;</a:t>
            </a:r>
            <a:r>
              <a:rPr lang="en-CA" dirty="0" err="1"/>
              <a:t>function_name</a:t>
            </a:r>
            <a:r>
              <a:rPr lang="en-CA" dirty="0"/>
              <a:t>&gt;)  In </a:t>
            </a:r>
            <a:r>
              <a:rPr lang="en-CA" dirty="0" err="1"/>
              <a:t>IPython</a:t>
            </a:r>
            <a:r>
              <a:rPr lang="en-CA" dirty="0"/>
              <a:t> console</a:t>
            </a:r>
          </a:p>
          <a:p>
            <a:pPr marL="0" indent="0">
              <a:buNone/>
            </a:pPr>
            <a:r>
              <a:rPr lang="en-CA" dirty="0"/>
              <a:t>e.g. help(list)</a:t>
            </a:r>
          </a:p>
          <a:p>
            <a:endParaRPr lang="en-CA" dirty="0"/>
          </a:p>
          <a:p>
            <a:r>
              <a:rPr lang="en-CA" dirty="0"/>
              <a:t>? &lt;</a:t>
            </a:r>
            <a:r>
              <a:rPr lang="en-CA" dirty="0" err="1"/>
              <a:t>function_name</a:t>
            </a:r>
            <a:r>
              <a:rPr lang="en-CA" dirty="0"/>
              <a:t>&gt;</a:t>
            </a:r>
          </a:p>
          <a:p>
            <a:endParaRPr lang="en-CA" dirty="0"/>
          </a:p>
          <a:p>
            <a:r>
              <a:rPr lang="en-CA" dirty="0" err="1"/>
              <a:t>StackOverflow</a:t>
            </a:r>
            <a:r>
              <a:rPr lang="en-CA" dirty="0"/>
              <a:t> is a good site to find answers to very specific questions.</a:t>
            </a:r>
          </a:p>
        </p:txBody>
      </p:sp>
    </p:spTree>
    <p:extLst>
      <p:ext uri="{BB962C8B-B14F-4D97-AF65-F5344CB8AC3E}">
        <p14:creationId xmlns:p14="http://schemas.microsoft.com/office/powerpoint/2010/main" val="1263181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Basic math operators</a:t>
            </a:r>
          </a:p>
          <a:p>
            <a:endParaRPr lang="en-CA" dirty="0"/>
          </a:p>
          <a:p>
            <a:r>
              <a:rPr lang="en-CA" dirty="0"/>
              <a:t>Operator precedence</a:t>
            </a:r>
          </a:p>
          <a:p>
            <a:pPr marL="0" indent="0">
              <a:buNone/>
            </a:pPr>
            <a:r>
              <a:rPr lang="en-CA" sz="2000" dirty="0">
                <a:hlinkClick r:id="rId2"/>
              </a:rPr>
              <a:t>https://</a:t>
            </a:r>
            <a:r>
              <a:rPr lang="en-CA" sz="2000" dirty="0" err="1">
                <a:hlinkClick r:id="rId2"/>
              </a:rPr>
              <a:t>docs.python.org</a:t>
            </a:r>
            <a:r>
              <a:rPr lang="en-CA" sz="2000" dirty="0">
                <a:hlinkClick r:id="rId2"/>
              </a:rPr>
              <a:t>/3/reference/</a:t>
            </a:r>
            <a:r>
              <a:rPr lang="en-CA" sz="2000" dirty="0" err="1">
                <a:hlinkClick r:id="rId2"/>
              </a:rPr>
              <a:t>expressions.html#operator-precedence</a:t>
            </a:r>
            <a:endParaRPr lang="en-CA" sz="2000" dirty="0"/>
          </a:p>
          <a:p>
            <a:r>
              <a:rPr lang="en-CA" dirty="0"/>
              <a:t>Assignment (=)</a:t>
            </a:r>
          </a:p>
          <a:p>
            <a:r>
              <a:rPr lang="en-CA" dirty="0"/>
              <a:t>Equality testing (==)</a:t>
            </a:r>
          </a:p>
          <a:p>
            <a:endParaRPr lang="en-CA" dirty="0"/>
          </a:p>
          <a:p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7396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6809-D8D8-4910-A5C2-5753B5DC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examples</a:t>
            </a:r>
            <a:endParaRPr lang="en-CA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5E04149-D8C2-4265-A8E8-E9B1E28C70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891844"/>
            <a:ext cx="3886200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Lucida Console" panose="020B0609040504020204" pitchFamily="49" charset="0"/>
              </a:rPr>
              <a:t>5+10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Lucida Console" panose="020B0609040504020204" pitchFamily="49" charset="0"/>
              </a:rPr>
              <a:t>5+10*3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Lucida Console" panose="020B0609040504020204" pitchFamily="49" charset="0"/>
              </a:rPr>
              <a:t>5+10*3/24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800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800" dirty="0">
                <a:solidFill>
                  <a:schemeClr val="tx2"/>
                </a:solidFill>
                <a:latin typeface="Lucida Console" panose="020B0609040504020204" pitchFamily="49" charset="0"/>
              </a:rPr>
              <a:t>a = 10/2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Lucida Console" panose="020B0609040504020204" pitchFamily="49" charset="0"/>
              </a:rPr>
              <a:t>b </a:t>
            </a:r>
            <a:r>
              <a:rPr lang="en-US" altLang="en-US" sz="2800" dirty="0">
                <a:solidFill>
                  <a:schemeClr val="tx2"/>
                </a:solidFill>
                <a:latin typeface="Lucida Console" panose="020B06090405040202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Lucida Console" panose="020B0609040504020204" pitchFamily="49" charset="0"/>
              </a:rPr>
              <a:t> a + 4</a:t>
            </a:r>
            <a:endParaRPr lang="en-US" altLang="en-US" sz="2800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 </a:t>
            </a:r>
            <a:r>
              <a:rPr lang="en-US" altLang="en-US" sz="2800" dirty="0">
                <a:solidFill>
                  <a:schemeClr val="tx2"/>
                </a:solidFill>
                <a:latin typeface="Arial" panose="020B0604020202020204" pitchFamily="34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b*2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800" dirty="0">
                <a:solidFill>
                  <a:schemeClr val="tx2"/>
                </a:solidFill>
                <a:latin typeface="Arial" panose="020B0604020202020204" pitchFamily="34" charset="0"/>
              </a:rPr>
              <a:t>c == b*2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5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Calling functions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Generic function call to </a:t>
            </a:r>
            <a:r>
              <a:rPr lang="en-CA" dirty="0" err="1"/>
              <a:t>fname</a:t>
            </a:r>
            <a:r>
              <a:rPr lang="en-CA" dirty="0"/>
              <a:t>, returning </a:t>
            </a:r>
            <a:r>
              <a:rPr lang="en-CA" dirty="0" err="1"/>
              <a:t>myVariable</a:t>
            </a:r>
            <a:r>
              <a:rPr lang="en-CA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err="1">
                <a:solidFill>
                  <a:schemeClr val="tx2"/>
                </a:solidFill>
              </a:rPr>
              <a:t>myVariable</a:t>
            </a:r>
            <a:r>
              <a:rPr lang="en-CA" sz="2400" dirty="0">
                <a:solidFill>
                  <a:schemeClr val="tx2"/>
                </a:solidFill>
              </a:rPr>
              <a:t> = </a:t>
            </a:r>
            <a:r>
              <a:rPr lang="en-CA" sz="2400" dirty="0" err="1">
                <a:solidFill>
                  <a:schemeClr val="tx2"/>
                </a:solidFill>
              </a:rPr>
              <a:t>fname</a:t>
            </a:r>
            <a:r>
              <a:rPr lang="en-CA" sz="2400" dirty="0">
                <a:solidFill>
                  <a:schemeClr val="tx2"/>
                </a:solidFill>
              </a:rPr>
              <a:t>(input, p1=True, p2=“a string”, p3=</a:t>
            </a:r>
            <a:r>
              <a:rPr lang="en-CA" sz="2400" dirty="0" err="1">
                <a:solidFill>
                  <a:schemeClr val="tx2"/>
                </a:solidFill>
              </a:rPr>
              <a:t>myVar</a:t>
            </a:r>
            <a:r>
              <a:rPr lang="en-CA" sz="2400" dirty="0">
                <a:solidFill>
                  <a:schemeClr val="tx2"/>
                </a:solidFill>
              </a:rPr>
              <a:t>)</a:t>
            </a:r>
          </a:p>
          <a:p>
            <a:endParaRPr lang="en-CA" dirty="0"/>
          </a:p>
          <a:p>
            <a:r>
              <a:rPr lang="en-CA" dirty="0"/>
              <a:t>Example:</a:t>
            </a:r>
          </a:p>
          <a:p>
            <a:pPr marL="0" indent="0">
              <a:buNone/>
            </a:pPr>
            <a:r>
              <a:rPr lang="en-CA" sz="1600" dirty="0" err="1">
                <a:solidFill>
                  <a:schemeClr val="tx2"/>
                </a:solidFill>
              </a:rPr>
              <a:t>myClassList</a:t>
            </a:r>
            <a:r>
              <a:rPr lang="en-CA" sz="1600" dirty="0">
                <a:solidFill>
                  <a:schemeClr val="tx2"/>
                </a:solidFill>
              </a:rPr>
              <a:t> = </a:t>
            </a:r>
            <a:r>
              <a:rPr lang="en-CA" sz="1600" dirty="0" err="1">
                <a:solidFill>
                  <a:schemeClr val="tx2"/>
                </a:solidFill>
              </a:rPr>
              <a:t>read.table</a:t>
            </a:r>
            <a:r>
              <a:rPr lang="en-CA" sz="1600" dirty="0">
                <a:solidFill>
                  <a:schemeClr val="tx2"/>
                </a:solidFill>
              </a:rPr>
              <a:t>("D:/Dropbox/courses/MDSC755_progTrial/data/</a:t>
            </a:r>
            <a:r>
              <a:rPr lang="en-CA" sz="1600" dirty="0" err="1">
                <a:solidFill>
                  <a:schemeClr val="tx2"/>
                </a:solidFill>
              </a:rPr>
              <a:t>classList.csv</a:t>
            </a:r>
            <a:r>
              <a:rPr lang="en-CA" sz="1600" dirty="0">
                <a:solidFill>
                  <a:schemeClr val="tx2"/>
                </a:solidFill>
              </a:rPr>
              <a:t>", header=TRUE, </a:t>
            </a:r>
            <a:r>
              <a:rPr lang="en-CA" sz="1600" dirty="0" err="1">
                <a:solidFill>
                  <a:schemeClr val="tx2"/>
                </a:solidFill>
              </a:rPr>
              <a:t>sep</a:t>
            </a:r>
            <a:r>
              <a:rPr lang="en-CA" sz="1600" dirty="0">
                <a:solidFill>
                  <a:schemeClr val="tx2"/>
                </a:solidFill>
              </a:rPr>
              <a:t>=",")</a:t>
            </a:r>
          </a:p>
          <a:p>
            <a:pPr marL="0" indent="0">
              <a:buNone/>
            </a:pPr>
            <a:r>
              <a:rPr lang="en-CA" sz="2000" dirty="0"/>
              <a:t>NOTE: In general if you want to extend your code line over 2+ lines without terminating then you need to use a backslash (and should use an indent for clarity). e.g.</a:t>
            </a:r>
          </a:p>
          <a:p>
            <a:pPr marL="0" indent="0">
              <a:buNone/>
            </a:pPr>
            <a:r>
              <a:rPr lang="en-CA" sz="1600" dirty="0" err="1">
                <a:solidFill>
                  <a:schemeClr val="tx2"/>
                </a:solidFill>
              </a:rPr>
              <a:t>myClassList</a:t>
            </a:r>
            <a:r>
              <a:rPr lang="en-CA" sz="1600" dirty="0">
                <a:solidFill>
                  <a:schemeClr val="tx2"/>
                </a:solidFill>
              </a:rPr>
              <a:t> = </a:t>
            </a:r>
            <a:r>
              <a:rPr lang="en-CA" sz="1600" dirty="0" err="1">
                <a:solidFill>
                  <a:schemeClr val="tx2"/>
                </a:solidFill>
              </a:rPr>
              <a:t>read.table</a:t>
            </a:r>
            <a:r>
              <a:rPr lang="en-CA" sz="1600" dirty="0">
                <a:solidFill>
                  <a:schemeClr val="tx2"/>
                </a:solidFill>
              </a:rPr>
              <a:t>("D:/Dropbox/courses/MDSC755_progTrial/data/</a:t>
            </a:r>
            <a:r>
              <a:rPr lang="en-CA" sz="1600" dirty="0" err="1">
                <a:solidFill>
                  <a:schemeClr val="tx2"/>
                </a:solidFill>
              </a:rPr>
              <a:t>classList.csv</a:t>
            </a:r>
            <a:r>
              <a:rPr lang="en-CA" sz="1600" dirty="0">
                <a:solidFill>
                  <a:schemeClr val="tx2"/>
                </a:solidFill>
              </a:rPr>
              <a:t>",\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2"/>
                </a:solidFill>
              </a:rPr>
              <a:t>    header=TRUE, </a:t>
            </a:r>
            <a:r>
              <a:rPr lang="en-CA" sz="1600" dirty="0" err="1">
                <a:solidFill>
                  <a:schemeClr val="tx2"/>
                </a:solidFill>
              </a:rPr>
              <a:t>sep</a:t>
            </a:r>
            <a:r>
              <a:rPr lang="en-CA" sz="1600" dirty="0">
                <a:solidFill>
                  <a:schemeClr val="tx2"/>
                </a:solidFill>
              </a:rPr>
              <a:t>=",")   #indented line</a:t>
            </a:r>
          </a:p>
          <a:p>
            <a:pPr marL="0" indent="0">
              <a:buNone/>
            </a:pP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805080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tx2"/>
                </a:solidFill>
              </a:rPr>
              <a:t>import &lt;package&gt; as &lt;</a:t>
            </a:r>
            <a:r>
              <a:rPr lang="en-CA" dirty="0" err="1">
                <a:solidFill>
                  <a:schemeClr val="tx2"/>
                </a:solidFill>
              </a:rPr>
              <a:t>pkgname</a:t>
            </a:r>
            <a:r>
              <a:rPr lang="en-CA" dirty="0">
                <a:solidFill>
                  <a:schemeClr val="tx2"/>
                </a:solidFill>
              </a:rPr>
              <a:t>&gt;</a:t>
            </a:r>
          </a:p>
          <a:p>
            <a:pPr marL="0" indent="0">
              <a:buNone/>
            </a:pPr>
            <a:r>
              <a:rPr lang="en-CA" dirty="0"/>
              <a:t> - will read in a package and make that packages modules/methods available under ‘</a:t>
            </a:r>
            <a:r>
              <a:rPr lang="en-CA" dirty="0" err="1"/>
              <a:t>pkgname</a:t>
            </a:r>
            <a:r>
              <a:rPr lang="en-CA" dirty="0"/>
              <a:t>’ (defaults to ‘package’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1"/>
                </a:solidFill>
              </a:rPr>
              <a:t>import </a:t>
            </a:r>
            <a:r>
              <a:rPr lang="en-CA" dirty="0" err="1">
                <a:solidFill>
                  <a:schemeClr val="accent1"/>
                </a:solidFill>
              </a:rPr>
              <a:t>numpy</a:t>
            </a:r>
            <a:r>
              <a:rPr lang="en-CA" dirty="0">
                <a:solidFill>
                  <a:schemeClr val="accent1"/>
                </a:solidFill>
              </a:rPr>
              <a:t> as np</a:t>
            </a:r>
          </a:p>
          <a:p>
            <a:pPr marL="0" indent="0">
              <a:buNone/>
            </a:pPr>
            <a:r>
              <a:rPr lang="en-CA" dirty="0"/>
              <a:t>Now we can use the </a:t>
            </a:r>
            <a:r>
              <a:rPr lang="en-CA" dirty="0" err="1"/>
              <a:t>numpy</a:t>
            </a:r>
            <a:r>
              <a:rPr lang="en-CA" dirty="0"/>
              <a:t> average function by</a:t>
            </a:r>
          </a:p>
          <a:p>
            <a:pPr marL="0" indent="0">
              <a:buNone/>
            </a:pPr>
            <a:r>
              <a:rPr lang="en-CA" dirty="0"/>
              <a:t>calling 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accent1"/>
                </a:solidFill>
              </a:rPr>
              <a:t>np.average</a:t>
            </a:r>
            <a:r>
              <a:rPr lang="en-CA" dirty="0">
                <a:solidFill>
                  <a:schemeClr val="accent1"/>
                </a:solidFill>
              </a:rPr>
              <a:t>(&lt;</a:t>
            </a:r>
            <a:r>
              <a:rPr lang="en-CA" dirty="0" err="1">
                <a:solidFill>
                  <a:schemeClr val="accent1"/>
                </a:solidFill>
              </a:rPr>
              <a:t>myarray</a:t>
            </a:r>
            <a:r>
              <a:rPr lang="en-CA" dirty="0">
                <a:solidFill>
                  <a:schemeClr val="accent1"/>
                </a:solidFill>
              </a:rPr>
              <a:t>&gt;)</a:t>
            </a:r>
          </a:p>
          <a:p>
            <a:pPr marL="0" indent="0">
              <a:buNone/>
            </a:pPr>
            <a:endParaRPr lang="en-CA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68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and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Indexing starts at 0. (Base 0 indexing is standard/recommended in most languages.)</a:t>
            </a:r>
          </a:p>
          <a:p>
            <a:endParaRPr lang="en-CA" dirty="0"/>
          </a:p>
          <a:p>
            <a:r>
              <a:rPr lang="en-CA" dirty="0"/>
              <a:t>Make arrays by initializing with a list: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accent1"/>
                </a:solidFill>
              </a:rPr>
              <a:t>mylist</a:t>
            </a:r>
            <a:r>
              <a:rPr lang="en-CA" dirty="0">
                <a:solidFill>
                  <a:schemeClr val="accent1"/>
                </a:solidFill>
              </a:rPr>
              <a:t> = [5,10,15,25,40]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accent1"/>
                </a:solidFill>
              </a:rPr>
              <a:t>myarray</a:t>
            </a:r>
            <a:r>
              <a:rPr lang="en-CA" dirty="0">
                <a:solidFill>
                  <a:schemeClr val="accent1"/>
                </a:solidFill>
              </a:rPr>
              <a:t> = </a:t>
            </a:r>
            <a:r>
              <a:rPr lang="en-CA" dirty="0" err="1">
                <a:solidFill>
                  <a:schemeClr val="accent1"/>
                </a:solidFill>
              </a:rPr>
              <a:t>np.array</a:t>
            </a:r>
            <a:r>
              <a:rPr lang="en-CA" dirty="0">
                <a:solidFill>
                  <a:schemeClr val="accent1"/>
                </a:solidFill>
              </a:rPr>
              <a:t>(</a:t>
            </a:r>
            <a:r>
              <a:rPr lang="en-CA" dirty="0" err="1">
                <a:solidFill>
                  <a:schemeClr val="accent1"/>
                </a:solidFill>
              </a:rPr>
              <a:t>mylist</a:t>
            </a:r>
            <a:r>
              <a:rPr lang="en-CA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accent1"/>
                </a:solidFill>
              </a:rPr>
              <a:t>myarray</a:t>
            </a:r>
            <a:r>
              <a:rPr lang="en-CA" dirty="0">
                <a:solidFill>
                  <a:schemeClr val="accent1"/>
                </a:solidFill>
              </a:rPr>
              <a:t> = </a:t>
            </a:r>
            <a:r>
              <a:rPr lang="en-CA" dirty="0" err="1">
                <a:solidFill>
                  <a:schemeClr val="accent1"/>
                </a:solidFill>
              </a:rPr>
              <a:t>np.array</a:t>
            </a:r>
            <a:r>
              <a:rPr lang="en-CA" dirty="0">
                <a:solidFill>
                  <a:schemeClr val="accent1"/>
                </a:solidFill>
              </a:rPr>
              <a:t>([5,10,15,25,40])  #alternative one-liner.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Index into </a:t>
            </a:r>
            <a:r>
              <a:rPr lang="en-CA" dirty="0" err="1"/>
              <a:t>arrays.e.g</a:t>
            </a:r>
            <a:r>
              <a:rPr lang="en-CA" dirty="0"/>
              <a:t>. the 5</a:t>
            </a:r>
            <a:r>
              <a:rPr lang="en-CA" baseline="30000" dirty="0"/>
              <a:t>th</a:t>
            </a:r>
            <a:r>
              <a:rPr lang="en-CA" dirty="0"/>
              <a:t> element is</a:t>
            </a:r>
          </a:p>
          <a:p>
            <a:pPr marL="0" indent="0">
              <a:buNone/>
            </a:pPr>
            <a:r>
              <a:rPr lang="en-CA" sz="2600" dirty="0" err="1">
                <a:solidFill>
                  <a:schemeClr val="accent1"/>
                </a:solidFill>
              </a:rPr>
              <a:t>myarray</a:t>
            </a:r>
            <a:r>
              <a:rPr lang="en-CA" sz="2600" dirty="0">
                <a:solidFill>
                  <a:schemeClr val="accent1"/>
                </a:solidFill>
              </a:rPr>
              <a:t>[4]   #40</a:t>
            </a:r>
          </a:p>
          <a:p>
            <a:pPr marL="0" indent="0">
              <a:buNone/>
            </a:pPr>
            <a:r>
              <a:rPr lang="en-CA" sz="2600" dirty="0" err="1">
                <a:solidFill>
                  <a:schemeClr val="accent1"/>
                </a:solidFill>
              </a:rPr>
              <a:t>myarray</a:t>
            </a:r>
            <a:r>
              <a:rPr lang="en-CA" sz="2600" dirty="0">
                <a:solidFill>
                  <a:schemeClr val="accent1"/>
                </a:solidFill>
              </a:rPr>
              <a:t>[5]   # </a:t>
            </a:r>
            <a:r>
              <a:rPr lang="en-CA" sz="2600" dirty="0" err="1">
                <a:solidFill>
                  <a:schemeClr val="accent1"/>
                </a:solidFill>
              </a:rPr>
              <a:t>IndexError</a:t>
            </a:r>
            <a:r>
              <a:rPr lang="en-CA" sz="2600" dirty="0">
                <a:solidFill>
                  <a:schemeClr val="accent1"/>
                </a:solidFill>
              </a:rPr>
              <a:t>: index 5 is out of bounds for axis 0 with size 5</a:t>
            </a:r>
          </a:p>
        </p:txBody>
      </p:sp>
    </p:spTree>
    <p:extLst>
      <p:ext uri="{BB962C8B-B14F-4D97-AF65-F5344CB8AC3E}">
        <p14:creationId xmlns:p14="http://schemas.microsoft.com/office/powerpoint/2010/main" val="204889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and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dirty="0" err="1">
                <a:solidFill>
                  <a:schemeClr val="tx2"/>
                </a:solidFill>
              </a:rPr>
              <a:t>myarray</a:t>
            </a:r>
            <a:r>
              <a:rPr lang="en-CA" sz="2400" dirty="0">
                <a:solidFill>
                  <a:schemeClr val="tx2"/>
                </a:solidFill>
              </a:rPr>
              <a:t>[0:3] </a:t>
            </a:r>
            <a:r>
              <a:rPr lang="en-CA" sz="2400" dirty="0">
                <a:solidFill>
                  <a:schemeClr val="accent3"/>
                </a:solidFill>
              </a:rPr>
              <a:t># will access the first three elements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3"/>
                </a:solidFill>
              </a:rPr>
              <a:t>#range object give us way to produce list.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3"/>
                </a:solidFill>
              </a:rPr>
              <a:t># list comprehension puts it into list.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b = [x for x in range(1, 25, 2)]  #start, limit, step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b[1] </a:t>
            </a:r>
            <a:r>
              <a:rPr lang="en-CA" dirty="0">
                <a:solidFill>
                  <a:schemeClr val="accent3"/>
                </a:solidFill>
              </a:rPr>
              <a:t># 2</a:t>
            </a:r>
            <a:r>
              <a:rPr lang="en-CA" baseline="30000" dirty="0">
                <a:solidFill>
                  <a:schemeClr val="accent3"/>
                </a:solidFill>
              </a:rPr>
              <a:t>nd</a:t>
            </a:r>
            <a:r>
              <a:rPr lang="en-CA" dirty="0">
                <a:solidFill>
                  <a:schemeClr val="accent3"/>
                </a:solidFill>
              </a:rPr>
              <a:t> element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b[1:5] </a:t>
            </a:r>
            <a:r>
              <a:rPr lang="en-CA" dirty="0">
                <a:solidFill>
                  <a:schemeClr val="accent3"/>
                </a:solidFill>
              </a:rPr>
              <a:t># 2-5th elements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b[:5] </a:t>
            </a:r>
            <a:r>
              <a:rPr lang="en-CA" dirty="0">
                <a:solidFill>
                  <a:schemeClr val="accent3"/>
                </a:solidFill>
              </a:rPr>
              <a:t>#  up to and including the 5th element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b[5:] </a:t>
            </a:r>
            <a:r>
              <a:rPr lang="en-CA" dirty="0">
                <a:solidFill>
                  <a:schemeClr val="accent3"/>
                </a:solidFill>
              </a:rPr>
              <a:t>#  6</a:t>
            </a:r>
            <a:r>
              <a:rPr lang="en-CA" baseline="30000" dirty="0">
                <a:solidFill>
                  <a:schemeClr val="accent3"/>
                </a:solidFill>
              </a:rPr>
              <a:t>th</a:t>
            </a:r>
            <a:r>
              <a:rPr lang="en-CA" dirty="0">
                <a:solidFill>
                  <a:schemeClr val="accent3"/>
                </a:solidFill>
              </a:rPr>
              <a:t> element and following.</a:t>
            </a:r>
            <a:endParaRPr lang="en-CA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b[-5] </a:t>
            </a:r>
            <a:r>
              <a:rPr lang="en-CA" dirty="0">
                <a:solidFill>
                  <a:schemeClr val="accent3"/>
                </a:solidFill>
              </a:rPr>
              <a:t># will give you the 5</a:t>
            </a:r>
            <a:r>
              <a:rPr lang="en-CA" baseline="30000" dirty="0">
                <a:solidFill>
                  <a:schemeClr val="accent3"/>
                </a:solidFill>
              </a:rPr>
              <a:t>th</a:t>
            </a:r>
            <a:r>
              <a:rPr lang="en-CA" dirty="0">
                <a:solidFill>
                  <a:schemeClr val="accent3"/>
                </a:solidFill>
              </a:rPr>
              <a:t> from last element</a:t>
            </a:r>
          </a:p>
          <a:p>
            <a:pPr marL="0" indent="0">
              <a:buNone/>
            </a:pPr>
            <a:endParaRPr lang="en-CA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785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 use ‘array’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3"/>
                </a:solidFill>
              </a:rPr>
              <a:t># Create two vectors of different lengths.</a:t>
            </a:r>
            <a:r>
              <a:rPr lang="en-CA" dirty="0"/>
              <a:t> 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vector1 &lt;- c(5,9,3,4) 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vector2 &lt;- c(10,11,12,13) </a:t>
            </a:r>
          </a:p>
          <a:p>
            <a:pPr marL="0" indent="0">
              <a:buNone/>
            </a:pPr>
            <a:endParaRPr lang="en-CA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accent3"/>
                </a:solidFill>
              </a:rPr>
              <a:t># Take these vectors as input to the array. 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result &lt;- array(c(vector1,vector2),dim = c(4,2)) 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print(result)</a:t>
            </a:r>
          </a:p>
          <a:p>
            <a:pPr marL="0" indent="0">
              <a:buNone/>
            </a:pPr>
            <a:endParaRPr lang="en-CA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accent3"/>
                </a:solidFill>
              </a:rPr>
              <a:t># note that it fills down rows first and then moves to the next column</a:t>
            </a:r>
          </a:p>
          <a:p>
            <a:pPr marL="0" indent="0">
              <a:buNone/>
            </a:pPr>
            <a:endParaRPr lang="en-CA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accent3"/>
                </a:solidFill>
              </a:rPr>
              <a:t># take the transpose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t(result)</a:t>
            </a:r>
          </a:p>
        </p:txBody>
      </p:sp>
    </p:spTree>
    <p:extLst>
      <p:ext uri="{BB962C8B-B14F-4D97-AF65-F5344CB8AC3E}">
        <p14:creationId xmlns:p14="http://schemas.microsoft.com/office/powerpoint/2010/main" val="295321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658E-601E-4704-B8FD-5AC452CD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2423A-2368-49B9-A9FD-C372A26A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Python intro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Spyder – IDE for python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Language basics</a:t>
            </a:r>
          </a:p>
        </p:txBody>
      </p:sp>
    </p:spTree>
    <p:extLst>
      <p:ext uri="{BB962C8B-B14F-4D97-AF65-F5344CB8AC3E}">
        <p14:creationId xmlns:p14="http://schemas.microsoft.com/office/powerpoint/2010/main" val="215934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Paste command, with collapse=“/”, </a:t>
            </a:r>
            <a:r>
              <a:rPr lang="en-CA" dirty="0" err="1"/>
              <a:t>sep</a:t>
            </a:r>
            <a:r>
              <a:rPr lang="en-CA" dirty="0"/>
              <a:t>=“;”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&gt;str1 &lt;- 'Happy </a:t>
            </a:r>
            <a:r>
              <a:rPr lang="en-US" dirty="0" err="1">
                <a:solidFill>
                  <a:schemeClr val="tx2"/>
                </a:solidFill>
              </a:rPr>
              <a:t>unBirthday</a:t>
            </a:r>
            <a:r>
              <a:rPr lang="en-US" dirty="0">
                <a:solidFill>
                  <a:schemeClr val="tx2"/>
                </a:solidFill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&gt;str2 &lt;- 'to me’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&gt;str3 &lt;- 'again’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&gt;paste(str1, str2, </a:t>
            </a:r>
            <a:r>
              <a:rPr lang="en-US" dirty="0" err="1">
                <a:solidFill>
                  <a:schemeClr val="tx2"/>
                </a:solidFill>
              </a:rPr>
              <a:t>sep</a:t>
            </a:r>
            <a:r>
              <a:rPr lang="en-US" dirty="0">
                <a:solidFill>
                  <a:schemeClr val="tx2"/>
                </a:solidFill>
              </a:rPr>
              <a:t>='-’)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&gt;paste(c(str1, str2), str3)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&gt;paste(str1, str2, str3, </a:t>
            </a:r>
            <a:r>
              <a:rPr lang="en-US" dirty="0" err="1">
                <a:solidFill>
                  <a:schemeClr val="tx2"/>
                </a:solidFill>
              </a:rPr>
              <a:t>sep</a:t>
            </a:r>
            <a:r>
              <a:rPr lang="en-US" dirty="0">
                <a:solidFill>
                  <a:schemeClr val="tx2"/>
                </a:solidFill>
              </a:rPr>
              <a:t>='-', collapse='/’)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&gt;paste(c(str1, str2), str3, </a:t>
            </a:r>
            <a:r>
              <a:rPr lang="en-US" dirty="0" err="1">
                <a:solidFill>
                  <a:schemeClr val="tx2"/>
                </a:solidFill>
              </a:rPr>
              <a:t>sep</a:t>
            </a:r>
            <a:r>
              <a:rPr lang="en-US" dirty="0">
                <a:solidFill>
                  <a:schemeClr val="tx2"/>
                </a:solidFill>
              </a:rPr>
              <a:t>='-', collapse ='/')</a:t>
            </a:r>
          </a:p>
        </p:txBody>
      </p:sp>
    </p:spTree>
    <p:extLst>
      <p:ext uri="{BB962C8B-B14F-4D97-AF65-F5344CB8AC3E}">
        <p14:creationId xmlns:p14="http://schemas.microsoft.com/office/powerpoint/2010/main" val="206829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Number of rows and columns: </a:t>
            </a:r>
            <a:r>
              <a:rPr lang="en-CA" dirty="0" err="1"/>
              <a:t>nrow</a:t>
            </a:r>
            <a:r>
              <a:rPr lang="en-CA" dirty="0"/>
              <a:t>, </a:t>
            </a:r>
            <a:r>
              <a:rPr lang="en-CA" dirty="0" err="1"/>
              <a:t>ncol</a:t>
            </a:r>
            <a:endParaRPr lang="en-CA" dirty="0"/>
          </a:p>
          <a:p>
            <a:endParaRPr lang="en-US" dirty="0"/>
          </a:p>
          <a:p>
            <a:r>
              <a:rPr lang="en-US" u="sng" dirty="0"/>
              <a:t>N</a:t>
            </a:r>
            <a:r>
              <a:rPr lang="en-CA" u="sng" dirty="0" err="1"/>
              <a:t>ote</a:t>
            </a:r>
            <a:r>
              <a:rPr lang="en-CA" u="sng" dirty="0"/>
              <a:t> </a:t>
            </a:r>
            <a:r>
              <a:rPr lang="en-CA" dirty="0"/>
              <a:t>that for vectors: NROW, NCOL</a:t>
            </a:r>
          </a:p>
          <a:p>
            <a:endParaRPr lang="en-CA" dirty="0"/>
          </a:p>
          <a:p>
            <a:r>
              <a:rPr lang="en-CA" dirty="0" err="1"/>
              <a:t>cbind</a:t>
            </a:r>
            <a:r>
              <a:rPr lang="en-CA" dirty="0"/>
              <a:t> and </a:t>
            </a:r>
            <a:r>
              <a:rPr lang="en-CA" dirty="0" err="1"/>
              <a:t>rbind</a:t>
            </a:r>
            <a:r>
              <a:rPr lang="en-CA" dirty="0"/>
              <a:t> can be used to combine matrices row and </a:t>
            </a:r>
            <a:r>
              <a:rPr lang="en-CA" dirty="0" err="1"/>
              <a:t>columnwise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4941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2A33-9D34-46B0-BE61-B59A1D3E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0A6E2-53F0-485C-B076-F920EBCC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myArray1 &lt;- c(1,2,3,4,5)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myArray2 &lt;- c(2,4,6,8,10)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myArray3 &lt;- c(3,6,9,12,15)</a:t>
            </a:r>
          </a:p>
          <a:p>
            <a:pPr marL="0" indent="0">
              <a:buNone/>
            </a:pPr>
            <a:endParaRPr lang="en-CA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myCMat12 &lt;- </a:t>
            </a:r>
            <a:r>
              <a:rPr lang="en-CA" dirty="0" err="1">
                <a:solidFill>
                  <a:schemeClr val="tx2"/>
                </a:solidFill>
              </a:rPr>
              <a:t>cbind</a:t>
            </a:r>
            <a:r>
              <a:rPr lang="en-CA" dirty="0">
                <a:solidFill>
                  <a:schemeClr val="tx2"/>
                </a:solidFill>
              </a:rPr>
              <a:t>(myArray1, myArray2)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myCMat123 &lt;- </a:t>
            </a:r>
            <a:r>
              <a:rPr lang="en-CA" dirty="0" err="1">
                <a:solidFill>
                  <a:schemeClr val="tx2"/>
                </a:solidFill>
              </a:rPr>
              <a:t>cbind</a:t>
            </a:r>
            <a:r>
              <a:rPr lang="en-CA" dirty="0">
                <a:solidFill>
                  <a:schemeClr val="tx2"/>
                </a:solidFill>
              </a:rPr>
              <a:t>(myArray1, myArray2, myArray3)</a:t>
            </a:r>
          </a:p>
          <a:p>
            <a:pPr marL="0" indent="0">
              <a:buNone/>
            </a:pPr>
            <a:endParaRPr lang="en-CA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(myRMat12 &lt;- </a:t>
            </a:r>
            <a:r>
              <a:rPr lang="en-CA" dirty="0" err="1">
                <a:solidFill>
                  <a:schemeClr val="tx2"/>
                </a:solidFill>
              </a:rPr>
              <a:t>rbind</a:t>
            </a:r>
            <a:r>
              <a:rPr lang="en-CA" dirty="0">
                <a:solidFill>
                  <a:schemeClr val="tx2"/>
                </a:solidFill>
              </a:rPr>
              <a:t>(myArray1, myArray2))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(myRMat123 &lt;- </a:t>
            </a:r>
            <a:r>
              <a:rPr lang="en-CA" dirty="0" err="1">
                <a:solidFill>
                  <a:schemeClr val="tx2"/>
                </a:solidFill>
              </a:rPr>
              <a:t>rbind</a:t>
            </a:r>
            <a:r>
              <a:rPr lang="en-CA" dirty="0">
                <a:solidFill>
                  <a:schemeClr val="tx2"/>
                </a:solidFill>
              </a:rPr>
              <a:t>(myArray1, myArray2, myArray3))</a:t>
            </a:r>
          </a:p>
        </p:txBody>
      </p:sp>
    </p:spTree>
    <p:extLst>
      <p:ext uri="{BB962C8B-B14F-4D97-AF65-F5344CB8AC3E}">
        <p14:creationId xmlns:p14="http://schemas.microsoft.com/office/powerpoint/2010/main" val="962781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426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CA" dirty="0"/>
              <a:t>Array / matrix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make an array A with numbers from 5 to 100 in increments of 10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and an array B from 1 to 10</a:t>
            </a:r>
          </a:p>
          <a:p>
            <a:pPr marL="0" indent="0">
              <a:buNone/>
            </a:pPr>
            <a:endParaRPr lang="en-CA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make an array C that has A in the first row and B in the second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B in the third and A in the fourth</a:t>
            </a:r>
          </a:p>
          <a:p>
            <a:pPr marL="0" indent="0">
              <a:buNone/>
            </a:pPr>
            <a:endParaRPr lang="en-CA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take the first three columns of C and put them in D and the last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#three columns of C and put them in E</a:t>
            </a:r>
          </a:p>
          <a:p>
            <a:pPr marL="0" indent="0">
              <a:buNone/>
            </a:pPr>
            <a:endParaRPr lang="en-CA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combine D and E </a:t>
            </a:r>
            <a:r>
              <a:rPr lang="en-CA" sz="1800" dirty="0" err="1">
                <a:solidFill>
                  <a:srgbClr val="002060"/>
                </a:solidFill>
              </a:rPr>
              <a:t>columnwise</a:t>
            </a:r>
            <a:r>
              <a:rPr lang="en-CA" sz="1800" dirty="0">
                <a:solidFill>
                  <a:srgbClr val="002060"/>
                </a:solidFill>
              </a:rPr>
              <a:t> and assign to F</a:t>
            </a:r>
          </a:p>
          <a:p>
            <a:pPr marL="0" indent="0">
              <a:buNone/>
            </a:pPr>
            <a:endParaRPr lang="en-CA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how many rows and columns does F have?</a:t>
            </a:r>
          </a:p>
          <a:p>
            <a:pPr marL="0" indent="0">
              <a:buNone/>
            </a:pPr>
            <a:endParaRPr lang="en-CA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make a matrix that is 2 x 100 and contains 200 uniform random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generated, put into U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make TU the transpose of U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make a histogram to look at the distribution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and repeat with normally distributed data and 5 x 500</a:t>
            </a:r>
          </a:p>
        </p:txBody>
      </p:sp>
    </p:spTree>
    <p:extLst>
      <p:ext uri="{BB962C8B-B14F-4D97-AF65-F5344CB8AC3E}">
        <p14:creationId xmlns:p14="http://schemas.microsoft.com/office/powerpoint/2010/main" val="15932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types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scalars, vectors (numerical, character, logical), matrices, data frames, lists, factors</a:t>
            </a:r>
          </a:p>
          <a:p>
            <a:endParaRPr lang="en-US" dirty="0"/>
          </a:p>
          <a:p>
            <a:r>
              <a:rPr lang="en-US" dirty="0"/>
              <a:t>arrays, similar to matrices but have more than two dimensions</a:t>
            </a:r>
          </a:p>
          <a:p>
            <a:endParaRPr lang="en-US" dirty="0"/>
          </a:p>
          <a:p>
            <a:r>
              <a:rPr lang="en-US" dirty="0"/>
              <a:t>Helpful: </a:t>
            </a:r>
            <a:r>
              <a:rPr lang="en-US" dirty="0">
                <a:hlinkClick r:id="rId2"/>
              </a:rPr>
              <a:t>http://adv-r.had.co.nz/Data-structures.html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0319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8E15-B52F-451C-8555-826F8CEC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7388B-B437-4FD6-9420-B665FB3E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Excellent for storing tables of data: multiple columns of data that correspond to one another</a:t>
            </a:r>
          </a:p>
          <a:p>
            <a:r>
              <a:rPr lang="en-US" dirty="0"/>
              <a:t>Can make using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&gt;</a:t>
            </a:r>
            <a:r>
              <a:rPr lang="en-US" dirty="0" err="1">
                <a:solidFill>
                  <a:schemeClr val="tx2"/>
                </a:solidFill>
              </a:rPr>
              <a:t>myDF</a:t>
            </a:r>
            <a:r>
              <a:rPr lang="en-US" dirty="0">
                <a:solidFill>
                  <a:schemeClr val="tx2"/>
                </a:solidFill>
              </a:rPr>
              <a:t> &lt;- </a:t>
            </a:r>
            <a:r>
              <a:rPr lang="en-US" dirty="0" err="1">
                <a:solidFill>
                  <a:schemeClr val="tx2"/>
                </a:solidFill>
              </a:rPr>
              <a:t>data.frame</a:t>
            </a:r>
            <a:r>
              <a:rPr lang="en-US" dirty="0">
                <a:solidFill>
                  <a:schemeClr val="tx2"/>
                </a:solidFill>
              </a:rPr>
              <a:t>(myArray1, myArray2, myArray3)</a:t>
            </a: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427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8E15-B52F-451C-8555-826F8CEC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</a:t>
            </a:r>
            <a:r>
              <a:rPr lang="en-US" dirty="0" err="1"/>
              <a:t>data.frame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7388B-B437-4FD6-9420-B665FB3E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# create three variables and assemble into a data frame by typing: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&gt; n = c(2, 3, 5) </a:t>
            </a:r>
            <a:br>
              <a:rPr lang="en-CA" dirty="0">
                <a:solidFill>
                  <a:schemeClr val="tx2"/>
                </a:solidFill>
              </a:rPr>
            </a:br>
            <a:r>
              <a:rPr lang="en-CA" dirty="0">
                <a:solidFill>
                  <a:schemeClr val="tx2"/>
                </a:solidFill>
              </a:rPr>
              <a:t>&gt; s = c("aa", "bb", "cc") </a:t>
            </a:r>
            <a:br>
              <a:rPr lang="en-CA" dirty="0">
                <a:solidFill>
                  <a:schemeClr val="tx2"/>
                </a:solidFill>
              </a:rPr>
            </a:br>
            <a:r>
              <a:rPr lang="en-CA" dirty="0">
                <a:solidFill>
                  <a:schemeClr val="tx2"/>
                </a:solidFill>
              </a:rPr>
              <a:t>&gt; b = c(TRUE, FALSE, TRUE) </a:t>
            </a:r>
            <a:br>
              <a:rPr lang="en-CA" dirty="0">
                <a:solidFill>
                  <a:schemeClr val="tx2"/>
                </a:solidFill>
              </a:rPr>
            </a:br>
            <a:r>
              <a:rPr lang="en-CA" dirty="0">
                <a:solidFill>
                  <a:schemeClr val="tx2"/>
                </a:solidFill>
              </a:rPr>
              <a:t>&gt; df = </a:t>
            </a:r>
            <a:r>
              <a:rPr lang="en-CA" dirty="0" err="1">
                <a:solidFill>
                  <a:schemeClr val="tx2"/>
                </a:solidFill>
              </a:rPr>
              <a:t>data.frame</a:t>
            </a:r>
            <a:r>
              <a:rPr lang="en-CA" dirty="0">
                <a:solidFill>
                  <a:schemeClr val="tx2"/>
                </a:solidFill>
              </a:rPr>
              <a:t>(n, s, b) </a:t>
            </a:r>
            <a:r>
              <a:rPr lang="en-CA" dirty="0"/>
              <a:t>      </a:t>
            </a:r>
            <a:r>
              <a:rPr lang="en-CA" dirty="0">
                <a:solidFill>
                  <a:schemeClr val="accent3"/>
                </a:solidFill>
              </a:rPr>
              <a:t># df is a data frame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&gt;</a:t>
            </a:r>
            <a:r>
              <a:rPr lang="en-CA" dirty="0" err="1">
                <a:solidFill>
                  <a:schemeClr val="tx2"/>
                </a:solidFill>
              </a:rPr>
              <a:t>df$n</a:t>
            </a:r>
            <a:r>
              <a:rPr lang="en-CA" dirty="0">
                <a:solidFill>
                  <a:schemeClr val="tx2"/>
                </a:solidFill>
              </a:rPr>
              <a:t> </a:t>
            </a:r>
            <a:r>
              <a:rPr lang="en-CA" dirty="0">
                <a:solidFill>
                  <a:schemeClr val="accent3"/>
                </a:solidFill>
              </a:rPr>
              <a:t># use the dollar sign to access elements</a:t>
            </a:r>
          </a:p>
        </p:txBody>
      </p:sp>
    </p:spTree>
    <p:extLst>
      <p:ext uri="{BB962C8B-B14F-4D97-AF65-F5344CB8AC3E}">
        <p14:creationId xmlns:p14="http://schemas.microsoft.com/office/powerpoint/2010/main" val="2323011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171A-3710-46D7-A7BD-F56F33AF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Frames, lists, tables and </a:t>
            </a:r>
            <a:r>
              <a:rPr lang="en-US" dirty="0" err="1"/>
              <a:t>tibbles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D45A1-5927-48B3-9D0A-0D0936DE5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Newer packages have been written to overcome some limitations of tables</a:t>
            </a:r>
          </a:p>
          <a:p>
            <a:r>
              <a:rPr lang="en-US" dirty="0"/>
              <a:t>Tables and </a:t>
            </a:r>
            <a:r>
              <a:rPr lang="en-US" dirty="0" err="1"/>
              <a:t>tibbles</a:t>
            </a:r>
            <a:endParaRPr lang="en-US" dirty="0"/>
          </a:p>
          <a:p>
            <a:r>
              <a:rPr lang="en-US" dirty="0"/>
              <a:t>Lists are recursive – can contain other lists</a:t>
            </a:r>
          </a:p>
          <a:p>
            <a:r>
              <a:rPr lang="en-US" dirty="0"/>
              <a:t>Need to install new packages to work with</a:t>
            </a:r>
          </a:p>
          <a:p>
            <a:r>
              <a:rPr lang="en-US" dirty="0"/>
              <a:t>(Wanted to mention but consider this a more advanced topic – for the interested reader!)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7056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57E7-93A5-4216-BDD6-100428A9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exercises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1E47C-11A7-4640-88B7-FA7EB5161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# read the class list data into a data frame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# plot a histogram of the Material variable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# show the </a:t>
            </a:r>
            <a:r>
              <a:rPr lang="en-US" sz="2400" dirty="0" err="1">
                <a:solidFill>
                  <a:schemeClr val="accent3"/>
                </a:solidFill>
              </a:rPr>
              <a:t>numLanguages</a:t>
            </a:r>
            <a:r>
              <a:rPr lang="en-US" sz="2400" dirty="0">
                <a:solidFill>
                  <a:schemeClr val="accent3"/>
                </a:solidFill>
              </a:rPr>
              <a:t> for students in the ‘Psych’, ‘BME’ and ‘NEU’ programs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# use the </a:t>
            </a:r>
            <a:r>
              <a:rPr lang="en-US" sz="2400" dirty="0" err="1">
                <a:solidFill>
                  <a:schemeClr val="accent3"/>
                </a:solidFill>
              </a:rPr>
              <a:t>t.test</a:t>
            </a:r>
            <a:r>
              <a:rPr lang="en-US" sz="2400" dirty="0">
                <a:solidFill>
                  <a:schemeClr val="accent3"/>
                </a:solidFill>
              </a:rPr>
              <a:t> function to compare </a:t>
            </a:r>
            <a:r>
              <a:rPr lang="en-US" sz="2400" dirty="0" err="1">
                <a:solidFill>
                  <a:schemeClr val="accent3"/>
                </a:solidFill>
              </a:rPr>
              <a:t>numLanguages</a:t>
            </a:r>
            <a:r>
              <a:rPr lang="en-US" sz="2400" dirty="0">
                <a:solidFill>
                  <a:schemeClr val="accent3"/>
                </a:solidFill>
              </a:rPr>
              <a:t> between the programs (</a:t>
            </a:r>
            <a:r>
              <a:rPr lang="en-US" sz="2400" dirty="0" err="1">
                <a:solidFill>
                  <a:schemeClr val="accent3"/>
                </a:solidFill>
              </a:rPr>
              <a:t>ie</a:t>
            </a:r>
            <a:r>
              <a:rPr lang="en-US" sz="2400" dirty="0">
                <a:solidFill>
                  <a:schemeClr val="accent3"/>
                </a:solidFill>
              </a:rPr>
              <a:t>, 3 pairwise tests)</a:t>
            </a:r>
            <a:endParaRPr lang="en-CA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2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Python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50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free / open source.</a:t>
            </a:r>
          </a:p>
          <a:p>
            <a:r>
              <a:rPr lang="en-CA" dirty="0"/>
              <a:t>has libraries for almost any problem.</a:t>
            </a:r>
          </a:p>
          <a:p>
            <a:r>
              <a:rPr lang="en-CA" dirty="0"/>
              <a:t>Developing quickly due to interest of many companies, especially Google.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0239C-7734-9141-8DAC-3DD215B07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863181"/>
            <a:ext cx="4419600" cy="25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F341-93A9-0D47-BDD2-4C9641300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CA" dirty="0"/>
              <a:t>Benefits of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68E37-AF6B-4041-86A3-BAF38C714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CA" dirty="0"/>
              <a:t>comprehensive, large libraries.</a:t>
            </a:r>
          </a:p>
          <a:p>
            <a:pPr>
              <a:buFontTx/>
              <a:buChar char="-"/>
            </a:pPr>
            <a:r>
              <a:rPr lang="en-CA" dirty="0"/>
              <a:t>rapid growth.</a:t>
            </a:r>
          </a:p>
          <a:p>
            <a:pPr>
              <a:buFontTx/>
              <a:buChar char="-"/>
            </a:pPr>
            <a:r>
              <a:rPr lang="en-CA" dirty="0"/>
              <a:t>wide use in software development companies.</a:t>
            </a:r>
          </a:p>
          <a:p>
            <a:pPr>
              <a:buFontTx/>
              <a:buChar char="-"/>
            </a:pPr>
            <a:r>
              <a:rPr lang="en-CA" dirty="0"/>
              <a:t>disadvantage of Python compared with </a:t>
            </a:r>
            <a:r>
              <a:rPr lang="en-CA" b="1" dirty="0" err="1"/>
              <a:t>Matlab</a:t>
            </a:r>
            <a:r>
              <a:rPr lang="en-CA" dirty="0"/>
              <a:t> is primarily the existence of many useful </a:t>
            </a:r>
            <a:r>
              <a:rPr lang="en-CA" dirty="0" err="1"/>
              <a:t>Matlab</a:t>
            </a:r>
            <a:r>
              <a:rPr lang="en-CA" dirty="0"/>
              <a:t> utilities written by and for scientists (e.g. SPM).</a:t>
            </a:r>
          </a:p>
          <a:p>
            <a:pPr>
              <a:buFontTx/>
              <a:buChar char="-"/>
            </a:pPr>
            <a:r>
              <a:rPr lang="en-CA" dirty="0"/>
              <a:t>disadvantage of Python compared with </a:t>
            </a:r>
            <a:r>
              <a:rPr lang="en-CA" b="1" dirty="0"/>
              <a:t>R</a:t>
            </a:r>
            <a:r>
              <a:rPr lang="en-CA" dirty="0"/>
              <a:t> is primarily that cutting edge statistical /graphing tools are easier to find (or only available) in R.</a:t>
            </a:r>
          </a:p>
          <a:p>
            <a:pPr>
              <a:buFontTx/>
              <a:buChar char="-"/>
            </a:pPr>
            <a:r>
              <a:rPr lang="en-CA" dirty="0"/>
              <a:t>Compared with other languages (C++/Java) Python may be considered too high-level or difficult to debug (run-time errors, type casting).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598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Built-in as part of OS (e.g. macOS, Ubuntu).</a:t>
            </a:r>
          </a:p>
          <a:p>
            <a:r>
              <a:rPr lang="en-CA" dirty="0"/>
              <a:t>Download a distribution (e.g. Anaconda) that may be newer, include a larger set of features with environment manager.</a:t>
            </a:r>
          </a:p>
          <a:p>
            <a:r>
              <a:rPr lang="en-CA" dirty="0"/>
              <a:t>Some advantages and ease for beginners to using a Integrated Development Environment (IDE) like </a:t>
            </a:r>
            <a:r>
              <a:rPr lang="en-CA" b="1" dirty="0"/>
              <a:t>Spyder</a:t>
            </a:r>
            <a:r>
              <a:rPr lang="en-CA" dirty="0"/>
              <a:t>, which comes with the Anaconda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66135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Installing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77500" lnSpcReduction="20000"/>
          </a:bodyPr>
          <a:lstStyle/>
          <a:p>
            <a:endParaRPr lang="en-CA" dirty="0"/>
          </a:p>
          <a:p>
            <a:r>
              <a:rPr lang="en-CA" dirty="0"/>
              <a:t>As with R, you will sometimes need to download and install required packages.</a:t>
            </a:r>
          </a:p>
          <a:p>
            <a:r>
              <a:rPr lang="en-CA" dirty="0"/>
              <a:t>For a simple script you could use pip. E.g. to install SciPy package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1"/>
                </a:solidFill>
              </a:rPr>
              <a:t>pip install </a:t>
            </a:r>
            <a:r>
              <a:rPr lang="en-CA" dirty="0" err="1">
                <a:solidFill>
                  <a:schemeClr val="accent1"/>
                </a:solidFill>
              </a:rPr>
              <a:t>scipy</a:t>
            </a:r>
            <a:endParaRPr lang="en-CA" dirty="0">
              <a:solidFill>
                <a:schemeClr val="accent1"/>
              </a:solidFill>
            </a:endParaRPr>
          </a:p>
          <a:p>
            <a:endParaRPr lang="en-CA" dirty="0"/>
          </a:p>
          <a:p>
            <a:r>
              <a:rPr lang="en-CA" dirty="0">
                <a:solidFill>
                  <a:schemeClr val="tx2"/>
                </a:solidFill>
              </a:rPr>
              <a:t>However, </a:t>
            </a:r>
            <a:r>
              <a:rPr lang="en-CA" dirty="0" err="1">
                <a:solidFill>
                  <a:schemeClr val="tx2"/>
                </a:solidFill>
              </a:rPr>
              <a:t>conda</a:t>
            </a:r>
            <a:r>
              <a:rPr lang="en-CA" dirty="0">
                <a:solidFill>
                  <a:schemeClr val="tx2"/>
                </a:solidFill>
              </a:rPr>
              <a:t> (part of Anaconda) has many advantages because it is a general-purpose package manager (including non-Python languages) and can be used to create virtual environments. These features are useful for larger projects.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accent1"/>
                </a:solidFill>
              </a:rPr>
              <a:t>conda</a:t>
            </a:r>
            <a:r>
              <a:rPr lang="en-CA" dirty="0">
                <a:solidFill>
                  <a:schemeClr val="accent1"/>
                </a:solidFill>
              </a:rPr>
              <a:t> install </a:t>
            </a:r>
            <a:r>
              <a:rPr lang="en-CA" dirty="0" err="1">
                <a:solidFill>
                  <a:schemeClr val="accent1"/>
                </a:solidFill>
              </a:rPr>
              <a:t>scipy</a:t>
            </a:r>
            <a:endParaRPr lang="en-CA" dirty="0">
              <a:solidFill>
                <a:schemeClr val="accent1"/>
              </a:solidFill>
            </a:endParaRPr>
          </a:p>
          <a:p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05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Spyder walk-through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Code editor</a:t>
            </a:r>
          </a:p>
          <a:p>
            <a:r>
              <a:rPr lang="en-CA" dirty="0"/>
              <a:t>Console (Terminal)</a:t>
            </a:r>
          </a:p>
          <a:p>
            <a:r>
              <a:rPr lang="en-CA" dirty="0"/>
              <a:t>Variable explorer / File explorer</a:t>
            </a:r>
          </a:p>
          <a:p>
            <a:r>
              <a:rPr lang="en-CA" dirty="0"/>
              <a:t>History log</a:t>
            </a:r>
          </a:p>
          <a:p>
            <a:r>
              <a:rPr lang="en-CA" dirty="0"/>
              <a:t>Note: will start with a script template.</a:t>
            </a:r>
          </a:p>
          <a:p>
            <a:r>
              <a:rPr lang="en-CA" dirty="0"/>
              <a:t>Blue buttons are for debug mode (e.g. to set breakpoints).</a:t>
            </a:r>
          </a:p>
          <a:p>
            <a:r>
              <a:rPr lang="en-CA" dirty="0"/>
              <a:t>Green buttons are for normal execution.</a:t>
            </a:r>
          </a:p>
          <a:p>
            <a:r>
              <a:rPr lang="en-CA" dirty="0"/>
              <a:t>Plots from </a:t>
            </a:r>
            <a:r>
              <a:rPr lang="en-CA" dirty="0" err="1"/>
              <a:t>plt.show</a:t>
            </a:r>
            <a:r>
              <a:rPr lang="en-CA" dirty="0"/>
              <a:t>() will appear in </a:t>
            </a:r>
            <a:r>
              <a:rPr lang="en-CA" dirty="0" err="1"/>
              <a:t>IPython</a:t>
            </a:r>
            <a:r>
              <a:rPr lang="en-CA" dirty="0"/>
              <a:t> console window but outside </a:t>
            </a:r>
            <a:r>
              <a:rPr lang="en-CA" dirty="0" err="1"/>
              <a:t>spyder</a:t>
            </a:r>
            <a:r>
              <a:rPr lang="en-CA" dirty="0"/>
              <a:t> the script will produce an interactive viewer containing the plot.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655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>
                <a:solidFill>
                  <a:schemeClr val="tx2"/>
                </a:solidFill>
              </a:rPr>
              <a:t>print(“My string!”)</a:t>
            </a:r>
            <a:r>
              <a:rPr lang="en-CA" dirty="0"/>
              <a:t> </a:t>
            </a:r>
            <a:r>
              <a:rPr lang="en-CA" dirty="0">
                <a:solidFill>
                  <a:schemeClr val="accent3"/>
                </a:solidFill>
              </a:rPr>
              <a:t># display to the screen</a:t>
            </a:r>
          </a:p>
          <a:p>
            <a:endParaRPr lang="en-CA" dirty="0">
              <a:solidFill>
                <a:schemeClr val="accent3"/>
              </a:solidFill>
            </a:endParaRPr>
          </a:p>
          <a:p>
            <a:r>
              <a:rPr lang="en-CA" dirty="0"/>
              <a:t>Don’t need ‘;’ to suppress instead use () to show</a:t>
            </a:r>
          </a:p>
          <a:p>
            <a:endParaRPr lang="en-CA" dirty="0"/>
          </a:p>
          <a:p>
            <a:r>
              <a:rPr lang="en-CA" dirty="0"/>
              <a:t>Clear the environment: use the ‘eraser’ icon in the Variable explorer. This would effect stepping through your code (F9/black arrow) not the normal full execution (F5/green arrow).</a:t>
            </a:r>
          </a:p>
          <a:p>
            <a:endParaRPr lang="en-CA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28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7246</TotalTime>
  <Words>1711</Words>
  <Application>Microsoft Macintosh PowerPoint</Application>
  <PresentationFormat>On-screen Show (4:3)</PresentationFormat>
  <Paragraphs>221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Lucida Console</vt:lpstr>
      <vt:lpstr>Wingdings</vt:lpstr>
      <vt:lpstr>Office Theme</vt:lpstr>
      <vt:lpstr>Lecture ? U: MDSC755 P: F@ll#2018</vt:lpstr>
      <vt:lpstr>Schedule</vt:lpstr>
      <vt:lpstr>Python Basics</vt:lpstr>
      <vt:lpstr>Why use Python?</vt:lpstr>
      <vt:lpstr>Benefits of Python</vt:lpstr>
      <vt:lpstr>How to use it?</vt:lpstr>
      <vt:lpstr>Installing packages</vt:lpstr>
      <vt:lpstr>Spyder walk-through</vt:lpstr>
      <vt:lpstr>Some basics</vt:lpstr>
      <vt:lpstr>Some (more) basics</vt:lpstr>
      <vt:lpstr>Workspace</vt:lpstr>
      <vt:lpstr>Getting help</vt:lpstr>
      <vt:lpstr>Simple math</vt:lpstr>
      <vt:lpstr>Math examples</vt:lpstr>
      <vt:lpstr>Calling functions in Python</vt:lpstr>
      <vt:lpstr>Importing packages</vt:lpstr>
      <vt:lpstr>Arrays and matrices</vt:lpstr>
      <vt:lpstr>Arrays and notation</vt:lpstr>
      <vt:lpstr>Or use ‘array’</vt:lpstr>
      <vt:lpstr>String concatenation</vt:lpstr>
      <vt:lpstr>More matrices</vt:lpstr>
      <vt:lpstr>Examples</vt:lpstr>
      <vt:lpstr>Array / matrix exercises</vt:lpstr>
      <vt:lpstr>Data types in R</vt:lpstr>
      <vt:lpstr>Data frames</vt:lpstr>
      <vt:lpstr>Data frames: data.frame</vt:lpstr>
      <vt:lpstr>Frames, lists, tables and tibbles</vt:lpstr>
      <vt:lpstr>Data frame exercises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Basics</dc:title>
  <dc:creator>signeb</dc:creator>
  <cp:lastModifiedBy>Perry Radau</cp:lastModifiedBy>
  <cp:revision>87</cp:revision>
  <dcterms:created xsi:type="dcterms:W3CDTF">2006-08-16T00:00:00Z</dcterms:created>
  <dcterms:modified xsi:type="dcterms:W3CDTF">2018-10-29T23:16:33Z</dcterms:modified>
</cp:coreProperties>
</file>