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300" r:id="rId3"/>
    <p:sldId id="256" r:id="rId4"/>
    <p:sldId id="257" r:id="rId5"/>
    <p:sldId id="305" r:id="rId6"/>
    <p:sldId id="258" r:id="rId7"/>
    <p:sldId id="268" r:id="rId8"/>
    <p:sldId id="259" r:id="rId9"/>
    <p:sldId id="267" r:id="rId10"/>
    <p:sldId id="271" r:id="rId11"/>
    <p:sldId id="298" r:id="rId12"/>
    <p:sldId id="270" r:id="rId13"/>
    <p:sldId id="262" r:id="rId14"/>
    <p:sldId id="303" r:id="rId15"/>
    <p:sldId id="283" r:id="rId16"/>
    <p:sldId id="297" r:id="rId17"/>
    <p:sldId id="278" r:id="rId18"/>
    <p:sldId id="279" r:id="rId19"/>
    <p:sldId id="266" r:id="rId20"/>
    <p:sldId id="272" r:id="rId21"/>
    <p:sldId id="282" r:id="rId22"/>
    <p:sldId id="302" r:id="rId23"/>
    <p:sldId id="280" r:id="rId24"/>
    <p:sldId id="286" r:id="rId25"/>
    <p:sldId id="289" r:id="rId26"/>
    <p:sldId id="290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55D1E8-7310-4BAC-B950-8300294EBBFF}">
          <p14:sldIdLst>
            <p14:sldId id="299"/>
            <p14:sldId id="300"/>
            <p14:sldId id="256"/>
            <p14:sldId id="257"/>
            <p14:sldId id="305"/>
            <p14:sldId id="258"/>
            <p14:sldId id="268"/>
            <p14:sldId id="259"/>
            <p14:sldId id="267"/>
            <p14:sldId id="271"/>
            <p14:sldId id="298"/>
            <p14:sldId id="270"/>
            <p14:sldId id="262"/>
            <p14:sldId id="303"/>
            <p14:sldId id="283"/>
            <p14:sldId id="297"/>
            <p14:sldId id="278"/>
            <p14:sldId id="279"/>
            <p14:sldId id="266"/>
            <p14:sldId id="272"/>
            <p14:sldId id="282"/>
            <p14:sldId id="302"/>
            <p14:sldId id="280"/>
            <p14:sldId id="286"/>
            <p14:sldId id="289"/>
            <p14:sldId id="290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3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/>
    <p:restoredTop sz="96412" autoAdjust="0"/>
  </p:normalViewPr>
  <p:slideViewPr>
    <p:cSldViewPr>
      <p:cViewPr varScale="1">
        <p:scale>
          <a:sx n="131" d="100"/>
          <a:sy n="131" d="100"/>
        </p:scale>
        <p:origin x="192" y="2072"/>
      </p:cViewPr>
      <p:guideLst>
        <p:guide orient="horz" pos="2208"/>
        <p:guide pos="2880"/>
        <p:guide orient="horz" pos="43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7EC36-5E22-4EB8-B692-4D76DA0CB9E2}" type="datetimeFigureOut">
              <a:rPr lang="en-CA" smtClean="0"/>
              <a:t>2018-10-30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09CFD-9CC7-4D80-8523-4D96B8C55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0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= [1, 3, 5, 7, 9, 11, 13, 15, 17, 19, 21, 23]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09CFD-9CC7-4D80-8523-4D96B8C5578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06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.quanteco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operator-precedenc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558C-F274-424C-9FAD-6B8BAE7A1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?</a:t>
            </a:r>
            <a:br>
              <a:rPr lang="en-US" dirty="0"/>
            </a:br>
            <a:r>
              <a:rPr lang="en-US" dirty="0"/>
              <a:t>U: MDSC755</a:t>
            </a:r>
            <a:br>
              <a:rPr lang="en-US" dirty="0"/>
            </a:br>
            <a:r>
              <a:rPr lang="en-US" dirty="0"/>
              <a:t>P: F@ll#2018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C6D683-1280-44B4-8B90-6CFDA26B4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MDSC 755</a:t>
            </a:r>
          </a:p>
          <a:p>
            <a:r>
              <a:rPr lang="en-US" dirty="0"/>
              <a:t>Nov. 5,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628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(more)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In file paths specify </a:t>
            </a:r>
            <a:r>
              <a:rPr lang="en-CA" dirty="0" err="1"/>
              <a:t>os.sep</a:t>
            </a:r>
            <a:r>
              <a:rPr lang="en-CA" dirty="0"/>
              <a:t> instead of / or \ (for multi-platform use).</a:t>
            </a:r>
          </a:p>
          <a:p>
            <a:r>
              <a:rPr lang="en-CA" dirty="0"/>
              <a:t>Comment with a #</a:t>
            </a:r>
          </a:p>
          <a:p>
            <a:r>
              <a:rPr lang="en-CA" dirty="0"/>
              <a:t>Use </a:t>
            </a:r>
            <a:r>
              <a:rPr lang="en-CA" dirty="0" err="1"/>
              <a:t>ctrl+Enter</a:t>
            </a:r>
            <a:r>
              <a:rPr lang="en-CA" dirty="0"/>
              <a:t> to run a highlighted selection of code.</a:t>
            </a:r>
          </a:p>
          <a:p>
            <a:r>
              <a:rPr lang="en-CA" dirty="0"/>
              <a:t>Killing a runaway script: use (ctrl + c) after highlighting the </a:t>
            </a:r>
            <a:r>
              <a:rPr lang="en-CA" dirty="0" err="1"/>
              <a:t>IPython</a:t>
            </a:r>
            <a:r>
              <a:rPr lang="en-CA" dirty="0"/>
              <a:t> console window.</a:t>
            </a:r>
          </a:p>
          <a:p>
            <a:endParaRPr lang="en-CA" dirty="0"/>
          </a:p>
          <a:p>
            <a:r>
              <a:rPr lang="en-CA" dirty="0"/>
              <a:t>Quit with quit() in the </a:t>
            </a:r>
            <a:r>
              <a:rPr lang="en-CA" dirty="0" err="1"/>
              <a:t>IPython</a:t>
            </a:r>
            <a:r>
              <a:rPr lang="en-CA" dirty="0"/>
              <a:t> console window to reset it and clear the variables.</a:t>
            </a:r>
          </a:p>
          <a:p>
            <a:endParaRPr lang="en-CA" dirty="0"/>
          </a:p>
          <a:p>
            <a:r>
              <a:rPr lang="en-CA" dirty="0"/>
              <a:t>Python vs. MATLAB table</a:t>
            </a:r>
          </a:p>
          <a:p>
            <a:r>
              <a:rPr lang="en-CA" dirty="0">
                <a:hlinkClick r:id="rId2"/>
              </a:rPr>
              <a:t>https://cheatsheets.quantecon.org/</a:t>
            </a:r>
            <a:endParaRPr lang="en-CA" dirty="0"/>
          </a:p>
          <a:p>
            <a:r>
              <a:rPr lang="en-CA" dirty="0"/>
              <a:t>Be aware that in Python, loops often should be replaced by a specific Python function or alternative (e.g. list comprehension) that has higher performance.</a:t>
            </a:r>
          </a:p>
          <a:p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4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To understand your workspace you can use these commands from </a:t>
            </a:r>
            <a:r>
              <a:rPr lang="en-CA" dirty="0" err="1"/>
              <a:t>os</a:t>
            </a:r>
            <a:r>
              <a:rPr lang="en-CA" dirty="0"/>
              <a:t> package:</a:t>
            </a:r>
          </a:p>
          <a:p>
            <a:r>
              <a:rPr lang="en-CA" dirty="0" err="1"/>
              <a:t>os.getcwd</a:t>
            </a:r>
            <a:r>
              <a:rPr lang="en-CA" dirty="0"/>
              <a:t>()  Current working directory</a:t>
            </a:r>
          </a:p>
          <a:p>
            <a:r>
              <a:rPr lang="en-CA" dirty="0" err="1"/>
              <a:t>os.chdir</a:t>
            </a:r>
            <a:r>
              <a:rPr lang="en-CA" dirty="0"/>
              <a:t>(&lt;path&gt;)  Set current directory</a:t>
            </a:r>
          </a:p>
          <a:p>
            <a:r>
              <a:rPr lang="en-CA" dirty="0" err="1"/>
              <a:t>os.listdir</a:t>
            </a:r>
            <a:r>
              <a:rPr lang="en-CA" dirty="0"/>
              <a:t>() Directory listing of current directory</a:t>
            </a:r>
          </a:p>
          <a:p>
            <a:pPr marL="0" indent="0">
              <a:buNone/>
            </a:pPr>
            <a:r>
              <a:rPr lang="en-CA" dirty="0"/>
              <a:t>e.g.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import </a:t>
            </a:r>
            <a:r>
              <a:rPr lang="en-CA" sz="2600" dirty="0" err="1">
                <a:solidFill>
                  <a:schemeClr val="accent1"/>
                </a:solidFill>
              </a:rPr>
              <a:t>os</a:t>
            </a:r>
            <a:endParaRPr lang="en-CA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home = </a:t>
            </a:r>
            <a:r>
              <a:rPr lang="en-CA" sz="2600" dirty="0" err="1">
                <a:solidFill>
                  <a:schemeClr val="accent1"/>
                </a:solidFill>
              </a:rPr>
              <a:t>os.getenv</a:t>
            </a:r>
            <a:r>
              <a:rPr lang="en-CA" sz="2600" dirty="0">
                <a:solidFill>
                  <a:schemeClr val="accent1"/>
                </a:solidFill>
              </a:rPr>
              <a:t>('HOME’)  </a:t>
            </a:r>
            <a:r>
              <a:rPr lang="en-CA" sz="2600" dirty="0">
                <a:solidFill>
                  <a:schemeClr val="accent3"/>
                </a:solidFill>
              </a:rPr>
              <a:t>#user home directory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print('home', home)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accent1"/>
                </a:solidFill>
              </a:rPr>
              <a:t>os.chdir</a:t>
            </a:r>
            <a:r>
              <a:rPr lang="en-CA" sz="2600" dirty="0">
                <a:solidFill>
                  <a:schemeClr val="accent1"/>
                </a:solidFill>
              </a:rPr>
              <a:t>(home) </a:t>
            </a:r>
            <a:r>
              <a:rPr lang="en-CA" sz="2600" dirty="0">
                <a:solidFill>
                  <a:schemeClr val="accent3"/>
                </a:solidFill>
              </a:rPr>
              <a:t>#change working directory to user home directory</a:t>
            </a:r>
            <a:endParaRPr lang="en-CA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print(</a:t>
            </a:r>
            <a:r>
              <a:rPr lang="en-CA" sz="2600" dirty="0" err="1">
                <a:solidFill>
                  <a:schemeClr val="accent1"/>
                </a:solidFill>
              </a:rPr>
              <a:t>os.getcwd</a:t>
            </a:r>
            <a:r>
              <a:rPr lang="en-CA" sz="2600" dirty="0">
                <a:solidFill>
                  <a:schemeClr val="accent1"/>
                </a:solidFill>
              </a:rPr>
              <a:t>()) 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accent1"/>
                </a:solidFill>
              </a:rPr>
              <a:t>os.chdir</a:t>
            </a:r>
            <a:r>
              <a:rPr lang="en-CA" sz="2600" dirty="0">
                <a:solidFill>
                  <a:schemeClr val="accent1"/>
                </a:solidFill>
              </a:rPr>
              <a:t>(home + </a:t>
            </a:r>
            <a:r>
              <a:rPr lang="en-CA" sz="2600" dirty="0" err="1">
                <a:solidFill>
                  <a:schemeClr val="accent1"/>
                </a:solidFill>
              </a:rPr>
              <a:t>os.sep</a:t>
            </a:r>
            <a:r>
              <a:rPr lang="en-CA" sz="2600" dirty="0">
                <a:solidFill>
                  <a:schemeClr val="accent1"/>
                </a:solidFill>
              </a:rPr>
              <a:t> + 'Desktop’) </a:t>
            </a:r>
            <a:r>
              <a:rPr lang="en-CA" sz="2600" dirty="0">
                <a:solidFill>
                  <a:schemeClr val="accent3"/>
                </a:solidFill>
              </a:rPr>
              <a:t># change working directory to user Desktop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print(</a:t>
            </a:r>
            <a:r>
              <a:rPr lang="en-CA" sz="2600" dirty="0" err="1">
                <a:solidFill>
                  <a:schemeClr val="accent1"/>
                </a:solidFill>
              </a:rPr>
              <a:t>os.getcwd</a:t>
            </a:r>
            <a:r>
              <a:rPr lang="en-CA" sz="2600" dirty="0">
                <a:solidFill>
                  <a:schemeClr val="accent1"/>
                </a:solidFill>
              </a:rPr>
              <a:t>())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accent1"/>
                </a:solidFill>
              </a:rPr>
              <a:t>print(</a:t>
            </a:r>
            <a:r>
              <a:rPr lang="en-CA" sz="2600" dirty="0" err="1">
                <a:solidFill>
                  <a:schemeClr val="accent1"/>
                </a:solidFill>
              </a:rPr>
              <a:t>os.listdir</a:t>
            </a:r>
            <a:r>
              <a:rPr lang="en-CA" sz="2600" dirty="0">
                <a:solidFill>
                  <a:schemeClr val="accent1"/>
                </a:solidFill>
              </a:rPr>
              <a:t>()) </a:t>
            </a:r>
            <a:r>
              <a:rPr lang="en-CA" sz="2600" dirty="0">
                <a:solidFill>
                  <a:schemeClr val="accent3"/>
                </a:solidFill>
              </a:rPr>
              <a:t># print a list which has each file in current directory as an item.</a:t>
            </a:r>
            <a:endParaRPr lang="en-CA" sz="2600" dirty="0">
              <a:solidFill>
                <a:schemeClr val="accent1"/>
              </a:solidFill>
            </a:endParaRPr>
          </a:p>
          <a:p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1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help(&lt;</a:t>
            </a:r>
            <a:r>
              <a:rPr lang="en-CA" dirty="0" err="1"/>
              <a:t>function_name</a:t>
            </a:r>
            <a:r>
              <a:rPr lang="en-CA" dirty="0"/>
              <a:t>&gt;) or ? &lt;function&gt; </a:t>
            </a:r>
          </a:p>
          <a:p>
            <a:r>
              <a:rPr lang="en-CA" dirty="0"/>
              <a:t>Must be in </a:t>
            </a:r>
            <a:r>
              <a:rPr lang="en-CA" dirty="0" err="1"/>
              <a:t>IPython</a:t>
            </a:r>
            <a:r>
              <a:rPr lang="en-CA" dirty="0"/>
              <a:t> console</a:t>
            </a:r>
          </a:p>
          <a:p>
            <a:pPr marL="0" indent="0">
              <a:buNone/>
            </a:pPr>
            <a:r>
              <a:rPr lang="en-CA" dirty="0"/>
              <a:t>e.g. help(list)</a:t>
            </a:r>
          </a:p>
          <a:p>
            <a:r>
              <a:rPr lang="en-CA" dirty="0"/>
              <a:t>Can specify function in package, e.g.</a:t>
            </a:r>
          </a:p>
          <a:p>
            <a:r>
              <a:rPr lang="en-CA" dirty="0"/>
              <a:t>? </a:t>
            </a:r>
            <a:r>
              <a:rPr lang="en-CA" dirty="0" err="1"/>
              <a:t>os.listdir</a:t>
            </a:r>
            <a:endParaRPr lang="en-CA" dirty="0"/>
          </a:p>
          <a:p>
            <a:r>
              <a:rPr lang="en-CA" dirty="0"/>
              <a:t>...provided that the package has already been imported or is built-in.</a:t>
            </a:r>
          </a:p>
          <a:p>
            <a:endParaRPr lang="en-CA" dirty="0"/>
          </a:p>
          <a:p>
            <a:r>
              <a:rPr lang="en-CA" dirty="0" err="1"/>
              <a:t>StackOverflow</a:t>
            </a:r>
            <a:r>
              <a:rPr lang="en-CA" dirty="0"/>
              <a:t> is a good site to find answers to very specific questions.</a:t>
            </a:r>
          </a:p>
        </p:txBody>
      </p:sp>
    </p:spTree>
    <p:extLst>
      <p:ext uri="{BB962C8B-B14F-4D97-AF65-F5344CB8AC3E}">
        <p14:creationId xmlns:p14="http://schemas.microsoft.com/office/powerpoint/2010/main" val="126318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Basic math operators</a:t>
            </a:r>
          </a:p>
          <a:p>
            <a:endParaRPr lang="en-CA" dirty="0"/>
          </a:p>
          <a:p>
            <a:r>
              <a:rPr lang="en-CA" dirty="0"/>
              <a:t>Operator precedence</a:t>
            </a:r>
          </a:p>
          <a:p>
            <a:pPr marL="0" indent="0">
              <a:buNone/>
            </a:pPr>
            <a:r>
              <a:rPr lang="en-CA" sz="2000" dirty="0">
                <a:hlinkClick r:id="rId2"/>
              </a:rPr>
              <a:t>https://</a:t>
            </a:r>
            <a:r>
              <a:rPr lang="en-CA" sz="2000" dirty="0" err="1">
                <a:hlinkClick r:id="rId2"/>
              </a:rPr>
              <a:t>docs.python.org</a:t>
            </a:r>
            <a:r>
              <a:rPr lang="en-CA" sz="2000" dirty="0">
                <a:hlinkClick r:id="rId2"/>
              </a:rPr>
              <a:t>/3/reference/</a:t>
            </a:r>
            <a:r>
              <a:rPr lang="en-CA" sz="2000" dirty="0" err="1">
                <a:hlinkClick r:id="rId2"/>
              </a:rPr>
              <a:t>expressions.html#operator-precedence</a:t>
            </a:r>
            <a:endParaRPr lang="en-CA" sz="2000" dirty="0"/>
          </a:p>
          <a:p>
            <a:r>
              <a:rPr lang="en-CA" dirty="0"/>
              <a:t>Assignment (=)</a:t>
            </a:r>
          </a:p>
          <a:p>
            <a:r>
              <a:rPr lang="en-CA" dirty="0"/>
              <a:t>Equality testing (==)</a:t>
            </a:r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739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6809-D8D8-4910-A5C2-5753B5DC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examples</a:t>
            </a:r>
            <a:endParaRPr lang="en-CA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5E04149-D8C2-4265-A8E8-E9B1E28C7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891844"/>
            <a:ext cx="3886200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5+10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5+10*3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5+10*3/24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solidFill>
                  <a:schemeClr val="tx2"/>
                </a:solidFill>
                <a:latin typeface="Lucida Console" panose="020B0609040504020204" pitchFamily="49" charset="0"/>
              </a:rPr>
              <a:t>a = 10/2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b </a:t>
            </a:r>
            <a:r>
              <a:rPr lang="en-US" altLang="en-US" sz="2800" dirty="0">
                <a:solidFill>
                  <a:schemeClr val="tx2"/>
                </a:solidFill>
                <a:latin typeface="Lucida Console" panose="020B060904050402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 a + 4</a:t>
            </a:r>
            <a:endParaRPr lang="en-US" altLang="en-US" sz="28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 </a:t>
            </a: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b*2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c == b*2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Calling functions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Generic function call to </a:t>
            </a:r>
            <a:r>
              <a:rPr lang="en-CA" dirty="0" err="1"/>
              <a:t>fname</a:t>
            </a:r>
            <a:r>
              <a:rPr lang="en-CA" dirty="0"/>
              <a:t>, returning </a:t>
            </a:r>
            <a:r>
              <a:rPr lang="en-CA" dirty="0" err="1"/>
              <a:t>myVariable</a:t>
            </a:r>
            <a:r>
              <a:rPr lang="en-CA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err="1">
                <a:solidFill>
                  <a:schemeClr val="tx2"/>
                </a:solidFill>
              </a:rPr>
              <a:t>myVariable</a:t>
            </a:r>
            <a:r>
              <a:rPr lang="en-CA" sz="2400" dirty="0">
                <a:solidFill>
                  <a:schemeClr val="tx2"/>
                </a:solidFill>
              </a:rPr>
              <a:t> = </a:t>
            </a:r>
            <a:r>
              <a:rPr lang="en-CA" sz="2400" dirty="0" err="1">
                <a:solidFill>
                  <a:schemeClr val="tx2"/>
                </a:solidFill>
              </a:rPr>
              <a:t>fname</a:t>
            </a:r>
            <a:r>
              <a:rPr lang="en-CA" sz="2400" dirty="0">
                <a:solidFill>
                  <a:schemeClr val="tx2"/>
                </a:solidFill>
              </a:rPr>
              <a:t>(input, p1=True, p2=“a string”, p3=</a:t>
            </a:r>
            <a:r>
              <a:rPr lang="en-CA" sz="2400" dirty="0" err="1">
                <a:solidFill>
                  <a:schemeClr val="tx2"/>
                </a:solidFill>
              </a:rPr>
              <a:t>myVar</a:t>
            </a:r>
            <a:r>
              <a:rPr lang="en-CA" sz="2400" dirty="0">
                <a:solidFill>
                  <a:schemeClr val="tx2"/>
                </a:solidFill>
              </a:rPr>
              <a:t>)</a:t>
            </a:r>
          </a:p>
          <a:p>
            <a:endParaRPr lang="en-CA" dirty="0"/>
          </a:p>
          <a:p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000" dirty="0" err="1">
                <a:solidFill>
                  <a:schemeClr val="tx2"/>
                </a:solidFill>
              </a:rPr>
              <a:t>dfnew</a:t>
            </a:r>
            <a:r>
              <a:rPr lang="en-CA" sz="2000" dirty="0">
                <a:solidFill>
                  <a:schemeClr val="tx2"/>
                </a:solidFill>
              </a:rPr>
              <a:t> = </a:t>
            </a:r>
            <a:r>
              <a:rPr lang="en-CA" sz="2000" dirty="0" err="1">
                <a:solidFill>
                  <a:schemeClr val="tx2"/>
                </a:solidFill>
              </a:rPr>
              <a:t>pd.read_csv</a:t>
            </a:r>
            <a:r>
              <a:rPr lang="en-CA" sz="2000" dirty="0">
                <a:solidFill>
                  <a:schemeClr val="tx2"/>
                </a:solidFill>
              </a:rPr>
              <a:t>("D:/Dropbox/courses/MDSC755_progTrial/data/</a:t>
            </a:r>
            <a:r>
              <a:rPr lang="en-CA" sz="2000" dirty="0" err="1">
                <a:solidFill>
                  <a:schemeClr val="tx2"/>
                </a:solidFill>
              </a:rPr>
              <a:t>classList.csv</a:t>
            </a:r>
            <a:r>
              <a:rPr lang="en-CA" sz="2000" dirty="0">
                <a:solidFill>
                  <a:schemeClr val="tx2"/>
                </a:solidFill>
              </a:rPr>
              <a:t>", header=True, </a:t>
            </a:r>
            <a:r>
              <a:rPr lang="en-CA" sz="2000" dirty="0" err="1">
                <a:solidFill>
                  <a:schemeClr val="tx2"/>
                </a:solidFill>
              </a:rPr>
              <a:t>sep</a:t>
            </a:r>
            <a:r>
              <a:rPr lang="en-CA" sz="2000" dirty="0">
                <a:solidFill>
                  <a:schemeClr val="tx2"/>
                </a:solidFill>
              </a:rPr>
              <a:t>=",")</a:t>
            </a:r>
          </a:p>
          <a:p>
            <a:pPr marL="0" indent="0">
              <a:buNone/>
            </a:pPr>
            <a:r>
              <a:rPr lang="en-CA" sz="2000" dirty="0"/>
              <a:t>NOTE: In general if you want to extend your code line over 2+ lines without terminating then you need to use a backslash </a:t>
            </a:r>
            <a:r>
              <a:rPr lang="en-CA" sz="2000" dirty="0">
                <a:solidFill>
                  <a:schemeClr val="tx2"/>
                </a:solidFill>
              </a:rPr>
              <a:t> </a:t>
            </a:r>
            <a:r>
              <a:rPr lang="en-CA" sz="2000" dirty="0">
                <a:solidFill>
                  <a:srgbClr val="FF0000"/>
                </a:solidFill>
              </a:rPr>
              <a:t>\ </a:t>
            </a:r>
            <a:r>
              <a:rPr lang="en-CA" sz="2000" dirty="0"/>
              <a:t>(and should use an indent for clarity). e.g.</a:t>
            </a:r>
          </a:p>
          <a:p>
            <a:pPr marL="0" indent="0">
              <a:buNone/>
            </a:pPr>
            <a:r>
              <a:rPr lang="en-CA" sz="2200" dirty="0" err="1">
                <a:solidFill>
                  <a:schemeClr val="tx2"/>
                </a:solidFill>
              </a:rPr>
              <a:t>dfnew</a:t>
            </a:r>
            <a:r>
              <a:rPr lang="en-CA" sz="2200" dirty="0">
                <a:solidFill>
                  <a:schemeClr val="tx2"/>
                </a:solidFill>
              </a:rPr>
              <a:t> = </a:t>
            </a:r>
            <a:r>
              <a:rPr lang="en-CA" sz="2200" dirty="0" err="1">
                <a:solidFill>
                  <a:schemeClr val="tx2"/>
                </a:solidFill>
              </a:rPr>
              <a:t>pd.read_csv</a:t>
            </a:r>
            <a:r>
              <a:rPr lang="en-CA" sz="2200" dirty="0">
                <a:solidFill>
                  <a:schemeClr val="tx2"/>
                </a:solidFill>
              </a:rPr>
              <a:t>("D:/Dropbox/courses/MDSC755_progTrial/data/</a:t>
            </a:r>
            <a:r>
              <a:rPr lang="en-CA" sz="2200" dirty="0" err="1">
                <a:solidFill>
                  <a:schemeClr val="tx2"/>
                </a:solidFill>
              </a:rPr>
              <a:t>classList.csv</a:t>
            </a:r>
            <a:r>
              <a:rPr lang="en-CA" sz="2200" dirty="0">
                <a:solidFill>
                  <a:schemeClr val="tx2"/>
                </a:solidFill>
              </a:rPr>
              <a:t>", </a:t>
            </a:r>
            <a:r>
              <a:rPr lang="en-CA" sz="2200" dirty="0">
                <a:solidFill>
                  <a:srgbClr val="FF0000"/>
                </a:solidFill>
              </a:rPr>
              <a:t>\</a:t>
            </a:r>
          </a:p>
          <a:p>
            <a:pPr marL="0" indent="0">
              <a:buNone/>
            </a:pPr>
            <a:r>
              <a:rPr lang="en-CA" sz="2200" dirty="0">
                <a:solidFill>
                  <a:schemeClr val="tx2"/>
                </a:solidFill>
              </a:rPr>
              <a:t>    header=True, </a:t>
            </a:r>
            <a:r>
              <a:rPr lang="en-CA" sz="2200" dirty="0" err="1">
                <a:solidFill>
                  <a:schemeClr val="tx2"/>
                </a:solidFill>
              </a:rPr>
              <a:t>sep</a:t>
            </a:r>
            <a:r>
              <a:rPr lang="en-CA" sz="2200" dirty="0">
                <a:solidFill>
                  <a:schemeClr val="tx2"/>
                </a:solidFill>
              </a:rPr>
              <a:t>=",") </a:t>
            </a:r>
            <a:r>
              <a:rPr lang="en-CA" sz="2200" dirty="0">
                <a:solidFill>
                  <a:schemeClr val="accent3"/>
                </a:solidFill>
              </a:rPr>
              <a:t>#indented line</a:t>
            </a:r>
          </a:p>
          <a:p>
            <a:pPr marL="0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80508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2"/>
                </a:solidFill>
              </a:rPr>
              <a:t>import &lt;package&gt; as &lt;</a:t>
            </a:r>
            <a:r>
              <a:rPr lang="en-CA" dirty="0" err="1">
                <a:solidFill>
                  <a:schemeClr val="tx2"/>
                </a:solidFill>
              </a:rPr>
              <a:t>pkgname</a:t>
            </a:r>
            <a:r>
              <a:rPr lang="en-CA" dirty="0">
                <a:solidFill>
                  <a:schemeClr val="tx2"/>
                </a:solidFill>
              </a:rPr>
              <a:t>&gt;</a:t>
            </a:r>
          </a:p>
          <a:p>
            <a:pPr marL="0" indent="0">
              <a:buNone/>
            </a:pPr>
            <a:r>
              <a:rPr lang="en-CA" dirty="0"/>
              <a:t> - will read in a package and make that packages modules/methods available under ‘</a:t>
            </a:r>
            <a:r>
              <a:rPr lang="en-CA" dirty="0" err="1"/>
              <a:t>pkgname</a:t>
            </a:r>
            <a:r>
              <a:rPr lang="en-CA" dirty="0"/>
              <a:t>’ (defaults to ‘package’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import </a:t>
            </a:r>
            <a:r>
              <a:rPr lang="en-CA" dirty="0" err="1">
                <a:solidFill>
                  <a:schemeClr val="accent1"/>
                </a:solidFill>
              </a:rPr>
              <a:t>numpy</a:t>
            </a:r>
            <a:r>
              <a:rPr lang="en-CA" dirty="0">
                <a:solidFill>
                  <a:schemeClr val="accent1"/>
                </a:solidFill>
              </a:rPr>
              <a:t> as np</a:t>
            </a:r>
          </a:p>
          <a:p>
            <a:pPr marL="0" indent="0">
              <a:buNone/>
            </a:pPr>
            <a:r>
              <a:rPr lang="en-CA" dirty="0"/>
              <a:t>Now we can use the </a:t>
            </a:r>
            <a:r>
              <a:rPr lang="en-CA" dirty="0" err="1"/>
              <a:t>numpy</a:t>
            </a:r>
            <a:r>
              <a:rPr lang="en-CA" dirty="0"/>
              <a:t> average function by</a:t>
            </a:r>
          </a:p>
          <a:p>
            <a:pPr marL="0" indent="0">
              <a:buNone/>
            </a:pPr>
            <a:r>
              <a:rPr lang="en-CA" dirty="0"/>
              <a:t>calling 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np.average</a:t>
            </a:r>
            <a:r>
              <a:rPr lang="en-CA" dirty="0">
                <a:solidFill>
                  <a:schemeClr val="accent1"/>
                </a:solidFill>
              </a:rPr>
              <a:t>(&lt;</a:t>
            </a:r>
            <a:r>
              <a:rPr lang="en-CA" dirty="0" err="1">
                <a:solidFill>
                  <a:schemeClr val="accent1"/>
                </a:solidFill>
              </a:rPr>
              <a:t>myarray</a:t>
            </a:r>
            <a:r>
              <a:rPr lang="en-CA" dirty="0">
                <a:solidFill>
                  <a:schemeClr val="accent1"/>
                </a:solidFill>
              </a:rPr>
              <a:t>&gt;)</a:t>
            </a: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6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u="sng" dirty="0"/>
              <a:t>Indexing starts at 0</a:t>
            </a:r>
            <a:r>
              <a:rPr lang="en-CA" dirty="0"/>
              <a:t>. (Base 0 indexing is standard or recommended in most languages.) e.g. Index 4 elements by</a:t>
            </a:r>
          </a:p>
          <a:p>
            <a:r>
              <a:rPr lang="en-CA" dirty="0">
                <a:solidFill>
                  <a:schemeClr val="accent1"/>
                </a:solidFill>
              </a:rPr>
              <a:t>0,1,2,3</a:t>
            </a:r>
          </a:p>
          <a:p>
            <a:r>
              <a:rPr lang="en-CA" u="sng" dirty="0"/>
              <a:t>Lists</a:t>
            </a:r>
            <a:r>
              <a:rPr lang="en-CA" dirty="0"/>
              <a:t> are for any type of Python variable (e.g. strings and numbers).</a:t>
            </a:r>
          </a:p>
          <a:p>
            <a:r>
              <a:rPr lang="en-CA" u="sng" dirty="0"/>
              <a:t>Arrays</a:t>
            </a:r>
            <a:r>
              <a:rPr lang="en-CA" dirty="0"/>
              <a:t> from the </a:t>
            </a:r>
            <a:r>
              <a:rPr lang="en-CA" dirty="0" err="1"/>
              <a:t>numpy</a:t>
            </a:r>
            <a:r>
              <a:rPr lang="en-CA" dirty="0"/>
              <a:t> package are better suited to numeric operations.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Make arrays by initializing with a list: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mylist</a:t>
            </a:r>
            <a:r>
              <a:rPr lang="en-CA" dirty="0">
                <a:solidFill>
                  <a:schemeClr val="accent1"/>
                </a:solidFill>
              </a:rPr>
              <a:t> = [5,10,15,25,40]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myarray</a:t>
            </a:r>
            <a:r>
              <a:rPr lang="en-CA" dirty="0">
                <a:solidFill>
                  <a:schemeClr val="accent1"/>
                </a:solidFill>
              </a:rPr>
              <a:t> = </a:t>
            </a:r>
            <a:r>
              <a:rPr lang="en-CA" dirty="0" err="1">
                <a:solidFill>
                  <a:schemeClr val="accent1"/>
                </a:solidFill>
              </a:rPr>
              <a:t>np.array</a:t>
            </a:r>
            <a:r>
              <a:rPr lang="en-CA" dirty="0">
                <a:solidFill>
                  <a:schemeClr val="accent1"/>
                </a:solidFill>
              </a:rPr>
              <a:t>(</a:t>
            </a:r>
            <a:r>
              <a:rPr lang="en-CA" dirty="0" err="1">
                <a:solidFill>
                  <a:schemeClr val="accent1"/>
                </a:solidFill>
              </a:rPr>
              <a:t>mylist</a:t>
            </a:r>
            <a:r>
              <a:rPr lang="en-CA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myarray</a:t>
            </a:r>
            <a:r>
              <a:rPr lang="en-CA" dirty="0">
                <a:solidFill>
                  <a:schemeClr val="accent1"/>
                </a:solidFill>
              </a:rPr>
              <a:t> = </a:t>
            </a:r>
            <a:r>
              <a:rPr lang="en-CA" dirty="0" err="1">
                <a:solidFill>
                  <a:schemeClr val="accent1"/>
                </a:solidFill>
              </a:rPr>
              <a:t>np.array</a:t>
            </a:r>
            <a:r>
              <a:rPr lang="en-CA" dirty="0">
                <a:solidFill>
                  <a:schemeClr val="accent1"/>
                </a:solidFill>
              </a:rPr>
              <a:t>([5,10,15,25,40])  </a:t>
            </a:r>
            <a:r>
              <a:rPr lang="en-CA" dirty="0">
                <a:solidFill>
                  <a:schemeClr val="accent3"/>
                </a:solidFill>
              </a:rPr>
              <a:t>#alternative one-liner.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Index into arrays. e.g. the 5</a:t>
            </a:r>
            <a:r>
              <a:rPr lang="en-CA" baseline="30000" dirty="0"/>
              <a:t>th</a:t>
            </a:r>
            <a:r>
              <a:rPr lang="en-CA" dirty="0"/>
              <a:t> element is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accent1"/>
                </a:solidFill>
              </a:rPr>
              <a:t>myarray</a:t>
            </a:r>
            <a:r>
              <a:rPr lang="en-CA" sz="2600" dirty="0">
                <a:solidFill>
                  <a:schemeClr val="accent1"/>
                </a:solidFill>
              </a:rPr>
              <a:t>[4]   #40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accent1"/>
                </a:solidFill>
              </a:rPr>
              <a:t>myarray</a:t>
            </a:r>
            <a:r>
              <a:rPr lang="en-CA" sz="2600" dirty="0">
                <a:solidFill>
                  <a:schemeClr val="accent1"/>
                </a:solidFill>
              </a:rPr>
              <a:t>[5]   # </a:t>
            </a:r>
            <a:r>
              <a:rPr lang="en-CA" sz="2600" dirty="0" err="1">
                <a:solidFill>
                  <a:schemeClr val="accent1"/>
                </a:solidFill>
              </a:rPr>
              <a:t>IndexError</a:t>
            </a:r>
            <a:r>
              <a:rPr lang="en-CA" sz="2600" dirty="0">
                <a:solidFill>
                  <a:schemeClr val="accent1"/>
                </a:solidFill>
              </a:rPr>
              <a:t>: index 5 is out of bounds for axis 0 with size 5</a:t>
            </a:r>
          </a:p>
        </p:txBody>
      </p:sp>
    </p:spTree>
    <p:extLst>
      <p:ext uri="{BB962C8B-B14F-4D97-AF65-F5344CB8AC3E}">
        <p14:creationId xmlns:p14="http://schemas.microsoft.com/office/powerpoint/2010/main" val="204889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and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dirty="0" err="1">
                <a:solidFill>
                  <a:schemeClr val="tx2"/>
                </a:solidFill>
              </a:rPr>
              <a:t>myarray</a:t>
            </a:r>
            <a:r>
              <a:rPr lang="en-CA" sz="2400" dirty="0">
                <a:solidFill>
                  <a:schemeClr val="tx2"/>
                </a:solidFill>
              </a:rPr>
              <a:t>[0:3] </a:t>
            </a:r>
            <a:r>
              <a:rPr lang="en-CA" sz="2400" dirty="0">
                <a:solidFill>
                  <a:schemeClr val="accent3"/>
                </a:solidFill>
              </a:rPr>
              <a:t># will access the first three elements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#range object give us way to produce list.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list comprehension puts it into list.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 = [x for x in range(1, 25, 2)]  #start, limit, step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2"/>
                </a:solidFill>
              </a:rPr>
              <a:t>len</a:t>
            </a:r>
            <a:r>
              <a:rPr lang="en-CA" dirty="0">
                <a:solidFill>
                  <a:schemeClr val="tx2"/>
                </a:solidFill>
              </a:rPr>
              <a:t>(b) </a:t>
            </a:r>
            <a:r>
              <a:rPr lang="en-CA" dirty="0">
                <a:solidFill>
                  <a:schemeClr val="accent3"/>
                </a:solidFill>
              </a:rPr>
              <a:t># will give you the length (# elements)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b[1] </a:t>
            </a:r>
            <a:r>
              <a:rPr lang="en-CA" dirty="0">
                <a:solidFill>
                  <a:schemeClr val="accent3"/>
                </a:solidFill>
              </a:rPr>
              <a:t># 2</a:t>
            </a:r>
            <a:r>
              <a:rPr lang="en-CA" baseline="30000" dirty="0">
                <a:solidFill>
                  <a:schemeClr val="accent3"/>
                </a:solidFill>
              </a:rPr>
              <a:t>nd</a:t>
            </a:r>
            <a:r>
              <a:rPr lang="en-CA" dirty="0">
                <a:solidFill>
                  <a:schemeClr val="accent3"/>
                </a:solidFill>
              </a:rPr>
              <a:t> element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b[1:5] </a:t>
            </a:r>
            <a:r>
              <a:rPr lang="en-CA" dirty="0">
                <a:solidFill>
                  <a:schemeClr val="accent3"/>
                </a:solidFill>
              </a:rPr>
              <a:t># 2-5th elements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b[:5] </a:t>
            </a:r>
            <a:r>
              <a:rPr lang="en-CA" dirty="0">
                <a:solidFill>
                  <a:schemeClr val="accent3"/>
                </a:solidFill>
              </a:rPr>
              <a:t>#  up to and including the 5th element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b[5:] </a:t>
            </a:r>
            <a:r>
              <a:rPr lang="en-CA" dirty="0">
                <a:solidFill>
                  <a:schemeClr val="accent3"/>
                </a:solidFill>
              </a:rPr>
              <a:t>#  6</a:t>
            </a:r>
            <a:r>
              <a:rPr lang="en-CA" baseline="30000" dirty="0">
                <a:solidFill>
                  <a:schemeClr val="accent3"/>
                </a:solidFill>
              </a:rPr>
              <a:t>th</a:t>
            </a:r>
            <a:r>
              <a:rPr lang="en-CA" dirty="0">
                <a:solidFill>
                  <a:schemeClr val="accent3"/>
                </a:solidFill>
              </a:rPr>
              <a:t> element and following.</a:t>
            </a: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8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‘array’ 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Create two lists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v1 = [5, 9, 3, 4]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v2 = [10, 11, 12, 13]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Create 2D array from the 2 lists, by default as rows.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result = </a:t>
            </a:r>
            <a:r>
              <a:rPr lang="en-CA" dirty="0" err="1">
                <a:solidFill>
                  <a:schemeClr val="tx2"/>
                </a:solidFill>
              </a:rPr>
              <a:t>np.array</a:t>
            </a:r>
            <a:r>
              <a:rPr lang="en-CA" dirty="0">
                <a:solidFill>
                  <a:schemeClr val="tx2"/>
                </a:solidFill>
              </a:rPr>
              <a:t>([v1, v2]) 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print(result)</a:t>
            </a: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Create two vectors (1D arrays)</a:t>
            </a: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vector1 = </a:t>
            </a:r>
            <a:r>
              <a:rPr lang="en-CA" dirty="0" err="1">
                <a:solidFill>
                  <a:schemeClr val="accent1"/>
                </a:solidFill>
              </a:rPr>
              <a:t>np.array</a:t>
            </a:r>
            <a:r>
              <a:rPr lang="en-CA" dirty="0">
                <a:solidFill>
                  <a:schemeClr val="accent1"/>
                </a:solidFill>
              </a:rPr>
              <a:t>([5, 9, 3, 4])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vector2 = </a:t>
            </a:r>
            <a:r>
              <a:rPr lang="en-CA" dirty="0" err="1">
                <a:solidFill>
                  <a:schemeClr val="accent1"/>
                </a:solidFill>
              </a:rPr>
              <a:t>np.array</a:t>
            </a:r>
            <a:r>
              <a:rPr lang="en-CA" dirty="0">
                <a:solidFill>
                  <a:schemeClr val="accent1"/>
                </a:solidFill>
              </a:rPr>
              <a:t>([10, 11, 12, 13])</a:t>
            </a: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Create 2D array from the 2 vectors, with axis 0 indicating ‘down’, i.e. each vector will become a row.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result = </a:t>
            </a:r>
            <a:r>
              <a:rPr lang="en-CA" dirty="0" err="1">
                <a:solidFill>
                  <a:schemeClr val="accent1"/>
                </a:solidFill>
              </a:rPr>
              <a:t>np.concatenate</a:t>
            </a:r>
            <a:r>
              <a:rPr lang="en-CA" dirty="0">
                <a:solidFill>
                  <a:schemeClr val="accent1"/>
                </a:solidFill>
              </a:rPr>
              <a:t>([vector1], [vector2], axis=0)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print(result)</a:t>
            </a: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take the transpose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2"/>
                </a:solidFill>
              </a:rPr>
              <a:t>tran</a:t>
            </a:r>
            <a:r>
              <a:rPr lang="en-CA" dirty="0">
                <a:solidFill>
                  <a:schemeClr val="tx2"/>
                </a:solidFill>
              </a:rPr>
              <a:t> = </a:t>
            </a:r>
            <a:r>
              <a:rPr lang="en-CA" dirty="0" err="1">
                <a:solidFill>
                  <a:schemeClr val="tx2"/>
                </a:solidFill>
              </a:rPr>
              <a:t>result.T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1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658E-601E-4704-B8FD-5AC452CD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423A-2368-49B9-A9FD-C372A26A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intro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Spyder – IDE for python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Language basics</a:t>
            </a:r>
          </a:p>
        </p:txBody>
      </p:sp>
    </p:spTree>
    <p:extLst>
      <p:ext uri="{BB962C8B-B14F-4D97-AF65-F5344CB8AC3E}">
        <p14:creationId xmlns:p14="http://schemas.microsoft.com/office/powerpoint/2010/main" val="215934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Some string commands. Single quote and double quote are usually interchangeable but must be paired correctly.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str1 = 'Happy </a:t>
            </a:r>
            <a:r>
              <a:rPr lang="en-US" sz="2400" dirty="0" err="1">
                <a:solidFill>
                  <a:schemeClr val="accent1"/>
                </a:solidFill>
              </a:rPr>
              <a:t>unBirthday</a:t>
            </a:r>
            <a:r>
              <a:rPr lang="en-US" sz="2400" dirty="0">
                <a:solidFill>
                  <a:schemeClr val="accent1"/>
                </a:solidFill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str2 = “to me”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str3 = 'again’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str1 + ‘-’ + str2  </a:t>
            </a:r>
            <a:r>
              <a:rPr lang="en-US" sz="2400" dirty="0">
                <a:solidFill>
                  <a:schemeClr val="accent3"/>
                </a:solidFill>
              </a:rPr>
              <a:t>#concatenate with separator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str1 + str2 + str3 </a:t>
            </a:r>
            <a:r>
              <a:rPr lang="en-US" sz="2400" dirty="0">
                <a:solidFill>
                  <a:schemeClr val="accent3"/>
                </a:solidFill>
              </a:rPr>
              <a:t># </a:t>
            </a:r>
            <a:r>
              <a:rPr lang="en-US" sz="2400" dirty="0" err="1">
                <a:solidFill>
                  <a:schemeClr val="accent3"/>
                </a:solidFill>
              </a:rPr>
              <a:t>concat</a:t>
            </a:r>
            <a:r>
              <a:rPr lang="en-US" sz="2400" dirty="0">
                <a:solidFill>
                  <a:schemeClr val="accent3"/>
                </a:solidFill>
              </a:rPr>
              <a:t> without separator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“-”.join([str1, str2, str3])  </a:t>
            </a:r>
            <a:r>
              <a:rPr lang="en-US" sz="2400" dirty="0">
                <a:solidFill>
                  <a:schemeClr val="accent3"/>
                </a:solidFill>
              </a:rPr>
              <a:t>#</a:t>
            </a:r>
            <a:r>
              <a:rPr lang="en-US" sz="2400" dirty="0" err="1">
                <a:solidFill>
                  <a:schemeClr val="accent3"/>
                </a:solidFill>
              </a:rPr>
              <a:t>concat</a:t>
            </a:r>
            <a:r>
              <a:rPr lang="en-US" sz="2400" dirty="0">
                <a:solidFill>
                  <a:schemeClr val="accent3"/>
                </a:solidFill>
              </a:rPr>
              <a:t> multiple strings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str1.replace(“ un”,”, happy “)  </a:t>
            </a:r>
            <a:r>
              <a:rPr lang="en-US" sz="2400" dirty="0">
                <a:solidFill>
                  <a:schemeClr val="accent3"/>
                </a:solidFill>
              </a:rPr>
              <a:t>#replace a substring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str1.split(“ “) </a:t>
            </a:r>
            <a:r>
              <a:rPr lang="en-US" sz="2400" dirty="0">
                <a:solidFill>
                  <a:schemeClr val="accent3"/>
                </a:solidFill>
              </a:rPr>
              <a:t>#split a string into a list by separator.</a:t>
            </a:r>
          </a:p>
        </p:txBody>
      </p:sp>
    </p:spTree>
    <p:extLst>
      <p:ext uri="{BB962C8B-B14F-4D97-AF65-F5344CB8AC3E}">
        <p14:creationId xmlns:p14="http://schemas.microsoft.com/office/powerpoint/2010/main" val="20682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Number of rows and columns: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arr</a:t>
            </a:r>
            <a:r>
              <a:rPr lang="en-CA" dirty="0">
                <a:solidFill>
                  <a:schemeClr val="accent1"/>
                </a:solidFill>
              </a:rPr>
              <a:t> = </a:t>
            </a:r>
            <a:r>
              <a:rPr lang="en-CA" dirty="0" err="1">
                <a:solidFill>
                  <a:schemeClr val="accent1"/>
                </a:solidFill>
              </a:rPr>
              <a:t>np.array</a:t>
            </a:r>
            <a:r>
              <a:rPr lang="en-CA" dirty="0">
                <a:solidFill>
                  <a:schemeClr val="accent1"/>
                </a:solidFill>
              </a:rPr>
              <a:t>([[1,2,3],[4,5,6]])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arr.shape</a:t>
            </a:r>
            <a:r>
              <a:rPr lang="en-CA" dirty="0">
                <a:solidFill>
                  <a:schemeClr val="accent1"/>
                </a:solidFill>
              </a:rPr>
              <a:t>[0] </a:t>
            </a:r>
            <a:r>
              <a:rPr lang="en-CA" dirty="0">
                <a:solidFill>
                  <a:schemeClr val="accent3"/>
                </a:solidFill>
              </a:rPr>
              <a:t>#number of rows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arr.shape</a:t>
            </a:r>
            <a:r>
              <a:rPr lang="en-CA" dirty="0">
                <a:solidFill>
                  <a:schemeClr val="accent1"/>
                </a:solidFill>
              </a:rPr>
              <a:t>[1] </a:t>
            </a:r>
            <a:r>
              <a:rPr lang="en-CA" dirty="0">
                <a:solidFill>
                  <a:schemeClr val="accent3"/>
                </a:solidFill>
              </a:rPr>
              <a:t>#number of columns</a:t>
            </a:r>
          </a:p>
        </p:txBody>
      </p:sp>
    </p:spTree>
    <p:extLst>
      <p:ext uri="{BB962C8B-B14F-4D97-AF65-F5344CB8AC3E}">
        <p14:creationId xmlns:p14="http://schemas.microsoft.com/office/powerpoint/2010/main" val="83494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2A33-9D34-46B0-BE61-B59A1D3E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A6E2-53F0-485C-B076-F920EBCC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accent1"/>
                </a:solidFill>
              </a:rPr>
              <a:t>myArray1 = </a:t>
            </a:r>
            <a:r>
              <a:rPr lang="en-CA" sz="2000" dirty="0" err="1">
                <a:solidFill>
                  <a:schemeClr val="accent1"/>
                </a:solidFill>
              </a:rPr>
              <a:t>np.array</a:t>
            </a:r>
            <a:r>
              <a:rPr lang="en-CA" sz="2000" dirty="0">
                <a:solidFill>
                  <a:schemeClr val="accent1"/>
                </a:solidFill>
              </a:rPr>
              <a:t>([1,2,3,4,5])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1"/>
                </a:solidFill>
              </a:rPr>
              <a:t>myArray2 = </a:t>
            </a:r>
            <a:r>
              <a:rPr lang="en-CA" sz="2000" dirty="0" err="1">
                <a:solidFill>
                  <a:schemeClr val="accent1"/>
                </a:solidFill>
              </a:rPr>
              <a:t>np.array</a:t>
            </a:r>
            <a:r>
              <a:rPr lang="en-CA" sz="2000" dirty="0">
                <a:solidFill>
                  <a:schemeClr val="accent1"/>
                </a:solidFill>
              </a:rPr>
              <a:t>([2,4,6,8,10])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1"/>
                </a:solidFill>
              </a:rPr>
              <a:t>myArray3 = </a:t>
            </a:r>
            <a:r>
              <a:rPr lang="en-CA" sz="2000" dirty="0" err="1">
                <a:solidFill>
                  <a:schemeClr val="accent1"/>
                </a:solidFill>
              </a:rPr>
              <a:t>np.array</a:t>
            </a:r>
            <a:r>
              <a:rPr lang="en-CA" sz="2000" dirty="0">
                <a:solidFill>
                  <a:schemeClr val="accent1"/>
                </a:solidFill>
              </a:rPr>
              <a:t>([3,6,9,12,15])</a:t>
            </a:r>
          </a:p>
          <a:p>
            <a:pPr marL="0" indent="0">
              <a:buNone/>
            </a:pPr>
            <a:endParaRPr lang="en-CA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1"/>
                </a:solidFill>
              </a:rPr>
              <a:t>myMat12 = </a:t>
            </a:r>
            <a:r>
              <a:rPr lang="en-CA" sz="2000" dirty="0" err="1">
                <a:solidFill>
                  <a:schemeClr val="accent1"/>
                </a:solidFill>
              </a:rPr>
              <a:t>np.concatenate</a:t>
            </a:r>
            <a:r>
              <a:rPr lang="en-CA" sz="2000" dirty="0">
                <a:solidFill>
                  <a:schemeClr val="accent1"/>
                </a:solidFill>
              </a:rPr>
              <a:t>(([myArray1], [myArray2]), axis=0)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1"/>
                </a:solidFill>
              </a:rPr>
              <a:t>myMat123 = </a:t>
            </a:r>
            <a:r>
              <a:rPr lang="en-CA" sz="2000" dirty="0" err="1">
                <a:solidFill>
                  <a:schemeClr val="accent1"/>
                </a:solidFill>
              </a:rPr>
              <a:t>np.concatenate</a:t>
            </a:r>
            <a:r>
              <a:rPr lang="en-CA" sz="2000" dirty="0">
                <a:solidFill>
                  <a:schemeClr val="accent1"/>
                </a:solidFill>
              </a:rPr>
              <a:t>(([myArray1], [myArray2 ], [myArray3] ), axis=0)</a:t>
            </a:r>
          </a:p>
        </p:txBody>
      </p:sp>
    </p:spTree>
    <p:extLst>
      <p:ext uri="{BB962C8B-B14F-4D97-AF65-F5344CB8AC3E}">
        <p14:creationId xmlns:p14="http://schemas.microsoft.com/office/powerpoint/2010/main" val="96278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26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CA" dirty="0"/>
              <a:t>Array / matrix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an array A with numbers from 5 to 100 in increments of 10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and an array B from 1 to 10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an array C that has A in the first row and B in the second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B in the third and A in the fourth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take the first three columns of C and put them in D and the last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#three columns of C and put them in E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combine D and E column-wise and assign to F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how many rows and columns does F have?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 matrix that is 2 x 100 and contains 200 uniform random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generated, put into U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TU the transpose of U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 histogram to look at the distribution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and repeat with normally distributed data and 5 x 500</a:t>
            </a:r>
          </a:p>
        </p:txBody>
      </p:sp>
    </p:spTree>
    <p:extLst>
      <p:ext uri="{BB962C8B-B14F-4D97-AF65-F5344CB8AC3E}">
        <p14:creationId xmlns:p14="http://schemas.microsoft.com/office/powerpoint/2010/main" val="15932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numbers, strings, lists, dictionaries, tuples, sets. (built-in types)</a:t>
            </a:r>
          </a:p>
          <a:p>
            <a:r>
              <a:rPr lang="en-US" u="sng" dirty="0"/>
              <a:t>dictionary</a:t>
            </a:r>
            <a:r>
              <a:rPr lang="en-US" dirty="0"/>
              <a:t> Like a list but</a:t>
            </a:r>
          </a:p>
          <a:p>
            <a:pPr marL="0" indent="0">
              <a:buNone/>
            </a:pPr>
            <a:r>
              <a:rPr lang="en-US" dirty="0"/>
              <a:t>	- it is not ordered (index is not used).</a:t>
            </a:r>
          </a:p>
          <a:p>
            <a:pPr marL="0" indent="0">
              <a:buNone/>
            </a:pPr>
            <a:r>
              <a:rPr lang="en-US" dirty="0"/>
              <a:t>	- elements are accessed by a key string.</a:t>
            </a:r>
          </a:p>
          <a:p>
            <a:pPr marL="0" indent="0">
              <a:buNone/>
            </a:pPr>
            <a:r>
              <a:rPr lang="en-US" dirty="0"/>
              <a:t>	- curly braces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height = {“Harry”:5.9, “Sally”:5.2}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height[“Sally”]  </a:t>
            </a:r>
            <a:r>
              <a:rPr lang="en-US" dirty="0">
                <a:solidFill>
                  <a:schemeClr val="accent3"/>
                </a:solidFill>
              </a:rPr>
              <a:t># to obtain height of Sally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height[“Sally”] = 5.3  </a:t>
            </a:r>
            <a:r>
              <a:rPr lang="en-US" dirty="0">
                <a:solidFill>
                  <a:schemeClr val="accent3"/>
                </a:solidFill>
              </a:rPr>
              <a:t>#Sally has grown so assign new height.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tuple</a:t>
            </a:r>
            <a:r>
              <a:rPr lang="en-US" dirty="0"/>
              <a:t> Like a list but not changeable. Uses () parentheses.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pi = (“PI”, 3.14) </a:t>
            </a:r>
            <a:r>
              <a:rPr lang="en-US" dirty="0">
                <a:solidFill>
                  <a:schemeClr val="accent3"/>
                </a:solidFill>
              </a:rPr>
              <a:t># constant</a:t>
            </a:r>
          </a:p>
          <a:p>
            <a:r>
              <a:rPr lang="en-US" u="sng" dirty="0"/>
              <a:t>set</a:t>
            </a:r>
            <a:r>
              <a:rPr lang="en-US" dirty="0"/>
              <a:t> Like a list but is not ordered and ensures uniqueness of elements. </a:t>
            </a:r>
          </a:p>
          <a:p>
            <a:pPr lvl="1"/>
            <a:r>
              <a:rPr lang="en-US" sz="3200" dirty="0"/>
              <a:t>useful for math set operations like union and intersection.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myset</a:t>
            </a:r>
            <a:r>
              <a:rPr lang="en-US" dirty="0">
                <a:solidFill>
                  <a:schemeClr val="accent1"/>
                </a:solidFill>
              </a:rPr>
              <a:t> = set([2,3,6,7,8,2,6])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{8, 2, 3, 6, 7}</a:t>
            </a:r>
          </a:p>
        </p:txBody>
      </p:sp>
    </p:spTree>
    <p:extLst>
      <p:ext uri="{BB962C8B-B14F-4D97-AF65-F5344CB8AC3E}">
        <p14:creationId xmlns:p14="http://schemas.microsoft.com/office/powerpoint/2010/main" val="1710319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8E15-B52F-451C-8555-826F8CE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388B-B437-4FD6-9420-B665FB3E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for storing tables of data: multiple columns of data that correspond to one another</a:t>
            </a:r>
          </a:p>
          <a:p>
            <a:r>
              <a:rPr lang="en-US" dirty="0"/>
              <a:t>Create using pandas package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import pandas as </a:t>
            </a:r>
            <a:r>
              <a:rPr lang="en-US" sz="2000" dirty="0" err="1">
                <a:solidFill>
                  <a:schemeClr val="accent1"/>
                </a:solidFill>
              </a:rPr>
              <a:t>pd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#could use lists instead of arrays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datadict</a:t>
            </a:r>
            <a:r>
              <a:rPr lang="en-US" sz="2000" dirty="0">
                <a:solidFill>
                  <a:schemeClr val="accent1"/>
                </a:solidFill>
              </a:rPr>
              <a:t> = {"col1":myArray1, "col2":myArray2}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#put the arrays into columns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myDF</a:t>
            </a:r>
            <a:r>
              <a:rPr lang="en-US" sz="2000" dirty="0">
                <a:solidFill>
                  <a:schemeClr val="accent1"/>
                </a:solidFill>
              </a:rPr>
              <a:t> = </a:t>
            </a:r>
            <a:r>
              <a:rPr lang="en-US" sz="2000" dirty="0" err="1">
                <a:solidFill>
                  <a:schemeClr val="accent1"/>
                </a:solidFill>
              </a:rPr>
              <a:t>pd.DataFrame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 err="1">
                <a:solidFill>
                  <a:schemeClr val="accent1"/>
                </a:solidFill>
              </a:rPr>
              <a:t>datadict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endParaRPr lang="en-US" sz="20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2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8E15-B52F-451C-8555-826F8CE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388B-B437-4FD6-9420-B665FB3E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# create three variables and assemble into a data frame. This time use lists in your dictionary.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n = [2, 3, 5] </a:t>
            </a:r>
            <a:br>
              <a:rPr lang="en-CA" dirty="0">
                <a:solidFill>
                  <a:schemeClr val="tx2"/>
                </a:solidFill>
              </a:rPr>
            </a:br>
            <a:r>
              <a:rPr lang="en-CA" dirty="0">
                <a:solidFill>
                  <a:schemeClr val="tx2"/>
                </a:solidFill>
              </a:rPr>
              <a:t>s = ["aa", "bb", "cc”] </a:t>
            </a:r>
            <a:br>
              <a:rPr lang="en-CA" dirty="0">
                <a:solidFill>
                  <a:schemeClr val="tx2"/>
                </a:solidFill>
              </a:rPr>
            </a:br>
            <a:r>
              <a:rPr lang="en-CA" dirty="0">
                <a:solidFill>
                  <a:schemeClr val="tx2"/>
                </a:solidFill>
              </a:rPr>
              <a:t>b = [True, False, True] </a:t>
            </a:r>
            <a:br>
              <a:rPr lang="en-CA" dirty="0">
                <a:solidFill>
                  <a:schemeClr val="tx2"/>
                </a:solidFill>
              </a:rPr>
            </a:br>
            <a:r>
              <a:rPr lang="en-CA" dirty="0" err="1">
                <a:solidFill>
                  <a:schemeClr val="tx2"/>
                </a:solidFill>
              </a:rPr>
              <a:t>df</a:t>
            </a:r>
            <a:r>
              <a:rPr lang="en-CA" dirty="0">
                <a:solidFill>
                  <a:schemeClr val="tx2"/>
                </a:solidFill>
              </a:rPr>
              <a:t> = </a:t>
            </a:r>
            <a:r>
              <a:rPr lang="en-CA" dirty="0" err="1">
                <a:solidFill>
                  <a:schemeClr val="tx2"/>
                </a:solidFill>
              </a:rPr>
              <a:t>pd.DataFrame</a:t>
            </a:r>
            <a:r>
              <a:rPr lang="en-CA" dirty="0">
                <a:solidFill>
                  <a:schemeClr val="tx2"/>
                </a:solidFill>
              </a:rPr>
              <a:t>({‘</a:t>
            </a:r>
            <a:r>
              <a:rPr lang="en-CA" dirty="0" err="1">
                <a:solidFill>
                  <a:schemeClr val="tx2"/>
                </a:solidFill>
              </a:rPr>
              <a:t>num</a:t>
            </a:r>
            <a:r>
              <a:rPr lang="en-CA" dirty="0">
                <a:solidFill>
                  <a:schemeClr val="tx2"/>
                </a:solidFill>
              </a:rPr>
              <a:t>’:n, ’</a:t>
            </a:r>
            <a:r>
              <a:rPr lang="en-CA" dirty="0" err="1">
                <a:solidFill>
                  <a:schemeClr val="tx2"/>
                </a:solidFill>
              </a:rPr>
              <a:t>str</a:t>
            </a:r>
            <a:r>
              <a:rPr lang="en-CA" dirty="0">
                <a:solidFill>
                  <a:schemeClr val="tx2"/>
                </a:solidFill>
              </a:rPr>
              <a:t>’:s, ’</a:t>
            </a:r>
            <a:r>
              <a:rPr lang="en-CA" dirty="0" err="1">
                <a:solidFill>
                  <a:schemeClr val="tx2"/>
                </a:solidFill>
              </a:rPr>
              <a:t>bool’:b</a:t>
            </a:r>
            <a:r>
              <a:rPr lang="en-CA" dirty="0">
                <a:solidFill>
                  <a:schemeClr val="tx2"/>
                </a:solidFill>
              </a:rPr>
              <a:t>}) </a:t>
            </a:r>
            <a:r>
              <a:rPr lang="en-CA" dirty="0"/>
              <a:t>  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to access the column having elements of n as a Series object.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2"/>
                </a:solidFill>
              </a:rPr>
              <a:t>df</a:t>
            </a:r>
            <a:r>
              <a:rPr lang="en-CA" dirty="0">
                <a:solidFill>
                  <a:schemeClr val="tx2"/>
                </a:solidFill>
              </a:rPr>
              <a:t>[‘</a:t>
            </a:r>
            <a:r>
              <a:rPr lang="en-CA" dirty="0" err="1">
                <a:solidFill>
                  <a:schemeClr val="tx2"/>
                </a:solidFill>
              </a:rPr>
              <a:t>num</a:t>
            </a:r>
            <a:r>
              <a:rPr lang="en-CA" dirty="0">
                <a:solidFill>
                  <a:schemeClr val="tx2"/>
                </a:solidFill>
              </a:rPr>
              <a:t>’]</a:t>
            </a:r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11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57E7-93A5-4216-BDD6-100428A9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exercises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E47C-11A7-4640-88B7-FA7EB516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read the class list data into a data frame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plot a histogram of the Material variable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show the </a:t>
            </a:r>
            <a:r>
              <a:rPr lang="en-US" sz="2400" dirty="0" err="1">
                <a:solidFill>
                  <a:schemeClr val="accent3"/>
                </a:solidFill>
              </a:rPr>
              <a:t>numLanguages</a:t>
            </a:r>
            <a:r>
              <a:rPr lang="en-US" sz="2400" dirty="0">
                <a:solidFill>
                  <a:schemeClr val="accent3"/>
                </a:solidFill>
              </a:rPr>
              <a:t> for students in the ‘Psych’, ‘BME’ and ‘NEU’ programs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use the </a:t>
            </a:r>
            <a:r>
              <a:rPr lang="en-US" sz="2400" dirty="0" err="1">
                <a:solidFill>
                  <a:schemeClr val="accent3"/>
                </a:solidFill>
              </a:rPr>
              <a:t>t.test</a:t>
            </a:r>
            <a:r>
              <a:rPr lang="en-US" sz="2400" dirty="0">
                <a:solidFill>
                  <a:schemeClr val="accent3"/>
                </a:solidFill>
              </a:rPr>
              <a:t> function to compare </a:t>
            </a:r>
            <a:r>
              <a:rPr lang="en-US" sz="2400" dirty="0" err="1">
                <a:solidFill>
                  <a:schemeClr val="accent3"/>
                </a:solidFill>
              </a:rPr>
              <a:t>numLanguages</a:t>
            </a:r>
            <a:r>
              <a:rPr lang="en-US" sz="2400" dirty="0">
                <a:solidFill>
                  <a:schemeClr val="accent3"/>
                </a:solidFill>
              </a:rPr>
              <a:t> between the programs (</a:t>
            </a:r>
            <a:r>
              <a:rPr lang="en-US" sz="2400" dirty="0" err="1">
                <a:solidFill>
                  <a:schemeClr val="accent3"/>
                </a:solidFill>
              </a:rPr>
              <a:t>ie</a:t>
            </a:r>
            <a:r>
              <a:rPr lang="en-US" sz="2400" dirty="0">
                <a:solidFill>
                  <a:schemeClr val="accent3"/>
                </a:solidFill>
              </a:rPr>
              <a:t>, 3 pairwise tests)</a:t>
            </a:r>
            <a:endParaRPr lang="en-CA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2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50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free / open source.</a:t>
            </a:r>
          </a:p>
          <a:p>
            <a:r>
              <a:rPr lang="en-CA" dirty="0"/>
              <a:t>has libraries for almost any problem.</a:t>
            </a:r>
          </a:p>
          <a:p>
            <a:r>
              <a:rPr lang="en-CA" dirty="0"/>
              <a:t>Developing quickly due to interest of many companies, especially Google.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0239C-7734-9141-8DAC-3DD215B07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63181"/>
            <a:ext cx="4419600" cy="25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F341-93A9-0D47-BDD2-4C964130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/>
              <a:t>Benefits of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8E37-AF6B-4041-86A3-BAF38C71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CA" dirty="0"/>
              <a:t>comprehensive, large libraries.</a:t>
            </a:r>
          </a:p>
          <a:p>
            <a:pPr>
              <a:buFontTx/>
              <a:buChar char="-"/>
            </a:pPr>
            <a:r>
              <a:rPr lang="en-CA" dirty="0"/>
              <a:t>rapid growth.</a:t>
            </a:r>
          </a:p>
          <a:p>
            <a:pPr>
              <a:buFontTx/>
              <a:buChar char="-"/>
            </a:pPr>
            <a:r>
              <a:rPr lang="en-CA" dirty="0"/>
              <a:t>wide use in software development companies.</a:t>
            </a:r>
          </a:p>
          <a:p>
            <a:pPr>
              <a:buFontTx/>
              <a:buChar char="-"/>
            </a:pPr>
            <a:r>
              <a:rPr lang="en-CA" dirty="0"/>
              <a:t>disadvantage of Python compared with </a:t>
            </a:r>
            <a:r>
              <a:rPr lang="en-CA" b="1" dirty="0" err="1"/>
              <a:t>Matlab</a:t>
            </a:r>
            <a:r>
              <a:rPr lang="en-CA" dirty="0"/>
              <a:t> is primarily the existence of many useful </a:t>
            </a:r>
            <a:r>
              <a:rPr lang="en-CA" dirty="0" err="1"/>
              <a:t>Matlab</a:t>
            </a:r>
            <a:r>
              <a:rPr lang="en-CA" dirty="0"/>
              <a:t> utilities written by and for scientists (e.g. SPM).</a:t>
            </a:r>
          </a:p>
          <a:p>
            <a:pPr>
              <a:buFontTx/>
              <a:buChar char="-"/>
            </a:pPr>
            <a:r>
              <a:rPr lang="en-CA" dirty="0"/>
              <a:t>disadvantage of Python compared with </a:t>
            </a:r>
            <a:r>
              <a:rPr lang="en-CA" b="1" dirty="0"/>
              <a:t>R</a:t>
            </a:r>
            <a:r>
              <a:rPr lang="en-CA" dirty="0"/>
              <a:t> is primarily that cutting edge statistical /graphing tools are easier to find (or only available) in R.</a:t>
            </a:r>
          </a:p>
          <a:p>
            <a:pPr>
              <a:buFontTx/>
              <a:buChar char="-"/>
            </a:pPr>
            <a:r>
              <a:rPr lang="en-CA" dirty="0"/>
              <a:t>Compared with other languages (C++/Java) Python may be considered too high-level or difficult to debug (run-time errors, type casting).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598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Built-in as part of OS (e.g. macOS, Ubuntu).</a:t>
            </a:r>
          </a:p>
          <a:p>
            <a:r>
              <a:rPr lang="en-CA" dirty="0"/>
              <a:t>Download a distribution (e.g. Anaconda) that may be newer, include a larger set of features with environment manager.</a:t>
            </a:r>
          </a:p>
          <a:p>
            <a:r>
              <a:rPr lang="en-CA" dirty="0"/>
              <a:t>Some advantages and ease for beginners to using a Integrated Development Environment (IDE) like </a:t>
            </a:r>
            <a:r>
              <a:rPr lang="en-CA" b="1" dirty="0"/>
              <a:t>Spyder</a:t>
            </a:r>
            <a:r>
              <a:rPr lang="en-CA" dirty="0"/>
              <a:t>, which comes with the Anaconda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66135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endParaRPr lang="en-CA" dirty="0"/>
          </a:p>
          <a:p>
            <a:r>
              <a:rPr lang="en-CA" dirty="0"/>
              <a:t>As with R, you will sometimes need to download and install required packages.</a:t>
            </a:r>
          </a:p>
          <a:p>
            <a:r>
              <a:rPr lang="en-CA" dirty="0"/>
              <a:t>For a simple script you could use pip. E.g. to install SciPy package: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pip install </a:t>
            </a:r>
            <a:r>
              <a:rPr lang="en-CA" dirty="0" err="1">
                <a:solidFill>
                  <a:schemeClr val="accent1"/>
                </a:solidFill>
              </a:rPr>
              <a:t>scipy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  <a:p>
            <a:r>
              <a:rPr lang="en-CA" dirty="0">
                <a:solidFill>
                  <a:schemeClr val="tx2"/>
                </a:solidFill>
              </a:rPr>
              <a:t>However, </a:t>
            </a:r>
            <a:r>
              <a:rPr lang="en-CA" dirty="0" err="1">
                <a:solidFill>
                  <a:schemeClr val="tx2"/>
                </a:solidFill>
              </a:rPr>
              <a:t>conda</a:t>
            </a:r>
            <a:r>
              <a:rPr lang="en-CA" dirty="0">
                <a:solidFill>
                  <a:schemeClr val="tx2"/>
                </a:solidFill>
              </a:rPr>
              <a:t> (part of Anaconda) has many advantages because it is a general-purpose package manager (including non-Python languages) and can be used to create virtual environments. These features are useful for larger projects.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conda</a:t>
            </a:r>
            <a:r>
              <a:rPr lang="en-CA" dirty="0">
                <a:solidFill>
                  <a:schemeClr val="accent1"/>
                </a:solidFill>
              </a:rPr>
              <a:t> install </a:t>
            </a:r>
            <a:r>
              <a:rPr lang="en-CA" dirty="0" err="1">
                <a:solidFill>
                  <a:schemeClr val="accent1"/>
                </a:solidFill>
              </a:rPr>
              <a:t>scipy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5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Spyder walk-through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Code editor</a:t>
            </a:r>
          </a:p>
          <a:p>
            <a:r>
              <a:rPr lang="en-CA" dirty="0"/>
              <a:t>Console (Terminal)</a:t>
            </a:r>
          </a:p>
          <a:p>
            <a:r>
              <a:rPr lang="en-CA" dirty="0"/>
              <a:t>Variable explorer / File explorer</a:t>
            </a:r>
          </a:p>
          <a:p>
            <a:r>
              <a:rPr lang="en-CA" dirty="0"/>
              <a:t>History log</a:t>
            </a:r>
          </a:p>
          <a:p>
            <a:r>
              <a:rPr lang="en-CA" dirty="0"/>
              <a:t>Note: will start with a script template.</a:t>
            </a:r>
          </a:p>
          <a:p>
            <a:r>
              <a:rPr lang="en-CA" dirty="0"/>
              <a:t>Blue buttons are for debug mode (e.g. to set breakpoints).</a:t>
            </a:r>
          </a:p>
          <a:p>
            <a:r>
              <a:rPr lang="en-CA" dirty="0"/>
              <a:t>Green buttons are for normal execution.</a:t>
            </a:r>
          </a:p>
          <a:p>
            <a:r>
              <a:rPr lang="en-CA" dirty="0"/>
              <a:t>Plots from </a:t>
            </a:r>
            <a:r>
              <a:rPr lang="en-CA" dirty="0" err="1"/>
              <a:t>plt.show</a:t>
            </a:r>
            <a:r>
              <a:rPr lang="en-CA" dirty="0"/>
              <a:t>() will appear in </a:t>
            </a:r>
            <a:r>
              <a:rPr lang="en-CA" dirty="0" err="1"/>
              <a:t>IPython</a:t>
            </a:r>
            <a:r>
              <a:rPr lang="en-CA" dirty="0"/>
              <a:t> console window but outside </a:t>
            </a:r>
            <a:r>
              <a:rPr lang="en-CA" dirty="0" err="1"/>
              <a:t>spyder</a:t>
            </a:r>
            <a:r>
              <a:rPr lang="en-CA" dirty="0"/>
              <a:t> the script will produce an interactive viewer containing the plot.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55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print(“My string!”)</a:t>
            </a:r>
            <a:r>
              <a:rPr lang="en-CA" dirty="0"/>
              <a:t> </a:t>
            </a:r>
            <a:r>
              <a:rPr lang="en-CA" dirty="0">
                <a:solidFill>
                  <a:schemeClr val="accent3"/>
                </a:solidFill>
              </a:rPr>
              <a:t># display to the screen</a:t>
            </a:r>
          </a:p>
          <a:p>
            <a:endParaRPr lang="en-CA" dirty="0">
              <a:solidFill>
                <a:schemeClr val="accent3"/>
              </a:solidFill>
            </a:endParaRPr>
          </a:p>
          <a:p>
            <a:r>
              <a:rPr lang="en-CA" dirty="0"/>
              <a:t>Don’t need ‘;’ to terminate lines.</a:t>
            </a:r>
          </a:p>
          <a:p>
            <a:r>
              <a:rPr lang="en-CA" dirty="0"/>
              <a:t>Indentation of lines is important! Indicates a block of code. e.g.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if x == 2.5: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    print(“x is 2.5!”) </a:t>
            </a:r>
            <a:r>
              <a:rPr lang="en-CA" dirty="0">
                <a:solidFill>
                  <a:schemeClr val="accent3"/>
                </a:solidFill>
              </a:rPr>
              <a:t># print if condition is met</a:t>
            </a: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    success = True    </a:t>
            </a:r>
            <a:r>
              <a:rPr lang="en-CA" dirty="0">
                <a:solidFill>
                  <a:schemeClr val="accent3"/>
                </a:solidFill>
              </a:rPr>
              <a:t># print if condition is met</a:t>
            </a: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else: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    print(“x is not 2.5”) </a:t>
            </a:r>
            <a:r>
              <a:rPr lang="en-CA" dirty="0">
                <a:solidFill>
                  <a:schemeClr val="accent3"/>
                </a:solidFill>
              </a:rPr>
              <a:t># print if condition is NOT met</a:t>
            </a:r>
            <a:endParaRPr lang="en-CA" dirty="0"/>
          </a:p>
          <a:p>
            <a:endParaRPr lang="en-CA" dirty="0"/>
          </a:p>
          <a:p>
            <a:r>
              <a:rPr lang="en-CA" dirty="0"/>
              <a:t>By convention, indents are 4 spaces. Editor </a:t>
            </a:r>
            <a:r>
              <a:rPr lang="en-CA" dirty="0" err="1"/>
              <a:t>prefs</a:t>
            </a:r>
            <a:r>
              <a:rPr lang="en-CA" dirty="0"/>
              <a:t> should be set to convert tabs to spaces. MUST be consistent!</a:t>
            </a:r>
          </a:p>
          <a:p>
            <a:r>
              <a:rPr lang="en-CA" dirty="0"/>
              <a:t>Clear the environment: use the ‘eraser’ icon in the Variable explorer. This would effect stepping through your code (F9/black arrow) not the normal full execution (F5/green arrow).</a:t>
            </a:r>
          </a:p>
          <a:p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8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7588</TotalTime>
  <Words>1978</Words>
  <Application>Microsoft Macintosh PowerPoint</Application>
  <PresentationFormat>On-screen Show (4:3)</PresentationFormat>
  <Paragraphs>243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Lucida Console</vt:lpstr>
      <vt:lpstr>Wingdings</vt:lpstr>
      <vt:lpstr>Office Theme</vt:lpstr>
      <vt:lpstr>Lecture ? U: MDSC755 P: F@ll#2018</vt:lpstr>
      <vt:lpstr>Schedule</vt:lpstr>
      <vt:lpstr>Python Basics</vt:lpstr>
      <vt:lpstr>Why use Python?</vt:lpstr>
      <vt:lpstr>Benefits of Python</vt:lpstr>
      <vt:lpstr>How to use it?</vt:lpstr>
      <vt:lpstr>Installing packages</vt:lpstr>
      <vt:lpstr>Spyder walk-through</vt:lpstr>
      <vt:lpstr>Some basics</vt:lpstr>
      <vt:lpstr>Some (more) basics</vt:lpstr>
      <vt:lpstr>Workspace</vt:lpstr>
      <vt:lpstr>Getting help</vt:lpstr>
      <vt:lpstr>Simple math</vt:lpstr>
      <vt:lpstr>Math examples</vt:lpstr>
      <vt:lpstr>Calling functions in Python</vt:lpstr>
      <vt:lpstr>Importing packages</vt:lpstr>
      <vt:lpstr>Arrays and lists</vt:lpstr>
      <vt:lpstr>Arrays and indexing</vt:lpstr>
      <vt:lpstr>Some ‘array’ ops</vt:lpstr>
      <vt:lpstr>String concatenation</vt:lpstr>
      <vt:lpstr>More matrices</vt:lpstr>
      <vt:lpstr>Examples</vt:lpstr>
      <vt:lpstr>Array / matrix exercises</vt:lpstr>
      <vt:lpstr>Data types</vt:lpstr>
      <vt:lpstr>Data frames</vt:lpstr>
      <vt:lpstr>Data frames</vt:lpstr>
      <vt:lpstr>Data frame exercises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dc:creator>signeb</dc:creator>
  <cp:lastModifiedBy>Perry Radau</cp:lastModifiedBy>
  <cp:revision>113</cp:revision>
  <dcterms:created xsi:type="dcterms:W3CDTF">2006-08-16T00:00:00Z</dcterms:created>
  <dcterms:modified xsi:type="dcterms:W3CDTF">2018-10-30T20:34:08Z</dcterms:modified>
</cp:coreProperties>
</file>