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277" r:id="rId3"/>
    <p:sldId id="393" r:id="rId4"/>
    <p:sldId id="391" r:id="rId5"/>
    <p:sldId id="384" r:id="rId6"/>
    <p:sldId id="323" r:id="rId7"/>
    <p:sldId id="415" r:id="rId8"/>
    <p:sldId id="418" r:id="rId9"/>
    <p:sldId id="417" r:id="rId10"/>
    <p:sldId id="421" r:id="rId11"/>
    <p:sldId id="286" r:id="rId12"/>
    <p:sldId id="287" r:id="rId13"/>
    <p:sldId id="401" r:id="rId14"/>
    <p:sldId id="363" r:id="rId15"/>
    <p:sldId id="268" r:id="rId16"/>
    <p:sldId id="318" r:id="rId17"/>
    <p:sldId id="319" r:id="rId18"/>
    <p:sldId id="337" r:id="rId19"/>
    <p:sldId id="324" r:id="rId20"/>
    <p:sldId id="325" r:id="rId21"/>
    <p:sldId id="297" r:id="rId22"/>
    <p:sldId id="309" r:id="rId23"/>
    <p:sldId id="308" r:id="rId24"/>
    <p:sldId id="307" r:id="rId25"/>
    <p:sldId id="374" r:id="rId26"/>
    <p:sldId id="398" r:id="rId27"/>
    <p:sldId id="408" r:id="rId28"/>
    <p:sldId id="407" r:id="rId29"/>
    <p:sldId id="380" r:id="rId30"/>
    <p:sldId id="381" r:id="rId31"/>
    <p:sldId id="379" r:id="rId32"/>
    <p:sldId id="414" r:id="rId33"/>
    <p:sldId id="377" r:id="rId34"/>
    <p:sldId id="405" r:id="rId35"/>
    <p:sldId id="378" r:id="rId36"/>
    <p:sldId id="299" r:id="rId37"/>
    <p:sldId id="382" r:id="rId38"/>
    <p:sldId id="279" r:id="rId39"/>
    <p:sldId id="274" r:id="rId40"/>
    <p:sldId id="275" r:id="rId41"/>
    <p:sldId id="410" r:id="rId42"/>
    <p:sldId id="412" r:id="rId43"/>
    <p:sldId id="411" r:id="rId44"/>
    <p:sldId id="406" r:id="rId45"/>
    <p:sldId id="330" r:id="rId46"/>
    <p:sldId id="316" r:id="rId47"/>
    <p:sldId id="321" r:id="rId48"/>
    <p:sldId id="371" r:id="rId49"/>
    <p:sldId id="419" r:id="rId50"/>
    <p:sldId id="404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e Orona" initials="GO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AE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4232" autoAdjust="0"/>
    <p:restoredTop sz="96323" autoAdjust="0"/>
  </p:normalViewPr>
  <p:slideViewPr>
    <p:cSldViewPr snapToGrid="0">
      <p:cViewPr varScale="1">
        <p:scale>
          <a:sx n="113" d="100"/>
          <a:sy n="113" d="100"/>
        </p:scale>
        <p:origin x="125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48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56"/>
    </p:cViewPr>
  </p:sorterViewPr>
  <p:notesViewPr>
    <p:cSldViewPr snapToGrid="0">
      <p:cViewPr varScale="1">
        <p:scale>
          <a:sx n="86" d="100"/>
          <a:sy n="86" d="100"/>
        </p:scale>
        <p:origin x="386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675EA-5064-438B-A769-3F041B8CF708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5D83A-6689-4AC3-BED7-7A1AC60BC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64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A2D43-2C1B-4B6A-804B-552C400E3B2A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3D21F-1C59-479A-92DE-CF4D41A71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82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D21F-1C59-479A-92DE-CF4D41A716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03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D21F-1C59-479A-92DE-CF4D41A7167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74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D21F-1C59-479A-92DE-CF4D41A716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99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D21F-1C59-479A-92DE-CF4D41A7167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87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D21F-1C59-479A-92DE-CF4D41A7167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04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D21F-1C59-479A-92DE-CF4D41A7167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87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D21F-1C59-479A-92DE-CF4D41A7167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98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D21F-1C59-479A-92DE-CF4D41A7167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82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D21F-1C59-479A-92DE-CF4D41A7167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31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D21F-1C59-479A-92DE-CF4D41A7167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78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D21F-1C59-479A-92DE-CF4D41A7167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80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D21F-1C59-479A-92DE-CF4D41A716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443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D21F-1C59-479A-92DE-CF4D41A7167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243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D21F-1C59-479A-92DE-CF4D41A7167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560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D21F-1C59-479A-92DE-CF4D41A7167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051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D21F-1C59-479A-92DE-CF4D41A7167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454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D21F-1C59-479A-92DE-CF4D41A7167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086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D21F-1C59-479A-92DE-CF4D41A7167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889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D21F-1C59-479A-92DE-CF4D41A7167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689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D21F-1C59-479A-92DE-CF4D41A7167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638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D21F-1C59-479A-92DE-CF4D41A7167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466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D21F-1C59-479A-92DE-CF4D41A7167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53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D21F-1C59-479A-92DE-CF4D41A716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933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D21F-1C59-479A-92DE-CF4D41A7167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829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D21F-1C59-479A-92DE-CF4D41A7167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811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D21F-1C59-479A-92DE-CF4D41A7167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056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D21F-1C59-479A-92DE-CF4D41A7167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073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D21F-1C59-479A-92DE-CF4D41A7167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027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D21F-1C59-479A-92DE-CF4D41A7167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646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D21F-1C59-479A-92DE-CF4D41A7167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348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D21F-1C59-479A-92DE-CF4D41A7167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360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D21F-1C59-479A-92DE-CF4D41A7167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283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D21F-1C59-479A-92DE-CF4D41A7167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03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D21F-1C59-479A-92DE-CF4D41A716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049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D21F-1C59-479A-92DE-CF4D41A7167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5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D21F-1C59-479A-92DE-CF4D41A7167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572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D21F-1C59-479A-92DE-CF4D41A7167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123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D21F-1C59-479A-92DE-CF4D41A7167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72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D21F-1C59-479A-92DE-CF4D41A7167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127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D21F-1C59-479A-92DE-CF4D41A7167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2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D21F-1C59-479A-92DE-CF4D41A716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75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D21F-1C59-479A-92DE-CF4D41A716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14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D21F-1C59-479A-92DE-CF4D41A716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3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D21F-1C59-479A-92DE-CF4D41A716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27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D21F-1C59-479A-92DE-CF4D41A716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59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F145-F03F-4373-B531-DAFEB7FFBF52}" type="datetime1">
              <a:rPr lang="en-US" smtClean="0"/>
              <a:t>11/28/2016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E465-31B6-4C3D-A187-1B7E991940DF}" type="datetime1">
              <a:rPr lang="en-US" smtClean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129D-7EDE-4C9B-A121-228B604696CD}" type="datetime1">
              <a:rPr lang="en-US" smtClean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504C-418B-4A3E-A1F6-5BC2A4765211}" type="datetime1">
              <a:rPr lang="en-US" smtClean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4238-BE02-4674-BBAF-E664B059B11E}" type="datetime1">
              <a:rPr lang="en-US" smtClean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094C5-55E7-4254-B2FB-24AE8F66384A}" type="datetime1">
              <a:rPr lang="en-US" smtClean="0"/>
              <a:t>11/28/2016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8930-9658-4834-BB5D-A496B2C4A983}" type="datetime1">
              <a:rPr lang="en-US" smtClean="0"/>
              <a:t>11/28/2016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E712-5714-417D-BB8C-719E4A331234}" type="datetime1">
              <a:rPr lang="en-US" smtClean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1DF6-CC54-44BC-9124-583B838C3F21}" type="datetime1">
              <a:rPr lang="en-US" smtClean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61B1-994E-4BD8-8CC8-024FD0611CA8}" type="datetime1">
              <a:rPr lang="en-US" smtClean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23C16-829B-4A66-8E0B-D924CCAFACF5}" type="datetime1">
              <a:rPr lang="en-US" smtClean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7F-035A-44C1-BFA4-69F2FDE4B5D3}" type="datetime1">
              <a:rPr lang="en-US" smtClean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E842-A36A-49EB-B52E-AA91810A7222}" type="datetime1">
              <a:rPr lang="en-US" smtClean="0"/>
              <a:t>11/28/2016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2A38A-F31A-4D93-9279-3AA9520CBE4F}" type="datetime1">
              <a:rPr lang="en-US" smtClean="0"/>
              <a:t>11/28/2016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C613-A0A4-4E46-A39E-A834BF99A2B3}" type="datetime1">
              <a:rPr lang="en-US" smtClean="0"/>
              <a:t>11/28/2016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C03D-A8C2-4AB1-9071-5F966C719D2A}" type="datetime1">
              <a:rPr lang="en-US" smtClean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F8B4-A5C8-4079-B873-83DDBF2D5168}" type="datetime1">
              <a:rPr lang="en-US" smtClean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0185CF5-740E-4D43-B542-DBDA7D51835C}" type="datetime1">
              <a:rPr lang="en-US" smtClean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www.rstudio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871" y="582050"/>
            <a:ext cx="10253935" cy="327627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Leveraging the Power of </a:t>
            </a:r>
            <a:br>
              <a:rPr lang="en-US" sz="5400" b="1" dirty="0"/>
            </a:br>
            <a:r>
              <a:rPr lang="en-US" sz="5400" b="1" dirty="0"/>
              <a:t>Regression Discontinuity Designs </a:t>
            </a:r>
            <a:r>
              <a:rPr lang="en-US" sz="5400" b="1" dirty="0" smtClean="0"/>
              <a:t>for </a:t>
            </a:r>
            <a:br>
              <a:rPr lang="en-US" sz="5400" b="1" dirty="0" smtClean="0"/>
            </a:br>
            <a:r>
              <a:rPr lang="en-US" sz="5400" b="1" dirty="0" smtClean="0"/>
              <a:t>Program Evaluation: 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3200" dirty="0" smtClean="0"/>
              <a:t>An  Institutional  Simulation   Using   R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8959" y="3954225"/>
            <a:ext cx="8753764" cy="1932983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 Gabe </a:t>
            </a:r>
            <a:r>
              <a:rPr lang="en-US" sz="3600" dirty="0" err="1" smtClean="0"/>
              <a:t>Avakian</a:t>
            </a:r>
            <a:r>
              <a:rPr lang="en-US" sz="3600" dirty="0" smtClean="0"/>
              <a:t> Orona, M.P.H.</a:t>
            </a:r>
          </a:p>
          <a:p>
            <a:pPr algn="ctr"/>
            <a:r>
              <a:rPr lang="en-US" sz="3600" dirty="0" smtClean="0"/>
              <a:t>CAIR 2016</a:t>
            </a:r>
          </a:p>
          <a:p>
            <a:pPr algn="ctr"/>
            <a:r>
              <a:rPr lang="en-US" sz="3600" dirty="0" smtClean="0"/>
              <a:t>November 17, 2016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28" y="5983112"/>
            <a:ext cx="2605855" cy="77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8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9850" y="3523786"/>
            <a:ext cx="2284141" cy="1315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675648" y="3568392"/>
            <a:ext cx="2284141" cy="1315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57561" y="3746810"/>
            <a:ext cx="1851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STEM Supplemental Instruction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927479" y="3858541"/>
            <a:ext cx="1851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Semester Final Grade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5" idx="3"/>
          </p:cNvCxnSpPr>
          <p:nvPr/>
        </p:nvCxnSpPr>
        <p:spPr>
          <a:xfrm flipV="1">
            <a:off x="2653991" y="4181707"/>
            <a:ext cx="602165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Direct Relationship, "</a:t>
            </a:r>
            <a:r>
              <a:rPr lang="en-US" i="1" dirty="0"/>
              <a:t>Program Theory”</a:t>
            </a:r>
          </a:p>
        </p:txBody>
      </p:sp>
    </p:spTree>
    <p:extLst>
      <p:ext uri="{BB962C8B-B14F-4D97-AF65-F5344CB8AC3E}">
        <p14:creationId xmlns:p14="http://schemas.microsoft.com/office/powerpoint/2010/main" val="390536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Institutional Data: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Taken from supplemental instruction STEM report, </a:t>
            </a:r>
            <a:r>
              <a:rPr lang="en-US" b="1" i="1" dirty="0" smtClean="0"/>
              <a:t>N</a:t>
            </a:r>
            <a:r>
              <a:rPr lang="en-US" b="1" dirty="0" smtClean="0"/>
              <a:t> = 589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Scores are adjusted on outcome for demonstration purposes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942" y="3589113"/>
            <a:ext cx="3966116" cy="294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4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Rating Variable: </a:t>
            </a:r>
            <a:r>
              <a:rPr lang="en-US" dirty="0" smtClean="0"/>
              <a:t>Preexisting GPA (GPA) </a:t>
            </a:r>
            <a:r>
              <a:rPr lang="en-US" i="1" dirty="0" smtClean="0"/>
              <a:t>(</a:t>
            </a:r>
            <a:r>
              <a:rPr lang="en-US" i="1" dirty="0" err="1" smtClean="0"/>
              <a:t>r</a:t>
            </a:r>
            <a:r>
              <a:rPr lang="en-US" i="1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i="1" dirty="0" smtClean="0"/>
              <a:t>)</a:t>
            </a:r>
          </a:p>
          <a:p>
            <a:endParaRPr lang="en-US" dirty="0"/>
          </a:p>
          <a:p>
            <a:r>
              <a:rPr lang="en-US" b="1" dirty="0" smtClean="0"/>
              <a:t>Cut-Point: </a:t>
            </a:r>
            <a:r>
              <a:rPr lang="en-US" dirty="0" smtClean="0"/>
              <a:t>GPA of 2.5 </a:t>
            </a:r>
            <a:r>
              <a:rPr lang="en-US" i="1" dirty="0" smtClean="0"/>
              <a:t>(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Outcome: </a:t>
            </a:r>
            <a:r>
              <a:rPr lang="en-US" dirty="0" smtClean="0"/>
              <a:t>Final Grade (0 – 4) </a:t>
            </a:r>
            <a:r>
              <a:rPr lang="en-US" i="1" dirty="0" smtClean="0"/>
              <a:t>(y)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96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19999" y="1825625"/>
                <a:ext cx="10605835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6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6000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60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60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60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sz="60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9999" y="1825625"/>
                <a:ext cx="10605835" cy="435133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87600" y="4981116"/>
            <a:ext cx="2984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Estimated marginal mean </a:t>
            </a:r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998694" y="3496235"/>
            <a:ext cx="1062318" cy="148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20362" y="5036089"/>
            <a:ext cx="2984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Treatment status (0,1) </a:t>
            </a:r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746658" y="3496235"/>
            <a:ext cx="701961" cy="1958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01622" y="5460393"/>
            <a:ext cx="2984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M</a:t>
            </a:r>
            <a:r>
              <a:rPr lang="en-US" sz="2000" b="1" dirty="0" smtClean="0">
                <a:solidFill>
                  <a:srgbClr val="FFFF00"/>
                </a:solidFill>
              </a:rPr>
              <a:t>arginal impact of program</a:t>
            </a:r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096000" y="3563704"/>
            <a:ext cx="361661" cy="132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23147" y="4224355"/>
            <a:ext cx="2984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Relationship between GPA and Final Grade</a:t>
            </a:r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687671" y="3499722"/>
            <a:ext cx="178269" cy="669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821271" y="3563704"/>
            <a:ext cx="1578082" cy="911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273703" y="4556326"/>
            <a:ext cx="2984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Individual scores on the rating variable (GPA; centered) 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59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063" y="1825625"/>
            <a:ext cx="8284449" cy="4351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Counterfactual Framework</a:t>
            </a:r>
          </a:p>
        </p:txBody>
      </p:sp>
      <p:sp>
        <p:nvSpPr>
          <p:cNvPr id="3" name="Oval 2"/>
          <p:cNvSpPr/>
          <p:nvPr/>
        </p:nvSpPr>
        <p:spPr>
          <a:xfrm rot="20756931">
            <a:off x="7050961" y="2549062"/>
            <a:ext cx="3321423" cy="97613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20453759">
            <a:off x="2931241" y="4437070"/>
            <a:ext cx="4329272" cy="1104785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7132320" y="2284976"/>
            <a:ext cx="0" cy="3383280"/>
          </a:xfrm>
          <a:prstGeom prst="line">
            <a:avLst/>
          </a:prstGeom>
          <a:ln w="635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09723" y="4666296"/>
            <a:ext cx="2376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Counterfactual Outcomes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721" y="4989462"/>
            <a:ext cx="2376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What would have been for treated students if they had not received the treatment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377625" y="2031882"/>
            <a:ext cx="19523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What would have been for control students if they had received treatment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3" name="Diagonal Stripe 12"/>
          <p:cNvSpPr/>
          <p:nvPr/>
        </p:nvSpPr>
        <p:spPr>
          <a:xfrm>
            <a:off x="2501153" y="3576918"/>
            <a:ext cx="4631167" cy="1412544"/>
          </a:xfrm>
          <a:prstGeom prst="diagStrip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iagonal Stripe 13"/>
          <p:cNvSpPr/>
          <p:nvPr/>
        </p:nvSpPr>
        <p:spPr>
          <a:xfrm rot="1407919" flipH="1" flipV="1">
            <a:off x="7481084" y="2609598"/>
            <a:ext cx="2309469" cy="2231368"/>
          </a:xfrm>
          <a:prstGeom prst="diagStrip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20372599">
            <a:off x="3017524" y="3965271"/>
            <a:ext cx="237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Factual Outcomes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98181" y="2713962"/>
            <a:ext cx="2376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Counterfactual Outcomes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rot="20372599">
            <a:off x="7634453" y="3864063"/>
            <a:ext cx="237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Factual Outcomes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0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Framework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74321" y="1825625"/>
            <a:ext cx="5525932" cy="435133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 rot="19517503">
            <a:off x="3824470" y="3916033"/>
            <a:ext cx="3623340" cy="696070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19517503">
            <a:off x="6377041" y="2915623"/>
            <a:ext cx="2693994" cy="854373"/>
          </a:xfrm>
          <a:prstGeom prst="ellipse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9" idx="3"/>
          </p:cNvCxnSpPr>
          <p:nvPr/>
        </p:nvCxnSpPr>
        <p:spPr>
          <a:xfrm flipH="1" flipV="1">
            <a:off x="2888850" y="4645628"/>
            <a:ext cx="2747290" cy="20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3432" y="4460962"/>
            <a:ext cx="259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Treatment Group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922925" y="3713018"/>
            <a:ext cx="1913802" cy="64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18136" y="3528352"/>
            <a:ext cx="259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Control Group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1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Framework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74321" y="1825625"/>
            <a:ext cx="5525932" cy="435133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74914" y="3028103"/>
            <a:ext cx="1983105" cy="1496060"/>
          </a:xfrm>
          <a:prstGeom prst="rect">
            <a:avLst/>
          </a:prstGeom>
          <a:solidFill>
            <a:srgbClr val="FF0000">
              <a:alpha val="1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7601527" y="4147127"/>
            <a:ext cx="1902691" cy="184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04218" y="4001294"/>
            <a:ext cx="259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“Local Randomization”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934199" y="3268134"/>
            <a:ext cx="0" cy="5861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934199" y="3102854"/>
            <a:ext cx="2459183" cy="404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393382" y="2879417"/>
            <a:ext cx="259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Discontinuity 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527636" y="4841909"/>
            <a:ext cx="2695001" cy="62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ket 13"/>
          <p:cNvSpPr/>
          <p:nvPr/>
        </p:nvSpPr>
        <p:spPr>
          <a:xfrm rot="5400000">
            <a:off x="6722042" y="3705932"/>
            <a:ext cx="288848" cy="198310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056091" y="5451309"/>
            <a:ext cx="259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“Bandwidth”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7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determines the bandwidth?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61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determines the bandwidth?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several methods to determine the bandwidth for purposes of a local linear regression: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 Visual Inspection of forcing variable/Manual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 Statistical Recommendation/Automatic: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a) Cross-Validation Technique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b) </a:t>
            </a:r>
            <a:r>
              <a:rPr lang="en-US" dirty="0" err="1" smtClean="0"/>
              <a:t>Imbens</a:t>
            </a:r>
            <a:r>
              <a:rPr lang="en-US" dirty="0" smtClean="0"/>
              <a:t> and </a:t>
            </a:r>
            <a:r>
              <a:rPr lang="en-US" dirty="0" err="1" smtClean="0"/>
              <a:t>Kalyanaraman</a:t>
            </a:r>
            <a:r>
              <a:rPr lang="en-US" dirty="0" smtClean="0"/>
              <a:t> (IK) ,2009: “Plug” In 		      procedure</a:t>
            </a:r>
            <a:endParaRPr lang="en-US" dirty="0"/>
          </a:p>
          <a:p>
            <a:pPr marL="0" indent="0" algn="ctr">
              <a:buNone/>
            </a:pPr>
            <a:r>
              <a:rPr lang="en-US" sz="2400" i="1" dirty="0" smtClean="0"/>
              <a:t>*In this simulation, we will be using IK technique</a:t>
            </a:r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1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determines the bandwidth?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several methods to determine the bandwidth for purposes of a local linear regression: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 Visual Inspection of forcing variable/Manual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 Automatic/Statistical Recommendation: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a) Cross-Validation Technique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b) </a:t>
            </a:r>
            <a:r>
              <a:rPr lang="en-US" dirty="0" err="1" smtClean="0"/>
              <a:t>Imbens</a:t>
            </a:r>
            <a:r>
              <a:rPr lang="en-US" dirty="0" smtClean="0"/>
              <a:t> and </a:t>
            </a:r>
            <a:r>
              <a:rPr lang="en-US" dirty="0" err="1" smtClean="0"/>
              <a:t>Kalyanaraman</a:t>
            </a:r>
            <a:r>
              <a:rPr lang="en-US" dirty="0" smtClean="0"/>
              <a:t> (IK) (2009): “Plug” In procedure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*In this simulation, we will be using IK technique, as this is automatically generated within the function used in todays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76" y="1690688"/>
            <a:ext cx="10636623" cy="44862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46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today: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sz="3200" dirty="0" smtClean="0"/>
              <a:t>Introduce Regression Discontinuity Design (RDD)</a:t>
            </a:r>
          </a:p>
          <a:p>
            <a:pPr marL="514350" indent="-514350">
              <a:buAutoNum type="arabicPeriod"/>
            </a:pPr>
            <a:endParaRPr lang="en-US" sz="3200" dirty="0" smtClean="0"/>
          </a:p>
          <a:p>
            <a:pPr marL="514350" indent="-514350">
              <a:buAutoNum type="arabicPeriod"/>
            </a:pPr>
            <a:r>
              <a:rPr lang="en-US" sz="3200" dirty="0" smtClean="0"/>
              <a:t>Introduce R</a:t>
            </a:r>
            <a:endParaRPr lang="en-US" sz="3200" b="1" dirty="0" smtClean="0"/>
          </a:p>
          <a:p>
            <a:pPr marL="514350" indent="-514350">
              <a:buAutoNum type="arabicPeriod"/>
            </a:pPr>
            <a:endParaRPr lang="en-US" sz="3200" b="1" dirty="0" smtClean="0"/>
          </a:p>
          <a:p>
            <a:pPr marL="514350" indent="-514350">
              <a:buAutoNum type="arabicPeriod"/>
            </a:pPr>
            <a:r>
              <a:rPr lang="en-US" sz="3200" dirty="0" smtClean="0"/>
              <a:t>Simulate an RDD using R</a:t>
            </a:r>
          </a:p>
          <a:p>
            <a:pPr marL="514350" indent="-514350">
              <a:buAutoNum type="arabicPeriod"/>
            </a:pP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 smtClean="0"/>
              <a:t>Encourage the use of this technique and R at your home campus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3203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determines the bandwidth?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several methods to determine the bandwidth for purposes of a local linear regression: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 Visual Inspection of forcing variable/Manual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 Automatic/Statistical Recommendation: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a) Cross-Validation Technique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b) </a:t>
            </a:r>
            <a:r>
              <a:rPr lang="en-US" dirty="0" err="1" smtClean="0"/>
              <a:t>Imbens</a:t>
            </a:r>
            <a:r>
              <a:rPr lang="en-US" dirty="0" smtClean="0"/>
              <a:t> and </a:t>
            </a:r>
            <a:r>
              <a:rPr lang="en-US" dirty="0" err="1" smtClean="0"/>
              <a:t>Kalyanaraman</a:t>
            </a:r>
            <a:r>
              <a:rPr lang="en-US" dirty="0" smtClean="0"/>
              <a:t> (IK) (2009): “Plug” In procedure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*In this simulation, we will be using IK technique, as this is automatically generated within the function used in todays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76" y="1690688"/>
            <a:ext cx="10636623" cy="4486275"/>
          </a:xfrm>
          <a:prstGeom prst="rect">
            <a:avLst/>
          </a:prstGeom>
        </p:spPr>
      </p:pic>
      <p:pic>
        <p:nvPicPr>
          <p:cNvPr id="5" name="Picture 3" descr="https://www.rstudio.com/wp-content/uploads/2014/06/RStudio-Ba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172" y="-170619"/>
            <a:ext cx="7250630" cy="725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35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https://www.r-project.org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- 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https://www.rstudio.com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 - R studio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3" descr="https://www.rstudio.com/wp-content/uploads/2014/06/RStudio-Bal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793" y="152111"/>
            <a:ext cx="2171989" cy="217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2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91" y="493591"/>
            <a:ext cx="10975109" cy="5925682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93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b="1" dirty="0"/>
              <a:t>R</a:t>
            </a:r>
            <a:r>
              <a:rPr lang="en-US" dirty="0"/>
              <a:t>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Download a package: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Require it: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the functions in the package: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3" descr="https://www.rstudio.com/wp-content/uploads/2014/06/RStudio-B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793" y="152111"/>
            <a:ext cx="2171989" cy="217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052" y="2407304"/>
            <a:ext cx="4653586" cy="4689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2983" y="3517199"/>
            <a:ext cx="4722594" cy="48409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81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b="1" dirty="0" smtClean="0"/>
              <a:t>R</a:t>
            </a:r>
            <a:r>
              <a:rPr lang="en-US" dirty="0" smtClean="0"/>
              <a:t>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</a:t>
            </a:r>
            <a:r>
              <a:rPr lang="en-US" u="sng" dirty="0"/>
              <a:t>Use the functions in the package:</a:t>
            </a:r>
          </a:p>
          <a:p>
            <a:pPr marL="0" indent="0">
              <a:buNone/>
            </a:pPr>
            <a:r>
              <a:rPr lang="en-US" dirty="0" smtClean="0"/>
              <a:t>Object Name&lt;- function(object)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3" descr="https://www.rstudio.com/wp-content/uploads/2014/06/RStudio-B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793" y="152111"/>
            <a:ext cx="2171989" cy="217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8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418" y="3630609"/>
            <a:ext cx="10692964" cy="6980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b="1" dirty="0" smtClean="0"/>
              <a:t>R</a:t>
            </a:r>
            <a:r>
              <a:rPr lang="en-US" dirty="0" smtClean="0"/>
              <a:t>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</a:t>
            </a:r>
            <a:r>
              <a:rPr lang="en-US" u="sng" dirty="0"/>
              <a:t>Use the functions in the package:</a:t>
            </a:r>
          </a:p>
          <a:p>
            <a:pPr marL="0" indent="0">
              <a:buNone/>
            </a:pPr>
            <a:r>
              <a:rPr lang="en-US" dirty="0" smtClean="0"/>
              <a:t>Object Name&lt;- function(object)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3" descr="https://www.rstudio.com/wp-content/uploads/2014/06/RStudio-Ba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793" y="152111"/>
            <a:ext cx="2171989" cy="217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18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418" y="3626333"/>
            <a:ext cx="10692964" cy="74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418" y="3626333"/>
            <a:ext cx="10692964" cy="7499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b="1" dirty="0" smtClean="0"/>
              <a:t>R</a:t>
            </a:r>
            <a:r>
              <a:rPr lang="en-US" dirty="0" smtClean="0"/>
              <a:t>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</a:t>
            </a:r>
            <a:r>
              <a:rPr lang="en-US" u="sng" dirty="0"/>
              <a:t>Use the functions in the package:</a:t>
            </a:r>
          </a:p>
          <a:p>
            <a:pPr marL="0" indent="0">
              <a:buNone/>
            </a:pPr>
            <a:r>
              <a:rPr lang="en-US" dirty="0" smtClean="0"/>
              <a:t>Object Name&lt;- function(object)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307958" y="2828856"/>
            <a:ext cx="0" cy="439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491433" y="3268391"/>
            <a:ext cx="7430936" cy="146447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3" descr="https://www.rstudio.com/wp-content/uploads/2014/06/RStudio-Ba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793" y="152111"/>
            <a:ext cx="2171989" cy="217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21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418" y="3626333"/>
            <a:ext cx="10692964" cy="7499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b="1" dirty="0" smtClean="0"/>
              <a:t>R</a:t>
            </a:r>
            <a:r>
              <a:rPr lang="en-US" dirty="0" smtClean="0"/>
              <a:t>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</a:t>
            </a:r>
            <a:r>
              <a:rPr lang="en-US" u="sng" dirty="0"/>
              <a:t>Use the functions in the package:</a:t>
            </a:r>
          </a:p>
          <a:p>
            <a:pPr marL="0" indent="0">
              <a:buNone/>
            </a:pPr>
            <a:r>
              <a:rPr lang="en-US" dirty="0" smtClean="0"/>
              <a:t>Object Name&lt;- function(object)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667407" y="2803430"/>
            <a:ext cx="146452" cy="60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307958" y="2828856"/>
            <a:ext cx="0" cy="439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189249" y="3516930"/>
            <a:ext cx="1311871" cy="96739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91433" y="3268391"/>
            <a:ext cx="7430936" cy="146447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3" descr="https://www.rstudio.com/wp-content/uploads/2014/06/RStudio-Ba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793" y="152111"/>
            <a:ext cx="2171989" cy="217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80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418" y="3626333"/>
            <a:ext cx="10692964" cy="7499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b="1" dirty="0" smtClean="0"/>
              <a:t>R</a:t>
            </a:r>
            <a:r>
              <a:rPr lang="en-US" dirty="0" smtClean="0"/>
              <a:t>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</a:t>
            </a:r>
            <a:r>
              <a:rPr lang="en-US" u="sng" dirty="0"/>
              <a:t>Use the functions in the package:</a:t>
            </a:r>
          </a:p>
          <a:p>
            <a:pPr marL="0" indent="0">
              <a:buNone/>
            </a:pPr>
            <a:r>
              <a:rPr lang="en-US" dirty="0" smtClean="0"/>
              <a:t>Object Name&lt;- function(object)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667407" y="2803430"/>
            <a:ext cx="146452" cy="60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307958" y="2828856"/>
            <a:ext cx="0" cy="439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189249" y="3516930"/>
            <a:ext cx="1311871" cy="96739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91433" y="3268391"/>
            <a:ext cx="7430936" cy="146447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3" descr="https://www.rstudio.com/wp-content/uploads/2014/06/RStudio-Ba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793" y="152111"/>
            <a:ext cx="2171989" cy="217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064314" y="3495948"/>
            <a:ext cx="2124935" cy="96739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740966" y="2769916"/>
            <a:ext cx="681218" cy="68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7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in </a:t>
            </a:r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Step 1: Determine the bandwidth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Step 2: Specify the model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Step 3 : Run the analysis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3" descr="https://www.rstudio.com/wp-content/uploads/2014/06/RStudio-B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793" y="152111"/>
            <a:ext cx="2171989" cy="217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3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Regression…so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Ideal </a:t>
            </a:r>
            <a:r>
              <a:rPr lang="en-US" dirty="0"/>
              <a:t>for situations when there is a </a:t>
            </a:r>
            <a:r>
              <a:rPr lang="en-US" dirty="0" smtClean="0">
                <a:solidFill>
                  <a:srgbClr val="FFFF00"/>
                </a:solidFill>
              </a:rPr>
              <a:t>cut-score </a:t>
            </a:r>
            <a:r>
              <a:rPr lang="en-US" dirty="0" smtClean="0"/>
              <a:t>in </a:t>
            </a:r>
            <a:r>
              <a:rPr lang="en-US" dirty="0"/>
              <a:t>which subjects above/below a threshold receive program resources or an </a:t>
            </a:r>
            <a:r>
              <a:rPr lang="en-US" dirty="0" smtClean="0"/>
              <a:t>intervention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variable used to determine the threshold is called the “rating” or "forcing” variable.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100" dirty="0" smtClean="0"/>
              <a:t>Examples: </a:t>
            </a:r>
            <a:r>
              <a:rPr lang="en-US" sz="2100" i="1" dirty="0" err="1" smtClean="0"/>
              <a:t>Accuplacer</a:t>
            </a:r>
            <a:r>
              <a:rPr lang="en-US" sz="2100" i="1" dirty="0" smtClean="0"/>
              <a:t> scores, GPA, household income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100" i="1" dirty="0"/>
          </a:p>
          <a:p>
            <a:r>
              <a:rPr lang="en-US" dirty="0"/>
              <a:t>Quasi-experimental design used to estimate the rigor and validity of a Randomized Control Trial (RCT</a:t>
            </a:r>
            <a:r>
              <a:rPr lang="en-US" dirty="0" smtClean="0"/>
              <a:t>)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The </a:t>
            </a:r>
            <a:r>
              <a:rPr lang="en-US" sz="2000" dirty="0" err="1" smtClean="0"/>
              <a:t>Dept</a:t>
            </a:r>
            <a:r>
              <a:rPr lang="en-US" sz="2000" dirty="0" smtClean="0"/>
              <a:t> of Edu </a:t>
            </a:r>
            <a:r>
              <a:rPr lang="en-US" sz="2000" dirty="0"/>
              <a:t>(2011) considers regression discontinuity to be </a:t>
            </a:r>
            <a:r>
              <a:rPr lang="en-US" sz="2000" i="1" dirty="0">
                <a:solidFill>
                  <a:srgbClr val="FFFF00"/>
                </a:solidFill>
              </a:rPr>
              <a:t>one of the most rigorous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/>
              <a:t>quasi-experimental methods </a:t>
            </a:r>
          </a:p>
          <a:p>
            <a:pPr marL="457200" lvl="1" indent="0">
              <a:buNone/>
            </a:pPr>
            <a:endParaRPr lang="en-US" sz="21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7933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in </a:t>
            </a:r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Step 1: Determine the bandwidth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Step 2: Specify the model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Step 3 : Run the analysis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3" descr="https://www.rstudio.com/wp-content/uploads/2014/06/RStudio-B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793" y="152111"/>
            <a:ext cx="2171989" cy="217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324" y="2324100"/>
            <a:ext cx="4828172" cy="83057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in </a:t>
            </a:r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Step 1: Determine the bandwidth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Step 2: Specify the model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Step 3 : Run the analysis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3" descr="https://www.rstudio.com/wp-content/uploads/2014/06/RStudio-B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793" y="152111"/>
            <a:ext cx="2171989" cy="217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19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4208" y="2453518"/>
            <a:ext cx="5749585" cy="71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1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in </a:t>
            </a:r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Step 1: Determine the bandwidth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Step 2: Specify the model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Step 3 : Run the analysis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3" descr="https://www.rstudio.com/wp-content/uploads/2014/06/RStudio-B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793" y="152111"/>
            <a:ext cx="2171989" cy="217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19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3356" y="2324100"/>
            <a:ext cx="3456878" cy="90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6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in </a:t>
            </a:r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Step 1: Determine the bandwidth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Step 2: Specify the model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Step 3 : Run the analysis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3" descr="https://www.rstudio.com/wp-content/uploads/2014/06/RStudio-B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793" y="152111"/>
            <a:ext cx="2171989" cy="217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194386" y="4001294"/>
                <a:ext cx="7098190" cy="58477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i="1" baseline="-25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3200" i="1" baseline="-25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3200" i="1" baseline="-25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3200" i="1" baseline="-25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sz="3200" i="1" baseline="-25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386" y="4001294"/>
                <a:ext cx="7098190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4208" y="2453518"/>
            <a:ext cx="5749585" cy="71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8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in </a:t>
            </a:r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Step 1: Determine the bandwidth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Step 2: Specify the model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Step 3 : Run the analysis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3" descr="https://www.rstudio.com/wp-content/uploads/2014/06/RStudio-B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793" y="152111"/>
            <a:ext cx="2171989" cy="217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19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4208" y="2453518"/>
            <a:ext cx="5749585" cy="7134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4824" y="3922316"/>
            <a:ext cx="7969986" cy="65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in </a:t>
            </a:r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Step 1: Determine the bandwidth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Step 2: Specify the model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Step 3 : Run the analysis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3" descr="https://www.rstudio.com/wp-content/uploads/2014/06/RStudio-B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793" y="152111"/>
            <a:ext cx="2171989" cy="217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19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5306" y="5543202"/>
            <a:ext cx="6423188" cy="535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4208" y="2453518"/>
            <a:ext cx="5749585" cy="7134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4824" y="3922316"/>
            <a:ext cx="7969986" cy="65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0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in </a:t>
            </a:r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999" y="1825625"/>
            <a:ext cx="10233801" cy="432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58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in </a:t>
            </a:r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20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999" y="1825625"/>
            <a:ext cx="10233801" cy="4325812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38200" y="4456200"/>
            <a:ext cx="2250386" cy="74026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2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Sensitivity : Stability of Point Estimate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6423" y="1597152"/>
            <a:ext cx="8609513" cy="487241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67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McCrary Test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test of internal validity</a:t>
            </a:r>
          </a:p>
          <a:p>
            <a:r>
              <a:rPr lang="en-US" dirty="0" smtClean="0"/>
              <a:t>Alternative Hypothesis: Density is discontinuous around the cut-point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905" y="3354311"/>
            <a:ext cx="8797655" cy="295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3. Imprecise Control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No one single entity or factor should determine a rating score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dirty="0" smtClean="0"/>
              <a:t>For instance, a committee vs. an individual </a:t>
            </a:r>
            <a:br>
              <a:rPr lang="en-US" sz="2000" dirty="0" smtClean="0"/>
            </a:br>
            <a:endParaRPr lang="en-US" sz="2000" dirty="0" smtClean="0"/>
          </a:p>
          <a:p>
            <a:pPr marL="0" indent="0">
              <a:buNone/>
            </a:pPr>
            <a:r>
              <a:rPr lang="en-US" dirty="0" smtClean="0"/>
              <a:t>4. Clear discontinuity for treatment status at the cut-point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Not too relevant for today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q"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7376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McCrary Test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95063" y="1825625"/>
            <a:ext cx="8284449" cy="43513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96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09647" y="1825625"/>
            <a:ext cx="10233800" cy="4351338"/>
          </a:xfrm>
        </p:spPr>
        <p:txBody>
          <a:bodyPr/>
          <a:lstStyle/>
          <a:p>
            <a:r>
              <a:rPr lang="en-US" dirty="0" smtClean="0"/>
              <a:t>Assigning Groups:</a:t>
            </a:r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663" y="2338070"/>
            <a:ext cx="7294537" cy="42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7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09647" y="1825625"/>
            <a:ext cx="10233800" cy="4351338"/>
          </a:xfrm>
        </p:spPr>
        <p:txBody>
          <a:bodyPr/>
          <a:lstStyle/>
          <a:p>
            <a:r>
              <a:rPr lang="en-US" dirty="0" smtClean="0"/>
              <a:t>Assigning Groups:</a:t>
            </a:r>
          </a:p>
          <a:p>
            <a:endParaRPr lang="en-US" dirty="0"/>
          </a:p>
          <a:p>
            <a:r>
              <a:rPr lang="en-US" dirty="0" smtClean="0"/>
              <a:t>Specifying the linear model: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663" y="2338070"/>
            <a:ext cx="7294537" cy="4258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805" y="3362325"/>
            <a:ext cx="6818760" cy="45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2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09647" y="1825625"/>
            <a:ext cx="10233800" cy="4351338"/>
          </a:xfrm>
        </p:spPr>
        <p:txBody>
          <a:bodyPr/>
          <a:lstStyle/>
          <a:p>
            <a:r>
              <a:rPr lang="en-US" dirty="0" smtClean="0"/>
              <a:t>Assigning Groups:</a:t>
            </a:r>
          </a:p>
          <a:p>
            <a:endParaRPr lang="en-US" dirty="0"/>
          </a:p>
          <a:p>
            <a:r>
              <a:rPr lang="en-US" dirty="0" smtClean="0"/>
              <a:t>Specifying the linear model:</a:t>
            </a:r>
          </a:p>
          <a:p>
            <a:endParaRPr lang="en-US" b="1" dirty="0"/>
          </a:p>
          <a:p>
            <a:r>
              <a:rPr lang="en-US" dirty="0" smtClean="0"/>
              <a:t>Obtaining the output: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663" y="2338070"/>
            <a:ext cx="7294537" cy="4258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805" y="3362325"/>
            <a:ext cx="6818760" cy="4518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5210" y="4268436"/>
            <a:ext cx="7092176" cy="250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0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09647" y="1825625"/>
            <a:ext cx="10233800" cy="4351338"/>
          </a:xfrm>
        </p:spPr>
        <p:txBody>
          <a:bodyPr/>
          <a:lstStyle/>
          <a:p>
            <a:r>
              <a:rPr lang="en-US" dirty="0" smtClean="0"/>
              <a:t>Assigning Groups:</a:t>
            </a:r>
          </a:p>
          <a:p>
            <a:endParaRPr lang="en-US" dirty="0"/>
          </a:p>
          <a:p>
            <a:r>
              <a:rPr lang="en-US" dirty="0" smtClean="0"/>
              <a:t>Specifying the linear model:</a:t>
            </a:r>
          </a:p>
          <a:p>
            <a:endParaRPr lang="en-US" b="1" dirty="0"/>
          </a:p>
          <a:p>
            <a:r>
              <a:rPr lang="en-US" dirty="0" smtClean="0"/>
              <a:t>Obtaining the output: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663" y="2338070"/>
            <a:ext cx="7294537" cy="4258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805" y="3362325"/>
            <a:ext cx="6818760" cy="4518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5210" y="4268436"/>
            <a:ext cx="7092176" cy="250691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151667" y="6538912"/>
            <a:ext cx="3050487" cy="2748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1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vs. MLR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Treatment  Effect in RD analysis: </a:t>
            </a:r>
            <a:r>
              <a:rPr lang="en-US" dirty="0" smtClean="0">
                <a:solidFill>
                  <a:srgbClr val="FFFF00"/>
                </a:solidFill>
              </a:rPr>
              <a:t>1.45</a:t>
            </a:r>
          </a:p>
          <a:p>
            <a:endParaRPr lang="en-US" dirty="0"/>
          </a:p>
          <a:p>
            <a:r>
              <a:rPr lang="en-US" dirty="0" smtClean="0"/>
              <a:t>Treatment Effect in MLR analysis: </a:t>
            </a:r>
            <a:r>
              <a:rPr lang="en-US" dirty="0" smtClean="0">
                <a:solidFill>
                  <a:srgbClr val="FFFF00"/>
                </a:solidFill>
              </a:rPr>
              <a:t>.81</a:t>
            </a:r>
          </a:p>
          <a:p>
            <a:endParaRPr lang="en-US" dirty="0"/>
          </a:p>
          <a:p>
            <a:r>
              <a:rPr lang="en-US" dirty="0" smtClean="0"/>
              <a:t>1.45 - .81 = </a:t>
            </a:r>
            <a:r>
              <a:rPr lang="en-US" dirty="0" smtClean="0">
                <a:solidFill>
                  <a:srgbClr val="FFFF00"/>
                </a:solidFill>
              </a:rPr>
              <a:t>.64 difference in treatment effect</a:t>
            </a:r>
          </a:p>
          <a:p>
            <a:endParaRPr lang="en-US" sz="4000" dirty="0"/>
          </a:p>
          <a:p>
            <a:pPr marL="0" indent="0">
              <a:buNone/>
            </a:pPr>
            <a:r>
              <a:rPr lang="en-US" sz="3200" i="1" dirty="0" smtClean="0"/>
              <a:t>*When talking about final grade, this is quite a difference!</a:t>
            </a:r>
            <a:endParaRPr lang="en-US" sz="3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15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Cursory presentation of RDD: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Some theory and mathematics were presented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You have the “framework” to dive deeper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We covered a </a:t>
            </a:r>
            <a:r>
              <a:rPr lang="en-US" i="1" dirty="0" smtClean="0"/>
              <a:t>sharp</a:t>
            </a:r>
            <a:r>
              <a:rPr lang="en-US" dirty="0" smtClean="0"/>
              <a:t>, non-parametric RDD; consider </a:t>
            </a:r>
            <a:r>
              <a:rPr lang="en-US" i="1" dirty="0" smtClean="0"/>
              <a:t>fuzzy</a:t>
            </a:r>
            <a:r>
              <a:rPr lang="en-US" dirty="0" smtClean="0"/>
              <a:t> designs and parametric analysis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r>
              <a:rPr lang="en-US" u="sng" dirty="0" smtClean="0"/>
              <a:t>Regarding R:</a:t>
            </a:r>
            <a:endParaRPr lang="en-US" u="sng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Steep learning curve, however this gentle introduction to the basic mechanics (packages – functions – objects)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Plenty of R resources (Just Google, they are everywhere)</a:t>
            </a:r>
            <a:r>
              <a:rPr lang="en-US" dirty="0"/>
              <a:t>	</a:t>
            </a: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74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u="sng" dirty="0" smtClean="0"/>
              <a:t>Benefits of RDD: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Rigor of RCT using an observed variable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Useful method for program evaluation when there is a threshold determining participation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Useful for education field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Can be retrospective or prospective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u="sng" dirty="0" smtClean="0"/>
              <a:t>Benefits of using R: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It’s free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Can be more efficient than other software (SPSS,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Can handle more complex analyses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Multiple working datasets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It’s free!!!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0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 err="1"/>
              <a:t>Flaster</a:t>
            </a:r>
            <a:r>
              <a:rPr lang="en-US" sz="1800" dirty="0"/>
              <a:t>, A., &amp; </a:t>
            </a:r>
            <a:r>
              <a:rPr lang="en-US" sz="1800" dirty="0" err="1"/>
              <a:t>DesJardins</a:t>
            </a:r>
            <a:r>
              <a:rPr lang="en-US" sz="1800" dirty="0"/>
              <a:t>, S. L. (2014). Applying Regression Discontinuity Design in Institutional Research. </a:t>
            </a:r>
            <a:r>
              <a:rPr lang="en-US" sz="1800" i="1" dirty="0"/>
              <a:t>New Directions for Institutional Research</a:t>
            </a:r>
            <a:r>
              <a:rPr lang="en-US" sz="1800" dirty="0"/>
              <a:t>, </a:t>
            </a:r>
            <a:r>
              <a:rPr lang="en-US" sz="1800" i="1" dirty="0"/>
              <a:t>2014</a:t>
            </a:r>
            <a:r>
              <a:rPr lang="en-US" sz="1800" dirty="0"/>
              <a:t>(161), 3-20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Jacob, R. T., Zhu, P., Somers, M. A., &amp; Bloom, H. S. (2012). </a:t>
            </a:r>
            <a:r>
              <a:rPr lang="en-US" sz="1800" i="1" dirty="0"/>
              <a:t>A practical guide to regression discontinuity</a:t>
            </a:r>
            <a:r>
              <a:rPr lang="en-US" sz="1800" dirty="0"/>
              <a:t> (pp. 1-91). New York: MDRC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U.S. Department of Education. (2011). </a:t>
            </a:r>
            <a:r>
              <a:rPr lang="en-US" sz="1800" i="1" dirty="0"/>
              <a:t>What Works Clearinghouse: Procedures and </a:t>
            </a:r>
            <a:r>
              <a:rPr lang="en-US" sz="1800" i="1" dirty="0" smtClean="0"/>
              <a:t>standards handbook </a:t>
            </a:r>
            <a:r>
              <a:rPr lang="en-US" sz="1800" dirty="0"/>
              <a:t>(version 2.1). Washington, DC: Author. Retrieved from </a:t>
            </a:r>
            <a:r>
              <a:rPr lang="en-US" sz="1800" dirty="0" smtClean="0"/>
              <a:t>: http</a:t>
            </a:r>
            <a:r>
              <a:rPr lang="en-US" sz="1800" dirty="0"/>
              <a:t>://</a:t>
            </a:r>
            <a:r>
              <a:rPr lang="en-US" sz="1800" dirty="0" smtClean="0"/>
              <a:t>ies.ed.gov/ncee/wwc/pdf/reference_resources/wwc_procedures_v2_1_standards_handbook.pdf</a:t>
            </a:r>
          </a:p>
          <a:p>
            <a:r>
              <a:rPr lang="en-US" sz="1800" dirty="0" smtClean="0"/>
              <a:t>Lee</a:t>
            </a:r>
            <a:r>
              <a:rPr lang="en-US" sz="1800" dirty="0"/>
              <a:t>, H., &amp; </a:t>
            </a:r>
            <a:r>
              <a:rPr lang="en-US" sz="1800" dirty="0" err="1"/>
              <a:t>Munk</a:t>
            </a:r>
            <a:r>
              <a:rPr lang="en-US" sz="1800" dirty="0"/>
              <a:t>, T. (2008). Using regression discontinuity design for program evaluation. In </a:t>
            </a:r>
            <a:r>
              <a:rPr lang="en-US" sz="1800" i="1" dirty="0"/>
              <a:t>Proceedings of the 2008 Joint Statistical Meeting</a:t>
            </a:r>
            <a:r>
              <a:rPr lang="en-US" sz="1800" dirty="0"/>
              <a:t> (pp. 3-7).</a:t>
            </a:r>
          </a:p>
          <a:p>
            <a:r>
              <a:rPr lang="en-US" sz="1800" dirty="0" err="1"/>
              <a:t>Imbens</a:t>
            </a:r>
            <a:r>
              <a:rPr lang="en-US" sz="1800" dirty="0"/>
              <a:t>, G. W., &amp; Lemieux, T. (2008). Regression discontinuity designs: A guide to practice. </a:t>
            </a:r>
            <a:r>
              <a:rPr lang="en-US" sz="1800" i="1" dirty="0"/>
              <a:t>Journal of econometrics</a:t>
            </a:r>
            <a:r>
              <a:rPr lang="en-US" sz="1800" dirty="0"/>
              <a:t>, </a:t>
            </a:r>
            <a:r>
              <a:rPr lang="en-US" sz="1800" i="1" dirty="0"/>
              <a:t>142</a:t>
            </a:r>
            <a:r>
              <a:rPr lang="en-US" sz="1800" dirty="0"/>
              <a:t>(2), 615-635.</a:t>
            </a:r>
          </a:p>
          <a:p>
            <a:r>
              <a:rPr lang="en-US" sz="1800" dirty="0" err="1"/>
              <a:t>Schochet</a:t>
            </a:r>
            <a:r>
              <a:rPr lang="en-US" sz="1800" dirty="0"/>
              <a:t>, P., Cook, T., Deke, J., </a:t>
            </a:r>
            <a:r>
              <a:rPr lang="en-US" sz="1800" dirty="0" err="1"/>
              <a:t>Imbens</a:t>
            </a:r>
            <a:r>
              <a:rPr lang="en-US" sz="1800" dirty="0"/>
              <a:t>, G., Lockwood, J. R., Porter, J., &amp; Smith, J. (2010). Standards for Regression Discontinuity Designs. </a:t>
            </a:r>
            <a:r>
              <a:rPr lang="en-US" sz="1800" i="1" dirty="0"/>
              <a:t>What Works Clearinghouse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Melguizo</a:t>
            </a:r>
            <a:r>
              <a:rPr lang="en-US" sz="1800" dirty="0"/>
              <a:t>, T., </a:t>
            </a:r>
            <a:r>
              <a:rPr lang="en-US" sz="1800" dirty="0" err="1"/>
              <a:t>Bos</a:t>
            </a:r>
            <a:r>
              <a:rPr lang="en-US" sz="1800" dirty="0"/>
              <a:t>, J. M., Ngo, F., Mills, N., &amp; Prather, G. (2015). Using a regression discontinuity design to estimate the impact of placement decisions in developmental math. </a:t>
            </a:r>
            <a:r>
              <a:rPr lang="en-US" sz="1800" i="1" dirty="0"/>
              <a:t>Research in Higher Education</a:t>
            </a:r>
            <a:r>
              <a:rPr lang="en-US" sz="1800" dirty="0"/>
              <a:t>, 1-29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Stigler, M., &amp; </a:t>
            </a:r>
            <a:r>
              <a:rPr lang="en-US" sz="1800" dirty="0" err="1"/>
              <a:t>Quast</a:t>
            </a:r>
            <a:r>
              <a:rPr lang="en-US" sz="1800" dirty="0"/>
              <a:t>, B. (2015). Package ‘</a:t>
            </a:r>
            <a:r>
              <a:rPr lang="en-US" sz="1800" dirty="0" err="1"/>
              <a:t>rddtools</a:t>
            </a:r>
            <a:r>
              <a:rPr lang="en-US" sz="1800" dirty="0"/>
              <a:t>’.</a:t>
            </a:r>
          </a:p>
          <a:p>
            <a:endParaRPr lang="en-US" sz="1600" dirty="0"/>
          </a:p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6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0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Regression Discontinuity Designs (RDD)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u="sng" dirty="0" smtClean="0"/>
              <a:t>With regard to </a:t>
            </a:r>
            <a:r>
              <a:rPr lang="en-US" i="1" u="sng" dirty="0" smtClean="0"/>
              <a:t>Treatment Assignment</a:t>
            </a:r>
            <a:r>
              <a:rPr lang="en-US" u="sng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 smtClean="0"/>
              <a:t>Sharp Design</a:t>
            </a:r>
            <a:r>
              <a:rPr lang="en-US" dirty="0" smtClean="0"/>
              <a:t>: Where the cut-point perfectly predicts who does/doesn’t receive intervention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 smtClean="0"/>
              <a:t>Fuzzy Design:</a:t>
            </a:r>
            <a:r>
              <a:rPr lang="en-US" dirty="0" smtClean="0"/>
              <a:t> Where there exists “cross-overs” (for various reasons)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571500" indent="-571500">
              <a:buFont typeface="+mj-lt"/>
              <a:buAutoNum type="romanUcPeriod"/>
            </a:pPr>
            <a:r>
              <a:rPr lang="en-US" u="sng" dirty="0"/>
              <a:t>With </a:t>
            </a:r>
            <a:r>
              <a:rPr lang="en-US" u="sng" dirty="0" smtClean="0"/>
              <a:t>regard </a:t>
            </a:r>
            <a:r>
              <a:rPr lang="en-US" u="sng" dirty="0"/>
              <a:t>to </a:t>
            </a:r>
            <a:r>
              <a:rPr lang="en-US" i="1" u="sng" dirty="0" smtClean="0"/>
              <a:t>Analytic Approach</a:t>
            </a:r>
            <a:r>
              <a:rPr lang="en-US" u="sng" dirty="0" smtClean="0"/>
              <a:t>:</a:t>
            </a:r>
            <a:endParaRPr lang="en-US" u="sng" dirty="0"/>
          </a:p>
          <a:p>
            <a:pPr marL="971550" lvl="1" indent="-514350">
              <a:buFont typeface="+mj-lt"/>
              <a:buAutoNum type="arabicPeriod"/>
            </a:pPr>
            <a:r>
              <a:rPr lang="en-US" i="1" dirty="0" smtClean="0"/>
              <a:t>Non-parametric</a:t>
            </a:r>
            <a:r>
              <a:rPr lang="en-US" dirty="0"/>
              <a:t>:</a:t>
            </a:r>
            <a:r>
              <a:rPr lang="en-US" dirty="0" smtClean="0"/>
              <a:t> local randomization approach 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i="1" dirty="0" smtClean="0"/>
              <a:t>Parametric:</a:t>
            </a:r>
            <a:r>
              <a:rPr lang="en-US" dirty="0" smtClean="0"/>
              <a:t> uses every observation in the sample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en-US" i="1" dirty="0" smtClean="0">
                <a:solidFill>
                  <a:srgbClr val="FFFF00"/>
                </a:solidFill>
              </a:rPr>
              <a:t>Today we will be employing a sharp, non-parametric RDD</a:t>
            </a:r>
            <a:endParaRPr lang="en-US" i="1" dirty="0">
              <a:solidFill>
                <a:srgbClr val="FFFF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969477" y="2224454"/>
            <a:ext cx="1951893" cy="378069"/>
          </a:xfrm>
          <a:prstGeom prst="ellipse">
            <a:avLst/>
          </a:prstGeom>
          <a:solidFill>
            <a:schemeClr val="accent5">
              <a:alpha val="44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69477" y="4011673"/>
            <a:ext cx="2338754" cy="402065"/>
          </a:xfrm>
          <a:prstGeom prst="ellipse">
            <a:avLst/>
          </a:prstGeom>
          <a:solidFill>
            <a:schemeClr val="accent5">
              <a:alpha val="44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36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1.bp.blogspot.com/-nS8M44OCSHI/UzKNjAjQzgI/AAAAAAAADM0/vQVu82cIRIw/s1600/RCT-Evidence-for-RCT-512x38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00" y="564445"/>
            <a:ext cx="10233800" cy="579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70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Scenario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STEM grant director wishes to administer supplemental instruction (SI) exclusively to students who have GPAs below a certain level. A </a:t>
            </a:r>
            <a:r>
              <a:rPr lang="en-US" dirty="0" smtClean="0">
                <a:solidFill>
                  <a:srgbClr val="FFFF00"/>
                </a:solidFill>
              </a:rPr>
              <a:t>team of experts </a:t>
            </a:r>
            <a:r>
              <a:rPr lang="en-US" dirty="0" smtClean="0"/>
              <a:t>establish a GPA cut-point </a:t>
            </a:r>
            <a:r>
              <a:rPr lang="en-US" i="1" dirty="0" smtClean="0">
                <a:solidFill>
                  <a:srgbClr val="FFFF00"/>
                </a:solidFill>
              </a:rPr>
              <a:t>prior to viewing any actual data.</a:t>
            </a:r>
            <a:r>
              <a:rPr lang="en-US" i="1" dirty="0" smtClean="0"/>
              <a:t> </a:t>
            </a:r>
            <a:r>
              <a:rPr lang="en-US" dirty="0" smtClean="0"/>
              <a:t>A threshold of 2.5 is established: students below this cut-point will receive SI, those above will not. 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The director wants to determine if acute semester administration of SI </a:t>
            </a:r>
            <a:r>
              <a:rPr lang="en-US" smtClean="0"/>
              <a:t>proves effective </a:t>
            </a:r>
            <a:r>
              <a:rPr lang="en-US" dirty="0" smtClean="0"/>
              <a:t>in relation to final grade (numeric).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3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9850" y="3523786"/>
            <a:ext cx="2284141" cy="1315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57561" y="3746810"/>
            <a:ext cx="1851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STEM Supplemental Instruction </a:t>
            </a: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Typical Intervening Mechanism in Program Evaluation,</a:t>
            </a:r>
            <a:r>
              <a:rPr lang="en-US" dirty="0"/>
              <a:t>	</a:t>
            </a:r>
            <a:r>
              <a:rPr lang="en-US" i="1" dirty="0"/>
              <a:t>“Program Theory”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4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9850" y="3523786"/>
            <a:ext cx="2284141" cy="1315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22749" y="3523786"/>
            <a:ext cx="2284141" cy="1315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5" idx="3"/>
            <a:endCxn id="9" idx="1"/>
          </p:cNvCxnSpPr>
          <p:nvPr/>
        </p:nvCxnSpPr>
        <p:spPr>
          <a:xfrm>
            <a:off x="2653991" y="4181708"/>
            <a:ext cx="18687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7561" y="3746810"/>
            <a:ext cx="1851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STEM Supplemental Instruction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829873" y="3720041"/>
            <a:ext cx="1851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Enhanced Study Skills/Content Clarification</a:t>
            </a: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Typical Intervening Mechanism in Program Evaluation,</a:t>
            </a:r>
            <a:r>
              <a:rPr lang="en-US" dirty="0"/>
              <a:t>	</a:t>
            </a:r>
            <a:r>
              <a:rPr lang="en-US" i="1" dirty="0"/>
              <a:t>“Program Theory” 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0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9850" y="3523786"/>
            <a:ext cx="2284141" cy="1315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22749" y="3523786"/>
            <a:ext cx="2284141" cy="1315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675648" y="3568392"/>
            <a:ext cx="2284141" cy="1315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5" idx="3"/>
            <a:endCxn id="9" idx="1"/>
          </p:cNvCxnSpPr>
          <p:nvPr/>
        </p:nvCxnSpPr>
        <p:spPr>
          <a:xfrm>
            <a:off x="2653991" y="4181708"/>
            <a:ext cx="18687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7561" y="3746810"/>
            <a:ext cx="1851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STEM Supplemental Instruction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829873" y="3720041"/>
            <a:ext cx="1851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Enhanced Study Skills/Content Clarification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927479" y="3858541"/>
            <a:ext cx="1851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Semester Final Grade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06890" y="4181707"/>
            <a:ext cx="18687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Typical Intervening Mechanism in Program Evaluation,	</a:t>
            </a:r>
            <a:r>
              <a:rPr lang="en-US" i="1" dirty="0" smtClean="0"/>
              <a:t>“Program Theory”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8574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4131</TotalTime>
  <Words>1451</Words>
  <Application>Microsoft Office PowerPoint</Application>
  <PresentationFormat>Widescreen</PresentationFormat>
  <Paragraphs>352</Paragraphs>
  <Slides>50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Cambria Math</vt:lpstr>
      <vt:lpstr>Corbel</vt:lpstr>
      <vt:lpstr>Wingdings</vt:lpstr>
      <vt:lpstr>Depth</vt:lpstr>
      <vt:lpstr>Leveraging the Power of  Regression Discontinuity Designs for  Program Evaluation:  An  Institutional  Simulation   Using   R</vt:lpstr>
      <vt:lpstr>Goals for today:</vt:lpstr>
      <vt:lpstr>Regression…so what?</vt:lpstr>
      <vt:lpstr>Internal Validity</vt:lpstr>
      <vt:lpstr>Types of Regression Discontinuity Designs (RDD)</vt:lpstr>
      <vt:lpstr>The Scenario </vt:lpstr>
      <vt:lpstr>Typical Intervening Mechanism in Program Evaluation, “Program Theory”</vt:lpstr>
      <vt:lpstr>Typical Intervening Mechanism in Program Evaluation, “Program Theory”  </vt:lpstr>
      <vt:lpstr>Typical Intervening Mechanism in Program Evaluation, “Program Theory”</vt:lpstr>
      <vt:lpstr>Direct Relationship, "Program Theory”</vt:lpstr>
      <vt:lpstr>Simulation Data</vt:lpstr>
      <vt:lpstr>Simulation Data</vt:lpstr>
      <vt:lpstr>Model</vt:lpstr>
      <vt:lpstr>Counterfactual Framework</vt:lpstr>
      <vt:lpstr>Conceptual Framework</vt:lpstr>
      <vt:lpstr>Conceptual Framework</vt:lpstr>
      <vt:lpstr>What determines the bandwidth?</vt:lpstr>
      <vt:lpstr>What determines the bandwidth?</vt:lpstr>
      <vt:lpstr>What determines the bandwidth?</vt:lpstr>
      <vt:lpstr>What determines the bandwidth?</vt:lpstr>
      <vt:lpstr>Downloading R</vt:lpstr>
      <vt:lpstr>PowerPoint Presentation</vt:lpstr>
      <vt:lpstr>How R works</vt:lpstr>
      <vt:lpstr>How R works</vt:lpstr>
      <vt:lpstr>How R works</vt:lpstr>
      <vt:lpstr>How R works</vt:lpstr>
      <vt:lpstr>How R works</vt:lpstr>
      <vt:lpstr>How R works</vt:lpstr>
      <vt:lpstr>RDD in R</vt:lpstr>
      <vt:lpstr>RDD in R</vt:lpstr>
      <vt:lpstr>RDD in R</vt:lpstr>
      <vt:lpstr>RDD in R</vt:lpstr>
      <vt:lpstr>RDD in R</vt:lpstr>
      <vt:lpstr>RDD in R</vt:lpstr>
      <vt:lpstr>RDD in R</vt:lpstr>
      <vt:lpstr>RDD in R</vt:lpstr>
      <vt:lpstr>RDD in R</vt:lpstr>
      <vt:lpstr>Sensitivity : Stability of Point Estimate</vt:lpstr>
      <vt:lpstr>McCrary Test</vt:lpstr>
      <vt:lpstr>McCrary Test</vt:lpstr>
      <vt:lpstr>Linear Regression</vt:lpstr>
      <vt:lpstr>Linear Regression</vt:lpstr>
      <vt:lpstr>Linear Regression</vt:lpstr>
      <vt:lpstr>Linear Regression</vt:lpstr>
      <vt:lpstr>RDD vs. MLR</vt:lpstr>
      <vt:lpstr>Conclusion</vt:lpstr>
      <vt:lpstr>Recap</vt:lpstr>
      <vt:lpstr>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Discontinuity Designs in R</dc:title>
  <dc:creator>Gabe Orona</dc:creator>
  <cp:lastModifiedBy>Gabe Orona</cp:lastModifiedBy>
  <cp:revision>164</cp:revision>
  <cp:lastPrinted>2016-06-20T17:14:13Z</cp:lastPrinted>
  <dcterms:created xsi:type="dcterms:W3CDTF">2016-05-17T19:32:25Z</dcterms:created>
  <dcterms:modified xsi:type="dcterms:W3CDTF">2016-11-28T16:01:45Z</dcterms:modified>
</cp:coreProperties>
</file>