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sldIdLst>
    <p:sldId id="256" r:id="rId2"/>
    <p:sldId id="296" r:id="rId3"/>
    <p:sldId id="257" r:id="rId4"/>
    <p:sldId id="292" r:id="rId5"/>
    <p:sldId id="299" r:id="rId6"/>
    <p:sldId id="300" r:id="rId7"/>
    <p:sldId id="301" r:id="rId8"/>
    <p:sldId id="302" r:id="rId9"/>
    <p:sldId id="297" r:id="rId10"/>
    <p:sldId id="298" r:id="rId11"/>
    <p:sldId id="303" r:id="rId12"/>
    <p:sldId id="295" r:id="rId13"/>
    <p:sldId id="259" r:id="rId14"/>
    <p:sldId id="278" r:id="rId15"/>
    <p:sldId id="293" r:id="rId16"/>
    <p:sldId id="291" r:id="rId17"/>
    <p:sldId id="261" r:id="rId18"/>
    <p:sldId id="280" r:id="rId19"/>
    <p:sldId id="281" r:id="rId20"/>
    <p:sldId id="282" r:id="rId21"/>
    <p:sldId id="284" r:id="rId22"/>
    <p:sldId id="286" r:id="rId23"/>
    <p:sldId id="263" r:id="rId24"/>
    <p:sldId id="264" r:id="rId25"/>
    <p:sldId id="267" r:id="rId26"/>
    <p:sldId id="289" r:id="rId27"/>
    <p:sldId id="288" r:id="rId28"/>
  </p:sldIdLst>
  <p:sldSz cx="9144000" cy="6858000" type="screen4x3"/>
  <p:notesSz cx="6858000" cy="9144000"/>
  <p:embeddedFontLst>
    <p:embeddedFont>
      <p:font typeface="Calibri" pitchFamily="34" charset="0"/>
      <p:regular r:id="rId30"/>
      <p:bold r:id="rId31"/>
      <p:italic r:id="rId32"/>
      <p:boldItalic r:id="rId33"/>
    </p:embeddedFont>
    <p:embeddedFont>
      <p:font typeface="Agency FB" pitchFamily="34" charset="0"/>
      <p:regular r:id="rId34"/>
      <p:bold r:id="rId35"/>
    </p:embeddedFont>
    <p:embeddedFont>
      <p:font typeface="Arial Rounded MT Bold" pitchFamily="34" charset="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5" autoAdjust="0"/>
    <p:restoredTop sz="94688"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48" y="540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17BF72-6EC9-4C5B-BF0D-D9117A50D3F6}" type="datetimeFigureOut">
              <a:rPr lang="en-IN" smtClean="0"/>
              <a:pPr/>
              <a:t>26-10-2017</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1D952F-8E2C-40AA-82AC-998A492C516E}" type="slidenum">
              <a:rPr lang="en-IN" smtClean="0"/>
              <a:pPr/>
              <a:t>‹#›</a:t>
            </a:fld>
            <a:endParaRPr lang="en-IN" dirty="0"/>
          </a:p>
        </p:txBody>
      </p:sp>
    </p:spTree>
    <p:extLst>
      <p:ext uri="{BB962C8B-B14F-4D97-AF65-F5344CB8AC3E}">
        <p14:creationId xmlns:p14="http://schemas.microsoft.com/office/powerpoint/2010/main" xmlns="" val="2260372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31D952F-8E2C-40AA-82AC-998A492C516E}" type="slidenum">
              <a:rPr lang="en-IN" smtClean="0"/>
              <a:pPr/>
              <a:t>1</a:t>
            </a:fld>
            <a:endParaRPr lang="en-IN" dirty="0"/>
          </a:p>
        </p:txBody>
      </p:sp>
    </p:spTree>
    <p:extLst>
      <p:ext uri="{BB962C8B-B14F-4D97-AF65-F5344CB8AC3E}">
        <p14:creationId xmlns:p14="http://schemas.microsoft.com/office/powerpoint/2010/main" xmlns="" val="3121799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31D952F-8E2C-40AA-82AC-998A492C516E}" type="slidenum">
              <a:rPr lang="en-IN" smtClean="0"/>
              <a:pPr/>
              <a:t>3</a:t>
            </a:fld>
            <a:endParaRPr lang="en-IN" dirty="0"/>
          </a:p>
        </p:txBody>
      </p:sp>
    </p:spTree>
    <p:extLst>
      <p:ext uri="{BB962C8B-B14F-4D97-AF65-F5344CB8AC3E}">
        <p14:creationId xmlns:p14="http://schemas.microsoft.com/office/powerpoint/2010/main" xmlns="" val="2614088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31D952F-8E2C-40AA-82AC-998A492C516E}" type="slidenum">
              <a:rPr lang="en-IN" smtClean="0"/>
              <a:pPr/>
              <a:t>13</a:t>
            </a:fld>
            <a:endParaRPr lang="en-IN" dirty="0"/>
          </a:p>
        </p:txBody>
      </p:sp>
    </p:spTree>
    <p:extLst>
      <p:ext uri="{BB962C8B-B14F-4D97-AF65-F5344CB8AC3E}">
        <p14:creationId xmlns:p14="http://schemas.microsoft.com/office/powerpoint/2010/main" xmlns="" val="3927167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31D952F-8E2C-40AA-82AC-998A492C516E}" type="slidenum">
              <a:rPr lang="en-IN" smtClean="0"/>
              <a:pPr/>
              <a:t>17</a:t>
            </a:fld>
            <a:endParaRPr lang="en-IN" dirty="0"/>
          </a:p>
        </p:txBody>
      </p:sp>
    </p:spTree>
    <p:extLst>
      <p:ext uri="{BB962C8B-B14F-4D97-AF65-F5344CB8AC3E}">
        <p14:creationId xmlns:p14="http://schemas.microsoft.com/office/powerpoint/2010/main" xmlns="" val="1848922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31D952F-8E2C-40AA-82AC-998A492C516E}" type="slidenum">
              <a:rPr lang="en-IN" smtClean="0"/>
              <a:pPr/>
              <a:t>23</a:t>
            </a:fld>
            <a:endParaRPr lang="en-IN" dirty="0"/>
          </a:p>
        </p:txBody>
      </p:sp>
    </p:spTree>
    <p:extLst>
      <p:ext uri="{BB962C8B-B14F-4D97-AF65-F5344CB8AC3E}">
        <p14:creationId xmlns:p14="http://schemas.microsoft.com/office/powerpoint/2010/main" xmlns="" val="836202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31D952F-8E2C-40AA-82AC-998A492C516E}" type="slidenum">
              <a:rPr lang="en-IN" smtClean="0"/>
              <a:pPr/>
              <a:t>24</a:t>
            </a:fld>
            <a:endParaRPr lang="en-IN" dirty="0"/>
          </a:p>
        </p:txBody>
      </p:sp>
    </p:spTree>
    <p:extLst>
      <p:ext uri="{BB962C8B-B14F-4D97-AF65-F5344CB8AC3E}">
        <p14:creationId xmlns:p14="http://schemas.microsoft.com/office/powerpoint/2010/main" xmlns="" val="520677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31D952F-8E2C-40AA-82AC-998A492C516E}" type="slidenum">
              <a:rPr lang="en-IN" smtClean="0"/>
              <a:pPr/>
              <a:t>25</a:t>
            </a:fld>
            <a:endParaRPr lang="en-IN" dirty="0"/>
          </a:p>
        </p:txBody>
      </p:sp>
    </p:spTree>
    <p:extLst>
      <p:ext uri="{BB962C8B-B14F-4D97-AF65-F5344CB8AC3E}">
        <p14:creationId xmlns:p14="http://schemas.microsoft.com/office/powerpoint/2010/main" xmlns="" val="2871251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53876E-2DAC-45FC-8847-4CA0B44FBCAF}" type="datetimeFigureOut">
              <a:rPr lang="en-US" smtClean="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C7F66-12CF-4D37-BB80-2DEABCCF655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53876E-2DAC-45FC-8847-4CA0B44FBCAF}" type="datetimeFigureOut">
              <a:rPr lang="en-US" smtClean="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C7F66-12CF-4D37-BB80-2DEABCCF655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53876E-2DAC-45FC-8847-4CA0B44FBCAF}" type="datetimeFigureOut">
              <a:rPr lang="en-US" smtClean="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C7F66-12CF-4D37-BB80-2DEABCCF655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53876E-2DAC-45FC-8847-4CA0B44FBCAF}" type="datetimeFigureOut">
              <a:rPr lang="en-US" smtClean="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C7F66-12CF-4D37-BB80-2DEABCCF655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53876E-2DAC-45FC-8847-4CA0B44FBCAF}" type="datetimeFigureOut">
              <a:rPr lang="en-US" smtClean="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C7F66-12CF-4D37-BB80-2DEABCCF655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53876E-2DAC-45FC-8847-4CA0B44FBCAF}" type="datetimeFigureOut">
              <a:rPr lang="en-US" smtClean="0"/>
              <a:pPr/>
              <a:t>10/26/2017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2C7F66-12CF-4D37-BB80-2DEABCCF655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53876E-2DAC-45FC-8847-4CA0B44FBCAF}" type="datetimeFigureOut">
              <a:rPr lang="en-US" smtClean="0"/>
              <a:pPr/>
              <a:t>10/26/2017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02C7F66-12CF-4D37-BB80-2DEABCCF655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53876E-2DAC-45FC-8847-4CA0B44FBCAF}" type="datetimeFigureOut">
              <a:rPr lang="en-US" smtClean="0"/>
              <a:pPr/>
              <a:t>10/26/2017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02C7F66-12CF-4D37-BB80-2DEABCCF655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53876E-2DAC-45FC-8847-4CA0B44FBCAF}" type="datetimeFigureOut">
              <a:rPr lang="en-US" smtClean="0"/>
              <a:pPr/>
              <a:t>10/26/2017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02C7F66-12CF-4D37-BB80-2DEABCCF655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53876E-2DAC-45FC-8847-4CA0B44FBCAF}" type="datetimeFigureOut">
              <a:rPr lang="en-US" smtClean="0"/>
              <a:pPr/>
              <a:t>10/26/2017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2C7F66-12CF-4D37-BB80-2DEABCCF655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53876E-2DAC-45FC-8847-4CA0B44FBCAF}" type="datetimeFigureOut">
              <a:rPr lang="en-US" smtClean="0"/>
              <a:pPr/>
              <a:t>10/26/2017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2C7F66-12CF-4D37-BB80-2DEABCCF655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53876E-2DAC-45FC-8847-4CA0B44FBCAF}" type="datetimeFigureOut">
              <a:rPr lang="en-US" smtClean="0"/>
              <a:pPr/>
              <a:t>10/26/2017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C7F66-12CF-4D37-BB80-2DEABCCF655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Autofit/>
          </a:bodyPr>
          <a:lstStyle/>
          <a:p>
            <a:r>
              <a:rPr lang="en-US" sz="6600" b="1" dirty="0" smtClean="0">
                <a:latin typeface="+mn-lt"/>
              </a:rPr>
              <a:t>NEAR FIELD COMMUNICATION</a:t>
            </a:r>
            <a:endParaRPr lang="en-US" sz="6600" b="1" dirty="0">
              <a:latin typeface="+mn-lt"/>
            </a:endParaRPr>
          </a:p>
        </p:txBody>
      </p:sp>
      <p:sp>
        <p:nvSpPr>
          <p:cNvPr id="3" name="Subtitle 2"/>
          <p:cNvSpPr>
            <a:spLocks noGrp="1"/>
          </p:cNvSpPr>
          <p:nvPr>
            <p:ph idx="1"/>
          </p:nvPr>
        </p:nvSpPr>
        <p:spPr>
          <a:xfrm>
            <a:off x="457200" y="2514600"/>
            <a:ext cx="8229600" cy="3611563"/>
          </a:xfrm>
        </p:spPr>
        <p:txBody>
          <a:bodyPr>
            <a:normAutofit/>
          </a:bodyPr>
          <a:lstStyle/>
          <a:p>
            <a:pPr lvl="1">
              <a:buNone/>
            </a:pPr>
            <a:r>
              <a:rPr lang="en-US" b="1" dirty="0" smtClean="0">
                <a:solidFill>
                  <a:schemeClr val="tx1"/>
                </a:solidFill>
                <a:latin typeface="Agency FB" pitchFamily="34" charset="0"/>
              </a:rPr>
              <a:t>Presented By:</a:t>
            </a:r>
          </a:p>
          <a:p>
            <a:pPr lvl="1">
              <a:buNone/>
            </a:pPr>
            <a:r>
              <a:rPr lang="en-US" b="1" dirty="0" smtClean="0">
                <a:latin typeface="Agency FB" pitchFamily="34" charset="0"/>
              </a:rPr>
              <a:t>B.E Comps</a:t>
            </a:r>
            <a:endParaRPr lang="en-US" b="1" dirty="0" smtClean="0">
              <a:solidFill>
                <a:schemeClr val="tx1"/>
              </a:solidFill>
              <a:latin typeface="Agency FB" pitchFamily="34" charset="0"/>
            </a:endParaRPr>
          </a:p>
          <a:p>
            <a:pPr lvl="1">
              <a:buNone/>
            </a:pPr>
            <a:r>
              <a:rPr lang="en-US" b="1" dirty="0" err="1" smtClean="0">
                <a:latin typeface="Agency FB" pitchFamily="34" charset="0"/>
              </a:rPr>
              <a:t>Sagar</a:t>
            </a:r>
            <a:r>
              <a:rPr lang="en-US" b="1" dirty="0" smtClean="0">
                <a:latin typeface="Agency FB" pitchFamily="34" charset="0"/>
              </a:rPr>
              <a:t> G. </a:t>
            </a:r>
            <a:r>
              <a:rPr lang="en-US" b="1" dirty="0" err="1" smtClean="0">
                <a:latin typeface="Agency FB" pitchFamily="34" charset="0"/>
              </a:rPr>
              <a:t>Mitna</a:t>
            </a:r>
            <a:r>
              <a:rPr lang="en-US" b="1" dirty="0" smtClean="0">
                <a:latin typeface="Agency FB" pitchFamily="34" charset="0"/>
              </a:rPr>
              <a:t> (16)</a:t>
            </a:r>
          </a:p>
          <a:p>
            <a:pPr lvl="1">
              <a:buNone/>
            </a:pPr>
            <a:r>
              <a:rPr lang="en-US" b="1" dirty="0" err="1" smtClean="0">
                <a:solidFill>
                  <a:schemeClr val="tx1"/>
                </a:solidFill>
                <a:latin typeface="Agency FB" pitchFamily="34" charset="0"/>
              </a:rPr>
              <a:t>Pradeep</a:t>
            </a:r>
            <a:r>
              <a:rPr lang="en-US" b="1" dirty="0" smtClean="0">
                <a:solidFill>
                  <a:schemeClr val="tx1"/>
                </a:solidFill>
                <a:latin typeface="Agency FB" pitchFamily="34" charset="0"/>
              </a:rPr>
              <a:t> U. </a:t>
            </a:r>
            <a:r>
              <a:rPr lang="en-US" b="1" dirty="0" err="1" smtClean="0">
                <a:solidFill>
                  <a:schemeClr val="tx1"/>
                </a:solidFill>
                <a:latin typeface="Agency FB" pitchFamily="34" charset="0"/>
              </a:rPr>
              <a:t>Kamble</a:t>
            </a:r>
            <a:r>
              <a:rPr lang="en-US" b="1" dirty="0" smtClean="0">
                <a:solidFill>
                  <a:schemeClr val="tx1"/>
                </a:solidFill>
                <a:latin typeface="Agency FB" pitchFamily="34" charset="0"/>
              </a:rPr>
              <a:t> (09)</a:t>
            </a:r>
          </a:p>
          <a:p>
            <a:pPr lvl="1">
              <a:buNone/>
            </a:pPr>
            <a:r>
              <a:rPr lang="en-US" b="1" dirty="0" err="1" smtClean="0">
                <a:latin typeface="Agency FB" pitchFamily="34" charset="0"/>
              </a:rPr>
              <a:t>Shanawaz</a:t>
            </a:r>
            <a:r>
              <a:rPr lang="en-US" b="1" dirty="0" smtClean="0">
                <a:latin typeface="Agency FB" pitchFamily="34" charset="0"/>
              </a:rPr>
              <a:t> </a:t>
            </a:r>
            <a:r>
              <a:rPr lang="en-US" b="1" dirty="0" smtClean="0">
                <a:latin typeface="Agency FB" pitchFamily="34" charset="0"/>
              </a:rPr>
              <a:t>S. </a:t>
            </a:r>
            <a:r>
              <a:rPr lang="en-US" b="1" dirty="0" err="1" smtClean="0">
                <a:latin typeface="Agency FB" pitchFamily="34" charset="0"/>
              </a:rPr>
              <a:t>Jaliyawala</a:t>
            </a:r>
            <a:r>
              <a:rPr lang="en-US" b="1" dirty="0" smtClean="0">
                <a:latin typeface="Agency FB" pitchFamily="34" charset="0"/>
              </a:rPr>
              <a:t> (06)</a:t>
            </a:r>
            <a:r>
              <a:rPr lang="en-US" b="1" dirty="0" smtClean="0">
                <a:solidFill>
                  <a:schemeClr val="tx1"/>
                </a:solidFill>
                <a:latin typeface="Agency FB" pitchFamily="34" charset="0"/>
              </a:rPr>
              <a:t>	</a:t>
            </a:r>
            <a:endParaRPr lang="en-US" b="1" dirty="0">
              <a:solidFill>
                <a:schemeClr val="tx1"/>
              </a:solidFill>
              <a:latin typeface="Agency FB"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a:r>
            <a:r>
              <a:rPr lang="en-US" dirty="0" smtClean="0"/>
              <a:t>oftware </a:t>
            </a:r>
            <a:r>
              <a:rPr lang="en-US" dirty="0" smtClean="0"/>
              <a:t>Requirement</a:t>
            </a:r>
            <a:endParaRPr lang="en-US" dirty="0"/>
          </a:p>
        </p:txBody>
      </p:sp>
      <p:sp>
        <p:nvSpPr>
          <p:cNvPr id="3" name="Content Placeholder 2"/>
          <p:cNvSpPr>
            <a:spLocks noGrp="1"/>
          </p:cNvSpPr>
          <p:nvPr>
            <p:ph idx="1"/>
          </p:nvPr>
        </p:nvSpPr>
        <p:spPr>
          <a:xfrm>
            <a:off x="457200" y="1905000"/>
            <a:ext cx="8229600" cy="4525963"/>
          </a:xfrm>
        </p:spPr>
        <p:txBody>
          <a:bodyPr/>
          <a:lstStyle/>
          <a:p>
            <a:pPr lvl="0"/>
            <a:r>
              <a:rPr lang="en-US" dirty="0" smtClean="0"/>
              <a:t>Visual Studio 2010</a:t>
            </a:r>
          </a:p>
          <a:p>
            <a:pPr lvl="0"/>
            <a:r>
              <a:rPr lang="en-US" dirty="0" smtClean="0"/>
              <a:t>MS SQL Server 2005	</a:t>
            </a:r>
          </a:p>
          <a:p>
            <a:pPr lvl="0"/>
            <a:r>
              <a:rPr lang="en-US" dirty="0" smtClean="0"/>
              <a:t>SDK for Android 4.2</a:t>
            </a:r>
          </a:p>
          <a:p>
            <a:pPr lvl="0"/>
            <a:r>
              <a:rPr lang="en-US" dirty="0" smtClean="0"/>
              <a:t>Windows XP </a:t>
            </a:r>
          </a:p>
          <a:p>
            <a:pPr lvl="0"/>
            <a:r>
              <a:rPr lang="en-US" dirty="0" smtClean="0"/>
              <a:t>Windows Vista</a:t>
            </a:r>
          </a:p>
          <a:p>
            <a:pPr lvl="0"/>
            <a:r>
              <a:rPr lang="en-US" dirty="0" smtClean="0"/>
              <a:t>Windows 7/8/8.1Pro/10</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Architecture</a:t>
            </a:r>
            <a:endParaRPr lang="en-US" dirty="0"/>
          </a:p>
        </p:txBody>
      </p:sp>
      <p:pic>
        <p:nvPicPr>
          <p:cNvPr id="4" name="Content Placeholder 3" descr="C:\Users\DELL\AppData\Local\Temp\Rar$DIa0.135\Block Diagram.jpg"/>
          <p:cNvPicPr>
            <a:picLocks noGrp="1"/>
          </p:cNvPicPr>
          <p:nvPr>
            <p:ph idx="1"/>
          </p:nvPr>
        </p:nvPicPr>
        <p:blipFill>
          <a:blip r:embed="rId2"/>
          <a:srcRect/>
          <a:stretch>
            <a:fillRect/>
          </a:stretch>
        </p:blipFill>
        <p:spPr bwMode="auto">
          <a:xfrm>
            <a:off x="866126" y="2057400"/>
            <a:ext cx="7896874" cy="44196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Proposed Architecture</a:t>
            </a:r>
            <a:endParaRPr lang="en-US" dirty="0"/>
          </a:p>
        </p:txBody>
      </p:sp>
      <p:pic>
        <p:nvPicPr>
          <p:cNvPr id="4" name="Content Placeholder 3"/>
          <p:cNvPicPr>
            <a:picLocks noGrp="1"/>
          </p:cNvPicPr>
          <p:nvPr>
            <p:ph idx="1"/>
          </p:nvPr>
        </p:nvPicPr>
        <p:blipFill>
          <a:blip r:embed="rId2"/>
          <a:srcRect/>
          <a:stretch>
            <a:fillRect/>
          </a:stretch>
        </p:blipFill>
        <p:spPr bwMode="auto">
          <a:xfrm>
            <a:off x="1600201" y="1600200"/>
            <a:ext cx="5867400" cy="48006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OPERATION OF NFC</a:t>
            </a:r>
            <a:endParaRPr lang="en-IN" b="1" dirty="0"/>
          </a:p>
        </p:txBody>
      </p:sp>
      <p:sp>
        <p:nvSpPr>
          <p:cNvPr id="3" name="Content Placeholder 2"/>
          <p:cNvSpPr>
            <a:spLocks noGrp="1"/>
          </p:cNvSpPr>
          <p:nvPr>
            <p:ph idx="1"/>
          </p:nvPr>
        </p:nvSpPr>
        <p:spPr>
          <a:xfrm>
            <a:off x="457200" y="1828800"/>
            <a:ext cx="8229600" cy="4525963"/>
          </a:xfrm>
        </p:spPr>
        <p:txBody>
          <a:bodyPr>
            <a:normAutofit/>
          </a:bodyPr>
          <a:lstStyle/>
          <a:p>
            <a:r>
              <a:rPr lang="en-IN" dirty="0" smtClean="0"/>
              <a:t>Near field communication is based on inductive-coupling.</a:t>
            </a:r>
          </a:p>
          <a:p>
            <a:r>
              <a:rPr lang="en-US" dirty="0" smtClean="0"/>
              <a:t>NFC works using magnetic induction between two loop antennas located within each other's 'near field’.</a:t>
            </a:r>
          </a:p>
          <a:p>
            <a:endParaRPr lang="en-IN" dirty="0" smtClean="0"/>
          </a:p>
        </p:txBody>
      </p:sp>
      <p:pic>
        <p:nvPicPr>
          <p:cNvPr id="4" name="Picture 3" descr="inductive-diagram.jpg"/>
          <p:cNvPicPr>
            <a:picLocks noChangeAspect="1"/>
          </p:cNvPicPr>
          <p:nvPr/>
        </p:nvPicPr>
        <p:blipFill>
          <a:blip r:embed="rId3"/>
          <a:stretch>
            <a:fillRect/>
          </a:stretch>
        </p:blipFill>
        <p:spPr>
          <a:xfrm>
            <a:off x="2971800" y="4038600"/>
            <a:ext cx="5791200" cy="267877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9441"/>
          </a:xfrm>
        </p:spPr>
        <p:txBody>
          <a:bodyPr>
            <a:spAutoFit/>
          </a:bodyPr>
          <a:lstStyle/>
          <a:p>
            <a:r>
              <a:rPr lang="en-US" b="1" dirty="0" smtClean="0"/>
              <a:t>OPERATION OF NFC</a:t>
            </a:r>
            <a:endParaRPr lang="en-US" b="1" dirty="0"/>
          </a:p>
        </p:txBody>
      </p:sp>
      <p:sp>
        <p:nvSpPr>
          <p:cNvPr id="3" name="Content Placeholder 2"/>
          <p:cNvSpPr>
            <a:spLocks noGrp="1"/>
          </p:cNvSpPr>
          <p:nvPr>
            <p:ph idx="1"/>
          </p:nvPr>
        </p:nvSpPr>
        <p:spPr>
          <a:xfrm>
            <a:off x="457200" y="1600200"/>
            <a:ext cx="8229600" cy="3243965"/>
          </a:xfrm>
        </p:spPr>
        <p:txBody>
          <a:bodyPr>
            <a:spAutoFit/>
          </a:bodyPr>
          <a:lstStyle/>
          <a:p>
            <a:r>
              <a:rPr lang="en-US" dirty="0" smtClean="0"/>
              <a:t>operating frequency 13.56 </a:t>
            </a:r>
            <a:r>
              <a:rPr lang="en-US" dirty="0" err="1" smtClean="0"/>
              <a:t>MHz.data</a:t>
            </a:r>
            <a:r>
              <a:rPr lang="en-US" dirty="0" smtClean="0"/>
              <a:t> rate 106 </a:t>
            </a:r>
            <a:r>
              <a:rPr lang="en-US" dirty="0" err="1" smtClean="0"/>
              <a:t>kbit</a:t>
            </a:r>
            <a:r>
              <a:rPr lang="en-US" dirty="0" smtClean="0"/>
              <a:t>/s to 424 </a:t>
            </a:r>
            <a:r>
              <a:rPr lang="en-US" dirty="0" err="1" smtClean="0"/>
              <a:t>kbit</a:t>
            </a:r>
            <a:r>
              <a:rPr lang="en-US" dirty="0" smtClean="0"/>
              <a:t>/s. </a:t>
            </a:r>
          </a:p>
          <a:p>
            <a:r>
              <a:rPr lang="en-US" dirty="0" smtClean="0"/>
              <a:t>NFC use an initiator and a target; the initiator actively generates an RF field that can power a passive target.</a:t>
            </a:r>
          </a:p>
          <a:p>
            <a:endParaRPr lang="en-US" dirty="0"/>
          </a:p>
        </p:txBody>
      </p:sp>
      <p:pic>
        <p:nvPicPr>
          <p:cNvPr id="4" name="Picture 3" descr="nfc_tag_reader.jpg"/>
          <p:cNvPicPr>
            <a:picLocks noChangeAspect="1"/>
          </p:cNvPicPr>
          <p:nvPr/>
        </p:nvPicPr>
        <p:blipFill>
          <a:blip r:embed="rId2"/>
          <a:stretch>
            <a:fillRect/>
          </a:stretch>
        </p:blipFill>
        <p:spPr>
          <a:xfrm>
            <a:off x="5181600" y="3657600"/>
            <a:ext cx="3505200" cy="3200400"/>
          </a:xfrm>
          <a:prstGeom prst="rect">
            <a:avLst/>
          </a:prstGeom>
        </p:spPr>
      </p:pic>
      <p:sp>
        <p:nvSpPr>
          <p:cNvPr id="5" name="TextBox 4"/>
          <p:cNvSpPr txBox="1"/>
          <p:nvPr/>
        </p:nvSpPr>
        <p:spPr>
          <a:xfrm rot="508077">
            <a:off x="6096257" y="4902731"/>
            <a:ext cx="1421298" cy="461665"/>
          </a:xfrm>
          <a:prstGeom prst="rect">
            <a:avLst/>
          </a:prstGeom>
          <a:noFill/>
        </p:spPr>
        <p:txBody>
          <a:bodyPr wrap="square" rtlCol="0">
            <a:spAutoFit/>
          </a:bodyPr>
          <a:lstStyle/>
          <a:p>
            <a:r>
              <a:rPr lang="en-US" sz="1200" b="1" i="1" dirty="0" smtClean="0"/>
              <a:t>  Initiator</a:t>
            </a:r>
          </a:p>
          <a:p>
            <a:r>
              <a:rPr lang="en-US" sz="1200" b="1" i="1" dirty="0" smtClean="0"/>
              <a:t>  Device</a:t>
            </a:r>
            <a:endParaRPr lang="en-US" sz="1200" b="1" i="1" dirty="0"/>
          </a:p>
        </p:txBody>
      </p:sp>
      <p:sp>
        <p:nvSpPr>
          <p:cNvPr id="6" name="TextBox 5"/>
          <p:cNvSpPr txBox="1"/>
          <p:nvPr/>
        </p:nvSpPr>
        <p:spPr>
          <a:xfrm>
            <a:off x="7391400" y="5791200"/>
            <a:ext cx="838200" cy="369332"/>
          </a:xfrm>
          <a:prstGeom prst="rect">
            <a:avLst/>
          </a:prstGeom>
          <a:noFill/>
        </p:spPr>
        <p:txBody>
          <a:bodyPr wrap="square" rtlCol="0">
            <a:spAutoFit/>
          </a:bodyPr>
          <a:lstStyle/>
          <a:p>
            <a:r>
              <a:rPr lang="en-US" b="1" dirty="0" smtClean="0">
                <a:solidFill>
                  <a:schemeClr val="bg1"/>
                </a:solidFill>
              </a:rPr>
              <a:t>Target</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OPERATION OF NFC BASED MOBILE TICKETING SYSTEM</a:t>
            </a:r>
            <a:endParaRPr lang="en-US" dirty="0"/>
          </a:p>
        </p:txBody>
      </p:sp>
      <p:sp>
        <p:nvSpPr>
          <p:cNvPr id="3" name="Content Placeholder 2"/>
          <p:cNvSpPr>
            <a:spLocks noGrp="1"/>
          </p:cNvSpPr>
          <p:nvPr>
            <p:ph idx="1"/>
          </p:nvPr>
        </p:nvSpPr>
        <p:spPr/>
        <p:txBody>
          <a:bodyPr/>
          <a:lstStyle/>
          <a:p>
            <a:r>
              <a:rPr lang="en-US" dirty="0" smtClean="0"/>
              <a:t>NFC tags is going to be used in this project.</a:t>
            </a:r>
          </a:p>
          <a:p>
            <a:r>
              <a:rPr lang="en-US" dirty="0" smtClean="0"/>
              <a:t>Passenger would carry NFC card with them, when they enter to the bus they have to show the NFC card to the conductor.</a:t>
            </a:r>
          </a:p>
          <a:p>
            <a:r>
              <a:rPr lang="en-US" dirty="0" smtClean="0"/>
              <a:t>The conductor will use NFC based on the distance travelled the cost would be automatically deducted.</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OPERATION OF NFC BASED MOBILE TICKETING SYSTEM</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38200" y="2057400"/>
            <a:ext cx="7086600" cy="44958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MODES OF OPERATION</a:t>
            </a:r>
            <a:endParaRPr lang="en-IN" b="1" dirty="0"/>
          </a:p>
        </p:txBody>
      </p:sp>
      <p:sp>
        <p:nvSpPr>
          <p:cNvPr id="3" name="Content Placeholder 2"/>
          <p:cNvSpPr>
            <a:spLocks noGrp="1"/>
          </p:cNvSpPr>
          <p:nvPr>
            <p:ph idx="1"/>
          </p:nvPr>
        </p:nvSpPr>
        <p:spPr>
          <a:xfrm>
            <a:off x="457200" y="1752600"/>
            <a:ext cx="8229600" cy="4525963"/>
          </a:xfrm>
        </p:spPr>
        <p:txBody>
          <a:bodyPr>
            <a:normAutofit/>
          </a:bodyPr>
          <a:lstStyle/>
          <a:p>
            <a:r>
              <a:rPr lang="en-IN" dirty="0" smtClean="0"/>
              <a:t>In Active mode,</a:t>
            </a:r>
            <a:r>
              <a:rPr lang="en-US" dirty="0" smtClean="0"/>
              <a:t> both devices with NFC chip generates an electromagnetic field and exchange data.</a:t>
            </a:r>
            <a:r>
              <a:rPr lang="en-IN" dirty="0" smtClean="0"/>
              <a:t/>
            </a:r>
            <a:br>
              <a:rPr lang="en-IN" dirty="0" smtClean="0"/>
            </a:br>
            <a:endParaRPr lang="en-IN" dirty="0" smtClean="0"/>
          </a:p>
          <a:p>
            <a:pPr>
              <a:buNone/>
            </a:pPr>
            <a:r>
              <a:rPr lang="en-IN" dirty="0" smtClean="0"/>
              <a:t/>
            </a:r>
            <a:br>
              <a:rPr lang="en-IN" dirty="0" smtClean="0"/>
            </a:br>
            <a:endParaRPr lang="en-IN" dirty="0" smtClean="0"/>
          </a:p>
        </p:txBody>
      </p:sp>
      <p:pic>
        <p:nvPicPr>
          <p:cNvPr id="7" name="Picture 6" descr="MOBILES-TOUCH-586x393.jpg"/>
          <p:cNvPicPr>
            <a:picLocks noChangeAspect="1"/>
          </p:cNvPicPr>
          <p:nvPr/>
        </p:nvPicPr>
        <p:blipFill>
          <a:blip r:embed="rId3"/>
          <a:stretch>
            <a:fillRect/>
          </a:stretch>
        </p:blipFill>
        <p:spPr>
          <a:xfrm>
            <a:off x="2438400" y="3276600"/>
            <a:ext cx="4876800" cy="3270619"/>
          </a:xfrm>
          <a:prstGeom prst="rect">
            <a:avLst/>
          </a:prstGeom>
        </p:spPr>
      </p:pic>
      <p:sp>
        <p:nvSpPr>
          <p:cNvPr id="6" name="TextBox 5"/>
          <p:cNvSpPr txBox="1"/>
          <p:nvPr/>
        </p:nvSpPr>
        <p:spPr>
          <a:xfrm>
            <a:off x="1295400" y="3657600"/>
            <a:ext cx="914400" cy="2062103"/>
          </a:xfrm>
          <a:prstGeom prst="rect">
            <a:avLst/>
          </a:prstGeom>
          <a:noFill/>
        </p:spPr>
        <p:txBody>
          <a:bodyPr wrap="square" rtlCol="0">
            <a:spAutoFit/>
          </a:bodyPr>
          <a:lstStyle/>
          <a:p>
            <a:r>
              <a:rPr lang="en-US" sz="1600" b="1" i="1" dirty="0" smtClean="0">
                <a:solidFill>
                  <a:srgbClr val="0070C0"/>
                </a:solidFill>
              </a:rPr>
              <a:t>Two NFC enabled devices transfer-ring data in active mode</a:t>
            </a:r>
            <a:endParaRPr lang="en-US" sz="1600" b="1" i="1" dirty="0">
              <a:solidFill>
                <a:srgbClr val="0070C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MODES OF OPERATION</a:t>
            </a:r>
            <a:endParaRPr lang="en-US" b="1" dirty="0"/>
          </a:p>
        </p:txBody>
      </p:sp>
      <p:sp>
        <p:nvSpPr>
          <p:cNvPr id="3" name="Content Placeholder 2"/>
          <p:cNvSpPr>
            <a:spLocks noGrp="1"/>
          </p:cNvSpPr>
          <p:nvPr>
            <p:ph idx="1"/>
          </p:nvPr>
        </p:nvSpPr>
        <p:spPr/>
        <p:txBody>
          <a:bodyPr/>
          <a:lstStyle/>
          <a:p>
            <a:r>
              <a:rPr lang="en-US" dirty="0" smtClean="0"/>
              <a:t>In Passive mode, there is only one active device and the other uses that field to exchange information.</a:t>
            </a:r>
          </a:p>
          <a:p>
            <a:endParaRPr lang="en-US" dirty="0"/>
          </a:p>
        </p:txBody>
      </p:sp>
      <p:pic>
        <p:nvPicPr>
          <p:cNvPr id="4" name="Picture 3" descr="NFC-Could-Change-the-Future-of-Communications-2.jpg"/>
          <p:cNvPicPr>
            <a:picLocks noChangeAspect="1"/>
          </p:cNvPicPr>
          <p:nvPr/>
        </p:nvPicPr>
        <p:blipFill>
          <a:blip r:embed="rId2"/>
          <a:stretch>
            <a:fillRect/>
          </a:stretch>
        </p:blipFill>
        <p:spPr>
          <a:xfrm>
            <a:off x="3657600" y="3200400"/>
            <a:ext cx="3733800" cy="3609340"/>
          </a:xfrm>
          <a:prstGeom prst="rect">
            <a:avLst/>
          </a:prstGeom>
        </p:spPr>
      </p:pic>
      <p:sp>
        <p:nvSpPr>
          <p:cNvPr id="5" name="TextBox 4"/>
          <p:cNvSpPr txBox="1"/>
          <p:nvPr/>
        </p:nvSpPr>
        <p:spPr>
          <a:xfrm>
            <a:off x="2590800" y="3810000"/>
            <a:ext cx="990600" cy="2554545"/>
          </a:xfrm>
          <a:prstGeom prst="rect">
            <a:avLst/>
          </a:prstGeom>
          <a:noFill/>
        </p:spPr>
        <p:txBody>
          <a:bodyPr wrap="square" rtlCol="0">
            <a:spAutoFit/>
          </a:bodyPr>
          <a:lstStyle/>
          <a:p>
            <a:r>
              <a:rPr lang="en-US" sz="1600" b="1" i="1" dirty="0" smtClean="0">
                <a:solidFill>
                  <a:srgbClr val="0070C0"/>
                </a:solidFill>
              </a:rPr>
              <a:t>A NFC-enabled mobile phone is paired with a RFID-tagged "smart poster"</a:t>
            </a:r>
            <a:endParaRPr lang="en-US" sz="1600" b="1" i="1" dirty="0">
              <a:solidFill>
                <a:srgbClr val="0070C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 OF NFC</a:t>
            </a:r>
            <a:endParaRPr lang="en-US" b="1" dirty="0"/>
          </a:p>
        </p:txBody>
      </p:sp>
      <p:sp>
        <p:nvSpPr>
          <p:cNvPr id="3" name="Content Placeholder 2"/>
          <p:cNvSpPr>
            <a:spLocks noGrp="1"/>
          </p:cNvSpPr>
          <p:nvPr>
            <p:ph idx="1"/>
          </p:nvPr>
        </p:nvSpPr>
        <p:spPr>
          <a:xfrm>
            <a:off x="457200" y="1828800"/>
            <a:ext cx="8229600" cy="4297363"/>
          </a:xfrm>
        </p:spPr>
        <p:txBody>
          <a:bodyPr/>
          <a:lstStyle/>
          <a:p>
            <a:r>
              <a:rPr lang="en-IN" sz="2800" dirty="0" smtClean="0">
                <a:latin typeface="Arial Rounded MT Bold" pitchFamily="34" charset="0"/>
              </a:rPr>
              <a:t>NFC applications can be split into the following three basic categories:    </a:t>
            </a:r>
          </a:p>
          <a:p>
            <a:pPr lvl="1">
              <a:buNone/>
            </a:pPr>
            <a:endParaRPr lang="en-US" dirty="0" smtClean="0"/>
          </a:p>
          <a:p>
            <a:pPr>
              <a:buFont typeface="Wingdings" pitchFamily="2" charset="2"/>
              <a:buChar char="Ø"/>
            </a:pPr>
            <a:r>
              <a:rPr lang="en-IN" sz="2800" b="1" dirty="0" smtClean="0">
                <a:solidFill>
                  <a:srgbClr val="0070C0"/>
                </a:solidFill>
              </a:rPr>
              <a:t>Touch and Go</a:t>
            </a:r>
          </a:p>
          <a:p>
            <a:pPr>
              <a:buFont typeface="Wingdings" pitchFamily="2" charset="2"/>
              <a:buChar char="Ø"/>
            </a:pPr>
            <a:r>
              <a:rPr lang="en-IN" sz="2800" b="1" dirty="0" smtClean="0">
                <a:solidFill>
                  <a:srgbClr val="0070C0"/>
                </a:solidFill>
              </a:rPr>
              <a:t>Touch and Confirm</a:t>
            </a:r>
          </a:p>
          <a:p>
            <a:pPr>
              <a:buFont typeface="Wingdings" pitchFamily="2" charset="2"/>
              <a:buChar char="Ø"/>
            </a:pPr>
            <a:r>
              <a:rPr lang="en-IN" sz="2800" b="1" dirty="0" smtClean="0">
                <a:solidFill>
                  <a:srgbClr val="0070C0"/>
                </a:solidFill>
              </a:rPr>
              <a:t>Touch and Connect</a:t>
            </a:r>
          </a:p>
          <a:p>
            <a:pPr>
              <a:buNone/>
            </a:pPr>
            <a:endParaRPr lang="en-IN" sz="2800" b="1" dirty="0" smtClean="0">
              <a:solidFill>
                <a:srgbClr val="0070C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Content Placeholder 2"/>
          <p:cNvSpPr>
            <a:spLocks noGrp="1"/>
          </p:cNvSpPr>
          <p:nvPr>
            <p:ph idx="1"/>
          </p:nvPr>
        </p:nvSpPr>
        <p:spPr/>
        <p:txBody>
          <a:bodyPr>
            <a:normAutofit fontScale="85000" lnSpcReduction="20000"/>
          </a:bodyPr>
          <a:lstStyle/>
          <a:p>
            <a:r>
              <a:rPr lang="en-IN" dirty="0"/>
              <a:t>For  making  the  day  to  day  life  more  convenient  for  the  passengers  travelling  in  bus  some  technologies  can  be used like  Near  Field  Communication  (NFC</a:t>
            </a:r>
            <a:r>
              <a:rPr lang="en-IN"/>
              <a:t>), </a:t>
            </a:r>
            <a:r>
              <a:rPr lang="en-IN" smtClean="0"/>
              <a:t>The  </a:t>
            </a:r>
            <a:r>
              <a:rPr lang="en-IN" dirty="0"/>
              <a:t>proposed  system  is based  on  ticketing  and  identification  of  passengers  in  public  transport.  The  system  suggest  a  user  friendly automated  ticketing  system  which  will  automatically  deduct  the  passengers  fare  according  to  the  distance travelled as well as detect the passengers detail information. The system also helps to calculate the total revenue of  a  single  bus  in  a  day.  Another  important  aspect  is  reusability,  which  helps  use  ticket  multiple  times  as  it  is rechargeable. </a:t>
            </a:r>
          </a:p>
        </p:txBody>
      </p:sp>
    </p:spTree>
    <p:extLst>
      <p:ext uri="{BB962C8B-B14F-4D97-AF65-F5344CB8AC3E}">
        <p14:creationId xmlns:p14="http://schemas.microsoft.com/office/powerpoint/2010/main" xmlns="" val="854085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 OF NFC</a:t>
            </a:r>
            <a:endParaRPr lang="en-US" b="1" dirty="0"/>
          </a:p>
        </p:txBody>
      </p:sp>
      <p:sp>
        <p:nvSpPr>
          <p:cNvPr id="3" name="Content Placeholder 2"/>
          <p:cNvSpPr>
            <a:spLocks noGrp="1"/>
          </p:cNvSpPr>
          <p:nvPr>
            <p:ph idx="1"/>
          </p:nvPr>
        </p:nvSpPr>
        <p:spPr/>
        <p:txBody>
          <a:bodyPr>
            <a:normAutofit/>
          </a:bodyPr>
          <a:lstStyle/>
          <a:p>
            <a:r>
              <a:rPr lang="en-IN" b="1" dirty="0" smtClean="0"/>
              <a:t>Touch and Go</a:t>
            </a:r>
          </a:p>
          <a:p>
            <a:pPr lvl="0">
              <a:buNone/>
            </a:pPr>
            <a:r>
              <a:rPr lang="en-US" dirty="0" smtClean="0"/>
              <a:t>    </a:t>
            </a:r>
            <a:r>
              <a:rPr lang="en-IN" sz="2400" dirty="0" smtClean="0"/>
              <a:t>Applications such as access control or transport/event ticketing, where the user needs only to bring the device storing the ticket or access code close to the reader. Example for picking up an Internet URL from a smart label on a poster.</a:t>
            </a:r>
          </a:p>
          <a:p>
            <a:pPr lvl="0">
              <a:buNone/>
            </a:pPr>
            <a:r>
              <a:rPr lang="en-IN" sz="2400" dirty="0" smtClean="0"/>
              <a:t> </a:t>
            </a:r>
            <a:endParaRPr lang="en-US" sz="2400" dirty="0" smtClean="0"/>
          </a:p>
        </p:txBody>
      </p:sp>
      <p:pic>
        <p:nvPicPr>
          <p:cNvPr id="4" name="Picture 3" descr="5642500389_b9fe1464f4.jpg"/>
          <p:cNvPicPr>
            <a:picLocks noChangeAspect="1"/>
          </p:cNvPicPr>
          <p:nvPr/>
        </p:nvPicPr>
        <p:blipFill>
          <a:blip r:embed="rId2"/>
          <a:stretch>
            <a:fillRect/>
          </a:stretch>
        </p:blipFill>
        <p:spPr>
          <a:xfrm>
            <a:off x="152400" y="3884341"/>
            <a:ext cx="3048000" cy="2973659"/>
          </a:xfrm>
          <a:prstGeom prst="rect">
            <a:avLst/>
          </a:prstGeom>
        </p:spPr>
      </p:pic>
      <p:sp>
        <p:nvSpPr>
          <p:cNvPr id="7" name="TextBox 6"/>
          <p:cNvSpPr txBox="1"/>
          <p:nvPr/>
        </p:nvSpPr>
        <p:spPr>
          <a:xfrm>
            <a:off x="3352800" y="4343400"/>
            <a:ext cx="1371600" cy="830997"/>
          </a:xfrm>
          <a:prstGeom prst="rect">
            <a:avLst/>
          </a:prstGeom>
          <a:noFill/>
        </p:spPr>
        <p:txBody>
          <a:bodyPr wrap="square" rtlCol="0">
            <a:spAutoFit/>
          </a:bodyPr>
          <a:lstStyle/>
          <a:p>
            <a:r>
              <a:rPr lang="en-US" sz="1600" b="1" i="1" dirty="0" smtClean="0">
                <a:solidFill>
                  <a:srgbClr val="0070C0"/>
                </a:solidFill>
              </a:rPr>
              <a:t>Touch and go </a:t>
            </a:r>
          </a:p>
          <a:p>
            <a:r>
              <a:rPr lang="en-US" sz="1600" b="1" i="1" dirty="0" smtClean="0">
                <a:solidFill>
                  <a:srgbClr val="0070C0"/>
                </a:solidFill>
              </a:rPr>
              <a:t>Mode of application</a:t>
            </a:r>
            <a:endParaRPr lang="en-US" sz="1600" b="1" i="1" dirty="0">
              <a:solidFill>
                <a:srgbClr val="0070C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 OF NFC</a:t>
            </a:r>
            <a:endParaRPr lang="en-US" b="1" dirty="0"/>
          </a:p>
        </p:txBody>
      </p:sp>
      <p:sp>
        <p:nvSpPr>
          <p:cNvPr id="3" name="Content Placeholder 2"/>
          <p:cNvSpPr>
            <a:spLocks noGrp="1"/>
          </p:cNvSpPr>
          <p:nvPr>
            <p:ph idx="1"/>
          </p:nvPr>
        </p:nvSpPr>
        <p:spPr/>
        <p:txBody>
          <a:bodyPr/>
          <a:lstStyle/>
          <a:p>
            <a:r>
              <a:rPr lang="en-IN" b="1" dirty="0" smtClean="0"/>
              <a:t>Touch and Confirm	</a:t>
            </a:r>
          </a:p>
          <a:p>
            <a:pPr lvl="0">
              <a:buNone/>
            </a:pPr>
            <a:r>
              <a:rPr lang="en-IN" b="1" dirty="0" smtClean="0"/>
              <a:t> </a:t>
            </a:r>
            <a:r>
              <a:rPr lang="en-IN" dirty="0" smtClean="0"/>
              <a:t> </a:t>
            </a:r>
            <a:r>
              <a:rPr lang="en-IN" sz="2400" dirty="0" smtClean="0"/>
              <a:t>	Applications such as mobile payment where the user has to confirm the interaction by entering a password or just accepting the transaction. </a:t>
            </a:r>
          </a:p>
          <a:p>
            <a:pPr lvl="0">
              <a:buNone/>
            </a:pPr>
            <a:endParaRPr lang="en-US" sz="2400" dirty="0" smtClean="0"/>
          </a:p>
          <a:p>
            <a:pPr>
              <a:buNone/>
            </a:pPr>
            <a:endParaRPr lang="en-US" dirty="0"/>
          </a:p>
        </p:txBody>
      </p:sp>
      <p:pic>
        <p:nvPicPr>
          <p:cNvPr id="4" name="Picture 3" descr="nfc-touch.jpg"/>
          <p:cNvPicPr>
            <a:picLocks noChangeAspect="1"/>
          </p:cNvPicPr>
          <p:nvPr/>
        </p:nvPicPr>
        <p:blipFill>
          <a:blip r:embed="rId2"/>
          <a:stretch>
            <a:fillRect/>
          </a:stretch>
        </p:blipFill>
        <p:spPr>
          <a:xfrm>
            <a:off x="914399" y="3581400"/>
            <a:ext cx="6662691" cy="32004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 OF NFC</a:t>
            </a:r>
            <a:endParaRPr lang="en-US" b="1" dirty="0"/>
          </a:p>
        </p:txBody>
      </p:sp>
      <p:sp>
        <p:nvSpPr>
          <p:cNvPr id="3" name="Content Placeholder 2"/>
          <p:cNvSpPr>
            <a:spLocks noGrp="1"/>
          </p:cNvSpPr>
          <p:nvPr>
            <p:ph idx="1"/>
          </p:nvPr>
        </p:nvSpPr>
        <p:spPr/>
        <p:txBody>
          <a:bodyPr/>
          <a:lstStyle/>
          <a:p>
            <a:r>
              <a:rPr lang="en-IN" b="1" dirty="0" smtClean="0"/>
              <a:t>Touch and Connect</a:t>
            </a:r>
          </a:p>
          <a:p>
            <a:pPr>
              <a:buNone/>
            </a:pPr>
            <a:r>
              <a:rPr lang="en-IN" dirty="0" smtClean="0"/>
              <a:t>	</a:t>
            </a:r>
            <a:r>
              <a:rPr lang="en-IN" sz="2400" dirty="0" smtClean="0"/>
              <a:t>Linking two NFC-enabled devices to enable peer to peer transfer of data such as downloading music, exchanging images or synchronizing address books.</a:t>
            </a:r>
          </a:p>
          <a:p>
            <a:pPr>
              <a:buNone/>
            </a:pPr>
            <a:endParaRPr lang="en-IN" sz="2400" dirty="0" smtClean="0"/>
          </a:p>
          <a:p>
            <a:pPr>
              <a:buNone/>
            </a:pPr>
            <a:endParaRPr lang="en-IN" sz="2400" b="1" dirty="0" smtClean="0"/>
          </a:p>
        </p:txBody>
      </p:sp>
      <p:pic>
        <p:nvPicPr>
          <p:cNvPr id="4" name="Picture 3" descr="doubletwist-nfc.jpg"/>
          <p:cNvPicPr>
            <a:picLocks noChangeAspect="1"/>
          </p:cNvPicPr>
          <p:nvPr/>
        </p:nvPicPr>
        <p:blipFill>
          <a:blip r:embed="rId2"/>
          <a:stretch>
            <a:fillRect/>
          </a:stretch>
        </p:blipFill>
        <p:spPr>
          <a:xfrm>
            <a:off x="2590800" y="3657600"/>
            <a:ext cx="6172200" cy="3127418"/>
          </a:xfrm>
          <a:prstGeom prst="rect">
            <a:avLst/>
          </a:prstGeom>
        </p:spPr>
      </p:pic>
      <p:sp>
        <p:nvSpPr>
          <p:cNvPr id="5" name="TextBox 4"/>
          <p:cNvSpPr txBox="1"/>
          <p:nvPr/>
        </p:nvSpPr>
        <p:spPr>
          <a:xfrm>
            <a:off x="762000" y="3886200"/>
            <a:ext cx="1524000" cy="584775"/>
          </a:xfrm>
          <a:prstGeom prst="rect">
            <a:avLst/>
          </a:prstGeom>
          <a:noFill/>
        </p:spPr>
        <p:txBody>
          <a:bodyPr wrap="square" rtlCol="0">
            <a:spAutoFit/>
          </a:bodyPr>
          <a:lstStyle/>
          <a:p>
            <a:r>
              <a:rPr lang="en-US" sz="1600" b="1" i="1" dirty="0" smtClean="0">
                <a:solidFill>
                  <a:srgbClr val="0070C0"/>
                </a:solidFill>
              </a:rPr>
              <a:t>Data transfer via NFC </a:t>
            </a:r>
            <a:endParaRPr lang="en-US" sz="1600" b="1" i="1" dirty="0">
              <a:solidFill>
                <a:srgbClr val="0070C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normAutofit fontScale="90000"/>
          </a:bodyPr>
          <a:lstStyle/>
          <a:p>
            <a:r>
              <a:rPr lang="en-IN" b="1" dirty="0" smtClean="0"/>
              <a:t>ADVANTAGES OF NFC BASED MOBILE TICKETING SYSTEM</a:t>
            </a:r>
            <a:endParaRPr lang="en-IN" b="1" dirty="0"/>
          </a:p>
        </p:txBody>
      </p:sp>
      <p:sp>
        <p:nvSpPr>
          <p:cNvPr id="3" name="Content Placeholder 2"/>
          <p:cNvSpPr>
            <a:spLocks noGrp="1"/>
          </p:cNvSpPr>
          <p:nvPr>
            <p:ph idx="1"/>
          </p:nvPr>
        </p:nvSpPr>
        <p:spPr>
          <a:xfrm>
            <a:off x="457200" y="1828800"/>
            <a:ext cx="8229600" cy="4525963"/>
          </a:xfrm>
        </p:spPr>
        <p:txBody>
          <a:bodyPr/>
          <a:lstStyle/>
          <a:p>
            <a:r>
              <a:rPr lang="en-US" dirty="0" smtClean="0"/>
              <a:t>It has user friendly interface.</a:t>
            </a:r>
          </a:p>
          <a:p>
            <a:r>
              <a:rPr lang="en-US" dirty="0" smtClean="0"/>
              <a:t>Better passenger convenience.</a:t>
            </a:r>
          </a:p>
          <a:p>
            <a:r>
              <a:rPr lang="en-US" dirty="0" smtClean="0"/>
              <a:t>Less cash handling.</a:t>
            </a:r>
          </a:p>
          <a:p>
            <a:r>
              <a:rPr lang="en-US" dirty="0" smtClean="0"/>
              <a:t>Auto accounting.</a:t>
            </a:r>
          </a:p>
          <a:p>
            <a:r>
              <a:rPr lang="en-US" dirty="0" smtClean="0"/>
              <a:t>Flexible source and destination.</a:t>
            </a:r>
          </a:p>
          <a:p>
            <a:r>
              <a:rPr lang="en-US" dirty="0" smtClean="0"/>
              <a:t>No use of papers</a:t>
            </a:r>
          </a:p>
          <a:p>
            <a:r>
              <a:rPr lang="en-US" dirty="0" smtClean="0"/>
              <a:t>Useful data, real time information and pricing</a:t>
            </a:r>
          </a:p>
          <a:p>
            <a:endParaRPr lang="en-US" dirty="0" smtClean="0"/>
          </a:p>
          <a:p>
            <a:pPr>
              <a:buNone/>
            </a:pPr>
            <a:endParaRPr lang="en-IN"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DISADVANTAGES OF NFC BASED MOBILE TICKETING SYSTEM</a:t>
            </a:r>
            <a:endParaRPr lang="en-IN" b="1" dirty="0"/>
          </a:p>
        </p:txBody>
      </p:sp>
      <p:sp>
        <p:nvSpPr>
          <p:cNvPr id="3" name="Content Placeholder 2"/>
          <p:cNvSpPr>
            <a:spLocks noGrp="1"/>
          </p:cNvSpPr>
          <p:nvPr>
            <p:ph idx="1"/>
          </p:nvPr>
        </p:nvSpPr>
        <p:spPr>
          <a:xfrm>
            <a:off x="457200" y="1905000"/>
            <a:ext cx="8229600" cy="4525963"/>
          </a:xfrm>
        </p:spPr>
        <p:txBody>
          <a:bodyPr/>
          <a:lstStyle/>
          <a:p>
            <a:pPr lvl="0"/>
            <a:r>
              <a:rPr lang="en-IN" dirty="0" smtClean="0"/>
              <a:t>The system has the limitation that it can be operated only with devices under a short range </a:t>
            </a:r>
            <a:r>
              <a:rPr lang="en-IN" dirty="0" err="1" smtClean="0"/>
              <a:t>i.e</a:t>
            </a:r>
            <a:r>
              <a:rPr lang="en-IN" dirty="0" smtClean="0"/>
              <a:t> around 10 cm.</a:t>
            </a:r>
            <a:endParaRPr lang="en-US" dirty="0" smtClean="0"/>
          </a:p>
          <a:p>
            <a:pPr lvl="0"/>
            <a:r>
              <a:rPr lang="en-IN" dirty="0" smtClean="0"/>
              <a:t>The data transfer rate is very less at about 106kbps, 212 kbps and 424kbps.</a:t>
            </a: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IN" b="1" dirty="0" smtClean="0"/>
              <a:t>CONCLUSION</a:t>
            </a:r>
            <a:endParaRPr lang="en-IN" b="1" dirty="0"/>
          </a:p>
        </p:txBody>
      </p:sp>
      <p:sp>
        <p:nvSpPr>
          <p:cNvPr id="3" name="Content Placeholder 2"/>
          <p:cNvSpPr>
            <a:spLocks noGrp="1"/>
          </p:cNvSpPr>
          <p:nvPr>
            <p:ph idx="1"/>
          </p:nvPr>
        </p:nvSpPr>
        <p:spPr/>
        <p:txBody>
          <a:bodyPr>
            <a:normAutofit/>
          </a:bodyPr>
          <a:lstStyle/>
          <a:p>
            <a:r>
              <a:rPr lang="en-US" dirty="0" smtClean="0"/>
              <a:t>Human efforts are reduced because system is completely automated and efficient. The cards being reusable, they are much more convenient and eco-friendly compared to the existing ticketing system. The record of the entire expense of the bus can be provided by the bill printer. Any unwanted things can be avoided as all the person carrying NFC tickets are monitored every time they travel. </a:t>
            </a:r>
            <a:endParaRPr lang="en-IN"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a:t>
            </a:r>
            <a:endParaRPr lang="en-US" b="1" dirty="0"/>
          </a:p>
        </p:txBody>
      </p:sp>
      <p:sp>
        <p:nvSpPr>
          <p:cNvPr id="3" name="Content Placeholder 2"/>
          <p:cNvSpPr>
            <a:spLocks noGrp="1"/>
          </p:cNvSpPr>
          <p:nvPr>
            <p:ph idx="1"/>
          </p:nvPr>
        </p:nvSpPr>
        <p:spPr/>
        <p:txBody>
          <a:bodyPr>
            <a:normAutofit fontScale="85000" lnSpcReduction="10000"/>
          </a:bodyPr>
          <a:lstStyle/>
          <a:p>
            <a:r>
              <a:rPr lang="en-IN" i="1" dirty="0" smtClean="0">
                <a:solidFill>
                  <a:srgbClr val="0070C0"/>
                </a:solidFill>
              </a:rPr>
              <a:t>http://www.nfc-forum.org</a:t>
            </a:r>
            <a:endParaRPr lang="en-US" i="1" dirty="0" smtClean="0">
              <a:solidFill>
                <a:srgbClr val="0070C0"/>
              </a:solidFill>
            </a:endParaRPr>
          </a:p>
          <a:p>
            <a:r>
              <a:rPr lang="en-IN" i="1" dirty="0" smtClean="0">
                <a:solidFill>
                  <a:srgbClr val="0070C0"/>
                </a:solidFill>
              </a:rPr>
              <a:t>http://www.gemalto.com/nfc.html</a:t>
            </a:r>
            <a:endParaRPr lang="en-US" i="1" dirty="0" smtClean="0">
              <a:solidFill>
                <a:srgbClr val="0070C0"/>
              </a:solidFill>
            </a:endParaRPr>
          </a:p>
          <a:p>
            <a:r>
              <a:rPr lang="en-IN" i="1" dirty="0" smtClean="0">
                <a:solidFill>
                  <a:srgbClr val="0070C0"/>
                </a:solidFill>
              </a:rPr>
              <a:t>http://www. whatis.techtarget.com/nfc.html</a:t>
            </a:r>
            <a:endParaRPr lang="en-US" i="1" dirty="0" smtClean="0">
              <a:solidFill>
                <a:srgbClr val="0070C0"/>
              </a:solidFill>
            </a:endParaRPr>
          </a:p>
          <a:p>
            <a:r>
              <a:rPr lang="en-IN" i="1" dirty="0" smtClean="0">
                <a:solidFill>
                  <a:srgbClr val="0070C0"/>
                </a:solidFill>
              </a:rPr>
              <a:t>http://www. asia.cnet.com/near field communication.html</a:t>
            </a:r>
            <a:endParaRPr lang="en-US" i="1" dirty="0" smtClean="0">
              <a:solidFill>
                <a:srgbClr val="0070C0"/>
              </a:solidFill>
            </a:endParaRPr>
          </a:p>
          <a:p>
            <a:r>
              <a:rPr lang="en-IN" i="1" dirty="0" smtClean="0">
                <a:solidFill>
                  <a:srgbClr val="0070C0"/>
                </a:solidFill>
              </a:rPr>
              <a:t>www.radio-electronics.com/info/wireless/nfc/nfc_overview.php</a:t>
            </a:r>
            <a:endParaRPr lang="en-US" i="1" dirty="0" smtClean="0">
              <a:solidFill>
                <a:srgbClr val="0070C0"/>
              </a:solidFill>
            </a:endParaRPr>
          </a:p>
          <a:p>
            <a:r>
              <a:rPr lang="en-IN" i="1" dirty="0" smtClean="0">
                <a:solidFill>
                  <a:srgbClr val="0070C0"/>
                </a:solidFill>
              </a:rPr>
              <a:t>http://www.controleng.com/index.asp?layout=article&amp;</a:t>
            </a:r>
            <a:endParaRPr lang="en-US" i="1" dirty="0" smtClean="0">
              <a:solidFill>
                <a:srgbClr val="0070C0"/>
              </a:solidFill>
            </a:endParaRPr>
          </a:p>
          <a:p>
            <a:pPr>
              <a:buNone/>
            </a:pPr>
            <a:r>
              <a:rPr lang="en-IN" i="1" dirty="0" smtClean="0">
                <a:solidFill>
                  <a:srgbClr val="0070C0"/>
                </a:solidFill>
              </a:rPr>
              <a:t>         </a:t>
            </a:r>
            <a:r>
              <a:rPr lang="en-IN" i="1" dirty="0" err="1" smtClean="0">
                <a:solidFill>
                  <a:srgbClr val="0070C0"/>
                </a:solidFill>
              </a:rPr>
              <a:t>articleid</a:t>
            </a:r>
            <a:r>
              <a:rPr lang="en-IN" i="1" dirty="0" smtClean="0">
                <a:solidFill>
                  <a:srgbClr val="0070C0"/>
                </a:solidFill>
              </a:rPr>
              <a:t>=CA6289218&amp;spacedesc=latest News</a:t>
            </a:r>
            <a:endParaRPr lang="en-US" i="1" dirty="0" smtClean="0">
              <a:solidFill>
                <a:srgbClr val="0070C0"/>
              </a:solidFill>
            </a:endParaRPr>
          </a:p>
          <a:p>
            <a:r>
              <a:rPr lang="en-IN" i="1" dirty="0" smtClean="0">
                <a:solidFill>
                  <a:srgbClr val="0070C0"/>
                </a:solidFill>
              </a:rPr>
              <a:t> http://www.nxp.com/news/content/file_1053.html</a:t>
            </a:r>
            <a:endParaRPr lang="en-US" i="1" dirty="0" smtClean="0">
              <a:solidFill>
                <a:srgbClr val="0070C0"/>
              </a:solidFill>
            </a:endParaRPr>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8305800" cy="4419600"/>
          </a:xfrm>
        </p:spPr>
        <p:txBody>
          <a:bodyPr>
            <a:normAutofit fontScale="85000" lnSpcReduction="20000"/>
          </a:bodyPr>
          <a:lstStyle/>
          <a:p>
            <a:pPr algn="ctr">
              <a:buNone/>
            </a:pPr>
            <a:r>
              <a:rPr lang="en-US" sz="8800" dirty="0" smtClean="0">
                <a:solidFill>
                  <a:srgbClr val="0070C0"/>
                </a:solidFill>
              </a:rPr>
              <a:t>THANK YOU</a:t>
            </a:r>
          </a:p>
          <a:p>
            <a:pPr algn="ctr">
              <a:buNone/>
            </a:pPr>
            <a:r>
              <a:rPr lang="en-US" sz="8800" dirty="0" smtClean="0">
                <a:solidFill>
                  <a:srgbClr val="0070C0"/>
                </a:solidFill>
                <a:sym typeface="Wingdings" pitchFamily="2" charset="2"/>
              </a:rPr>
              <a:t></a:t>
            </a:r>
          </a:p>
          <a:p>
            <a:pPr algn="ctr">
              <a:buNone/>
            </a:pPr>
            <a:r>
              <a:rPr lang="en-US" dirty="0" smtClean="0">
                <a:solidFill>
                  <a:srgbClr val="0070C0"/>
                </a:solidFill>
              </a:rPr>
              <a:t>                                                              SAGAR MITNA  16</a:t>
            </a:r>
          </a:p>
          <a:p>
            <a:pPr algn="ctr">
              <a:buNone/>
            </a:pPr>
            <a:r>
              <a:rPr lang="en-US" dirty="0" smtClean="0">
                <a:solidFill>
                  <a:srgbClr val="0070C0"/>
                </a:solidFill>
              </a:rPr>
              <a:t>                                                           PRADIP KAMBLE  09 </a:t>
            </a:r>
          </a:p>
          <a:p>
            <a:pPr algn="ctr">
              <a:buNone/>
            </a:pPr>
            <a:r>
              <a:rPr lang="en-US" dirty="0" smtClean="0">
                <a:solidFill>
                  <a:srgbClr val="0070C0"/>
                </a:solidFill>
              </a:rPr>
              <a:t>                                         SHAHNAWAZ JALIYAWALA  06</a:t>
            </a:r>
          </a:p>
          <a:p>
            <a:pPr algn="ctr">
              <a:buNone/>
            </a:pPr>
            <a:r>
              <a:rPr lang="en-US" dirty="0" smtClean="0">
                <a:solidFill>
                  <a:srgbClr val="0070C0"/>
                </a:solidFill>
              </a:rPr>
              <a:t>                                                                                                  </a:t>
            </a:r>
          </a:p>
          <a:p>
            <a:pPr algn="ctr">
              <a:buNone/>
            </a:pPr>
            <a:r>
              <a:rPr lang="en-US" dirty="0" smtClean="0">
                <a:solidFill>
                  <a:srgbClr val="0070C0"/>
                </a:solidFill>
              </a:rPr>
              <a:t>                </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1020762"/>
          </a:xfrm>
        </p:spPr>
        <p:txBody>
          <a:bodyPr/>
          <a:lstStyle/>
          <a:p>
            <a:pPr algn="l"/>
            <a:r>
              <a:rPr lang="en-US" b="1" dirty="0" smtClean="0"/>
              <a:t>		WHAT IS NFC???	</a:t>
            </a:r>
            <a:endParaRPr lang="en-US" b="1" dirty="0"/>
          </a:p>
        </p:txBody>
      </p:sp>
      <p:sp>
        <p:nvSpPr>
          <p:cNvPr id="3" name="Content Placeholder 2"/>
          <p:cNvSpPr>
            <a:spLocks noGrp="1"/>
          </p:cNvSpPr>
          <p:nvPr>
            <p:ph idx="1"/>
          </p:nvPr>
        </p:nvSpPr>
        <p:spPr>
          <a:xfrm>
            <a:off x="457200" y="1981200"/>
            <a:ext cx="8229600" cy="4221163"/>
          </a:xfrm>
        </p:spPr>
        <p:txBody>
          <a:bodyPr>
            <a:normAutofit fontScale="92500" lnSpcReduction="10000"/>
          </a:bodyPr>
          <a:lstStyle/>
          <a:p>
            <a:r>
              <a:rPr lang="en-US" sz="2800" dirty="0" smtClean="0"/>
              <a:t>NFC  or Near Field Communication is a short range high frequency wireless communication technology.</a:t>
            </a:r>
          </a:p>
          <a:p>
            <a:r>
              <a:rPr lang="en-US" sz="2800" dirty="0" smtClean="0"/>
              <a:t>A radio communication is established by touching the two phones or keeping them in a proximity of a few centimeters. </a:t>
            </a:r>
          </a:p>
          <a:p>
            <a:r>
              <a:rPr lang="en-US" sz="2800" dirty="0" smtClean="0"/>
              <a:t> NFC is mainly aimed for mobile or handheld devices.</a:t>
            </a:r>
          </a:p>
          <a:p>
            <a:r>
              <a:rPr lang="en-IN" sz="2800" dirty="0" smtClean="0"/>
              <a:t>NFC is an extension of Radio frequency identification or RFID technology.</a:t>
            </a:r>
          </a:p>
          <a:p>
            <a:r>
              <a:rPr lang="en-IN" sz="2800" dirty="0" smtClean="0"/>
              <a:t>RFID  is mainly used for tracking and identification by sending radio waves.</a:t>
            </a:r>
          </a:p>
          <a:p>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NFC BASED MOBILE TICKETING SYSTEM</a:t>
            </a:r>
            <a:endParaRPr lang="en-US" dirty="0"/>
          </a:p>
        </p:txBody>
      </p:sp>
      <p:sp>
        <p:nvSpPr>
          <p:cNvPr id="3" name="Content Placeholder 2"/>
          <p:cNvSpPr>
            <a:spLocks noGrp="1"/>
          </p:cNvSpPr>
          <p:nvPr>
            <p:ph idx="1"/>
          </p:nvPr>
        </p:nvSpPr>
        <p:spPr>
          <a:xfrm>
            <a:off x="457200" y="1905000"/>
            <a:ext cx="8229600" cy="4221163"/>
          </a:xfrm>
        </p:spPr>
        <p:txBody>
          <a:bodyPr/>
          <a:lstStyle/>
          <a:p>
            <a:r>
              <a:rPr lang="en-US" dirty="0" smtClean="0"/>
              <a:t>This proposed projects aims to develop a user friendly, interactive automated ticketing system which will deduct the passengers fare according to the distance travelled as well as detect the passengers identification.</a:t>
            </a:r>
          </a:p>
          <a:p>
            <a:r>
              <a:rPr lang="en-US" dirty="0" smtClean="0"/>
              <a:t>This is only possible by use of Near Field Communication (NFC) Cards.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current system conductor manually cut the ticket of a passenger.</a:t>
            </a:r>
          </a:p>
          <a:p>
            <a:r>
              <a:rPr lang="en-US" dirty="0" smtClean="0"/>
              <a:t>When passenger enter into the bus he pays a ticket amount and specify the source and destination, then conductor cut the ticket and return back to passenger.</a:t>
            </a:r>
          </a:p>
          <a:p>
            <a:r>
              <a:rPr lang="en-US" dirty="0" smtClean="0"/>
              <a:t>This system contains manual and paper work.</a:t>
            </a:r>
          </a:p>
          <a:p>
            <a:r>
              <a:rPr lang="en-US" dirty="0" smtClean="0"/>
              <a:t>Some time change issue also get create.  Passenger and conductor both don’t have change for ticket amount which creates issue.</a:t>
            </a:r>
          </a:p>
          <a:p>
            <a:r>
              <a:rPr lang="en-US" dirty="0" smtClean="0"/>
              <a:t>To solve those problems we are developing a new system which is fully automated and paperless.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As soon as the bus arrives at the bus stop, the passenger would board the bus and show the tag to the Conductor.</a:t>
            </a:r>
          </a:p>
          <a:p>
            <a:r>
              <a:rPr lang="en-US" dirty="0" smtClean="0"/>
              <a:t> The Conductor in the bus will read the NFC tag using android based NFC reader. </a:t>
            </a:r>
          </a:p>
          <a:p>
            <a:r>
              <a:rPr lang="en-US" dirty="0" smtClean="0"/>
              <a:t>NFC based card that will have a unique ID number. The card is rechargeable from certain electronic booths placed at certain locations of the city.</a:t>
            </a:r>
          </a:p>
          <a:p>
            <a:r>
              <a:rPr lang="en-US" dirty="0" smtClean="0"/>
              <a:t>The reader will detect the tag and require certain information from the passenger.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85800"/>
          </a:xfrm>
        </p:spPr>
        <p:txBody>
          <a:bodyPr>
            <a:normAutofit fontScale="90000"/>
          </a:bodyPr>
          <a:lstStyle/>
          <a:p>
            <a:r>
              <a:rPr lang="en-US" dirty="0" smtClean="0"/>
              <a:t>Literature Survey</a:t>
            </a:r>
            <a:endParaRPr lang="en-US" dirty="0"/>
          </a:p>
        </p:txBody>
      </p:sp>
      <p:graphicFrame>
        <p:nvGraphicFramePr>
          <p:cNvPr id="10" name="Content Placeholder 9"/>
          <p:cNvGraphicFramePr>
            <a:graphicFrameLocks noGrp="1"/>
          </p:cNvGraphicFramePr>
          <p:nvPr>
            <p:ph idx="1"/>
          </p:nvPr>
        </p:nvGraphicFramePr>
        <p:xfrm>
          <a:off x="304800" y="1524000"/>
          <a:ext cx="8534399" cy="5181601"/>
        </p:xfrm>
        <a:graphic>
          <a:graphicData uri="http://schemas.openxmlformats.org/drawingml/2006/table">
            <a:tbl>
              <a:tblPr firstRow="1" bandRow="1">
                <a:tableStyleId>{BC89EF96-8CEA-46FF-86C4-4CE0E7609802}</a:tableStyleId>
              </a:tblPr>
              <a:tblGrid>
                <a:gridCol w="768594"/>
                <a:gridCol w="2203205"/>
                <a:gridCol w="2667000"/>
                <a:gridCol w="2895600"/>
              </a:tblGrid>
              <a:tr h="381000">
                <a:tc>
                  <a:txBody>
                    <a:bodyPr/>
                    <a:lstStyle/>
                    <a:p>
                      <a:r>
                        <a:rPr lang="en-US" sz="2000" b="1" kern="1200" dirty="0" err="1" smtClean="0">
                          <a:solidFill>
                            <a:schemeClr val="tx1"/>
                          </a:solidFill>
                          <a:latin typeface="+mn-lt"/>
                          <a:ea typeface="+mn-ea"/>
                          <a:cs typeface="+mn-cs"/>
                        </a:rPr>
                        <a:t>Sr.no</a:t>
                      </a:r>
                      <a:endParaRPr lang="en-US" sz="2000" b="1" kern="1200" dirty="0" smtClean="0">
                        <a:solidFill>
                          <a:schemeClr val="tx1"/>
                        </a:solidFill>
                        <a:latin typeface="+mn-lt"/>
                        <a:ea typeface="+mn-ea"/>
                        <a:cs typeface="+mn-cs"/>
                      </a:endParaRPr>
                    </a:p>
                  </a:txBody>
                  <a:tcPr/>
                </a:tc>
                <a:tc>
                  <a:txBody>
                    <a:bodyPr/>
                    <a:lstStyle/>
                    <a:p>
                      <a:r>
                        <a:rPr lang="en-US" sz="2000" b="1" kern="1200" dirty="0" smtClean="0">
                          <a:solidFill>
                            <a:schemeClr val="tx1"/>
                          </a:solidFill>
                          <a:latin typeface="+mn-lt"/>
                          <a:ea typeface="+mn-ea"/>
                          <a:cs typeface="+mn-cs"/>
                        </a:rPr>
                        <a:t>TOPIC NAME</a:t>
                      </a:r>
                      <a:endParaRPr lang="en-US" sz="2000" dirty="0"/>
                    </a:p>
                  </a:txBody>
                  <a:tcPr/>
                </a:tc>
                <a:tc>
                  <a:txBody>
                    <a:bodyPr/>
                    <a:lstStyle/>
                    <a:p>
                      <a:r>
                        <a:rPr lang="en-US" sz="2000" b="1" kern="1200" dirty="0" smtClean="0">
                          <a:solidFill>
                            <a:schemeClr val="tx1"/>
                          </a:solidFill>
                          <a:latin typeface="+mn-lt"/>
                          <a:ea typeface="+mn-ea"/>
                          <a:cs typeface="+mn-cs"/>
                        </a:rPr>
                        <a:t>INVENTORS</a:t>
                      </a:r>
                      <a:endParaRPr lang="en-US" sz="2000" dirty="0"/>
                    </a:p>
                  </a:txBody>
                  <a:tcPr/>
                </a:tc>
                <a:tc>
                  <a:txBody>
                    <a:bodyPr/>
                    <a:lstStyle/>
                    <a:p>
                      <a:r>
                        <a:rPr lang="en-US" sz="2000" b="1" kern="1200" dirty="0" smtClean="0">
                          <a:solidFill>
                            <a:schemeClr val="tx1"/>
                          </a:solidFill>
                          <a:latin typeface="+mn-lt"/>
                          <a:ea typeface="+mn-ea"/>
                          <a:cs typeface="+mn-cs"/>
                        </a:rPr>
                        <a:t>PROPOSED WORK</a:t>
                      </a:r>
                      <a:endParaRPr lang="en-US" sz="2000" dirty="0"/>
                    </a:p>
                  </a:txBody>
                  <a:tcPr/>
                </a:tc>
              </a:tr>
              <a:tr h="2499361">
                <a:tc>
                  <a:txBody>
                    <a:bodyPr/>
                    <a:lstStyle/>
                    <a:p>
                      <a:r>
                        <a:rPr lang="en-US" sz="2000" dirty="0" smtClean="0"/>
                        <a:t>1</a:t>
                      </a:r>
                      <a:endParaRPr lang="en-US" sz="2000" dirty="0"/>
                    </a:p>
                  </a:txBody>
                  <a:tcPr/>
                </a:tc>
                <a:tc>
                  <a:txBody>
                    <a:bodyPr/>
                    <a:lstStyle/>
                    <a:p>
                      <a:r>
                        <a:rPr lang="en-US" sz="2000" kern="1200" dirty="0" smtClean="0">
                          <a:solidFill>
                            <a:schemeClr val="tx1"/>
                          </a:solidFill>
                          <a:latin typeface="+mn-lt"/>
                          <a:ea typeface="+mn-ea"/>
                          <a:cs typeface="+mn-cs"/>
                        </a:rPr>
                        <a:t>Analyzing the problem of Passenger’s self-hold ticket and physical form of ticket</a:t>
                      </a:r>
                      <a:endParaRPr lang="en-US" sz="2000" dirty="0"/>
                    </a:p>
                  </a:txBody>
                  <a:tcPr/>
                </a:tc>
                <a:tc>
                  <a:txBody>
                    <a:bodyPr/>
                    <a:lstStyle/>
                    <a:p>
                      <a:r>
                        <a:rPr lang="en-US" sz="2000" kern="1200" dirty="0" smtClean="0">
                          <a:solidFill>
                            <a:schemeClr val="tx1"/>
                          </a:solidFill>
                          <a:latin typeface="+mn-lt"/>
                          <a:ea typeface="+mn-ea"/>
                          <a:cs typeface="+mn-cs"/>
                        </a:rPr>
                        <a:t>Surya </a:t>
                      </a:r>
                      <a:r>
                        <a:rPr lang="en-US" sz="2000" kern="1200" dirty="0" err="1" smtClean="0">
                          <a:solidFill>
                            <a:schemeClr val="tx1"/>
                          </a:solidFill>
                          <a:latin typeface="+mn-lt"/>
                          <a:ea typeface="+mn-ea"/>
                          <a:cs typeface="+mn-cs"/>
                        </a:rPr>
                        <a:t>Michrandi</a:t>
                      </a:r>
                      <a:r>
                        <a:rPr lang="en-US" sz="2000" kern="1200" dirty="0" smtClean="0">
                          <a:solidFill>
                            <a:schemeClr val="tx1"/>
                          </a:solidFill>
                          <a:latin typeface="+mn-lt"/>
                          <a:ea typeface="+mn-ea"/>
                          <a:cs typeface="+mn-cs"/>
                        </a:rPr>
                        <a:t> Nasution1, Emir </a:t>
                      </a:r>
                      <a:r>
                        <a:rPr lang="en-US" sz="2000" kern="1200" dirty="0" err="1" smtClean="0">
                          <a:solidFill>
                            <a:schemeClr val="tx1"/>
                          </a:solidFill>
                          <a:latin typeface="+mn-lt"/>
                          <a:ea typeface="+mn-ea"/>
                          <a:cs typeface="+mn-cs"/>
                        </a:rPr>
                        <a:t>Mauludi</a:t>
                      </a:r>
                      <a:r>
                        <a:rPr lang="en-US" sz="2000" kern="1200" dirty="0" smtClean="0">
                          <a:solidFill>
                            <a:schemeClr val="tx1"/>
                          </a:solidFill>
                          <a:latin typeface="+mn-lt"/>
                          <a:ea typeface="+mn-ea"/>
                          <a:cs typeface="+mn-cs"/>
                        </a:rPr>
                        <a:t> </a:t>
                      </a:r>
                      <a:r>
                        <a:rPr lang="en-US" sz="2000" kern="1200" dirty="0" err="1" smtClean="0">
                          <a:solidFill>
                            <a:schemeClr val="tx1"/>
                          </a:solidFill>
                          <a:latin typeface="+mn-lt"/>
                          <a:ea typeface="+mn-ea"/>
                          <a:cs typeface="+mn-cs"/>
                        </a:rPr>
                        <a:t>Husni</a:t>
                      </a:r>
                      <a:r>
                        <a:rPr lang="en-US" sz="2000" kern="1200" dirty="0" smtClean="0">
                          <a:solidFill>
                            <a:schemeClr val="tx1"/>
                          </a:solidFill>
                          <a:latin typeface="+mn-lt"/>
                          <a:ea typeface="+mn-ea"/>
                          <a:cs typeface="+mn-cs"/>
                        </a:rPr>
                        <a:t>, </a:t>
                      </a:r>
                      <a:r>
                        <a:rPr lang="en-US" sz="2000" kern="1200" dirty="0" err="1" smtClean="0">
                          <a:solidFill>
                            <a:schemeClr val="tx1"/>
                          </a:solidFill>
                          <a:latin typeface="+mn-lt"/>
                          <a:ea typeface="+mn-ea"/>
                          <a:cs typeface="+mn-cs"/>
                        </a:rPr>
                        <a:t>Aciek</a:t>
                      </a:r>
                      <a:r>
                        <a:rPr lang="en-US" sz="2000" kern="1200" dirty="0" smtClean="0">
                          <a:solidFill>
                            <a:schemeClr val="tx1"/>
                          </a:solidFill>
                          <a:latin typeface="+mn-lt"/>
                          <a:ea typeface="+mn-ea"/>
                          <a:cs typeface="+mn-cs"/>
                        </a:rPr>
                        <a:t> Ida </a:t>
                      </a:r>
                      <a:r>
                        <a:rPr lang="en-US" sz="2000" kern="1200" dirty="0" err="1" smtClean="0">
                          <a:solidFill>
                            <a:schemeClr val="tx1"/>
                          </a:solidFill>
                          <a:latin typeface="+mn-lt"/>
                          <a:ea typeface="+mn-ea"/>
                          <a:cs typeface="+mn-cs"/>
                        </a:rPr>
                        <a:t>Wuryandari</a:t>
                      </a:r>
                      <a:endParaRPr lang="en-US" sz="2000" dirty="0"/>
                    </a:p>
                  </a:txBody>
                  <a:tcPr/>
                </a:tc>
                <a:tc>
                  <a:txBody>
                    <a:bodyPr/>
                    <a:lstStyle/>
                    <a:p>
                      <a:r>
                        <a:rPr lang="en-US" sz="2000" kern="1200" dirty="0" err="1" smtClean="0">
                          <a:solidFill>
                            <a:schemeClr val="tx1"/>
                          </a:solidFill>
                          <a:latin typeface="+mn-lt"/>
                          <a:ea typeface="+mn-ea"/>
                          <a:cs typeface="+mn-cs"/>
                        </a:rPr>
                        <a:t>Simplifyingthe</a:t>
                      </a:r>
                      <a:r>
                        <a:rPr lang="en-US" sz="2000" kern="1200" dirty="0" smtClean="0">
                          <a:solidFill>
                            <a:schemeClr val="tx1"/>
                          </a:solidFill>
                          <a:latin typeface="+mn-lt"/>
                          <a:ea typeface="+mn-ea"/>
                          <a:cs typeface="+mn-cs"/>
                        </a:rPr>
                        <a:t> ticketing process and transforming ticket from physical form to virtual form. The NFC technology development will not be limited only for payment transaction.</a:t>
                      </a:r>
                      <a:endParaRPr lang="en-US" sz="2000" dirty="0"/>
                    </a:p>
                  </a:txBody>
                  <a:tcPr/>
                </a:tc>
              </a:tr>
              <a:tr h="2286000">
                <a:tc>
                  <a:txBody>
                    <a:bodyPr/>
                    <a:lstStyle/>
                    <a:p>
                      <a:r>
                        <a:rPr lang="en-US" sz="2000" dirty="0" smtClean="0"/>
                        <a:t>2</a:t>
                      </a:r>
                      <a:endParaRPr lang="en-US" sz="2000" dirty="0"/>
                    </a:p>
                  </a:txBody>
                  <a:tcPr/>
                </a:tc>
                <a:tc>
                  <a:txBody>
                    <a:bodyPr/>
                    <a:lstStyle/>
                    <a:p>
                      <a:r>
                        <a:rPr lang="en-US" sz="2000" kern="1200" dirty="0" smtClean="0">
                          <a:solidFill>
                            <a:schemeClr val="tx1"/>
                          </a:solidFill>
                          <a:latin typeface="+mn-lt"/>
                          <a:ea typeface="+mn-ea"/>
                          <a:cs typeface="+mn-cs"/>
                        </a:rPr>
                        <a:t>Design and development of a secure e-ticketing scheme for mobile devices.</a:t>
                      </a:r>
                      <a:endParaRPr lang="en-US" sz="2000" dirty="0"/>
                    </a:p>
                  </a:txBody>
                  <a:tcPr/>
                </a:tc>
                <a:tc>
                  <a:txBody>
                    <a:bodyPr/>
                    <a:lstStyle/>
                    <a:p>
                      <a:r>
                        <a:rPr lang="en-US" sz="2000" kern="1200" dirty="0" err="1" smtClean="0">
                          <a:solidFill>
                            <a:schemeClr val="tx1"/>
                          </a:solidFill>
                          <a:latin typeface="+mn-lt"/>
                          <a:ea typeface="+mn-ea"/>
                          <a:cs typeface="+mn-cs"/>
                        </a:rPr>
                        <a:t>Arnau</a:t>
                      </a:r>
                      <a:r>
                        <a:rPr lang="en-US" sz="2000" kern="1200" dirty="0" smtClean="0">
                          <a:solidFill>
                            <a:schemeClr val="tx1"/>
                          </a:solidFill>
                          <a:latin typeface="+mn-lt"/>
                          <a:ea typeface="+mn-ea"/>
                          <a:cs typeface="+mn-cs"/>
                        </a:rPr>
                        <a:t> </a:t>
                      </a:r>
                      <a:r>
                        <a:rPr lang="en-US" sz="2000" kern="1200" dirty="0" err="1" smtClean="0">
                          <a:solidFill>
                            <a:schemeClr val="tx1"/>
                          </a:solidFill>
                          <a:latin typeface="+mn-lt"/>
                          <a:ea typeface="+mn-ea"/>
                          <a:cs typeface="+mn-cs"/>
                        </a:rPr>
                        <a:t>vives-guasch</a:t>
                      </a:r>
                      <a:r>
                        <a:rPr lang="en-US" sz="2000" kern="1200" dirty="0" smtClean="0">
                          <a:solidFill>
                            <a:schemeClr val="tx1"/>
                          </a:solidFill>
                          <a:latin typeface="+mn-lt"/>
                          <a:ea typeface="+mn-ea"/>
                          <a:cs typeface="+mn-cs"/>
                        </a:rPr>
                        <a:t>, Magdalena </a:t>
                      </a:r>
                      <a:r>
                        <a:rPr lang="en-US" sz="2000" kern="1200" dirty="0" err="1" smtClean="0">
                          <a:solidFill>
                            <a:schemeClr val="tx1"/>
                          </a:solidFill>
                          <a:latin typeface="+mn-lt"/>
                          <a:ea typeface="+mn-ea"/>
                          <a:cs typeface="+mn-cs"/>
                        </a:rPr>
                        <a:t>payeras-capell</a:t>
                      </a:r>
                      <a:r>
                        <a:rPr lang="en-US" sz="2000" kern="1200" dirty="0" smtClean="0">
                          <a:solidFill>
                            <a:schemeClr val="tx1"/>
                          </a:solidFill>
                          <a:latin typeface="+mn-lt"/>
                          <a:ea typeface="+mn-ea"/>
                          <a:cs typeface="+mn-cs"/>
                        </a:rPr>
                        <a:t>, </a:t>
                      </a:r>
                      <a:r>
                        <a:rPr lang="en-US" sz="2000" kern="1200" dirty="0" err="1" smtClean="0">
                          <a:solidFill>
                            <a:schemeClr val="tx1"/>
                          </a:solidFill>
                          <a:latin typeface="+mn-lt"/>
                          <a:ea typeface="+mn-ea"/>
                          <a:cs typeface="+mn-cs"/>
                        </a:rPr>
                        <a:t>Maci`a</a:t>
                      </a:r>
                      <a:r>
                        <a:rPr lang="en-US" sz="2000" kern="1200" dirty="0" smtClean="0">
                          <a:solidFill>
                            <a:schemeClr val="tx1"/>
                          </a:solidFill>
                          <a:latin typeface="+mn-lt"/>
                          <a:ea typeface="+mn-ea"/>
                          <a:cs typeface="+mn-cs"/>
                        </a:rPr>
                        <a:t> </a:t>
                      </a:r>
                      <a:r>
                        <a:rPr lang="en-US" sz="2000" kern="1200" dirty="0" err="1" smtClean="0">
                          <a:solidFill>
                            <a:schemeClr val="tx1"/>
                          </a:solidFill>
                          <a:latin typeface="+mn-lt"/>
                          <a:ea typeface="+mn-ea"/>
                          <a:cs typeface="+mn-cs"/>
                        </a:rPr>
                        <a:t>mut-puigserver</a:t>
                      </a:r>
                      <a:r>
                        <a:rPr lang="en-US" sz="2000" kern="1200" dirty="0" smtClean="0">
                          <a:solidFill>
                            <a:schemeClr val="tx1"/>
                          </a:solidFill>
                          <a:latin typeface="+mn-lt"/>
                          <a:ea typeface="+mn-ea"/>
                          <a:cs typeface="+mn-cs"/>
                        </a:rPr>
                        <a:t>, </a:t>
                      </a:r>
                      <a:r>
                        <a:rPr lang="en-US" sz="2000" kern="1200" dirty="0" err="1" smtClean="0">
                          <a:solidFill>
                            <a:schemeClr val="tx1"/>
                          </a:solidFill>
                          <a:latin typeface="+mn-lt"/>
                          <a:ea typeface="+mn-ea"/>
                          <a:cs typeface="+mn-cs"/>
                        </a:rPr>
                        <a:t>Jordi</a:t>
                      </a:r>
                      <a:r>
                        <a:rPr lang="en-US" sz="2000" kern="1200" dirty="0" smtClean="0">
                          <a:solidFill>
                            <a:schemeClr val="tx1"/>
                          </a:solidFill>
                          <a:latin typeface="+mn-lt"/>
                          <a:ea typeface="+mn-ea"/>
                          <a:cs typeface="+mn-cs"/>
                        </a:rPr>
                        <a:t> </a:t>
                      </a:r>
                      <a:r>
                        <a:rPr lang="en-US" sz="2000" kern="1200" dirty="0" err="1" smtClean="0">
                          <a:solidFill>
                            <a:schemeClr val="tx1"/>
                          </a:solidFill>
                          <a:latin typeface="+mn-lt"/>
                          <a:ea typeface="+mn-ea"/>
                          <a:cs typeface="+mn-cs"/>
                        </a:rPr>
                        <a:t>castell</a:t>
                      </a:r>
                      <a:r>
                        <a:rPr lang="en-US" sz="2000" kern="1200" dirty="0" smtClean="0">
                          <a:solidFill>
                            <a:schemeClr val="tx1"/>
                          </a:solidFill>
                          <a:latin typeface="+mn-lt"/>
                          <a:ea typeface="+mn-ea"/>
                          <a:cs typeface="+mn-cs"/>
                        </a:rPr>
                        <a:t> `a-</a:t>
                      </a:r>
                      <a:r>
                        <a:rPr lang="en-US" sz="2000" kern="1200" dirty="0" err="1" smtClean="0">
                          <a:solidFill>
                            <a:schemeClr val="tx1"/>
                          </a:solidFill>
                          <a:latin typeface="+mn-lt"/>
                          <a:ea typeface="+mn-ea"/>
                          <a:cs typeface="+mn-cs"/>
                        </a:rPr>
                        <a:t>roca</a:t>
                      </a:r>
                      <a:r>
                        <a:rPr lang="en-US" sz="2000" kern="1200" dirty="0" smtClean="0">
                          <a:solidFill>
                            <a:schemeClr val="tx1"/>
                          </a:solidFill>
                          <a:latin typeface="+mn-lt"/>
                          <a:ea typeface="+mn-ea"/>
                          <a:cs typeface="+mn-cs"/>
                        </a:rPr>
                        <a:t>, and </a:t>
                      </a:r>
                      <a:r>
                        <a:rPr lang="en-US" sz="2000" kern="1200" dirty="0" err="1" smtClean="0">
                          <a:solidFill>
                            <a:schemeClr val="tx1"/>
                          </a:solidFill>
                          <a:latin typeface="+mn-lt"/>
                          <a:ea typeface="+mn-ea"/>
                          <a:cs typeface="+mn-cs"/>
                        </a:rPr>
                        <a:t>Josep</a:t>
                      </a:r>
                      <a:r>
                        <a:rPr lang="en-US" sz="2000" kern="1200" dirty="0" smtClean="0">
                          <a:solidFill>
                            <a:schemeClr val="tx1"/>
                          </a:solidFill>
                          <a:latin typeface="+mn-lt"/>
                          <a:ea typeface="+mn-ea"/>
                          <a:cs typeface="+mn-cs"/>
                        </a:rPr>
                        <a:t> </a:t>
                      </a:r>
                      <a:r>
                        <a:rPr lang="en-US" sz="2000" kern="1200" dirty="0" err="1" smtClean="0">
                          <a:solidFill>
                            <a:schemeClr val="tx1"/>
                          </a:solidFill>
                          <a:latin typeface="+mn-lt"/>
                          <a:ea typeface="+mn-ea"/>
                          <a:cs typeface="+mn-cs"/>
                        </a:rPr>
                        <a:t>llu´is</a:t>
                      </a:r>
                      <a:r>
                        <a:rPr lang="en-US" sz="2000" kern="1200" dirty="0" smtClean="0">
                          <a:solidFill>
                            <a:schemeClr val="tx1"/>
                          </a:solidFill>
                          <a:latin typeface="+mn-lt"/>
                          <a:ea typeface="+mn-ea"/>
                          <a:cs typeface="+mn-cs"/>
                        </a:rPr>
                        <a:t> </a:t>
                      </a:r>
                      <a:r>
                        <a:rPr lang="en-US" sz="2000" kern="1200" dirty="0" err="1" smtClean="0">
                          <a:solidFill>
                            <a:schemeClr val="tx1"/>
                          </a:solidFill>
                          <a:latin typeface="+mn-lt"/>
                          <a:ea typeface="+mn-ea"/>
                          <a:cs typeface="+mn-cs"/>
                        </a:rPr>
                        <a:t>ferrer-gomila</a:t>
                      </a:r>
                      <a:r>
                        <a:rPr lang="en-US" sz="2000" kern="1200" dirty="0" smtClean="0">
                          <a:solidFill>
                            <a:schemeClr val="tx1"/>
                          </a:solidFill>
                          <a:latin typeface="+mn-lt"/>
                          <a:ea typeface="+mn-ea"/>
                          <a:cs typeface="+mn-cs"/>
                        </a:rPr>
                        <a:t>.</a:t>
                      </a:r>
                      <a:endParaRPr lang="en-US" sz="2000" dirty="0"/>
                    </a:p>
                  </a:txBody>
                  <a:tcPr/>
                </a:tc>
                <a:tc>
                  <a:txBody>
                    <a:bodyPr/>
                    <a:lstStyle/>
                    <a:p>
                      <a:r>
                        <a:rPr lang="en-US" sz="2000" kern="1200" dirty="0" smtClean="0">
                          <a:solidFill>
                            <a:schemeClr val="tx1"/>
                          </a:solidFill>
                          <a:latin typeface="+mn-lt"/>
                          <a:ea typeface="+mn-ea"/>
                          <a:cs typeface="+mn-cs"/>
                        </a:rPr>
                        <a:t>Protocol presents a fair-trading mechanism during the ticket verification in such a way that user pays in exchange of the right to use the agreed service</a:t>
                      </a:r>
                      <a:endParaRPr lang="en-US" sz="2000"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Literature Survey</a:t>
            </a:r>
            <a:endParaRPr lang="en-US" dirty="0"/>
          </a:p>
        </p:txBody>
      </p:sp>
      <p:graphicFrame>
        <p:nvGraphicFramePr>
          <p:cNvPr id="8" name="Content Placeholder 7"/>
          <p:cNvGraphicFramePr>
            <a:graphicFrameLocks noGrp="1"/>
          </p:cNvGraphicFramePr>
          <p:nvPr>
            <p:ph idx="1"/>
          </p:nvPr>
        </p:nvGraphicFramePr>
        <p:xfrm>
          <a:off x="457200" y="1676400"/>
          <a:ext cx="8229600" cy="3535680"/>
        </p:xfrm>
        <a:graphic>
          <a:graphicData uri="http://schemas.openxmlformats.org/drawingml/2006/table">
            <a:tbl>
              <a:tblPr firstRow="1" bandRow="1">
                <a:tableStyleId>{BC89EF96-8CEA-46FF-86C4-4CE0E7609802}</a:tableStyleId>
              </a:tblPr>
              <a:tblGrid>
                <a:gridCol w="685800"/>
                <a:gridCol w="2667000"/>
                <a:gridCol w="2438400"/>
                <a:gridCol w="2438400"/>
              </a:tblGrid>
              <a:tr h="335280">
                <a:tc>
                  <a:txBody>
                    <a:bodyPr/>
                    <a:lstStyle/>
                    <a:p>
                      <a:r>
                        <a:rPr lang="en-US" sz="2000" kern="1200" dirty="0" err="1" smtClean="0"/>
                        <a:t>Sr.no</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t>TOPIC NAME</a:t>
                      </a:r>
                      <a:endParaRPr lang="en-US" sz="2000" dirty="0" smtClean="0"/>
                    </a:p>
                  </a:txBody>
                  <a:tcPr/>
                </a:tc>
                <a:tc>
                  <a:txBody>
                    <a:bodyPr/>
                    <a:lstStyle/>
                    <a:p>
                      <a:r>
                        <a:rPr lang="en-US" sz="2000" kern="1200" dirty="0" smtClean="0"/>
                        <a:t>INVENTORS</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t>PROPOSED WORK</a:t>
                      </a:r>
                      <a:endParaRPr lang="en-US" sz="2000" dirty="0" smtClean="0"/>
                    </a:p>
                    <a:p>
                      <a:endParaRPr lang="en-US" sz="2000" dirty="0"/>
                    </a:p>
                  </a:txBody>
                  <a:tcPr/>
                </a:tc>
              </a:tr>
              <a:tr h="2019300">
                <a:tc>
                  <a:txBody>
                    <a:bodyPr/>
                    <a:lstStyle/>
                    <a:p>
                      <a:r>
                        <a:rPr lang="en-US" sz="2000" dirty="0" smtClean="0"/>
                        <a:t>3.</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t>Introduction of NFC is integrated within sender’s mobile device as well as in receiver’s mobile device for communication.</a:t>
                      </a:r>
                      <a:endParaRPr lang="en-US" sz="2000" dirty="0" smtClean="0"/>
                    </a:p>
                    <a:p>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err="1" smtClean="0"/>
                        <a:t>M.R.Waghe</a:t>
                      </a:r>
                      <a:r>
                        <a:rPr lang="en-US" sz="2000" kern="1200" dirty="0" smtClean="0"/>
                        <a:t>, </a:t>
                      </a:r>
                      <a:r>
                        <a:rPr lang="en-US" sz="2000" kern="1200" dirty="0" err="1" smtClean="0"/>
                        <a:t>P.A.Pawar</a:t>
                      </a:r>
                      <a:r>
                        <a:rPr lang="en-US" sz="2000" kern="1200" dirty="0" smtClean="0"/>
                        <a:t>, Prof S.N. </a:t>
                      </a:r>
                      <a:r>
                        <a:rPr lang="en-US" sz="2000" kern="1200" dirty="0" err="1" smtClean="0"/>
                        <a:t>Bhadane</a:t>
                      </a:r>
                      <a:r>
                        <a:rPr lang="en-US" sz="2000" kern="1200" dirty="0" smtClean="0"/>
                        <a:t>.</a:t>
                      </a:r>
                      <a:endParaRPr lang="en-US" sz="2000" dirty="0" smtClean="0"/>
                    </a:p>
                    <a:p>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t>Communication occurs within two NFC enabled devices when these two devices within the range of twenty centimeters of each other.</a:t>
                      </a:r>
                      <a:endParaRPr lang="en-US" sz="2000" dirty="0" smtClean="0"/>
                    </a:p>
                    <a:p>
                      <a:endParaRPr lang="en-US" sz="2000"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Hardware Requirement</a:t>
            </a:r>
            <a:endParaRPr lang="en-US" dirty="0"/>
          </a:p>
        </p:txBody>
      </p:sp>
      <p:sp>
        <p:nvSpPr>
          <p:cNvPr id="3" name="Content Placeholder 2"/>
          <p:cNvSpPr>
            <a:spLocks noGrp="1"/>
          </p:cNvSpPr>
          <p:nvPr>
            <p:ph idx="1"/>
          </p:nvPr>
        </p:nvSpPr>
        <p:spPr/>
        <p:txBody>
          <a:bodyPr/>
          <a:lstStyle/>
          <a:p>
            <a:pPr lvl="0">
              <a:buNone/>
            </a:pPr>
            <a:endParaRPr lang="en-US" dirty="0" smtClean="0"/>
          </a:p>
          <a:p>
            <a:pPr lvl="0"/>
            <a:r>
              <a:rPr lang="en-US" dirty="0" smtClean="0"/>
              <a:t>NFC based  Android  Mobile</a:t>
            </a:r>
          </a:p>
          <a:p>
            <a:pPr lvl="0"/>
            <a:r>
              <a:rPr lang="en-US" dirty="0" smtClean="0"/>
              <a:t>NFC Tags</a:t>
            </a:r>
          </a:p>
          <a:p>
            <a:pPr lvl="0"/>
            <a:r>
              <a:rPr lang="en-US" dirty="0" smtClean="0"/>
              <a:t>Intel processor IV and above</a:t>
            </a:r>
          </a:p>
          <a:p>
            <a:pPr lvl="0"/>
            <a:r>
              <a:rPr lang="en-US" dirty="0" smtClean="0"/>
              <a:t>1 GB RAM</a:t>
            </a:r>
          </a:p>
          <a:p>
            <a:pPr lvl="0"/>
            <a:r>
              <a:rPr lang="en-US" dirty="0" smtClean="0"/>
              <a:t>160 GB hard disk</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1991</TotalTime>
  <Words>1109</Words>
  <Application>Microsoft Office PowerPoint</Application>
  <PresentationFormat>On-screen Show (4:3)</PresentationFormat>
  <Paragraphs>142</Paragraphs>
  <Slides>27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Agency FB</vt:lpstr>
      <vt:lpstr>Arial Rounded MT Bold</vt:lpstr>
      <vt:lpstr>Wingdings</vt:lpstr>
      <vt:lpstr>Office Theme</vt:lpstr>
      <vt:lpstr>NEAR FIELD COMMUNICATION</vt:lpstr>
      <vt:lpstr>ABSTRACT</vt:lpstr>
      <vt:lpstr>  WHAT IS NFC??? </vt:lpstr>
      <vt:lpstr>NFC BASED MOBILE TICKETING SYSTEM</vt:lpstr>
      <vt:lpstr>Existing System</vt:lpstr>
      <vt:lpstr>Proposed System</vt:lpstr>
      <vt:lpstr>Literature Survey</vt:lpstr>
      <vt:lpstr>Literature Survey</vt:lpstr>
      <vt:lpstr>Hardware Requirement</vt:lpstr>
      <vt:lpstr>Software Requirement</vt:lpstr>
      <vt:lpstr>Proposed Architecture</vt:lpstr>
      <vt:lpstr>Proposed Architecture</vt:lpstr>
      <vt:lpstr>OPERATION OF NFC</vt:lpstr>
      <vt:lpstr>OPERATION OF NFC</vt:lpstr>
      <vt:lpstr>OPERATION OF NFC BASED MOBILE TICKETING SYSTEM</vt:lpstr>
      <vt:lpstr>OPERATION OF NFC BASED MOBILE TICKETING SYSTEM</vt:lpstr>
      <vt:lpstr>MODES OF OPERATION</vt:lpstr>
      <vt:lpstr>MODES OF OPERATION</vt:lpstr>
      <vt:lpstr>APPLICATION OF NFC</vt:lpstr>
      <vt:lpstr>APPLICATION OF NFC</vt:lpstr>
      <vt:lpstr>APPLICATION OF NFC</vt:lpstr>
      <vt:lpstr>APPLICATION OF NFC</vt:lpstr>
      <vt:lpstr>ADVANTAGES OF NFC BASED MOBILE TICKETING SYSTEM</vt:lpstr>
      <vt:lpstr>DISADVANTAGES OF NFC BASED MOBILE TICKETING SYSTEM</vt:lpstr>
      <vt:lpstr>CONCLUSION</vt:lpstr>
      <vt:lpstr>REFERENCE</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NFC</dc:title>
  <dc:creator>capricorn</dc:creator>
  <cp:lastModifiedBy>DELL</cp:lastModifiedBy>
  <cp:revision>140</cp:revision>
  <dcterms:created xsi:type="dcterms:W3CDTF">2012-02-10T16:47:03Z</dcterms:created>
  <dcterms:modified xsi:type="dcterms:W3CDTF">2017-10-26T08:14:00Z</dcterms:modified>
</cp:coreProperties>
</file>