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8/6/2019</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8/6/2019</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8/6/2019</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sajidvali/loan-predic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8" name="Picture 13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0" name="Picture 139">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2" name="Oval 141">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4" name="Picture 143">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6" name="Picture 14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8" name="Rectangle 14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0" name="Rectangle 14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286790-7E8F-4CBA-AFE4-3CF131181E9D}"/>
              </a:ext>
            </a:extLst>
          </p:cNvPr>
          <p:cNvSpPr>
            <a:spLocks noGrp="1"/>
          </p:cNvSpPr>
          <p:nvPr>
            <p:ph type="ctrTitle"/>
          </p:nvPr>
        </p:nvSpPr>
        <p:spPr>
          <a:xfrm>
            <a:off x="648931" y="629266"/>
            <a:ext cx="4166510" cy="1622321"/>
          </a:xfrm>
        </p:spPr>
        <p:txBody>
          <a:bodyPr vert="horz" lIns="91440" tIns="45720" rIns="91440" bIns="45720" rtlCol="0" anchor="t">
            <a:normAutofit/>
          </a:bodyPr>
          <a:lstStyle/>
          <a:p>
            <a:pPr>
              <a:lnSpc>
                <a:spcPct val="90000"/>
              </a:lnSpc>
            </a:pPr>
            <a:r>
              <a:rPr lang="en-US" sz="2800" b="1" i="0" kern="1200" dirty="0">
                <a:solidFill>
                  <a:schemeClr val="accent3"/>
                </a:solidFill>
                <a:latin typeface="Times New Roman" panose="02020603050405020304" pitchFamily="18" charset="0"/>
                <a:cs typeface="Times New Roman" panose="02020603050405020304" pitchFamily="18" charset="0"/>
              </a:rPr>
              <a:t>Prediction analysis on loan approval using Data Mining Techniques</a:t>
            </a:r>
          </a:p>
        </p:txBody>
      </p:sp>
      <p:sp>
        <p:nvSpPr>
          <p:cNvPr id="15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54" name="Freeform: Shape 15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1026" name="Picture 2" descr="Related image">
            <a:extLst>
              <a:ext uri="{FF2B5EF4-FFF2-40B4-BE49-F238E27FC236}">
                <a16:creationId xmlns:a16="http://schemas.microsoft.com/office/drawing/2014/main" id="{11C5EDBD-776B-4F19-B894-2E35EADD4ACA}"/>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093992" y="1141407"/>
            <a:ext cx="5449889" cy="429419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56" name="Rectangle 15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9BCDFBE2-F2F0-4B12-91C1-D864ABD76A04}"/>
              </a:ext>
            </a:extLst>
          </p:cNvPr>
          <p:cNvSpPr>
            <a:spLocks noGrp="1"/>
          </p:cNvSpPr>
          <p:nvPr>
            <p:ph type="subTitle" idx="1"/>
          </p:nvPr>
        </p:nvSpPr>
        <p:spPr>
          <a:xfrm>
            <a:off x="648931" y="2438400"/>
            <a:ext cx="4166509" cy="3785419"/>
          </a:xfrm>
        </p:spPr>
        <p:txBody>
          <a:bodyPr vert="horz" lIns="91440" tIns="45720" rIns="91440" bIns="45720" rtlCol="0">
            <a:normAutofit/>
          </a:bodyPr>
          <a:lstStyle/>
          <a:p>
            <a:r>
              <a:rPr lang="en-US" sz="1800" dirty="0">
                <a:solidFill>
                  <a:schemeClr val="tx2">
                    <a:lumMod val="40000"/>
                    <a:lumOff val="60000"/>
                  </a:schemeClr>
                </a:solidFill>
                <a:latin typeface="Times New Roman" panose="02020603050405020304" pitchFamily="18" charset="0"/>
                <a:cs typeface="Times New Roman" panose="02020603050405020304" pitchFamily="18" charset="0"/>
              </a:rPr>
              <a:t>Group Members:</a:t>
            </a:r>
          </a:p>
          <a:p>
            <a:pPr marL="285750" indent="-285750">
              <a:buFont typeface="Wingdings" panose="05000000000000000000" pitchFamily="2" charset="2"/>
              <a:buChar char="Ø"/>
            </a:pPr>
            <a:r>
              <a:rPr lang="en-US" sz="1800" dirty="0">
                <a:solidFill>
                  <a:schemeClr val="tx2">
                    <a:lumMod val="40000"/>
                    <a:lumOff val="60000"/>
                  </a:schemeClr>
                </a:solidFill>
                <a:latin typeface="Times New Roman" panose="02020603050405020304" pitchFamily="18" charset="0"/>
                <a:cs typeface="Times New Roman" panose="02020603050405020304" pitchFamily="18" charset="0"/>
              </a:rPr>
              <a:t>Pradeep Kamble :10511829</a:t>
            </a:r>
          </a:p>
          <a:p>
            <a:pPr marL="285750" indent="-285750">
              <a:buFont typeface="Wingdings" panose="05000000000000000000" pitchFamily="2" charset="2"/>
              <a:buChar char="Ø"/>
            </a:pPr>
            <a:r>
              <a:rPr lang="en-US" sz="1800" dirty="0">
                <a:solidFill>
                  <a:schemeClr val="tx2">
                    <a:lumMod val="40000"/>
                    <a:lumOff val="60000"/>
                  </a:schemeClr>
                </a:solidFill>
                <a:latin typeface="Times New Roman" panose="02020603050405020304" pitchFamily="18" charset="0"/>
                <a:cs typeface="Times New Roman" panose="02020603050405020304" pitchFamily="18" charset="0"/>
              </a:rPr>
              <a:t>Nikhil Gharge : 10517429</a:t>
            </a:r>
          </a:p>
          <a:p>
            <a:pPr marL="285750" indent="-285750">
              <a:buFont typeface="Wingdings" panose="05000000000000000000" pitchFamily="2" charset="2"/>
              <a:buChar char="Ø"/>
            </a:pPr>
            <a:r>
              <a:rPr lang="en-US" sz="1800" dirty="0">
                <a:solidFill>
                  <a:schemeClr val="tx2">
                    <a:lumMod val="40000"/>
                    <a:lumOff val="60000"/>
                  </a:schemeClr>
                </a:solidFill>
                <a:latin typeface="Times New Roman" panose="02020603050405020304" pitchFamily="18" charset="0"/>
                <a:cs typeface="Times New Roman" panose="02020603050405020304" pitchFamily="18" charset="0"/>
              </a:rPr>
              <a:t>Nishant Mathur :10508561</a:t>
            </a:r>
          </a:p>
        </p:txBody>
      </p:sp>
    </p:spTree>
    <p:extLst>
      <p:ext uri="{BB962C8B-B14F-4D97-AF65-F5344CB8AC3E}">
        <p14:creationId xmlns:p14="http://schemas.microsoft.com/office/powerpoint/2010/main" val="349119949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0D8DB-7836-47F6-AA29-12B5DF56D9C0}"/>
              </a:ext>
            </a:extLst>
          </p:cNvPr>
          <p:cNvSpPr>
            <a:spLocks noGrp="1"/>
          </p:cNvSpPr>
          <p:nvPr>
            <p:ph type="title"/>
          </p:nvPr>
        </p:nvSpPr>
        <p:spPr>
          <a:xfrm>
            <a:off x="648931" y="629267"/>
            <a:ext cx="4166510" cy="904894"/>
          </a:xfrm>
        </p:spPr>
        <p:txBody>
          <a:bodyPr>
            <a:normAutofit/>
          </a:bodyPr>
          <a:lstStyle/>
          <a:p>
            <a:r>
              <a:rPr lang="en-IE" sz="4000" b="1" dirty="0">
                <a:solidFill>
                  <a:schemeClr val="accent3"/>
                </a:solidFill>
                <a:latin typeface="Times New Roman" panose="02020603050405020304" pitchFamily="18" charset="0"/>
                <a:cs typeface="Times New Roman" panose="02020603050405020304" pitchFamily="18" charset="0"/>
              </a:rPr>
              <a:t>Modelling:</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screenshot of a cell phone&#10;&#10;Description automatically generated">
            <a:extLst>
              <a:ext uri="{FF2B5EF4-FFF2-40B4-BE49-F238E27FC236}">
                <a16:creationId xmlns:a16="http://schemas.microsoft.com/office/drawing/2014/main" id="{3F92FC46-9A63-4018-AA57-7C8D261B13D9}"/>
              </a:ext>
            </a:extLst>
          </p:cNvPr>
          <p:cNvPicPr>
            <a:picLocks noChangeAspect="1"/>
          </p:cNvPicPr>
          <p:nvPr/>
        </p:nvPicPr>
        <p:blipFill>
          <a:blip r:embed="rId2"/>
          <a:stretch>
            <a:fillRect/>
          </a:stretch>
        </p:blipFill>
        <p:spPr>
          <a:xfrm>
            <a:off x="5766692" y="1028699"/>
            <a:ext cx="6234808" cy="5038725"/>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D0A6B73-5CF1-4C4C-AC2B-AF71168367EA}"/>
              </a:ext>
            </a:extLst>
          </p:cNvPr>
          <p:cNvSpPr>
            <a:spLocks noGrp="1"/>
          </p:cNvSpPr>
          <p:nvPr>
            <p:ph idx="1"/>
          </p:nvPr>
        </p:nvSpPr>
        <p:spPr>
          <a:xfrm>
            <a:off x="520355" y="1854820"/>
            <a:ext cx="4166509" cy="4488830"/>
          </a:xfrm>
        </p:spPr>
        <p:txBody>
          <a:bodyPr>
            <a:normAutofit/>
          </a:bodyPr>
          <a:lstStyle/>
          <a:p>
            <a:r>
              <a:rPr lang="en-IE" dirty="0">
                <a:solidFill>
                  <a:srgbClr val="EBEBEB"/>
                </a:solidFill>
                <a:latin typeface="Times New Roman" panose="02020603050405020304" pitchFamily="18" charset="0"/>
                <a:cs typeface="Times New Roman" panose="02020603050405020304" pitchFamily="18" charset="0"/>
              </a:rPr>
              <a:t>In modelling phase, we are using different machine learning algorithms to predict the defaulters and non-defaulters.</a:t>
            </a:r>
          </a:p>
          <a:p>
            <a:r>
              <a:rPr lang="en-IE" dirty="0">
                <a:solidFill>
                  <a:srgbClr val="EBEBEB"/>
                </a:solidFill>
                <a:latin typeface="Times New Roman" panose="02020603050405020304" pitchFamily="18" charset="0"/>
                <a:cs typeface="Times New Roman" panose="02020603050405020304" pitchFamily="18" charset="0"/>
              </a:rPr>
              <a:t>So, firstly we check which algorithm gives us more accuracy, for that we put our csv (dataset) file into Auto model.</a:t>
            </a:r>
          </a:p>
          <a:p>
            <a:r>
              <a:rPr lang="en-IE" dirty="0">
                <a:solidFill>
                  <a:srgbClr val="EBEBEB"/>
                </a:solidFill>
                <a:latin typeface="Times New Roman" panose="02020603050405020304" pitchFamily="18" charset="0"/>
                <a:cs typeface="Times New Roman" panose="02020603050405020304" pitchFamily="18" charset="0"/>
              </a:rPr>
              <a:t>The results are shown in screenshot.</a:t>
            </a:r>
          </a:p>
          <a:p>
            <a:pPr marL="0" indent="0">
              <a:buNone/>
            </a:pPr>
            <a:r>
              <a:rPr lang="en-IE" dirty="0">
                <a:solidFill>
                  <a:srgbClr val="EBEBEB"/>
                </a:solidFill>
                <a:latin typeface="Times New Roman" panose="02020603050405020304" pitchFamily="18" charset="0"/>
                <a:cs typeface="Times New Roman" panose="02020603050405020304" pitchFamily="18" charset="0"/>
              </a:rPr>
              <a:t>      </a:t>
            </a:r>
          </a:p>
          <a:p>
            <a:endParaRPr lang="en-IE" dirty="0">
              <a:solidFill>
                <a:srgbClr val="EBEBEB"/>
              </a:solidFill>
              <a:latin typeface="Times New Roman" panose="02020603050405020304" pitchFamily="18" charset="0"/>
              <a:cs typeface="Times New Roman" panose="02020603050405020304" pitchFamily="18" charset="0"/>
            </a:endParaRPr>
          </a:p>
          <a:p>
            <a:endParaRPr lang="en-IE" dirty="0">
              <a:solidFill>
                <a:srgbClr val="EBEBE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58583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F81C-B1E6-4629-A1A4-292BDFC78BF8}"/>
              </a:ext>
            </a:extLst>
          </p:cNvPr>
          <p:cNvSpPr>
            <a:spLocks noGrp="1"/>
          </p:cNvSpPr>
          <p:nvPr>
            <p:ph type="title"/>
          </p:nvPr>
        </p:nvSpPr>
        <p:spPr>
          <a:xfrm>
            <a:off x="350836" y="226360"/>
            <a:ext cx="9404723" cy="766482"/>
          </a:xfrm>
        </p:spPr>
        <p:txBody>
          <a:bodyPr/>
          <a:lstStyle/>
          <a:p>
            <a:r>
              <a:rPr lang="en-IE" sz="3600" b="1" dirty="0">
                <a:solidFill>
                  <a:schemeClr val="accent3"/>
                </a:solidFill>
                <a:latin typeface="Times New Roman" panose="02020603050405020304" pitchFamily="18" charset="0"/>
                <a:cs typeface="Times New Roman" panose="02020603050405020304" pitchFamily="18" charset="0"/>
              </a:rPr>
              <a:t>1) Decision Trees:</a:t>
            </a:r>
          </a:p>
        </p:txBody>
      </p:sp>
      <p:pic>
        <p:nvPicPr>
          <p:cNvPr id="5" name="Content Placeholder 4" descr="A close up of a map&#10;&#10;Description automatically generated">
            <a:extLst>
              <a:ext uri="{FF2B5EF4-FFF2-40B4-BE49-F238E27FC236}">
                <a16:creationId xmlns:a16="http://schemas.microsoft.com/office/drawing/2014/main" id="{CC6F3537-64BE-4B43-B3FD-82656DABD2CA}"/>
              </a:ext>
            </a:extLst>
          </p:cNvPr>
          <p:cNvPicPr>
            <a:picLocks noGrp="1" noChangeAspect="1"/>
          </p:cNvPicPr>
          <p:nvPr>
            <p:ph idx="1"/>
          </p:nvPr>
        </p:nvPicPr>
        <p:blipFill>
          <a:blip r:embed="rId2"/>
          <a:stretch>
            <a:fillRect/>
          </a:stretch>
        </p:blipFill>
        <p:spPr>
          <a:xfrm>
            <a:off x="985520" y="992842"/>
            <a:ext cx="10525760" cy="5537200"/>
          </a:xfrm>
        </p:spPr>
      </p:pic>
    </p:spTree>
    <p:extLst>
      <p:ext uri="{BB962C8B-B14F-4D97-AF65-F5344CB8AC3E}">
        <p14:creationId xmlns:p14="http://schemas.microsoft.com/office/powerpoint/2010/main" val="2272811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900F-360C-489C-A4B6-3305FF28E0D1}"/>
              </a:ext>
            </a:extLst>
          </p:cNvPr>
          <p:cNvSpPr>
            <a:spLocks noGrp="1"/>
          </p:cNvSpPr>
          <p:nvPr>
            <p:ph type="title"/>
          </p:nvPr>
        </p:nvSpPr>
        <p:spPr>
          <a:xfrm>
            <a:off x="322261" y="202548"/>
            <a:ext cx="9404723" cy="759478"/>
          </a:xfrm>
        </p:spPr>
        <p:txBody>
          <a:bodyPr/>
          <a:lstStyle/>
          <a:p>
            <a:r>
              <a:rPr lang="en-IE" sz="3600" b="1" dirty="0">
                <a:solidFill>
                  <a:schemeClr val="accent3"/>
                </a:solidFill>
                <a:latin typeface="Times New Roman" panose="02020603050405020304" pitchFamily="18" charset="0"/>
                <a:cs typeface="Times New Roman" panose="02020603050405020304" pitchFamily="18" charset="0"/>
              </a:rPr>
              <a:t>Results: Accuracy is 82.41%</a:t>
            </a:r>
          </a:p>
        </p:txBody>
      </p:sp>
      <p:pic>
        <p:nvPicPr>
          <p:cNvPr id="7" name="Content Placeholder 6" descr="A screenshot of a cell phone&#10;&#10;Description automatically generated">
            <a:extLst>
              <a:ext uri="{FF2B5EF4-FFF2-40B4-BE49-F238E27FC236}">
                <a16:creationId xmlns:a16="http://schemas.microsoft.com/office/drawing/2014/main" id="{66778D3E-6186-4DD8-978D-4E2E0479BBBD}"/>
              </a:ext>
            </a:extLst>
          </p:cNvPr>
          <p:cNvPicPr>
            <a:picLocks noGrp="1" noChangeAspect="1"/>
          </p:cNvPicPr>
          <p:nvPr>
            <p:ph idx="1"/>
          </p:nvPr>
        </p:nvPicPr>
        <p:blipFill>
          <a:blip r:embed="rId2"/>
          <a:stretch>
            <a:fillRect/>
          </a:stretch>
        </p:blipFill>
        <p:spPr>
          <a:xfrm>
            <a:off x="1206904" y="1249680"/>
            <a:ext cx="9125816" cy="4592320"/>
          </a:xfrm>
        </p:spPr>
      </p:pic>
    </p:spTree>
    <p:extLst>
      <p:ext uri="{BB962C8B-B14F-4D97-AF65-F5344CB8AC3E}">
        <p14:creationId xmlns:p14="http://schemas.microsoft.com/office/powerpoint/2010/main" val="4213651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877FF-FD13-4271-9711-F656BF2B0E4A}"/>
              </a:ext>
            </a:extLst>
          </p:cNvPr>
          <p:cNvSpPr>
            <a:spLocks noGrp="1"/>
          </p:cNvSpPr>
          <p:nvPr>
            <p:ph type="title"/>
          </p:nvPr>
        </p:nvSpPr>
        <p:spPr>
          <a:xfrm>
            <a:off x="312736" y="290794"/>
            <a:ext cx="9404723" cy="747432"/>
          </a:xfrm>
        </p:spPr>
        <p:txBody>
          <a:bodyPr/>
          <a:lstStyle/>
          <a:p>
            <a:r>
              <a:rPr lang="en-IE" sz="3600" b="1" dirty="0">
                <a:solidFill>
                  <a:schemeClr val="accent3"/>
                </a:solidFill>
                <a:latin typeface="Times New Roman" panose="02020603050405020304" pitchFamily="18" charset="0"/>
                <a:cs typeface="Times New Roman" panose="02020603050405020304" pitchFamily="18" charset="0"/>
              </a:rPr>
              <a:t>2)Logistic Regression:</a:t>
            </a:r>
          </a:p>
        </p:txBody>
      </p:sp>
      <p:pic>
        <p:nvPicPr>
          <p:cNvPr id="5" name="Content Placeholder 4" descr="A screenshot of a map&#10;&#10;Description automatically generated">
            <a:extLst>
              <a:ext uri="{FF2B5EF4-FFF2-40B4-BE49-F238E27FC236}">
                <a16:creationId xmlns:a16="http://schemas.microsoft.com/office/drawing/2014/main" id="{FE858FC4-8311-41EB-AB92-A47AF36848BD}"/>
              </a:ext>
            </a:extLst>
          </p:cNvPr>
          <p:cNvPicPr>
            <a:picLocks noGrp="1" noChangeAspect="1"/>
          </p:cNvPicPr>
          <p:nvPr>
            <p:ph idx="1"/>
          </p:nvPr>
        </p:nvPicPr>
        <p:blipFill>
          <a:blip r:embed="rId2"/>
          <a:stretch>
            <a:fillRect/>
          </a:stretch>
        </p:blipFill>
        <p:spPr>
          <a:xfrm>
            <a:off x="761999" y="1237892"/>
            <a:ext cx="10487025" cy="5329314"/>
          </a:xfrm>
        </p:spPr>
      </p:pic>
    </p:spTree>
    <p:extLst>
      <p:ext uri="{BB962C8B-B14F-4D97-AF65-F5344CB8AC3E}">
        <p14:creationId xmlns:p14="http://schemas.microsoft.com/office/powerpoint/2010/main" val="182726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2303-F0B0-4F17-BE7C-97A5D1722600}"/>
              </a:ext>
            </a:extLst>
          </p:cNvPr>
          <p:cNvSpPr>
            <a:spLocks noGrp="1"/>
          </p:cNvSpPr>
          <p:nvPr>
            <p:ph type="title"/>
          </p:nvPr>
        </p:nvSpPr>
        <p:spPr>
          <a:xfrm>
            <a:off x="350836" y="271743"/>
            <a:ext cx="9404723" cy="747432"/>
          </a:xfrm>
        </p:spPr>
        <p:txBody>
          <a:bodyPr/>
          <a:lstStyle/>
          <a:p>
            <a:r>
              <a:rPr lang="en-IE" sz="3600" b="1" dirty="0">
                <a:solidFill>
                  <a:schemeClr val="accent3"/>
                </a:solidFill>
                <a:latin typeface="Times New Roman" panose="02020603050405020304" pitchFamily="18" charset="0"/>
                <a:cs typeface="Times New Roman" panose="02020603050405020304" pitchFamily="18" charset="0"/>
              </a:rPr>
              <a:t>Results: Accuracy is 81.15%</a:t>
            </a:r>
          </a:p>
        </p:txBody>
      </p:sp>
      <p:pic>
        <p:nvPicPr>
          <p:cNvPr id="5" name="Content Placeholder 4" descr="A screenshot of a social media post&#10;&#10;Description automatically generated">
            <a:extLst>
              <a:ext uri="{FF2B5EF4-FFF2-40B4-BE49-F238E27FC236}">
                <a16:creationId xmlns:a16="http://schemas.microsoft.com/office/drawing/2014/main" id="{95DA22E4-26E1-4418-9799-0B66A90CDE42}"/>
              </a:ext>
            </a:extLst>
          </p:cNvPr>
          <p:cNvPicPr>
            <a:picLocks noGrp="1" noChangeAspect="1"/>
          </p:cNvPicPr>
          <p:nvPr>
            <p:ph idx="1"/>
          </p:nvPr>
        </p:nvPicPr>
        <p:blipFill>
          <a:blip r:embed="rId2"/>
          <a:stretch>
            <a:fillRect/>
          </a:stretch>
        </p:blipFill>
        <p:spPr>
          <a:xfrm>
            <a:off x="1637720" y="1564640"/>
            <a:ext cx="8117839" cy="3952240"/>
          </a:xfrm>
        </p:spPr>
      </p:pic>
    </p:spTree>
    <p:extLst>
      <p:ext uri="{BB962C8B-B14F-4D97-AF65-F5344CB8AC3E}">
        <p14:creationId xmlns:p14="http://schemas.microsoft.com/office/powerpoint/2010/main" val="3912106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15F9-A194-464E-BD52-9F3799D8D87D}"/>
              </a:ext>
            </a:extLst>
          </p:cNvPr>
          <p:cNvSpPr>
            <a:spLocks noGrp="1"/>
          </p:cNvSpPr>
          <p:nvPr>
            <p:ph type="title"/>
          </p:nvPr>
        </p:nvSpPr>
        <p:spPr>
          <a:xfrm>
            <a:off x="646112" y="452718"/>
            <a:ext cx="4165580" cy="1400530"/>
          </a:xfrm>
        </p:spPr>
        <p:txBody>
          <a:bodyPr>
            <a:normAutofit/>
          </a:bodyPr>
          <a:lstStyle/>
          <a:p>
            <a:r>
              <a:rPr lang="en-IE" b="1" dirty="0">
                <a:solidFill>
                  <a:schemeClr val="accent3"/>
                </a:solidFill>
                <a:latin typeface="Times New Roman" panose="02020603050405020304" pitchFamily="18" charset="0"/>
                <a:cs typeface="Times New Roman" panose="02020603050405020304" pitchFamily="18" charset="0"/>
              </a:rPr>
              <a:t>Evaluation:</a:t>
            </a:r>
          </a:p>
        </p:txBody>
      </p:sp>
      <p:sp>
        <p:nvSpPr>
          <p:cNvPr id="13" name="Freeform: Shape 12">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5"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Content Placeholder 4">
            <a:extLst>
              <a:ext uri="{FF2B5EF4-FFF2-40B4-BE49-F238E27FC236}">
                <a16:creationId xmlns:a16="http://schemas.microsoft.com/office/drawing/2014/main" id="{2E80C381-6BC4-4A74-847E-EF1F5A2B5495}"/>
              </a:ext>
            </a:extLst>
          </p:cNvPr>
          <p:cNvPicPr>
            <a:picLocks noChangeAspect="1"/>
          </p:cNvPicPr>
          <p:nvPr/>
        </p:nvPicPr>
        <p:blipFill>
          <a:blip r:embed="rId3"/>
          <a:stretch>
            <a:fillRect/>
          </a:stretch>
        </p:blipFill>
        <p:spPr>
          <a:xfrm>
            <a:off x="6778590" y="647699"/>
            <a:ext cx="4081110" cy="2683330"/>
          </a:xfrm>
          <a:prstGeom prst="rect">
            <a:avLst/>
          </a:prstGeom>
          <a:effectLst/>
        </p:spPr>
      </p:pic>
      <p:sp>
        <p:nvSpPr>
          <p:cNvPr id="17" name="Rectangle 16">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6E7E7D58-F7BF-49D5-86A0-AF752EBB4263}"/>
              </a:ext>
            </a:extLst>
          </p:cNvPr>
          <p:cNvSpPr>
            <a:spLocks noGrp="1"/>
          </p:cNvSpPr>
          <p:nvPr>
            <p:ph idx="1"/>
          </p:nvPr>
        </p:nvSpPr>
        <p:spPr>
          <a:xfrm>
            <a:off x="646113" y="2052918"/>
            <a:ext cx="4165146" cy="4195481"/>
          </a:xfrm>
        </p:spPr>
        <p:txBody>
          <a:bodyPr>
            <a:normAutofit/>
          </a:bodyPr>
          <a:lstStyle/>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evaluation stage evaluate and analyse the model to check whether it fulfilled the business objectives or not.</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 some cases, it gives the justification when the model is deficient.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So, we evaluate four graphs in our project.</a:t>
            </a:r>
            <a:endParaRPr lang="en-US" dirty="0">
              <a:latin typeface="Times New Roman" panose="02020603050405020304" pitchFamily="18" charset="0"/>
              <a:cs typeface="Times New Roman" panose="02020603050405020304" pitchFamily="18" charset="0"/>
            </a:endParaRPr>
          </a:p>
        </p:txBody>
      </p:sp>
      <p:pic>
        <p:nvPicPr>
          <p:cNvPr id="8" name="Content Placeholder 3">
            <a:extLst>
              <a:ext uri="{FF2B5EF4-FFF2-40B4-BE49-F238E27FC236}">
                <a16:creationId xmlns:a16="http://schemas.microsoft.com/office/drawing/2014/main" id="{241CD03A-0E10-4F07-AAB1-61BEE296FEAF}"/>
              </a:ext>
            </a:extLst>
          </p:cNvPr>
          <p:cNvPicPr>
            <a:picLocks noChangeAspect="1"/>
          </p:cNvPicPr>
          <p:nvPr/>
        </p:nvPicPr>
        <p:blipFill>
          <a:blip r:embed="rId4"/>
          <a:stretch>
            <a:fillRect/>
          </a:stretch>
        </p:blipFill>
        <p:spPr>
          <a:xfrm>
            <a:off x="6780623" y="3526971"/>
            <a:ext cx="4077044" cy="2721427"/>
          </a:xfrm>
          <a:prstGeom prst="rect">
            <a:avLst/>
          </a:prstGeom>
          <a:effectLst/>
        </p:spPr>
      </p:pic>
    </p:spTree>
    <p:extLst>
      <p:ext uri="{BB962C8B-B14F-4D97-AF65-F5344CB8AC3E}">
        <p14:creationId xmlns:p14="http://schemas.microsoft.com/office/powerpoint/2010/main" val="491321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5"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5" name="Picture 4">
            <a:extLst>
              <a:ext uri="{FF2B5EF4-FFF2-40B4-BE49-F238E27FC236}">
                <a16:creationId xmlns:a16="http://schemas.microsoft.com/office/drawing/2014/main" id="{515118F3-8E50-42C6-9033-3A6E3724452A}"/>
              </a:ext>
            </a:extLst>
          </p:cNvPr>
          <p:cNvPicPr>
            <a:picLocks noChangeAspect="1"/>
          </p:cNvPicPr>
          <p:nvPr/>
        </p:nvPicPr>
        <p:blipFill>
          <a:blip r:embed="rId3"/>
          <a:stretch>
            <a:fillRect/>
          </a:stretch>
        </p:blipFill>
        <p:spPr>
          <a:xfrm>
            <a:off x="6860510" y="647699"/>
            <a:ext cx="3917270" cy="2683330"/>
          </a:xfrm>
          <a:prstGeom prst="rect">
            <a:avLst/>
          </a:prstGeom>
          <a:effectLst/>
        </p:spPr>
      </p:pic>
      <p:sp>
        <p:nvSpPr>
          <p:cNvPr id="17" name="Rectangle 16">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Content Placeholder 9">
            <a:extLst>
              <a:ext uri="{FF2B5EF4-FFF2-40B4-BE49-F238E27FC236}">
                <a16:creationId xmlns:a16="http://schemas.microsoft.com/office/drawing/2014/main" id="{E4021285-D856-4AC1-A898-E3A6E7DB1B70}"/>
              </a:ext>
            </a:extLst>
          </p:cNvPr>
          <p:cNvSpPr>
            <a:spLocks noGrp="1"/>
          </p:cNvSpPr>
          <p:nvPr>
            <p:ph idx="1"/>
          </p:nvPr>
        </p:nvSpPr>
        <p:spPr>
          <a:xfrm>
            <a:off x="691605" y="1476371"/>
            <a:ext cx="4165146" cy="4791076"/>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married bar graph, if the person is married then he has more number of chances to get a loan and vice versa.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Dependents bar graph, we can easily determine that the more number of dependents the less number of chances to get loan.</a:t>
            </a:r>
          </a:p>
        </p:txBody>
      </p:sp>
      <p:pic>
        <p:nvPicPr>
          <p:cNvPr id="8" name="Content Placeholder 5">
            <a:extLst>
              <a:ext uri="{FF2B5EF4-FFF2-40B4-BE49-F238E27FC236}">
                <a16:creationId xmlns:a16="http://schemas.microsoft.com/office/drawing/2014/main" id="{63606856-405C-4EB4-A6B5-3C74B708F825}"/>
              </a:ext>
            </a:extLst>
          </p:cNvPr>
          <p:cNvPicPr>
            <a:picLocks noChangeAspect="1"/>
          </p:cNvPicPr>
          <p:nvPr/>
        </p:nvPicPr>
        <p:blipFill>
          <a:blip r:embed="rId4"/>
          <a:stretch>
            <a:fillRect/>
          </a:stretch>
        </p:blipFill>
        <p:spPr>
          <a:xfrm>
            <a:off x="6922681" y="3526971"/>
            <a:ext cx="3792929" cy="2721427"/>
          </a:xfrm>
          <a:prstGeom prst="rect">
            <a:avLst/>
          </a:prstGeom>
          <a:effectLst/>
        </p:spPr>
      </p:pic>
    </p:spTree>
    <p:extLst>
      <p:ext uri="{BB962C8B-B14F-4D97-AF65-F5344CB8AC3E}">
        <p14:creationId xmlns:p14="http://schemas.microsoft.com/office/powerpoint/2010/main" val="2874853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FDE7A-FD7A-4FF5-9B7F-5D6FC3D38251}"/>
              </a:ext>
            </a:extLst>
          </p:cNvPr>
          <p:cNvSpPr>
            <a:spLocks noGrp="1"/>
          </p:cNvSpPr>
          <p:nvPr>
            <p:ph type="title"/>
          </p:nvPr>
        </p:nvSpPr>
        <p:spPr>
          <a:xfrm>
            <a:off x="350836" y="319368"/>
            <a:ext cx="9404723" cy="756957"/>
          </a:xfrm>
        </p:spPr>
        <p:txBody>
          <a:bodyPr/>
          <a:lstStyle/>
          <a:p>
            <a:r>
              <a:rPr lang="en-IE" b="1" dirty="0">
                <a:solidFill>
                  <a:schemeClr val="accent3"/>
                </a:solidFill>
                <a:latin typeface="Times New Roman" panose="02020603050405020304" pitchFamily="18" charset="0"/>
                <a:cs typeface="Times New Roman" panose="02020603050405020304" pitchFamily="18" charset="0"/>
              </a:rPr>
              <a:t>Deployment:</a:t>
            </a:r>
          </a:p>
        </p:txBody>
      </p:sp>
      <p:sp>
        <p:nvSpPr>
          <p:cNvPr id="3" name="Content Placeholder 2">
            <a:extLst>
              <a:ext uri="{FF2B5EF4-FFF2-40B4-BE49-F238E27FC236}">
                <a16:creationId xmlns:a16="http://schemas.microsoft.com/office/drawing/2014/main" id="{B1A0AC50-2F54-4B8C-84B5-69FBD6007ED1}"/>
              </a:ext>
            </a:extLst>
          </p:cNvPr>
          <p:cNvSpPr>
            <a:spLocks noGrp="1"/>
          </p:cNvSpPr>
          <p:nvPr>
            <p:ph idx="1"/>
          </p:nvPr>
        </p:nvSpPr>
        <p:spPr>
          <a:xfrm>
            <a:off x="922337" y="1243293"/>
            <a:ext cx="8946541" cy="4738407"/>
          </a:xfrm>
        </p:spPr>
        <p:txBody>
          <a:bodyPr/>
          <a:lstStyle/>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Deployment is the process of using new features to make development in current organization.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It also generates reports and performs data mining process for maintenance.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This phase has mainly four phases such as planning of deployment, monitoring and maintenance, production of the final report by project leader and last phase is the whole review of the project which gives us errors and mistakes and using the appropriate data mining technique.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knowledge gained from this project will be organized and implement in </a:t>
            </a:r>
            <a:r>
              <a:rPr lang="en-US" b="1" dirty="0">
                <a:latin typeface="Times New Roman" panose="02020603050405020304" pitchFamily="18" charset="0"/>
                <a:cs typeface="Times New Roman" panose="02020603050405020304" pitchFamily="18" charset="0"/>
              </a:rPr>
              <a:t>Shiny app </a:t>
            </a:r>
            <a:r>
              <a:rPr lang="en-US" dirty="0">
                <a:latin typeface="Times New Roman" panose="02020603050405020304" pitchFamily="18" charset="0"/>
                <a:cs typeface="Times New Roman" panose="02020603050405020304" pitchFamily="18" charset="0"/>
              </a:rPr>
              <a:t>so that customer can use it.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involves applying live model as a general framework where bank can use any previous data (can select data of choice) within organization’s decision making processes.</a:t>
            </a:r>
            <a:endParaRPr lang="en-I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9573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C7A9-1DC3-49DC-9EEE-670CD01773EE}"/>
              </a:ext>
            </a:extLst>
          </p:cNvPr>
          <p:cNvSpPr>
            <a:spLocks noGrp="1"/>
          </p:cNvSpPr>
          <p:nvPr>
            <p:ph type="title"/>
          </p:nvPr>
        </p:nvSpPr>
        <p:spPr>
          <a:xfrm>
            <a:off x="5224006" y="629266"/>
            <a:ext cx="4985469" cy="1469878"/>
          </a:xfrm>
        </p:spPr>
        <p:txBody>
          <a:bodyPr>
            <a:normAutofit/>
          </a:bodyPr>
          <a:lstStyle/>
          <a:p>
            <a:r>
              <a:rPr lang="en-IE" b="1" dirty="0">
                <a:solidFill>
                  <a:schemeClr val="accent3"/>
                </a:solidFill>
                <a:latin typeface="Times New Roman" panose="02020603050405020304" pitchFamily="18" charset="0"/>
                <a:cs typeface="Times New Roman" panose="02020603050405020304" pitchFamily="18" charset="0"/>
              </a:rPr>
              <a:t>Future Work:</a:t>
            </a:r>
          </a:p>
        </p:txBody>
      </p:sp>
      <p:pic>
        <p:nvPicPr>
          <p:cNvPr id="1028" name="Picture 4" descr="Related image">
            <a:extLst>
              <a:ext uri="{FF2B5EF4-FFF2-40B4-BE49-F238E27FC236}">
                <a16:creationId xmlns:a16="http://schemas.microsoft.com/office/drawing/2014/main" id="{A9FB6B3D-B546-41C6-B747-120BFF03C06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6914" y="1616507"/>
            <a:ext cx="4261089" cy="370714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3C2DD4C-E241-43DF-9BC7-19D8E61AD8F4}"/>
              </a:ext>
            </a:extLst>
          </p:cNvPr>
          <p:cNvSpPr>
            <a:spLocks noGrp="1"/>
          </p:cNvSpPr>
          <p:nvPr>
            <p:ph idx="1"/>
          </p:nvPr>
        </p:nvSpPr>
        <p:spPr>
          <a:xfrm>
            <a:off x="5224005" y="1616507"/>
            <a:ext cx="4985470" cy="3993718"/>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Time series analysis can be done using loan data of several years for prediction of the approximate time when the client can default.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 application can be built, which will predict whether their loan application can be approved</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banks based on their inputs along with approximate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interest rates.</a:t>
            </a:r>
          </a:p>
          <a:p>
            <a:pPr>
              <a:buFont typeface="Wingdings" panose="05000000000000000000" pitchFamily="2" charset="2"/>
              <a:buChar char="Ø"/>
            </a:pPr>
            <a:endParaRPr lang="en-IE" dirty="0"/>
          </a:p>
        </p:txBody>
      </p:sp>
    </p:spTree>
    <p:extLst>
      <p:ext uri="{BB962C8B-B14F-4D97-AF65-F5344CB8AC3E}">
        <p14:creationId xmlns:p14="http://schemas.microsoft.com/office/powerpoint/2010/main" val="4228987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7A89-FFA5-4347-87A8-E4175B4BB1F6}"/>
              </a:ext>
            </a:extLst>
          </p:cNvPr>
          <p:cNvSpPr>
            <a:spLocks noGrp="1"/>
          </p:cNvSpPr>
          <p:nvPr>
            <p:ph type="title"/>
          </p:nvPr>
        </p:nvSpPr>
        <p:spPr>
          <a:xfrm>
            <a:off x="474661" y="245410"/>
            <a:ext cx="9404723" cy="728382"/>
          </a:xfrm>
        </p:spPr>
        <p:txBody>
          <a:bodyPr/>
          <a:lstStyle/>
          <a:p>
            <a:r>
              <a:rPr lang="en-IE" dirty="0">
                <a:solidFill>
                  <a:schemeClr val="accent3"/>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315AC93-EB05-4A26-A84A-268727B22C1F}"/>
              </a:ext>
            </a:extLst>
          </p:cNvPr>
          <p:cNvSpPr>
            <a:spLocks noGrp="1"/>
          </p:cNvSpPr>
          <p:nvPr>
            <p:ph idx="1"/>
          </p:nvPr>
        </p:nvSpPr>
        <p:spPr>
          <a:xfrm>
            <a:off x="895350" y="1095376"/>
            <a:ext cx="9154503" cy="5153024"/>
          </a:xfrm>
        </p:spPr>
        <p:txBody>
          <a:bodyPr>
            <a:noAutofit/>
          </a:bodyPr>
          <a:lstStyle/>
          <a:p>
            <a:pPr marL="0" indent="0">
              <a:buNone/>
            </a:pPr>
            <a:r>
              <a:rPr lang="en-IE" sz="1800" dirty="0">
                <a:latin typeface="Times New Roman" panose="02020603050405020304" pitchFamily="18" charset="0"/>
                <a:cs typeface="Times New Roman" panose="02020603050405020304" pitchFamily="18" charset="0"/>
              </a:rPr>
              <a:t>[1] Yun, Z., Weihua, L., Yang, C., 2014. Applying balanced scordcard strategic performance          management to CRISP-DM, in: 2014 International Conference on Information Science,          Electronics and Electrical Engineering. Presented at the 2014 International Conference on          Information Science, Electronics and Electrical Engineering (ISEEE), IEEE, Sapporo,          Japan, pp. 2009–2014. https://doi.org/10.1109/InfoSEEE.2014.6946275         </a:t>
            </a:r>
          </a:p>
          <a:p>
            <a:pPr marL="0" indent="0">
              <a:buNone/>
            </a:pPr>
            <a:r>
              <a:rPr lang="en-IE" sz="1800" dirty="0">
                <a:latin typeface="Times New Roman" panose="02020603050405020304" pitchFamily="18" charset="0"/>
                <a:cs typeface="Times New Roman" panose="02020603050405020304" pitchFamily="18" charset="0"/>
              </a:rPr>
              <a:t>[2] Azevedo, A., Santos, M.F., 2008. KDD, SEMMA AND CRISP-DM: A PARALLEL             OVERVIEW 5. </a:t>
            </a:r>
          </a:p>
          <a:p>
            <a:pPr marL="0" indent="0">
              <a:buNone/>
            </a:pPr>
            <a:r>
              <a:rPr lang="en-IE" sz="1800" dirty="0">
                <a:latin typeface="Times New Roman" panose="02020603050405020304" pitchFamily="18" charset="0"/>
                <a:cs typeface="Times New Roman" panose="02020603050405020304" pitchFamily="18" charset="0"/>
              </a:rPr>
              <a:t>[3] Stirrup, J., 2017. What’s wrong with CRISP-DM, and is there an alternative? Jen Stirrup.             https://jenstirrup.com/2017/07/01/whats-wrong-with-crisp-dm-and-is-there-an-   alternative/ (accessed 6.24.19). </a:t>
            </a:r>
          </a:p>
          <a:p>
            <a:pPr marL="0" indent="0">
              <a:buNone/>
            </a:pPr>
            <a:r>
              <a:rPr lang="en-GB" sz="1800" dirty="0">
                <a:latin typeface="Times New Roman" panose="02020603050405020304" pitchFamily="18" charset="0"/>
                <a:cs typeface="Times New Roman" panose="02020603050405020304" pitchFamily="18" charset="0"/>
              </a:rPr>
              <a:t>[4] Eckerson, W.W., Hanlon, N., Barquin, R., 2000. DIRECTOR OF EDUCATION AND            RESEARCH 5, 15. </a:t>
            </a:r>
            <a:endParaRPr lang="en-I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570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8006A3C-57EC-44D0-8FCE-788E76F498BA}"/>
              </a:ext>
            </a:extLst>
          </p:cNvPr>
          <p:cNvSpPr>
            <a:spLocks noGrp="1"/>
          </p:cNvSpPr>
          <p:nvPr>
            <p:ph type="title"/>
          </p:nvPr>
        </p:nvSpPr>
        <p:spPr>
          <a:xfrm>
            <a:off x="648931" y="629266"/>
            <a:ext cx="4166510" cy="904259"/>
          </a:xfrm>
        </p:spPr>
        <p:txBody>
          <a:bodyPr>
            <a:normAutofit/>
          </a:bodyPr>
          <a:lstStyle/>
          <a:p>
            <a:r>
              <a:rPr lang="en-IE" b="1" dirty="0">
                <a:solidFill>
                  <a:schemeClr val="accent3"/>
                </a:solidFill>
                <a:latin typeface="Times New Roman" panose="02020603050405020304" pitchFamily="18" charset="0"/>
                <a:cs typeface="Times New Roman" panose="02020603050405020304" pitchFamily="18" charset="0"/>
              </a:rPr>
              <a:t>Layout:</a:t>
            </a:r>
          </a:p>
        </p:txBody>
      </p:sp>
      <p:sp>
        <p:nvSpPr>
          <p:cNvPr id="7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75" name="Freeform: Shape 7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3074" name="Picture 2" descr="Image result for crisp dm process">
            <a:extLst>
              <a:ext uri="{FF2B5EF4-FFF2-40B4-BE49-F238E27FC236}">
                <a16:creationId xmlns:a16="http://schemas.microsoft.com/office/drawing/2014/main" id="{C9B175EE-E71A-4A5B-A7BC-6C0A34A60F2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3992" y="901613"/>
            <a:ext cx="5449889" cy="5054770"/>
          </a:xfrm>
          <a:prstGeom prst="rect">
            <a:avLst/>
          </a:prstGeom>
          <a:noFill/>
          <a:effectLst/>
          <a:extLst>
            <a:ext uri="{909E8E84-426E-40DD-AFC4-6F175D3DCCD1}">
              <a14:hiddenFill xmlns:a14="http://schemas.microsoft.com/office/drawing/2010/main">
                <a:solidFill>
                  <a:srgbClr val="FFFFFF"/>
                </a:solidFill>
              </a14:hiddenFill>
            </a:ext>
          </a:extLst>
        </p:spPr>
      </p:pic>
      <p:sp>
        <p:nvSpPr>
          <p:cNvPr id="77" name="Rectangle 7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Content Placeholder 4">
            <a:extLst>
              <a:ext uri="{FF2B5EF4-FFF2-40B4-BE49-F238E27FC236}">
                <a16:creationId xmlns:a16="http://schemas.microsoft.com/office/drawing/2014/main" id="{EE975763-3995-461F-AAFF-F71DF93BE251}"/>
              </a:ext>
            </a:extLst>
          </p:cNvPr>
          <p:cNvSpPr>
            <a:spLocks noGrp="1"/>
          </p:cNvSpPr>
          <p:nvPr>
            <p:ph idx="1"/>
          </p:nvPr>
        </p:nvSpPr>
        <p:spPr>
          <a:xfrm>
            <a:off x="720911" y="1533525"/>
            <a:ext cx="4166509" cy="3785419"/>
          </a:xfrm>
        </p:spPr>
        <p:txBody>
          <a:bodyPr>
            <a:normAutofit/>
          </a:bodyPr>
          <a:lstStyle/>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Introduction</a:t>
            </a:r>
          </a:p>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CRISP-DM Process</a:t>
            </a:r>
          </a:p>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Business Understanding</a:t>
            </a:r>
          </a:p>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Data Understanding</a:t>
            </a:r>
          </a:p>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Data Preparation</a:t>
            </a:r>
          </a:p>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Modelling</a:t>
            </a:r>
          </a:p>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Evaluation</a:t>
            </a:r>
          </a:p>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Deployment</a:t>
            </a:r>
          </a:p>
          <a:p>
            <a:pPr marL="457200" indent="-457200">
              <a:lnSpc>
                <a:spcPct val="90000"/>
              </a:lnSpc>
              <a:buFont typeface="+mj-lt"/>
              <a:buAutoNum type="arabicParenR"/>
            </a:pPr>
            <a:r>
              <a:rPr lang="en-IE">
                <a:solidFill>
                  <a:srgbClr val="EBEBEB"/>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7058516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0A72-0D75-487D-93DB-F454699F87B5}"/>
              </a:ext>
            </a:extLst>
          </p:cNvPr>
          <p:cNvSpPr>
            <a:spLocks noGrp="1"/>
          </p:cNvSpPr>
          <p:nvPr>
            <p:ph type="title"/>
          </p:nvPr>
        </p:nvSpPr>
        <p:spPr>
          <a:xfrm>
            <a:off x="684211" y="1290918"/>
            <a:ext cx="9404723" cy="2976282"/>
          </a:xfrm>
        </p:spPr>
        <p:txBody>
          <a:bodyPr/>
          <a:lstStyle/>
          <a:p>
            <a:pPr algn="ctr"/>
            <a:r>
              <a:rPr lang="en-IE" sz="5400" b="1" dirty="0">
                <a:solidFill>
                  <a:schemeClr val="accent3"/>
                </a:solidFill>
                <a:latin typeface="Times New Roman" panose="02020603050405020304" pitchFamily="18" charset="0"/>
                <a:cs typeface="Times New Roman" panose="02020603050405020304" pitchFamily="18" charset="0"/>
              </a:rPr>
              <a:t>Thank You</a:t>
            </a:r>
            <a:br>
              <a:rPr lang="en-IE" sz="5400" b="1" dirty="0">
                <a:solidFill>
                  <a:schemeClr val="accent3"/>
                </a:solidFill>
                <a:latin typeface="Times New Roman" panose="02020603050405020304" pitchFamily="18" charset="0"/>
                <a:cs typeface="Times New Roman" panose="02020603050405020304" pitchFamily="18" charset="0"/>
              </a:rPr>
            </a:br>
            <a:r>
              <a:rPr lang="en-IE" sz="5400" b="1" dirty="0">
                <a:solidFill>
                  <a:schemeClr val="accent3"/>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3908292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4098" name="Picture 2" descr="Image result for bank">
            <a:extLst>
              <a:ext uri="{FF2B5EF4-FFF2-40B4-BE49-F238E27FC236}">
                <a16:creationId xmlns:a16="http://schemas.microsoft.com/office/drawing/2014/main" id="{DB1C5E18-198B-4671-BD23-555B22BE6199}"/>
              </a:ext>
            </a:extLst>
          </p:cNvPr>
          <p:cNvPicPr>
            <a:picLocks noChangeAspect="1" noChangeArrowheads="1"/>
          </p:cNvPicPr>
          <p:nvPr/>
        </p:nvPicPr>
        <p:blipFill rotWithShape="1">
          <a:blip r:embed="rId2">
            <a:alphaModFix amt="25000"/>
            <a:grayscl/>
            <a:extLst>
              <a:ext uri="{28A0092B-C50C-407E-A947-70E740481C1C}">
                <a14:useLocalDpi xmlns:a14="http://schemas.microsoft.com/office/drawing/2010/main" val="0"/>
              </a:ext>
            </a:extLst>
          </a:blip>
          <a:srcRect l="3556" r="1" b="1"/>
          <a:stretch/>
        </p:blipFill>
        <p:spPr bwMode="auto">
          <a:xfrm>
            <a:off x="20" y="-1"/>
            <a:ext cx="1219198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7EAC67C-056B-4F21-9C33-09E4874232C5}"/>
              </a:ext>
            </a:extLst>
          </p:cNvPr>
          <p:cNvSpPr>
            <a:spLocks noGrp="1"/>
          </p:cNvSpPr>
          <p:nvPr>
            <p:ph type="title"/>
          </p:nvPr>
        </p:nvSpPr>
        <p:spPr>
          <a:xfrm>
            <a:off x="646111" y="452718"/>
            <a:ext cx="9404723" cy="807122"/>
          </a:xfrm>
        </p:spPr>
        <p:txBody>
          <a:bodyPr>
            <a:normAutofit/>
          </a:bodyPr>
          <a:lstStyle/>
          <a:p>
            <a:r>
              <a:rPr lang="en-IE" b="1">
                <a:solidFill>
                  <a:schemeClr val="accent3"/>
                </a:solidFill>
                <a:latin typeface="Times New Roman" panose="02020603050405020304" pitchFamily="18" charset="0"/>
                <a:cs typeface="Times New Roman" panose="02020603050405020304" pitchFamily="18" charset="0"/>
              </a:rPr>
              <a:t>Introduction:</a:t>
            </a:r>
            <a:endParaRPr lang="en-IE" b="1" dirty="0">
              <a:solidFill>
                <a:schemeClr val="accent3"/>
              </a:solidFill>
              <a:latin typeface="Times New Roman" panose="02020603050405020304" pitchFamily="18" charset="0"/>
              <a:cs typeface="Times New Roman" panose="02020603050405020304" pitchFamily="18" charset="0"/>
            </a:endParaRPr>
          </a:p>
        </p:txBody>
      </p:sp>
      <p:sp>
        <p:nvSpPr>
          <p:cNvPr id="4100" name="Rectangle 70">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B3E87A1-8926-41EB-A8D2-7323CA60EFC5}"/>
              </a:ext>
            </a:extLst>
          </p:cNvPr>
          <p:cNvSpPr>
            <a:spLocks noGrp="1"/>
          </p:cNvSpPr>
          <p:nvPr>
            <p:ph idx="1"/>
          </p:nvPr>
        </p:nvSpPr>
        <p:spPr>
          <a:xfrm>
            <a:off x="1104293" y="1712559"/>
            <a:ext cx="8946541" cy="4692723"/>
          </a:xfrm>
        </p:spPr>
        <p:txBody>
          <a:bodyPr>
            <a:noAutofit/>
          </a:bodyPr>
          <a:lstStyle/>
          <a:p>
            <a:pPr>
              <a:lnSpc>
                <a:spcPct val="90000"/>
              </a:lnSpc>
              <a:buFont typeface="Wingdings" panose="05000000000000000000" pitchFamily="2" charset="2"/>
              <a:buChar char="Ø"/>
            </a:pPr>
            <a:r>
              <a:rPr lang="en-GB" sz="1800">
                <a:latin typeface="Times New Roman" panose="02020603050405020304" pitchFamily="18" charset="0"/>
                <a:cs typeface="Times New Roman" panose="02020603050405020304" pitchFamily="18" charset="0"/>
              </a:rPr>
              <a:t>Bank plays a vital role in market economy. </a:t>
            </a:r>
          </a:p>
          <a:p>
            <a:pPr>
              <a:lnSpc>
                <a:spcPct val="90000"/>
              </a:lnSpc>
              <a:buFont typeface="Wingdings" panose="05000000000000000000" pitchFamily="2" charset="2"/>
              <a:buChar char="Ø"/>
            </a:pPr>
            <a:r>
              <a:rPr lang="en-GB" sz="1800">
                <a:latin typeface="Times New Roman" panose="02020603050405020304" pitchFamily="18" charset="0"/>
                <a:cs typeface="Times New Roman" panose="02020603050405020304" pitchFamily="18" charset="0"/>
              </a:rPr>
              <a:t>The success or failure of organization largely depends on the industry’s ability to evaluate credit risk.</a:t>
            </a:r>
          </a:p>
          <a:p>
            <a:pPr>
              <a:lnSpc>
                <a:spcPct val="90000"/>
              </a:lnSpc>
              <a:buFont typeface="Wingdings" panose="05000000000000000000" pitchFamily="2" charset="2"/>
              <a:buChar char="Ø"/>
            </a:pPr>
            <a:r>
              <a:rPr lang="en-GB" sz="1800">
                <a:latin typeface="Times New Roman" panose="02020603050405020304" pitchFamily="18" charset="0"/>
                <a:cs typeface="Times New Roman" panose="02020603050405020304" pitchFamily="18" charset="0"/>
              </a:rPr>
              <a:t>In today’s world, taking loans from financial institutions has become a very common phenomenon.</a:t>
            </a:r>
          </a:p>
          <a:p>
            <a:pPr>
              <a:lnSpc>
                <a:spcPct val="90000"/>
              </a:lnSpc>
              <a:buFont typeface="Wingdings" panose="05000000000000000000" pitchFamily="2" charset="2"/>
              <a:buChar char="Ø"/>
            </a:pPr>
            <a:r>
              <a:rPr lang="en-GB" sz="1800">
                <a:latin typeface="Times New Roman" panose="02020603050405020304" pitchFamily="18" charset="0"/>
                <a:cs typeface="Times New Roman" panose="02020603050405020304" pitchFamily="18" charset="0"/>
              </a:rPr>
              <a:t>Everyday a large number of people make application for loans, for a variety of purposes. But all these applicants are not reliable and everyone cannot be approved. </a:t>
            </a:r>
          </a:p>
          <a:p>
            <a:pPr>
              <a:lnSpc>
                <a:spcPct val="90000"/>
              </a:lnSpc>
              <a:buFont typeface="Wingdings" panose="05000000000000000000" pitchFamily="2" charset="2"/>
              <a:buChar char="Ø"/>
            </a:pPr>
            <a:r>
              <a:rPr lang="en-GB" sz="1800">
                <a:latin typeface="Times New Roman" panose="02020603050405020304" pitchFamily="18" charset="0"/>
                <a:cs typeface="Times New Roman" panose="02020603050405020304" pitchFamily="18" charset="0"/>
              </a:rPr>
              <a:t>Every year, we read about a number of cases where people do not repay bulk of the loan amount to the banks due to which they suffers huge losses.</a:t>
            </a:r>
          </a:p>
          <a:p>
            <a:pPr>
              <a:lnSpc>
                <a:spcPct val="90000"/>
              </a:lnSpc>
              <a:buFont typeface="Wingdings" panose="05000000000000000000" pitchFamily="2" charset="2"/>
              <a:buChar char="Ø"/>
            </a:pPr>
            <a:r>
              <a:rPr lang="en-GB" sz="1800">
                <a:latin typeface="Times New Roman" panose="02020603050405020304" pitchFamily="18" charset="0"/>
                <a:cs typeface="Times New Roman" panose="02020603050405020304" pitchFamily="18" charset="0"/>
              </a:rPr>
              <a:t>So, our main task is to gather loan data from multiple data sources and use data mining technique CRISP-DM on this data to extract important information and predict if a customer would be able to repay his loan or not. </a:t>
            </a:r>
          </a:p>
          <a:p>
            <a:pPr>
              <a:lnSpc>
                <a:spcPct val="90000"/>
              </a:lnSpc>
              <a:buFont typeface="Wingdings" panose="05000000000000000000" pitchFamily="2" charset="2"/>
              <a:buChar char="Ø"/>
            </a:pPr>
            <a:r>
              <a:rPr lang="en-GB" sz="1800">
                <a:latin typeface="Times New Roman" panose="02020603050405020304" pitchFamily="18" charset="0"/>
                <a:cs typeface="Times New Roman" panose="02020603050405020304" pitchFamily="18" charset="0"/>
              </a:rPr>
              <a:t>In other words predict if the customer would be a defaulter or not.</a:t>
            </a:r>
          </a:p>
          <a:p>
            <a:pPr>
              <a:lnSpc>
                <a:spcPct val="90000"/>
              </a:lnSpc>
              <a:buFont typeface="Wingdings" panose="05000000000000000000" pitchFamily="2" charset="2"/>
              <a:buChar char="Ø"/>
            </a:pPr>
            <a:r>
              <a:rPr lang="en-GB" sz="1800">
                <a:latin typeface="Times New Roman" panose="02020603050405020304" pitchFamily="18" charset="0"/>
                <a:cs typeface="Times New Roman" panose="02020603050405020304" pitchFamily="18" charset="0"/>
              </a:rPr>
              <a:t>Basically the loan defaulter prediction is a binary classification problem; so we are using two tools Rapid Miner Studio and Python.</a:t>
            </a:r>
          </a:p>
          <a:p>
            <a:pPr>
              <a:lnSpc>
                <a:spcPct val="90000"/>
              </a:lnSpc>
              <a:buFont typeface="Wingdings" panose="05000000000000000000" pitchFamily="2" charset="2"/>
              <a:buChar char="Ø"/>
            </a:pPr>
            <a:endParaRPr lang="en-IE"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84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709A-DA6A-4CAD-971F-42CB5818BC11}"/>
              </a:ext>
            </a:extLst>
          </p:cNvPr>
          <p:cNvSpPr>
            <a:spLocks noGrp="1"/>
          </p:cNvSpPr>
          <p:nvPr>
            <p:ph type="title"/>
          </p:nvPr>
        </p:nvSpPr>
        <p:spPr>
          <a:xfrm>
            <a:off x="379411" y="264460"/>
            <a:ext cx="9404723" cy="690282"/>
          </a:xfrm>
        </p:spPr>
        <p:txBody>
          <a:bodyPr/>
          <a:lstStyle/>
          <a:p>
            <a:r>
              <a:rPr lang="en-IE" sz="4000" b="1" dirty="0">
                <a:solidFill>
                  <a:schemeClr val="accent3"/>
                </a:solidFill>
                <a:latin typeface="Times New Roman" panose="02020603050405020304" pitchFamily="18" charset="0"/>
                <a:cs typeface="Times New Roman" panose="02020603050405020304" pitchFamily="18" charset="0"/>
              </a:rPr>
              <a:t>CRISP-DM Process:</a:t>
            </a:r>
          </a:p>
        </p:txBody>
      </p:sp>
      <p:sp>
        <p:nvSpPr>
          <p:cNvPr id="3" name="Content Placeholder 2">
            <a:extLst>
              <a:ext uri="{FF2B5EF4-FFF2-40B4-BE49-F238E27FC236}">
                <a16:creationId xmlns:a16="http://schemas.microsoft.com/office/drawing/2014/main" id="{192F1232-FFC7-44E6-8340-B043DC7AE715}"/>
              </a:ext>
            </a:extLst>
          </p:cNvPr>
          <p:cNvSpPr>
            <a:spLocks noGrp="1"/>
          </p:cNvSpPr>
          <p:nvPr>
            <p:ph idx="1"/>
          </p:nvPr>
        </p:nvSpPr>
        <p:spPr>
          <a:xfrm>
            <a:off x="866168" y="1373842"/>
            <a:ext cx="9404723" cy="5322233"/>
          </a:xfrm>
        </p:spPr>
        <p:txBody>
          <a:bodyPr>
            <a:normAutofit/>
          </a:bodyPr>
          <a:lstStyle/>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CRISP-DM, is a Model which stands for Cross-Industry Standard Process for Data Mining (Eckerson et al., 2000), and it gives Structured approach for planning data mining project.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These Model is not privately owned and controlled by any organization and most important it is freely available data mining model.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As a Methodology, it provides process framework for designing, creating, building, testing and deploying machine learning solutions (Stirrup, 2017).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 idea of these model was invented by four leaders Daimler-Benz, Integral Solutions Ltd. (ISL), NCR, and OHRA in late 1996.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These Model have mainly six phases which are as follows: I)Business understanding ii) Data understanding iii) Data preparation iv) Modeling  v) Evaluation vi) Deployment.</a:t>
            </a:r>
            <a:endParaRPr lang="en-I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486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C631-553B-4D72-BC76-E05150287A57}"/>
              </a:ext>
            </a:extLst>
          </p:cNvPr>
          <p:cNvSpPr>
            <a:spLocks noGrp="1"/>
          </p:cNvSpPr>
          <p:nvPr>
            <p:ph type="title"/>
          </p:nvPr>
        </p:nvSpPr>
        <p:spPr>
          <a:xfrm>
            <a:off x="427036" y="366993"/>
            <a:ext cx="9404723" cy="842682"/>
          </a:xfrm>
        </p:spPr>
        <p:txBody>
          <a:bodyPr/>
          <a:lstStyle/>
          <a:p>
            <a:r>
              <a:rPr lang="en-IE" sz="4000" b="1">
                <a:solidFill>
                  <a:schemeClr val="accent3"/>
                </a:solidFill>
                <a:latin typeface="Times New Roman" panose="02020603050405020304" pitchFamily="18" charset="0"/>
                <a:cs typeface="Times New Roman" panose="02020603050405020304" pitchFamily="18" charset="0"/>
              </a:rPr>
              <a:t>Business Understanding:</a:t>
            </a:r>
            <a:endParaRPr lang="en-IE" sz="4000" b="1" dirty="0">
              <a:solidFill>
                <a:schemeClr val="accent3"/>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AAC326-EC76-4CFE-876A-55166CA267FD}"/>
              </a:ext>
            </a:extLst>
          </p:cNvPr>
          <p:cNvSpPr>
            <a:spLocks noGrp="1"/>
          </p:cNvSpPr>
          <p:nvPr>
            <p:ph idx="1"/>
          </p:nvPr>
        </p:nvSpPr>
        <p:spPr>
          <a:xfrm>
            <a:off x="808037" y="1509993"/>
            <a:ext cx="9564688" cy="3976407"/>
          </a:xfrm>
        </p:spPr>
        <p:txBody>
          <a:bodyPr/>
          <a:lstStyle/>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Distribution of the loan is a main business objective of commercial and cooperative banks.</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The ultimate goal of this data mining project is to extract the patterns and information from common approval datasets.</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We build the model in order to predict the likely loan defaulters using data mining techniques.</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So, we use three models namely as Generalized linear model, logistic regression and Random forest and compare their results.</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Our main focus on historical data of the customer such as gender, material status, no of dependents, education, income and loan amount.</a:t>
            </a:r>
          </a:p>
        </p:txBody>
      </p:sp>
    </p:spTree>
    <p:extLst>
      <p:ext uri="{BB962C8B-B14F-4D97-AF65-F5344CB8AC3E}">
        <p14:creationId xmlns:p14="http://schemas.microsoft.com/office/powerpoint/2010/main" val="4133268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39B33-6252-4FDF-8039-8C7649A144FF}"/>
              </a:ext>
            </a:extLst>
          </p:cNvPr>
          <p:cNvSpPr>
            <a:spLocks noGrp="1"/>
          </p:cNvSpPr>
          <p:nvPr>
            <p:ph type="title"/>
          </p:nvPr>
        </p:nvSpPr>
        <p:spPr>
          <a:xfrm>
            <a:off x="398461" y="319368"/>
            <a:ext cx="9404723" cy="861732"/>
          </a:xfrm>
        </p:spPr>
        <p:txBody>
          <a:bodyPr/>
          <a:lstStyle/>
          <a:p>
            <a:r>
              <a:rPr lang="en-IE" sz="4000" b="1" dirty="0">
                <a:solidFill>
                  <a:schemeClr val="accent3"/>
                </a:solidFill>
                <a:latin typeface="Times New Roman" panose="02020603050405020304" pitchFamily="18" charset="0"/>
                <a:cs typeface="Times New Roman" panose="02020603050405020304" pitchFamily="18" charset="0"/>
              </a:rPr>
              <a:t>Data Understanding:</a:t>
            </a:r>
            <a:br>
              <a:rPr lang="en-IE" sz="4000" b="1" dirty="0">
                <a:solidFill>
                  <a:schemeClr val="accent3"/>
                </a:solidFill>
                <a:latin typeface="Times New Roman" panose="02020603050405020304" pitchFamily="18" charset="0"/>
                <a:cs typeface="Times New Roman" panose="02020603050405020304" pitchFamily="18" charset="0"/>
              </a:rPr>
            </a:br>
            <a:endParaRPr lang="en-IE" sz="4000" b="1" dirty="0">
              <a:solidFill>
                <a:schemeClr val="accent3"/>
              </a:solidFill>
            </a:endParaRPr>
          </a:p>
        </p:txBody>
      </p:sp>
      <p:sp>
        <p:nvSpPr>
          <p:cNvPr id="3" name="Content Placeholder 2">
            <a:extLst>
              <a:ext uri="{FF2B5EF4-FFF2-40B4-BE49-F238E27FC236}">
                <a16:creationId xmlns:a16="http://schemas.microsoft.com/office/drawing/2014/main" id="{FEDD93A6-A616-4010-B287-AFD50C7E5A30}"/>
              </a:ext>
            </a:extLst>
          </p:cNvPr>
          <p:cNvSpPr>
            <a:spLocks noGrp="1"/>
          </p:cNvSpPr>
          <p:nvPr>
            <p:ph idx="1"/>
          </p:nvPr>
        </p:nvSpPr>
        <p:spPr>
          <a:xfrm>
            <a:off x="856643" y="1181100"/>
            <a:ext cx="8946541" cy="4943475"/>
          </a:xfrm>
        </p:spPr>
        <p:txBody>
          <a:bodyPr/>
          <a:lstStyle/>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We take dataset from Kaggle website.</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The link is as follows:</a:t>
            </a:r>
          </a:p>
          <a:p>
            <a:pPr>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hlinkClick r:id="rId2"/>
              </a:rPr>
              <a:t>https://www.kaggle.com/sajidvali/loan-prediction</a:t>
            </a:r>
            <a:r>
              <a:rPr lang="en-US" dirty="0">
                <a:latin typeface="Times New Roman" panose="02020603050405020304" pitchFamily="18" charset="0"/>
                <a:cs typeface="Times New Roman" panose="02020603050405020304" pitchFamily="18" charset="0"/>
              </a:rPr>
              <a:t> </a:t>
            </a:r>
            <a:endParaRPr lang="en-IE"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The dataset contain Loan ID which gives information regarding to loan status.</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The remaining key elements are </a:t>
            </a:r>
            <a:r>
              <a:rPr lang="en-IN" dirty="0">
                <a:latin typeface="Times New Roman" panose="02020603050405020304" pitchFamily="18" charset="0"/>
                <a:cs typeface="Times New Roman" panose="02020603050405020304" pitchFamily="18" charset="0"/>
              </a:rPr>
              <a:t>Gender, Marital status, Number of dependents, Education qualification, Income of Applicant and Co-applicant along with loan amount and property area of that person.</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58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DB0A-F2F7-44B1-95DC-DC8008D36543}"/>
              </a:ext>
            </a:extLst>
          </p:cNvPr>
          <p:cNvSpPr>
            <a:spLocks noGrp="1"/>
          </p:cNvSpPr>
          <p:nvPr>
            <p:ph type="title"/>
          </p:nvPr>
        </p:nvSpPr>
        <p:spPr>
          <a:xfrm>
            <a:off x="369886" y="226360"/>
            <a:ext cx="9404723" cy="766482"/>
          </a:xfrm>
        </p:spPr>
        <p:txBody>
          <a:bodyPr/>
          <a:lstStyle/>
          <a:p>
            <a:r>
              <a:rPr lang="en-IE" sz="3600" b="1" dirty="0">
                <a:solidFill>
                  <a:schemeClr val="accent3"/>
                </a:solidFill>
                <a:latin typeface="Times New Roman" panose="02020603050405020304" pitchFamily="18" charset="0"/>
                <a:cs typeface="Times New Roman" panose="02020603050405020304" pitchFamily="18" charset="0"/>
              </a:rPr>
              <a:t> Actual Dataset: Target Variable (Loan Status)</a:t>
            </a:r>
          </a:p>
        </p:txBody>
      </p:sp>
      <p:pic>
        <p:nvPicPr>
          <p:cNvPr id="5" name="Content Placeholder 4" descr="A picture containing text&#10;&#10;Description automatically generated">
            <a:extLst>
              <a:ext uri="{FF2B5EF4-FFF2-40B4-BE49-F238E27FC236}">
                <a16:creationId xmlns:a16="http://schemas.microsoft.com/office/drawing/2014/main" id="{AA671C26-DA4B-4421-B0F6-9A6C4B986D48}"/>
              </a:ext>
            </a:extLst>
          </p:cNvPr>
          <p:cNvPicPr>
            <a:picLocks noGrp="1" noChangeAspect="1"/>
          </p:cNvPicPr>
          <p:nvPr>
            <p:ph idx="1"/>
          </p:nvPr>
        </p:nvPicPr>
        <p:blipFill>
          <a:blip r:embed="rId2"/>
          <a:stretch>
            <a:fillRect/>
          </a:stretch>
        </p:blipFill>
        <p:spPr>
          <a:xfrm>
            <a:off x="629920" y="992842"/>
            <a:ext cx="10749280" cy="5638798"/>
          </a:xfrm>
        </p:spPr>
      </p:pic>
    </p:spTree>
    <p:extLst>
      <p:ext uri="{BB962C8B-B14F-4D97-AF65-F5344CB8AC3E}">
        <p14:creationId xmlns:p14="http://schemas.microsoft.com/office/powerpoint/2010/main" val="192935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DB96-0F16-4FAE-BA5F-1F97ECD864B5}"/>
              </a:ext>
            </a:extLst>
          </p:cNvPr>
          <p:cNvSpPr>
            <a:spLocks noGrp="1"/>
          </p:cNvSpPr>
          <p:nvPr>
            <p:ph type="title"/>
          </p:nvPr>
        </p:nvSpPr>
        <p:spPr>
          <a:xfrm>
            <a:off x="303211" y="328893"/>
            <a:ext cx="9404723" cy="785532"/>
          </a:xfrm>
        </p:spPr>
        <p:txBody>
          <a:bodyPr/>
          <a:lstStyle/>
          <a:p>
            <a:r>
              <a:rPr lang="en-IE" sz="4000" b="1" dirty="0">
                <a:solidFill>
                  <a:schemeClr val="accent3"/>
                </a:solidFill>
                <a:latin typeface="Times New Roman" panose="02020603050405020304" pitchFamily="18" charset="0"/>
                <a:cs typeface="Times New Roman" panose="02020603050405020304" pitchFamily="18" charset="0"/>
              </a:rPr>
              <a:t>Data Preparation:</a:t>
            </a:r>
          </a:p>
        </p:txBody>
      </p:sp>
      <p:sp>
        <p:nvSpPr>
          <p:cNvPr id="3" name="Content Placeholder 2">
            <a:extLst>
              <a:ext uri="{FF2B5EF4-FFF2-40B4-BE49-F238E27FC236}">
                <a16:creationId xmlns:a16="http://schemas.microsoft.com/office/drawing/2014/main" id="{78F92848-CFF2-488F-9A99-A6486B45592D}"/>
              </a:ext>
            </a:extLst>
          </p:cNvPr>
          <p:cNvSpPr>
            <a:spLocks noGrp="1"/>
          </p:cNvSpPr>
          <p:nvPr>
            <p:ph idx="1"/>
          </p:nvPr>
        </p:nvSpPr>
        <p:spPr>
          <a:xfrm>
            <a:off x="855662" y="1186143"/>
            <a:ext cx="8946541" cy="5342964"/>
          </a:xfrm>
        </p:spPr>
        <p:txBody>
          <a:bodyPr/>
          <a:lstStyle/>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Dataset Contain 151 missing values in different columns of the dataset.</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These missing values is filled by taking mean values in numerical data and other values is filled by using keyword missing.</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The overall implementation was done in Rapid miner tool in that we are using Turbo prep which automatically Clean the data.</a:t>
            </a:r>
          </a:p>
          <a:p>
            <a:pPr>
              <a:buFont typeface="Wingdings" panose="05000000000000000000" pitchFamily="2" charset="2"/>
              <a:buChar char="Ø"/>
            </a:pPr>
            <a:r>
              <a:rPr lang="en-IE" dirty="0">
                <a:latin typeface="Times New Roman" panose="02020603050405020304" pitchFamily="18" charset="0"/>
                <a:cs typeface="Times New Roman" panose="02020603050405020304" pitchFamily="18" charset="0"/>
              </a:rPr>
              <a:t>In this process, we remove Loan id column which have no significance and not affecting the prediction results.</a:t>
            </a:r>
          </a:p>
        </p:txBody>
      </p:sp>
    </p:spTree>
    <p:extLst>
      <p:ext uri="{BB962C8B-B14F-4D97-AF65-F5344CB8AC3E}">
        <p14:creationId xmlns:p14="http://schemas.microsoft.com/office/powerpoint/2010/main" val="382037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10;&#10;Description automatically generated">
            <a:extLst>
              <a:ext uri="{FF2B5EF4-FFF2-40B4-BE49-F238E27FC236}">
                <a16:creationId xmlns:a16="http://schemas.microsoft.com/office/drawing/2014/main" id="{9811F9C5-75C1-43C6-B443-A5C8356AE373}"/>
              </a:ext>
            </a:extLst>
          </p:cNvPr>
          <p:cNvPicPr>
            <a:picLocks noGrp="1" noChangeAspect="1"/>
          </p:cNvPicPr>
          <p:nvPr>
            <p:ph idx="1"/>
          </p:nvPr>
        </p:nvPicPr>
        <p:blipFill>
          <a:blip r:embed="rId2"/>
          <a:stretch>
            <a:fillRect/>
          </a:stretch>
        </p:blipFill>
        <p:spPr>
          <a:xfrm>
            <a:off x="687885" y="182880"/>
            <a:ext cx="11046915" cy="6458285"/>
          </a:xfrm>
        </p:spPr>
      </p:pic>
    </p:spTree>
    <p:extLst>
      <p:ext uri="{BB962C8B-B14F-4D97-AF65-F5344CB8AC3E}">
        <p14:creationId xmlns:p14="http://schemas.microsoft.com/office/powerpoint/2010/main" val="37680539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7</TotalTime>
  <Words>1158</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Prediction analysis on loan approval using Data Mining Techniques</vt:lpstr>
      <vt:lpstr>Layout:</vt:lpstr>
      <vt:lpstr>Introduction:</vt:lpstr>
      <vt:lpstr>CRISP-DM Process:</vt:lpstr>
      <vt:lpstr>Business Understanding:</vt:lpstr>
      <vt:lpstr>Data Understanding: </vt:lpstr>
      <vt:lpstr> Actual Dataset: Target Variable (Loan Status)</vt:lpstr>
      <vt:lpstr>Data Preparation:</vt:lpstr>
      <vt:lpstr>PowerPoint Presentation</vt:lpstr>
      <vt:lpstr>Modelling:</vt:lpstr>
      <vt:lpstr>1) Decision Trees:</vt:lpstr>
      <vt:lpstr>Results: Accuracy is 82.41%</vt:lpstr>
      <vt:lpstr>2)Logistic Regression:</vt:lpstr>
      <vt:lpstr>Results: Accuracy is 81.15%</vt:lpstr>
      <vt:lpstr>Evaluation:</vt:lpstr>
      <vt:lpstr>PowerPoint Presentation</vt:lpstr>
      <vt:lpstr>Deployment:</vt:lpstr>
      <vt:lpstr>Future Work:</vt:lpstr>
      <vt:lpstr>References:</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analysis on loan approval using Data Mining Techniques</dc:title>
  <dc:creator>Pradeep Kamble</dc:creator>
  <cp:lastModifiedBy>Pradeep Kamble</cp:lastModifiedBy>
  <cp:revision>6</cp:revision>
  <dcterms:created xsi:type="dcterms:W3CDTF">2019-08-06T21:06:12Z</dcterms:created>
  <dcterms:modified xsi:type="dcterms:W3CDTF">2019-08-06T21:20:42Z</dcterms:modified>
</cp:coreProperties>
</file>